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5"/>
  </p:notesMasterIdLst>
  <p:handoutMasterIdLst>
    <p:handoutMasterId r:id="rId16"/>
  </p:handoutMasterIdLst>
  <p:sldIdLst>
    <p:sldId id="256" r:id="rId2"/>
    <p:sldId id="392" r:id="rId3"/>
    <p:sldId id="393" r:id="rId4"/>
    <p:sldId id="394" r:id="rId5"/>
    <p:sldId id="395" r:id="rId6"/>
    <p:sldId id="396" r:id="rId7"/>
    <p:sldId id="397" r:id="rId8"/>
    <p:sldId id="398" r:id="rId9"/>
    <p:sldId id="399" r:id="rId10"/>
    <p:sldId id="400" r:id="rId11"/>
    <p:sldId id="401" r:id="rId12"/>
    <p:sldId id="402" r:id="rId13"/>
    <p:sldId id="403" r:id="rId14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96" y="-7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224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82884B81-6372-4314-A9FF-3FEEA5BA7FD8}" type="datetimeFigureOut">
              <a:rPr lang="en-US" smtClean="0"/>
              <a:t>1/28/2013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5FBCB171-D845-4996-B264-125C6B72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8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Winter 2013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6.xml"/><Relationship Id="rId1" Type="http://schemas.openxmlformats.org/officeDocument/2006/relationships/tags" Target="../tags/tag2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8.xml"/><Relationship Id="rId1" Type="http://schemas.openxmlformats.org/officeDocument/2006/relationships/tags" Target="../tags/tag2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.xml"/><Relationship Id="rId1" Type="http://schemas.openxmlformats.org/officeDocument/2006/relationships/tags" Target="../tags/tag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6" Type="http://schemas.openxmlformats.org/officeDocument/2006/relationships/tags" Target="../tags/tag16.xml"/><Relationship Id="rId5" Type="http://schemas.openxmlformats.org/officeDocument/2006/relationships/tags" Target="../tags/tag15.xml"/><Relationship Id="rId4" Type="http://schemas.openxmlformats.org/officeDocument/2006/relationships/tags" Target="../tags/tag1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2209800"/>
          </a:xfrm>
        </p:spPr>
        <p:txBody>
          <a:bodyPr/>
          <a:lstStyle/>
          <a:p>
            <a:pPr algn="ctr"/>
            <a:r>
              <a:rPr lang="en-US" sz="3200" i="0" dirty="0" smtClean="0"/>
              <a:t>CSE341: Programming Languages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</a:t>
            </a:r>
            <a:r>
              <a:rPr lang="en-US" sz="3200" i="0" dirty="0" smtClean="0"/>
              <a:t>12</a:t>
            </a:r>
            <a:r>
              <a:rPr lang="en-US" sz="3200" i="0" dirty="0" smtClean="0"/>
              <a:t/>
            </a:r>
            <a:br>
              <a:rPr lang="en-US" sz="3200" i="0" dirty="0" smtClean="0"/>
            </a:br>
            <a:r>
              <a:rPr lang="en-US" sz="3200" i="0" dirty="0" smtClean="0"/>
              <a:t>Equivalence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13744" y="5410200"/>
            <a:ext cx="6629400" cy="1219200"/>
          </a:xfrm>
        </p:spPr>
        <p:txBody>
          <a:bodyPr/>
          <a:lstStyle/>
          <a:p>
            <a:r>
              <a:rPr lang="en-US" sz="2400" dirty="0" smtClean="0"/>
              <a:t>Dan Grossman</a:t>
            </a:r>
          </a:p>
          <a:p>
            <a:r>
              <a:rPr lang="en-US" sz="2400" dirty="0" smtClean="0"/>
              <a:t>Winter 2013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equivalences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Three general equivalences that always work for functions</a:t>
            </a:r>
          </a:p>
          <a:p>
            <a:pPr lvl="1"/>
            <a:r>
              <a:rPr lang="en-US" dirty="0" smtClean="0"/>
              <a:t>In (any?) decent language</a:t>
            </a:r>
          </a:p>
          <a:p>
            <a:pPr lvl="1"/>
            <a:endParaRPr lang="en-US" dirty="0"/>
          </a:p>
          <a:p>
            <a:pPr marL="457200" indent="-457200">
              <a:buAutoNum type="arabicPeriod" startAt="3"/>
            </a:pPr>
            <a:r>
              <a:rPr lang="en-US" dirty="0" smtClean="0"/>
              <a:t>Unnecessary function wrapping</a:t>
            </a:r>
          </a:p>
          <a:p>
            <a:pPr marL="457200" indent="-457200">
              <a:buAutoNum type="arabicPeriod" startAt="3"/>
            </a:pPr>
            <a:endParaRPr lang="en-US" dirty="0"/>
          </a:p>
          <a:p>
            <a:pPr marL="457200" indent="-457200">
              <a:buAutoNum type="arabicPeriod" startAt="3"/>
            </a:pPr>
            <a:endParaRPr lang="en-US" dirty="0" smtClean="0"/>
          </a:p>
          <a:p>
            <a:pPr marL="457200" indent="-457200">
              <a:buAutoNum type="arabicPeriod" startAt="3"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But notice that if you compute the function to call and </a:t>
            </a:r>
            <a:r>
              <a:rPr lang="en-US" i="1" dirty="0" smtClean="0"/>
              <a:t>that computation</a:t>
            </a:r>
            <a:r>
              <a:rPr lang="en-US" dirty="0" smtClean="0"/>
              <a:t> has side-effects, you have to be careful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371600" y="3276600"/>
            <a:ext cx="2438400" cy="685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x+x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g y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f y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4191000" y="3505200"/>
            <a:ext cx="533400" cy="152400"/>
            <a:chOff x="3962400" y="3505200"/>
            <a:chExt cx="533400" cy="152400"/>
          </a:xfrm>
        </p:grpSpPr>
        <p:cxnSp>
          <p:nvCxnSpPr>
            <p:cNvPr id="10" name="Straight Connector 9"/>
            <p:cNvCxnSpPr/>
            <p:nvPr/>
          </p:nvCxnSpPr>
          <p:spPr bwMode="auto">
            <a:xfrm>
              <a:off x="3962400" y="3505200"/>
              <a:ext cx="5334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" name="Straight Connector 10"/>
            <p:cNvCxnSpPr/>
            <p:nvPr/>
          </p:nvCxnSpPr>
          <p:spPr bwMode="auto">
            <a:xfrm>
              <a:off x="3962400" y="3657600"/>
              <a:ext cx="5334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2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105400" y="3276600"/>
            <a:ext cx="2438400" cy="685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x+x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g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f</a:t>
            </a:r>
          </a:p>
        </p:txBody>
      </p:sp>
      <p:sp>
        <p:nvSpPr>
          <p:cNvPr id="13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04800" y="5029200"/>
            <a:ext cx="3886200" cy="1219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x+x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h </a:t>
            </a:r>
            <a:r>
              <a:rPr lang="en-US" sz="2000" kern="0" dirty="0" smtClean="0">
                <a:latin typeface="Courier New" pitchFamily="49" charset="0"/>
              </a:rPr>
              <a:t>()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>
                <a:latin typeface="Courier New" pitchFamily="49" charset="0"/>
              </a:rPr>
              <a:t>(print "</a:t>
            </a:r>
            <a:r>
              <a:rPr lang="en-US" sz="2000" kern="0" dirty="0" smtClean="0">
                <a:latin typeface="Courier New" pitchFamily="49" charset="0"/>
              </a:rPr>
              <a:t>hi";        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f)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g y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(h()) y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14" name="Rectangle 3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953000" y="5029200"/>
            <a:ext cx="3886200" cy="1219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x+x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h </a:t>
            </a:r>
            <a:r>
              <a:rPr lang="en-US" sz="2000" kern="0" dirty="0" smtClean="0">
                <a:latin typeface="Courier New" pitchFamily="49" charset="0"/>
              </a:rPr>
              <a:t>()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>
                <a:latin typeface="Courier New" pitchFamily="49" charset="0"/>
              </a:rPr>
              <a:t>(print "</a:t>
            </a:r>
            <a:r>
              <a:rPr lang="en-US" sz="2000" kern="0" dirty="0" smtClean="0">
                <a:latin typeface="Courier New" pitchFamily="49" charset="0"/>
              </a:rPr>
              <a:t>hi";        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f)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g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(h())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4267200" y="5257799"/>
            <a:ext cx="533400" cy="609601"/>
            <a:chOff x="3962400" y="5105399"/>
            <a:chExt cx="533400" cy="609601"/>
          </a:xfrm>
        </p:grpSpPr>
        <p:cxnSp>
          <p:nvCxnSpPr>
            <p:cNvPr id="16" name="Straight Connector 15"/>
            <p:cNvCxnSpPr/>
            <p:nvPr/>
          </p:nvCxnSpPr>
          <p:spPr bwMode="auto">
            <a:xfrm>
              <a:off x="3962400" y="5334000"/>
              <a:ext cx="5334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" name="Straight Connector 16"/>
            <p:cNvCxnSpPr/>
            <p:nvPr/>
          </p:nvCxnSpPr>
          <p:spPr bwMode="auto">
            <a:xfrm>
              <a:off x="3962400" y="5486400"/>
              <a:ext cx="5334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" name="Straight Connector 17"/>
            <p:cNvCxnSpPr/>
            <p:nvPr/>
          </p:nvCxnSpPr>
          <p:spPr bwMode="auto">
            <a:xfrm flipV="1">
              <a:off x="4038600" y="5105399"/>
              <a:ext cx="381000" cy="609601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7218465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more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If we ignore types, then ML let-bindings can be syntactic sugar for calling an anonymous function: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These both evaluate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e1</a:t>
            </a:r>
            <a:r>
              <a:rPr lang="en-US" dirty="0" smtClean="0"/>
              <a:t>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v1</a:t>
            </a:r>
            <a:r>
              <a:rPr lang="en-US" dirty="0" smtClean="0"/>
              <a:t>, then evaluate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e2</a:t>
            </a:r>
            <a:r>
              <a:rPr lang="en-US" dirty="0" smtClean="0"/>
              <a:t> in an environment extended to map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v1</a:t>
            </a:r>
          </a:p>
          <a:p>
            <a:pPr lvl="1"/>
            <a:r>
              <a:rPr lang="en-US" dirty="0" smtClean="0"/>
              <a:t>So </a:t>
            </a:r>
            <a:r>
              <a:rPr lang="en-US" i="1" dirty="0" smtClean="0"/>
              <a:t>exactly</a:t>
            </a:r>
            <a:r>
              <a:rPr lang="en-US" dirty="0" smtClean="0"/>
              <a:t> the same evaluation of expressions and result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But in ML, there is a type-system difference: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on the left can have a polymorphic type, but not on the right</a:t>
            </a:r>
          </a:p>
          <a:p>
            <a:pPr lvl="1"/>
            <a:r>
              <a:rPr lang="en-US" dirty="0" smtClean="0"/>
              <a:t>Can always go from right to left</a:t>
            </a:r>
          </a:p>
          <a:p>
            <a:pPr lvl="1"/>
            <a:r>
              <a:rPr lang="en-US" dirty="0" smtClean="0"/>
              <a:t>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need not be polymorphic, can go from left to right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905000" y="2438400"/>
            <a:ext cx="2438400" cy="685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e1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in </a:t>
            </a:r>
            <a:r>
              <a:rPr lang="en-US" sz="2000" kern="0" dirty="0" smtClean="0">
                <a:latin typeface="Courier New" pitchFamily="49" charset="0"/>
              </a:rPr>
              <a:t>e2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end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029200" y="2438400"/>
            <a:ext cx="2514600" cy="457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e2) e1</a:t>
            </a:r>
          </a:p>
        </p:txBody>
      </p:sp>
    </p:spTree>
    <p:extLst>
      <p:ext uri="{BB962C8B-B14F-4D97-AF65-F5344CB8AC3E}">
        <p14:creationId xmlns:p14="http://schemas.microsoft.com/office/powerpoint/2010/main" val="36646619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performance?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1066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According to our definition of equivalence, these two functions are equivalent, but we learned one is awful</a:t>
            </a:r>
          </a:p>
          <a:p>
            <a:pPr lvl="1"/>
            <a:r>
              <a:rPr lang="en-US" dirty="0" smtClean="0"/>
              <a:t>(Actually we studied this before pattern-matching)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62000" y="2895600"/>
            <a:ext cx="3505200" cy="2590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max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=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case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of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</a:t>
            </a:r>
            <a:r>
              <a:rPr lang="en-US" sz="1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[]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raise</a:t>
            </a:r>
            <a:r>
              <a:rPr lang="en-US" sz="2000" kern="0" dirty="0" smtClean="0">
                <a:latin typeface="Courier New" pitchFamily="49" charset="0"/>
              </a:rPr>
              <a:t> Empty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|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::[]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x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::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xs’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if </a:t>
            </a:r>
            <a:r>
              <a:rPr lang="en-US" sz="2000" kern="0" dirty="0" smtClean="0">
                <a:latin typeface="Courier New" pitchFamily="49" charset="0"/>
              </a:rPr>
              <a:t>x &gt; max </a:t>
            </a:r>
            <a:r>
              <a:rPr lang="en-US" sz="2000" kern="0" dirty="0" err="1" smtClean="0">
                <a:latin typeface="Courier New" pitchFamily="49" charset="0"/>
              </a:rPr>
              <a:t>xs’</a:t>
            </a:r>
            <a:r>
              <a:rPr lang="en-US" sz="2000" kern="0" dirty="0" smtClean="0"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then </a:t>
            </a:r>
            <a:r>
              <a:rPr lang="en-US" sz="2000" kern="0" dirty="0" smtClean="0">
                <a:latin typeface="Courier New" pitchFamily="49" charset="0"/>
              </a:rPr>
              <a:t>x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else </a:t>
            </a:r>
            <a:r>
              <a:rPr lang="en-US" sz="2000" kern="0" dirty="0" smtClean="0">
                <a:latin typeface="Courier New" pitchFamily="49" charset="0"/>
              </a:rPr>
              <a:t>max </a:t>
            </a:r>
            <a:r>
              <a:rPr lang="en-US" sz="2000" kern="0" dirty="0" err="1" smtClean="0">
                <a:latin typeface="Courier New" pitchFamily="49" charset="0"/>
              </a:rPr>
              <a:t>xs’</a:t>
            </a: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648200" y="2895600"/>
            <a:ext cx="3657600" cy="3581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max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=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case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of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</a:t>
            </a:r>
            <a:r>
              <a:rPr lang="en-US" sz="1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[]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raise</a:t>
            </a:r>
            <a:r>
              <a:rPr lang="en-US" sz="2000" kern="0" dirty="0" smtClean="0">
                <a:latin typeface="Courier New" pitchFamily="49" charset="0"/>
              </a:rPr>
              <a:t> Empty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|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::[]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x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::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xs’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let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y = max </a:t>
            </a:r>
            <a:r>
              <a:rPr lang="en-US" sz="2000" kern="0" dirty="0" err="1" smtClean="0">
                <a:latin typeface="Courier New" pitchFamily="49" charset="0"/>
              </a:rPr>
              <a:t>xs’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in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if </a:t>
            </a:r>
            <a:r>
              <a:rPr lang="en-US" sz="2000" kern="0" dirty="0" smtClean="0">
                <a:latin typeface="Courier New" pitchFamily="49" charset="0"/>
              </a:rPr>
              <a:t>x &gt; y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then </a:t>
            </a:r>
            <a:r>
              <a:rPr lang="en-US" sz="2000" kern="0" dirty="0" smtClean="0">
                <a:latin typeface="Courier New" pitchFamily="49" charset="0"/>
              </a:rPr>
              <a:t>x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else </a:t>
            </a:r>
            <a:r>
              <a:rPr lang="en-US" sz="2000" kern="0" dirty="0" smtClean="0">
                <a:latin typeface="Courier New" pitchFamily="49" charset="0"/>
              </a:rPr>
              <a:t>y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end</a:t>
            </a: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58179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 definitions for different jobs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229600" cy="4876800"/>
          </a:xfrm>
        </p:spPr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PL </a:t>
            </a:r>
            <a:r>
              <a:rPr lang="en-US" dirty="0" smtClean="0">
                <a:solidFill>
                  <a:schemeClr val="accent2"/>
                </a:solidFill>
              </a:rPr>
              <a:t>Equivalence (341):</a:t>
            </a:r>
            <a:r>
              <a:rPr lang="en-US" dirty="0" smtClean="0"/>
              <a:t> </a:t>
            </a:r>
            <a:r>
              <a:rPr lang="en-US" dirty="0" smtClean="0"/>
              <a:t>given same inputs, same outputs and effects</a:t>
            </a:r>
          </a:p>
          <a:p>
            <a:pPr lvl="1"/>
            <a:r>
              <a:rPr lang="en-US" dirty="0" smtClean="0"/>
              <a:t>Good: Lets us replace bad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max</a:t>
            </a:r>
            <a:r>
              <a:rPr lang="en-US" dirty="0" smtClean="0"/>
              <a:t> with good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max</a:t>
            </a:r>
          </a:p>
          <a:p>
            <a:pPr lvl="1"/>
            <a:r>
              <a:rPr lang="en-US" dirty="0" smtClean="0"/>
              <a:t>Bad: Ignores performance in the extreme</a:t>
            </a:r>
          </a:p>
          <a:p>
            <a:pPr lvl="1"/>
            <a:endParaRPr lang="en-US" sz="1000" dirty="0"/>
          </a:p>
          <a:p>
            <a:r>
              <a:rPr lang="en-US" dirty="0" smtClean="0">
                <a:solidFill>
                  <a:schemeClr val="accent2"/>
                </a:solidFill>
              </a:rPr>
              <a:t>Asymptotic </a:t>
            </a:r>
            <a:r>
              <a:rPr lang="en-US" dirty="0" smtClean="0">
                <a:solidFill>
                  <a:schemeClr val="accent2"/>
                </a:solidFill>
              </a:rPr>
              <a:t>equivalence (332):</a:t>
            </a:r>
            <a:r>
              <a:rPr lang="en-US" dirty="0" smtClean="0"/>
              <a:t> </a:t>
            </a:r>
            <a:r>
              <a:rPr lang="en-US" dirty="0" smtClean="0"/>
              <a:t>Ignore constant factors</a:t>
            </a:r>
          </a:p>
          <a:p>
            <a:pPr lvl="1"/>
            <a:r>
              <a:rPr lang="en-US" dirty="0" smtClean="0"/>
              <a:t>Good: Focus on the algorithm and efficiency for large inputs</a:t>
            </a:r>
          </a:p>
          <a:p>
            <a:pPr lvl="1"/>
            <a:r>
              <a:rPr lang="en-US" dirty="0" smtClean="0"/>
              <a:t>Bad: Ignores “four times faster”</a:t>
            </a:r>
          </a:p>
          <a:p>
            <a:pPr lvl="1"/>
            <a:endParaRPr lang="en-US" sz="1000" dirty="0"/>
          </a:p>
          <a:p>
            <a:r>
              <a:rPr lang="en-US" dirty="0" smtClean="0">
                <a:solidFill>
                  <a:schemeClr val="accent2"/>
                </a:solidFill>
              </a:rPr>
              <a:t>Systems </a:t>
            </a:r>
            <a:r>
              <a:rPr lang="en-US" dirty="0" smtClean="0">
                <a:solidFill>
                  <a:schemeClr val="accent2"/>
                </a:solidFill>
              </a:rPr>
              <a:t>equivalence (333): </a:t>
            </a:r>
            <a:r>
              <a:rPr lang="en-US" dirty="0" smtClean="0"/>
              <a:t>Account for constant overheads, performance tune</a:t>
            </a:r>
          </a:p>
          <a:p>
            <a:pPr lvl="1"/>
            <a:r>
              <a:rPr lang="en-US" dirty="0" smtClean="0"/>
              <a:t>Good: Faster means different and better</a:t>
            </a:r>
          </a:p>
          <a:p>
            <a:pPr lvl="1"/>
            <a:r>
              <a:rPr lang="en-US" dirty="0" smtClean="0"/>
              <a:t>Bad: Beware </a:t>
            </a:r>
            <a:r>
              <a:rPr lang="en-US" dirty="0" err="1" smtClean="0"/>
              <a:t>overtuning</a:t>
            </a:r>
            <a:r>
              <a:rPr lang="en-US" dirty="0" smtClean="0"/>
              <a:t> on “wrong” (e.g., small) inputs; definition does not let you “swap in a different algorithm”</a:t>
            </a:r>
          </a:p>
          <a:p>
            <a:pPr lvl="1"/>
            <a:endParaRPr lang="en-US" sz="1400" dirty="0"/>
          </a:p>
          <a:p>
            <a:pPr marL="0" indent="0">
              <a:buNone/>
            </a:pPr>
            <a:r>
              <a:rPr lang="en-US" i="1" dirty="0" smtClean="0"/>
              <a:t>Claim: Computer scientists implicitly (?) use all three every (?) day</a:t>
            </a:r>
            <a:endParaRPr lang="en-US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0599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Topic of </a:t>
            </a:r>
            <a:r>
              <a:rPr lang="en-US" dirty="0" smtClean="0"/>
              <a:t>Unit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More careful look at what “two pieces of code are </a:t>
            </a:r>
            <a:r>
              <a:rPr lang="en-US" dirty="0" smtClean="0">
                <a:solidFill>
                  <a:schemeClr val="accent2"/>
                </a:solidFill>
              </a:rPr>
              <a:t>equivalent</a:t>
            </a:r>
            <a:r>
              <a:rPr lang="en-US" dirty="0" smtClean="0"/>
              <a:t>” means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Fundamental software-engineering idea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Made easier with </a:t>
            </a:r>
          </a:p>
          <a:p>
            <a:pPr lvl="2"/>
            <a:r>
              <a:rPr lang="en-US" dirty="0" smtClean="0"/>
              <a:t>Abstraction (hiding things)</a:t>
            </a:r>
          </a:p>
          <a:p>
            <a:pPr lvl="2"/>
            <a:r>
              <a:rPr lang="en-US" dirty="0" smtClean="0"/>
              <a:t>Fewer side effects</a:t>
            </a:r>
          </a:p>
          <a:p>
            <a:pPr lvl="1"/>
            <a:endParaRPr lang="en-US" sz="1000" dirty="0"/>
          </a:p>
          <a:p>
            <a:pPr marL="457200" lvl="1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Not about any “new ways to code something up”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6566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Equivalence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648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Must reason about “are these equivalent” </a:t>
            </a:r>
            <a:r>
              <a:rPr lang="en-US" i="1" dirty="0" smtClean="0"/>
              <a:t>all the time</a:t>
            </a:r>
          </a:p>
          <a:p>
            <a:pPr lvl="1"/>
            <a:r>
              <a:rPr lang="en-US" dirty="0" smtClean="0"/>
              <a:t>The more precisely you think about it the better</a:t>
            </a:r>
          </a:p>
          <a:p>
            <a:pPr lvl="1"/>
            <a:endParaRPr lang="en-US" sz="1000" dirty="0"/>
          </a:p>
          <a:p>
            <a:r>
              <a:rPr lang="en-US" i="1" dirty="0" smtClean="0"/>
              <a:t>Code maintenance:</a:t>
            </a:r>
            <a:r>
              <a:rPr lang="en-US" dirty="0" smtClean="0"/>
              <a:t>  Can I simplify this code?</a:t>
            </a:r>
          </a:p>
          <a:p>
            <a:endParaRPr lang="en-US" sz="1000" dirty="0" smtClean="0"/>
          </a:p>
          <a:p>
            <a:r>
              <a:rPr lang="en-US" i="1" dirty="0" smtClean="0"/>
              <a:t>Backward compatibility:</a:t>
            </a:r>
            <a:r>
              <a:rPr lang="en-US" dirty="0" smtClean="0"/>
              <a:t>  Can I add new features without changing how any old features work?</a:t>
            </a:r>
          </a:p>
          <a:p>
            <a:endParaRPr lang="en-US" sz="1000" dirty="0"/>
          </a:p>
          <a:p>
            <a:r>
              <a:rPr lang="en-US" i="1" dirty="0" smtClean="0"/>
              <a:t>Optimization:</a:t>
            </a:r>
            <a:r>
              <a:rPr lang="en-US" dirty="0" smtClean="0"/>
              <a:t>  Can I make this code faster?</a:t>
            </a:r>
          </a:p>
          <a:p>
            <a:endParaRPr lang="en-US" sz="1000" dirty="0"/>
          </a:p>
          <a:p>
            <a:r>
              <a:rPr lang="en-US" i="1" dirty="0" smtClean="0"/>
              <a:t>Abstraction:</a:t>
            </a:r>
            <a:r>
              <a:rPr lang="en-US" dirty="0" smtClean="0"/>
              <a:t>  Can an external client tell I made this change?</a:t>
            </a:r>
          </a:p>
          <a:p>
            <a:endParaRPr lang="en-US" sz="1700" dirty="0"/>
          </a:p>
          <a:p>
            <a:pPr marL="0" indent="0">
              <a:buNone/>
            </a:pPr>
            <a:r>
              <a:rPr lang="en-US" dirty="0" smtClean="0"/>
              <a:t>To focus discussion: When can we say two functions are equivalent, even without looking at all calls to them?</a:t>
            </a:r>
          </a:p>
          <a:p>
            <a:pPr lvl="1"/>
            <a:r>
              <a:rPr lang="en-US" dirty="0" smtClean="0"/>
              <a:t>May not know all the calls (e.g., we are editing a library)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1585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648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Two functions are equivalent if they have the same “observable behavior” no matter how they are used anywhere in any program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dirty="0" smtClean="0"/>
              <a:t>Given equivalent arguments, they:</a:t>
            </a:r>
          </a:p>
          <a:p>
            <a:pPr lvl="1"/>
            <a:r>
              <a:rPr lang="en-US" dirty="0" smtClean="0"/>
              <a:t>Produce equivalent results</a:t>
            </a:r>
          </a:p>
          <a:p>
            <a:pPr lvl="1"/>
            <a:r>
              <a:rPr lang="en-US" dirty="0" smtClean="0"/>
              <a:t>Have the same (non-)termination behavior</a:t>
            </a:r>
          </a:p>
          <a:p>
            <a:pPr lvl="1"/>
            <a:r>
              <a:rPr lang="en-US" dirty="0" smtClean="0"/>
              <a:t>Mutate (non-local) memory in the same way</a:t>
            </a:r>
          </a:p>
          <a:p>
            <a:pPr lvl="1"/>
            <a:r>
              <a:rPr lang="en-US" dirty="0" smtClean="0"/>
              <a:t>Do the same input/output</a:t>
            </a:r>
          </a:p>
          <a:p>
            <a:pPr lvl="1"/>
            <a:r>
              <a:rPr lang="en-US" dirty="0" smtClean="0"/>
              <a:t>Raise the same exceptions</a:t>
            </a:r>
          </a:p>
          <a:p>
            <a:pPr marL="457200" lvl="1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Notice it is much easier to be equivalent if:</a:t>
            </a:r>
          </a:p>
          <a:p>
            <a:r>
              <a:rPr lang="en-US" dirty="0" smtClean="0"/>
              <a:t>There are fewer possible arguments, e.g., with a type system and abstraction</a:t>
            </a:r>
          </a:p>
          <a:p>
            <a:r>
              <a:rPr lang="en-US" dirty="0" smtClean="0"/>
              <a:t>We avoid </a:t>
            </a:r>
            <a:r>
              <a:rPr lang="en-US" i="1" dirty="0" smtClean="0"/>
              <a:t>side-effects</a:t>
            </a:r>
            <a:r>
              <a:rPr lang="en-US" dirty="0" smtClean="0"/>
              <a:t>: mutation, input/output, and exceptions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2952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Since looking up variables in ML has no side effects, these two functions are equivalent: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dirty="0" smtClean="0"/>
              <a:t>But these next two are not equivalent in general: it depends on what is passed for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</a:t>
            </a:r>
          </a:p>
          <a:p>
            <a:pPr lvl="1"/>
            <a:r>
              <a:rPr lang="en-US" dirty="0" smtClean="0"/>
              <a:t>Are equivalent </a:t>
            </a:r>
            <a:r>
              <a:rPr lang="en-US" i="1" dirty="0" smtClean="0"/>
              <a:t>if</a:t>
            </a:r>
            <a:r>
              <a:rPr lang="en-US" dirty="0" smtClean="0"/>
              <a:t> argument for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dirty="0" smtClean="0"/>
              <a:t> has no side-effects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sz="1000" dirty="0" smtClean="0"/>
          </a:p>
          <a:p>
            <a:pPr lvl="1"/>
            <a:r>
              <a:rPr lang="en-US" dirty="0" smtClean="0"/>
              <a:t>Example: 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</a:rPr>
              <a:t>g ((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b="1" dirty="0" err="1" smtClean="0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b="1" dirty="0">
                <a:latin typeface="Courier New" pitchFamily="49" charset="0"/>
              </a:rPr>
              <a:t>print "</a:t>
            </a:r>
            <a:r>
              <a:rPr lang="en-US" b="1" dirty="0" smtClean="0">
                <a:latin typeface="Courier New" pitchFamily="49" charset="0"/>
              </a:rPr>
              <a:t>hi" ; </a:t>
            </a:r>
            <a:r>
              <a:rPr lang="en-US" b="1" dirty="0" err="1" smtClean="0">
                <a:latin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</a:rPr>
              <a:t>), 7)</a:t>
            </a:r>
          </a:p>
          <a:p>
            <a:pPr lvl="1"/>
            <a:r>
              <a:rPr lang="en-US" dirty="0" smtClean="0">
                <a:latin typeface="+mj-lt"/>
              </a:rPr>
              <a:t>Great reason for “pure” functional programming</a:t>
            </a:r>
            <a:endParaRPr lang="en-US" dirty="0">
              <a:latin typeface="+mj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143000" y="2514600"/>
            <a:ext cx="2590800" cy="38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x + x</a:t>
            </a: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181600" y="2362200"/>
            <a:ext cx="2590800" cy="685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2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y * x</a:t>
            </a: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066800" y="4572000"/>
            <a:ext cx="2971800" cy="762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g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(f x) + (f x)</a:t>
            </a: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334000" y="4495800"/>
            <a:ext cx="2286000" cy="990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2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g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2000" kern="0" dirty="0" err="1">
                <a:latin typeface="Courier New" pitchFamily="49" charset="0"/>
              </a:rPr>
              <a:t>,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)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</a:t>
            </a:r>
            <a:r>
              <a:rPr lang="en-US" sz="2000" kern="0" dirty="0" smtClean="0">
                <a:latin typeface="Courier New" pitchFamily="49" charset="0"/>
              </a:rPr>
              <a:t>y * (f </a:t>
            </a:r>
            <a:r>
              <a:rPr lang="en-US" sz="2000" kern="0" dirty="0"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>
              <a:latin typeface="Courier New" pitchFamily="49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4191000" y="2590800"/>
            <a:ext cx="533400" cy="152400"/>
            <a:chOff x="3962400" y="3505200"/>
            <a:chExt cx="533400" cy="152400"/>
          </a:xfrm>
        </p:grpSpPr>
        <p:cxnSp>
          <p:nvCxnSpPr>
            <p:cNvPr id="15" name="Straight Connector 14"/>
            <p:cNvCxnSpPr/>
            <p:nvPr/>
          </p:nvCxnSpPr>
          <p:spPr bwMode="auto">
            <a:xfrm>
              <a:off x="3962400" y="3505200"/>
              <a:ext cx="5334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" name="Straight Connector 15"/>
            <p:cNvCxnSpPr/>
            <p:nvPr/>
          </p:nvCxnSpPr>
          <p:spPr bwMode="auto">
            <a:xfrm>
              <a:off x="3962400" y="3657600"/>
              <a:ext cx="5334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7" name="Group 16"/>
          <p:cNvGrpSpPr/>
          <p:nvPr/>
        </p:nvGrpSpPr>
        <p:grpSpPr>
          <a:xfrm>
            <a:off x="4343400" y="4648200"/>
            <a:ext cx="533400" cy="609601"/>
            <a:chOff x="3962400" y="5105399"/>
            <a:chExt cx="533400" cy="609601"/>
          </a:xfrm>
        </p:grpSpPr>
        <p:cxnSp>
          <p:nvCxnSpPr>
            <p:cNvPr id="18" name="Straight Connector 17"/>
            <p:cNvCxnSpPr/>
            <p:nvPr/>
          </p:nvCxnSpPr>
          <p:spPr bwMode="auto">
            <a:xfrm>
              <a:off x="3962400" y="5334000"/>
              <a:ext cx="5334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" name="Straight Connector 18"/>
            <p:cNvCxnSpPr/>
            <p:nvPr/>
          </p:nvCxnSpPr>
          <p:spPr bwMode="auto">
            <a:xfrm>
              <a:off x="3962400" y="5486400"/>
              <a:ext cx="5334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" name="Straight Connector 19"/>
            <p:cNvCxnSpPr/>
            <p:nvPr/>
          </p:nvCxnSpPr>
          <p:spPr bwMode="auto">
            <a:xfrm flipV="1">
              <a:off x="4038600" y="5105399"/>
              <a:ext cx="381000" cy="609601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2568046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1295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These are equivalent </a:t>
            </a:r>
            <a:r>
              <a:rPr lang="en-US" i="1" dirty="0" smtClean="0"/>
              <a:t>only</a:t>
            </a:r>
            <a:r>
              <a:rPr lang="en-US" dirty="0" smtClean="0"/>
              <a:t> </a:t>
            </a:r>
            <a:r>
              <a:rPr lang="en-US" i="1" dirty="0" smtClean="0"/>
              <a:t>if</a:t>
            </a:r>
            <a:r>
              <a:rPr lang="en-US" dirty="0" smtClean="0"/>
              <a:t>  functions bound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g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</a:t>
            </a:r>
            <a:r>
              <a:rPr lang="en-US" dirty="0" smtClean="0"/>
              <a:t> do not raise exceptions or have side effects (printing, updating state, etc.)</a:t>
            </a:r>
          </a:p>
          <a:p>
            <a:pPr lvl="1"/>
            <a:r>
              <a:rPr lang="en-US" dirty="0" smtClean="0"/>
              <a:t>Again: pure functions make more things equivalent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en-US" dirty="0" smtClean="0"/>
              <a:t>Example: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g</a:t>
            </a:r>
            <a:r>
              <a:rPr lang="en-US" dirty="0" smtClean="0"/>
              <a:t> divides by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0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</a:t>
            </a:r>
            <a:r>
              <a:rPr lang="en-US" dirty="0" smtClean="0"/>
              <a:t> mutates a top-level reference</a:t>
            </a:r>
          </a:p>
          <a:p>
            <a:pPr lvl="1"/>
            <a:r>
              <a:rPr lang="en-US" dirty="0" smtClean="0"/>
              <a:t>Example: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g</a:t>
            </a:r>
            <a:r>
              <a:rPr lang="en-US" dirty="0" smtClean="0"/>
              <a:t> writes to a reference that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</a:t>
            </a:r>
            <a:r>
              <a:rPr lang="en-US" dirty="0" smtClean="0"/>
              <a:t> reads from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14400" y="3048000"/>
            <a:ext cx="2895600" cy="2286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let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y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g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z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h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in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y,z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end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181600" y="3048000"/>
            <a:ext cx="2895600" cy="2286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let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z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>
                <a:latin typeface="Courier New" pitchFamily="49" charset="0"/>
              </a:rPr>
              <a:t>h x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y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>
                <a:latin typeface="Courier New" pitchFamily="49" charset="0"/>
              </a:rPr>
              <a:t>g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in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y,z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end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4267200" y="3733800"/>
            <a:ext cx="533400" cy="609601"/>
            <a:chOff x="3962400" y="5105399"/>
            <a:chExt cx="533400" cy="609601"/>
          </a:xfrm>
        </p:grpSpPr>
        <p:cxnSp>
          <p:nvCxnSpPr>
            <p:cNvPr id="10" name="Straight Connector 9"/>
            <p:cNvCxnSpPr/>
            <p:nvPr/>
          </p:nvCxnSpPr>
          <p:spPr bwMode="auto">
            <a:xfrm>
              <a:off x="3962400" y="5334000"/>
              <a:ext cx="5334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" name="Straight Connector 10"/>
            <p:cNvCxnSpPr/>
            <p:nvPr/>
          </p:nvCxnSpPr>
          <p:spPr bwMode="auto">
            <a:xfrm>
              <a:off x="3962400" y="5486400"/>
              <a:ext cx="5334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" name="Straight Connector 11"/>
            <p:cNvCxnSpPr/>
            <p:nvPr/>
          </p:nvCxnSpPr>
          <p:spPr bwMode="auto">
            <a:xfrm flipV="1">
              <a:off x="4038600" y="5105399"/>
              <a:ext cx="381000" cy="609601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1100924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Syntactic sugar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Using or not using syntactic sugar is always equivalent</a:t>
            </a:r>
          </a:p>
          <a:p>
            <a:pPr lvl="1"/>
            <a:r>
              <a:rPr lang="en-US" dirty="0" smtClean="0"/>
              <a:t>By definition, else not syntactic sugar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Example: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But be careful about evaluation order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077691" y="3009900"/>
            <a:ext cx="2590800" cy="129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if </a:t>
            </a:r>
            <a:r>
              <a:rPr lang="en-US" sz="2000" kern="0" dirty="0" smtClean="0">
                <a:latin typeface="Courier New" pitchFamily="49" charset="0"/>
              </a:rPr>
              <a:t>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kern="0" dirty="0" smtClean="0">
                <a:latin typeface="Courier New" pitchFamily="49" charset="0"/>
              </a:rPr>
              <a:t>g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</a:t>
            </a:r>
            <a:r>
              <a:rPr lang="en-US" sz="2000" kern="0" dirty="0" smtClean="0">
                <a:latin typeface="Courier New" pitchFamily="49" charset="0"/>
              </a:rPr>
              <a:t>false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810491" y="3333750"/>
            <a:ext cx="2971800" cy="6477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</a:t>
            </a:r>
            <a:r>
              <a:rPr lang="en-US" sz="2000" kern="0" dirty="0" smtClean="0">
                <a:latin typeface="Courier New" pitchFamily="49" charset="0"/>
              </a:rPr>
              <a:t>x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andalso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g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4114800" y="3505200"/>
            <a:ext cx="533400" cy="152400"/>
            <a:chOff x="3962400" y="3505200"/>
            <a:chExt cx="533400" cy="152400"/>
          </a:xfrm>
        </p:grpSpPr>
        <p:cxnSp>
          <p:nvCxnSpPr>
            <p:cNvPr id="11" name="Straight Connector 10"/>
            <p:cNvCxnSpPr/>
            <p:nvPr/>
          </p:nvCxnSpPr>
          <p:spPr bwMode="auto">
            <a:xfrm>
              <a:off x="3962400" y="3505200"/>
              <a:ext cx="5334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" name="Straight Connector 11"/>
            <p:cNvCxnSpPr/>
            <p:nvPr/>
          </p:nvCxnSpPr>
          <p:spPr bwMode="auto">
            <a:xfrm>
              <a:off x="3962400" y="3657600"/>
              <a:ext cx="5334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3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029200" y="4953000"/>
            <a:ext cx="2590800" cy="129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if </a:t>
            </a:r>
            <a:r>
              <a:rPr lang="en-US" sz="2000" kern="0" dirty="0" smtClean="0">
                <a:latin typeface="Courier New" pitchFamily="49" charset="0"/>
              </a:rPr>
              <a:t>g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kern="0" dirty="0" smtClean="0">
                <a:latin typeface="Courier New" pitchFamily="49" charset="0"/>
              </a:rPr>
              <a:t>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</a:t>
            </a:r>
            <a:r>
              <a:rPr lang="en-US" sz="2000" kern="0" dirty="0" smtClean="0">
                <a:latin typeface="Courier New" pitchFamily="49" charset="0"/>
              </a:rPr>
              <a:t>false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14" name="Rectangle 3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62000" y="5276850"/>
            <a:ext cx="2971800" cy="6477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</a:t>
            </a:r>
            <a:r>
              <a:rPr lang="en-US" sz="2000" kern="0" dirty="0" smtClean="0">
                <a:latin typeface="Courier New" pitchFamily="49" charset="0"/>
              </a:rPr>
              <a:t>x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andalso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g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4114800" y="5257799"/>
            <a:ext cx="533400" cy="609601"/>
            <a:chOff x="3962400" y="5105399"/>
            <a:chExt cx="533400" cy="609601"/>
          </a:xfrm>
        </p:grpSpPr>
        <p:cxnSp>
          <p:nvCxnSpPr>
            <p:cNvPr id="19" name="Straight Connector 18"/>
            <p:cNvCxnSpPr/>
            <p:nvPr/>
          </p:nvCxnSpPr>
          <p:spPr bwMode="auto">
            <a:xfrm>
              <a:off x="3962400" y="5334000"/>
              <a:ext cx="5334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" name="Straight Connector 19"/>
            <p:cNvCxnSpPr/>
            <p:nvPr/>
          </p:nvCxnSpPr>
          <p:spPr bwMode="auto">
            <a:xfrm>
              <a:off x="3962400" y="5486400"/>
              <a:ext cx="5334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1" name="Straight Connector 20"/>
            <p:cNvCxnSpPr/>
            <p:nvPr/>
          </p:nvCxnSpPr>
          <p:spPr bwMode="auto">
            <a:xfrm flipV="1">
              <a:off x="4038600" y="5105399"/>
              <a:ext cx="381000" cy="609601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42749373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equivalences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3124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Three general equivalences that always work for functions</a:t>
            </a:r>
          </a:p>
          <a:p>
            <a:pPr lvl="1"/>
            <a:r>
              <a:rPr lang="en-US" dirty="0" smtClean="0"/>
              <a:t>In any (?) decent language</a:t>
            </a:r>
          </a:p>
          <a:p>
            <a:pPr lvl="1"/>
            <a:endParaRPr lang="en-US" dirty="0"/>
          </a:p>
          <a:p>
            <a:pPr marL="457200" indent="-457200">
              <a:buAutoNum type="arabicPeriod"/>
            </a:pPr>
            <a:r>
              <a:rPr lang="en-US" dirty="0" smtClean="0"/>
              <a:t>Consistently rename bound variables and uses</a:t>
            </a:r>
          </a:p>
          <a:p>
            <a:pPr marL="457200" indent="-457200">
              <a:buAutoNum type="arabicPeriod"/>
            </a:pPr>
            <a:endParaRPr lang="en-US" dirty="0"/>
          </a:p>
          <a:p>
            <a:pPr marL="457200" indent="-457200">
              <a:buAutoNum type="arabicPeriod"/>
            </a:pPr>
            <a:endParaRPr lang="en-US" dirty="0" smtClean="0"/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But notice you can’t use a variable name already used in the function body to refer to something else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 dirty="0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19200" y="2971800"/>
            <a:ext cx="2590800" cy="685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 smtClean="0">
                <a:latin typeface="Courier New" pitchFamily="49" charset="0"/>
              </a:rPr>
              <a:t>14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x+y+x</a:t>
            </a: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724400" y="2971800"/>
            <a:ext cx="2590800" cy="685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 smtClean="0">
                <a:latin typeface="Courier New" pitchFamily="49" charset="0"/>
              </a:rPr>
              <a:t>14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z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z+y+z</a:t>
            </a: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219200" y="4495800"/>
            <a:ext cx="2590800" cy="67194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 smtClean="0">
                <a:latin typeface="Courier New" pitchFamily="49" charset="0"/>
              </a:rPr>
              <a:t>14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x+y+x</a:t>
            </a: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724400" y="4495801"/>
            <a:ext cx="2590800" cy="671944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 smtClean="0">
                <a:latin typeface="Courier New" pitchFamily="49" charset="0"/>
              </a:rPr>
              <a:t>14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y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y+y+y</a:t>
            </a:r>
            <a:endParaRPr lang="en-US" sz="2000" kern="0" dirty="0" smtClean="0">
              <a:latin typeface="Courier New" pitchFamily="49" charset="0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3962400" y="3200400"/>
            <a:ext cx="533400" cy="152400"/>
            <a:chOff x="3962400" y="3505200"/>
            <a:chExt cx="533400" cy="152400"/>
          </a:xfrm>
        </p:grpSpPr>
        <p:cxnSp>
          <p:nvCxnSpPr>
            <p:cNvPr id="17" name="Straight Connector 16"/>
            <p:cNvCxnSpPr/>
            <p:nvPr/>
          </p:nvCxnSpPr>
          <p:spPr bwMode="auto">
            <a:xfrm>
              <a:off x="3962400" y="3505200"/>
              <a:ext cx="5334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" name="Straight Connector 17"/>
            <p:cNvCxnSpPr/>
            <p:nvPr/>
          </p:nvCxnSpPr>
          <p:spPr bwMode="auto">
            <a:xfrm>
              <a:off x="3962400" y="3657600"/>
              <a:ext cx="5334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26" name="Group 25"/>
          <p:cNvGrpSpPr/>
          <p:nvPr/>
        </p:nvGrpSpPr>
        <p:grpSpPr>
          <a:xfrm>
            <a:off x="3962400" y="4495800"/>
            <a:ext cx="533400" cy="609601"/>
            <a:chOff x="3962400" y="5105399"/>
            <a:chExt cx="533400" cy="609601"/>
          </a:xfrm>
        </p:grpSpPr>
        <p:cxnSp>
          <p:nvCxnSpPr>
            <p:cNvPr id="15" name="Straight Connector 14"/>
            <p:cNvCxnSpPr/>
            <p:nvPr/>
          </p:nvCxnSpPr>
          <p:spPr bwMode="auto">
            <a:xfrm>
              <a:off x="3962400" y="5334000"/>
              <a:ext cx="5334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" name="Straight Connector 15"/>
            <p:cNvCxnSpPr/>
            <p:nvPr/>
          </p:nvCxnSpPr>
          <p:spPr bwMode="auto">
            <a:xfrm>
              <a:off x="3962400" y="5486400"/>
              <a:ext cx="5334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1" name="Straight Connector 20"/>
            <p:cNvCxnSpPr/>
            <p:nvPr/>
          </p:nvCxnSpPr>
          <p:spPr bwMode="auto">
            <a:xfrm flipV="1">
              <a:off x="4038600" y="5105399"/>
              <a:ext cx="381000" cy="609601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7" name="Rectangle 3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219200" y="5410200"/>
            <a:ext cx="2590800" cy="914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let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y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 smtClean="0">
                <a:latin typeface="Courier New" pitchFamily="49" charset="0"/>
              </a:rPr>
              <a:t>3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in </a:t>
            </a:r>
            <a:r>
              <a:rPr lang="en-US" sz="2000" kern="0" dirty="0" err="1" smtClean="0">
                <a:latin typeface="Courier New" pitchFamily="49" charset="0"/>
              </a:rPr>
              <a:t>x+y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end</a:t>
            </a:r>
            <a:endParaRPr lang="en-US" sz="2000" kern="0" dirty="0" smtClean="0">
              <a:latin typeface="Courier New" pitchFamily="49" charset="0"/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3962400" y="5410200"/>
            <a:ext cx="533400" cy="609601"/>
            <a:chOff x="3962400" y="5105399"/>
            <a:chExt cx="533400" cy="609601"/>
          </a:xfrm>
        </p:grpSpPr>
        <p:cxnSp>
          <p:nvCxnSpPr>
            <p:cNvPr id="30" name="Straight Connector 29"/>
            <p:cNvCxnSpPr/>
            <p:nvPr/>
          </p:nvCxnSpPr>
          <p:spPr bwMode="auto">
            <a:xfrm>
              <a:off x="3962400" y="5334000"/>
              <a:ext cx="5334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1" name="Straight Connector 30"/>
            <p:cNvCxnSpPr/>
            <p:nvPr/>
          </p:nvCxnSpPr>
          <p:spPr bwMode="auto">
            <a:xfrm>
              <a:off x="3962400" y="5486400"/>
              <a:ext cx="5334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2" name="Straight Connector 31"/>
            <p:cNvCxnSpPr/>
            <p:nvPr/>
          </p:nvCxnSpPr>
          <p:spPr bwMode="auto">
            <a:xfrm flipV="1">
              <a:off x="4038600" y="5105399"/>
              <a:ext cx="381000" cy="609601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33" name="Rectangle 3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724400" y="5410200"/>
            <a:ext cx="2590800" cy="914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y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let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y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 smtClean="0">
                <a:latin typeface="Courier New" pitchFamily="49" charset="0"/>
              </a:rPr>
              <a:t>3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in </a:t>
            </a:r>
            <a:r>
              <a:rPr lang="en-US" sz="2000" kern="0" dirty="0" err="1">
                <a:latin typeface="Courier New" pitchFamily="49" charset="0"/>
              </a:rPr>
              <a:t>y</a:t>
            </a:r>
            <a:r>
              <a:rPr lang="en-US" sz="2000" kern="0" dirty="0" err="1" smtClean="0">
                <a:latin typeface="Courier New" pitchFamily="49" charset="0"/>
              </a:rPr>
              <a:t>+y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end</a:t>
            </a: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56383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equivalences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Three general equivalences that always work for functions</a:t>
            </a:r>
          </a:p>
          <a:p>
            <a:pPr lvl="1"/>
            <a:r>
              <a:rPr lang="en-US" dirty="0" smtClean="0"/>
              <a:t>In (any?) decent language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2.  Use a helper function or do not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But notice you need to be careful about environments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876800" y="3276600"/>
            <a:ext cx="2895600" cy="990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 smtClean="0">
                <a:latin typeface="Courier New" pitchFamily="49" charset="0"/>
              </a:rPr>
              <a:t>14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x+y+x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g z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(f z)+z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62000" y="3276600"/>
            <a:ext cx="3276600" cy="685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 smtClean="0">
                <a:latin typeface="Courier New" pitchFamily="49" charset="0"/>
              </a:rPr>
              <a:t>14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g z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z+y+z</a:t>
            </a:r>
            <a:r>
              <a:rPr lang="en-US" sz="2000" kern="0" dirty="0" smtClean="0">
                <a:latin typeface="Courier New" pitchFamily="49" charset="0"/>
              </a:rPr>
              <a:t>)+z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4191000" y="3505200"/>
            <a:ext cx="533400" cy="152400"/>
            <a:chOff x="3962400" y="3505200"/>
            <a:chExt cx="533400" cy="152400"/>
          </a:xfrm>
        </p:grpSpPr>
        <p:cxnSp>
          <p:nvCxnSpPr>
            <p:cNvPr id="10" name="Straight Connector 9"/>
            <p:cNvCxnSpPr/>
            <p:nvPr/>
          </p:nvCxnSpPr>
          <p:spPr bwMode="auto">
            <a:xfrm>
              <a:off x="3962400" y="3505200"/>
              <a:ext cx="5334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" name="Straight Connector 10"/>
            <p:cNvCxnSpPr/>
            <p:nvPr/>
          </p:nvCxnSpPr>
          <p:spPr bwMode="auto">
            <a:xfrm>
              <a:off x="3962400" y="3657600"/>
              <a:ext cx="5334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2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966855" y="5067300"/>
            <a:ext cx="2895600" cy="129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 smtClean="0">
                <a:latin typeface="Courier New" pitchFamily="49" charset="0"/>
              </a:rPr>
              <a:t>14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x+y+x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 smtClean="0">
                <a:latin typeface="Courier New" pitchFamily="49" charset="0"/>
              </a:rPr>
              <a:t>7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g z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(f z)+z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838200" y="5219700"/>
            <a:ext cx="3276600" cy="990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 smtClean="0">
                <a:latin typeface="Courier New" pitchFamily="49" charset="0"/>
              </a:rPr>
              <a:t>14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 smtClean="0">
                <a:latin typeface="Courier New" pitchFamily="49" charset="0"/>
              </a:rPr>
              <a:t>7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g z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latin typeface="Courier New" pitchFamily="49" charset="0"/>
              </a:rPr>
              <a:t>z+y+z</a:t>
            </a:r>
            <a:r>
              <a:rPr lang="en-US" sz="2000" kern="0" dirty="0">
                <a:latin typeface="Courier New" pitchFamily="49" charset="0"/>
              </a:rPr>
              <a:t>)+</a:t>
            </a:r>
            <a:r>
              <a:rPr lang="en-US" sz="2000" kern="0" dirty="0" smtClean="0">
                <a:latin typeface="Courier New" pitchFamily="49" charset="0"/>
              </a:rPr>
              <a:t>z</a:t>
            </a:r>
            <a:endParaRPr lang="en-US" sz="2000" kern="0" dirty="0">
              <a:latin typeface="Courier New" pitchFamily="49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4267200" y="5105399"/>
            <a:ext cx="533400" cy="609601"/>
            <a:chOff x="3962400" y="5105399"/>
            <a:chExt cx="533400" cy="609601"/>
          </a:xfrm>
        </p:grpSpPr>
        <p:cxnSp>
          <p:nvCxnSpPr>
            <p:cNvPr id="15" name="Straight Connector 14"/>
            <p:cNvCxnSpPr/>
            <p:nvPr/>
          </p:nvCxnSpPr>
          <p:spPr bwMode="auto">
            <a:xfrm>
              <a:off x="3962400" y="5334000"/>
              <a:ext cx="5334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" name="Straight Connector 15"/>
            <p:cNvCxnSpPr/>
            <p:nvPr/>
          </p:nvCxnSpPr>
          <p:spPr bwMode="auto">
            <a:xfrm>
              <a:off x="3962400" y="5486400"/>
              <a:ext cx="5334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" name="Straight Connector 16"/>
            <p:cNvCxnSpPr/>
            <p:nvPr/>
          </p:nvCxnSpPr>
          <p:spPr bwMode="auto">
            <a:xfrm flipV="1">
              <a:off x="4038600" y="5105399"/>
              <a:ext cx="381000" cy="609601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2096023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58171</TotalTime>
  <Words>1303</Words>
  <Application>Microsoft Office PowerPoint</Application>
  <PresentationFormat>On-screen Show (4:3)</PresentationFormat>
  <Paragraphs>269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dan_design_template</vt:lpstr>
      <vt:lpstr>CSE341: Programming Languages  Lecture 12 Equivalence</vt:lpstr>
      <vt:lpstr>Last Topic of Unit</vt:lpstr>
      <vt:lpstr>Equivalence</vt:lpstr>
      <vt:lpstr>A definition</vt:lpstr>
      <vt:lpstr>Example</vt:lpstr>
      <vt:lpstr>Another example</vt:lpstr>
      <vt:lpstr>Syntactic sugar</vt:lpstr>
      <vt:lpstr>Standard equivalences</vt:lpstr>
      <vt:lpstr>Standard equivalences</vt:lpstr>
      <vt:lpstr>Standard equivalences</vt:lpstr>
      <vt:lpstr>One more</vt:lpstr>
      <vt:lpstr>What about performance?</vt:lpstr>
      <vt:lpstr>Different definitions for different jobs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cse</cp:lastModifiedBy>
  <cp:revision>836</cp:revision>
  <cp:lastPrinted>2011-09-27T20:26:28Z</cp:lastPrinted>
  <dcterms:created xsi:type="dcterms:W3CDTF">2009-03-13T20:43:19Z</dcterms:created>
  <dcterms:modified xsi:type="dcterms:W3CDTF">2013-01-28T18:29:52Z</dcterms:modified>
</cp:coreProperties>
</file>