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3" r:id="rId3"/>
    <p:sldId id="484" r:id="rId4"/>
    <p:sldId id="485" r:id="rId5"/>
    <p:sldId id="486" r:id="rId6"/>
    <p:sldId id="487" r:id="rId7"/>
    <p:sldId id="488" r:id="rId8"/>
    <p:sldId id="489" r:id="rId9"/>
    <p:sldId id="490" r:id="rId10"/>
    <p:sldId id="491" r:id="rId11"/>
    <p:sldId id="492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4" r:id="rId24"/>
    <p:sldId id="505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22</a:t>
            </a:r>
            <a:br>
              <a:rPr lang="en-US" sz="3200" i="0" dirty="0" smtClean="0"/>
            </a:br>
            <a:r>
              <a:rPr lang="en-US" sz="3200" i="0" dirty="0" smtClean="0"/>
              <a:t>OOP </a:t>
            </a:r>
            <a:r>
              <a:rPr lang="en-US" sz="3200" i="0" dirty="0"/>
              <a:t>vs. Functional Decomposition; Adding Operators &amp; Variants;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Double-Dispatch 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software extensible is valuable and hard</a:t>
            </a:r>
          </a:p>
          <a:p>
            <a:pPr lvl="1"/>
            <a:r>
              <a:rPr lang="en-US" dirty="0" smtClean="0"/>
              <a:t>If you know you want new operations, use FP</a:t>
            </a:r>
          </a:p>
          <a:p>
            <a:pPr lvl="1"/>
            <a:r>
              <a:rPr lang="en-US" dirty="0" smtClean="0"/>
              <a:t>If you know you want new variants, use OOP</a:t>
            </a:r>
          </a:p>
          <a:p>
            <a:pPr lvl="1"/>
            <a:r>
              <a:rPr lang="en-US" dirty="0" smtClean="0"/>
              <a:t>If both? Languages like </a:t>
            </a:r>
            <a:r>
              <a:rPr lang="en-US" dirty="0" err="1" smtClean="0"/>
              <a:t>Scala</a:t>
            </a:r>
            <a:r>
              <a:rPr lang="en-US" dirty="0" smtClean="0"/>
              <a:t> try; it’s a hard problem</a:t>
            </a:r>
          </a:p>
          <a:p>
            <a:pPr lvl="1"/>
            <a:r>
              <a:rPr lang="en-US" dirty="0" smtClean="0"/>
              <a:t>Reality: The future is often hard to predict!</a:t>
            </a:r>
          </a:p>
          <a:p>
            <a:pPr lvl="1"/>
            <a:endParaRPr lang="en-US" dirty="0"/>
          </a:p>
          <a:p>
            <a:r>
              <a:rPr lang="en-US" dirty="0" smtClean="0"/>
              <a:t>Extensibility is a double-edged sword</a:t>
            </a:r>
          </a:p>
          <a:p>
            <a:pPr lvl="1"/>
            <a:r>
              <a:rPr lang="en-US" dirty="0" smtClean="0"/>
              <a:t>Code more reusable without being changed later</a:t>
            </a:r>
          </a:p>
          <a:p>
            <a:pPr lvl="1"/>
            <a:r>
              <a:rPr lang="en-US" dirty="0" smtClean="0"/>
              <a:t>But makes original code more difficult to reason about locally or change later (could break extensions)</a:t>
            </a:r>
          </a:p>
          <a:p>
            <a:pPr lvl="1"/>
            <a:r>
              <a:rPr lang="en-US" dirty="0" smtClean="0"/>
              <a:t>Often language mechanisms to make code </a:t>
            </a:r>
            <a:r>
              <a:rPr lang="en-US" i="1" dirty="0" smtClean="0"/>
              <a:t>less</a:t>
            </a:r>
            <a:r>
              <a:rPr lang="en-US" dirty="0" smtClean="0"/>
              <a:t> extensible (ML modules hide </a:t>
            </a:r>
            <a:r>
              <a:rPr lang="en-US" dirty="0" err="1" smtClean="0"/>
              <a:t>datatypes</a:t>
            </a:r>
            <a:r>
              <a:rPr lang="en-US" dirty="0" smtClean="0"/>
              <a:t>;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prevents </a:t>
            </a:r>
            <a:r>
              <a:rPr lang="en-US" dirty="0" err="1" smtClean="0"/>
              <a:t>subclassing</a:t>
            </a:r>
            <a:r>
              <a:rPr lang="en-US" dirty="0" smtClean="0"/>
              <a:t>/overriding)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067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 multiple arguments that can have different variants</a:t>
            </a:r>
          </a:p>
          <a:p>
            <a:pPr lvl="1"/>
            <a:r>
              <a:rPr lang="en-US" dirty="0" smtClean="0"/>
              <a:t>Can arise in original program or after extension</a:t>
            </a:r>
          </a:p>
          <a:p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557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051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90417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955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 is different for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combinations</a:t>
            </a:r>
            <a:endParaRPr lang="en-US" dirty="0" smtClean="0"/>
          </a:p>
          <a:p>
            <a:pPr lvl="1"/>
            <a:r>
              <a:rPr lang="en-US" dirty="0" smtClean="0"/>
              <a:t>Run-time error for non-value expressions</a:t>
            </a:r>
          </a:p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895600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i+j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String (</a:t>
            </a:r>
            <a:r>
              <a:rPr lang="en-US" sz="2000" kern="0" dirty="0" err="1" smtClean="0">
                <a:latin typeface="Courier New" pitchFamily="49" charset="0"/>
              </a:rPr>
              <a:t>Int.toString</a:t>
            </a:r>
            <a:r>
              <a:rPr lang="en-US" sz="2000" kern="0" dirty="0" smtClean="0">
                <a:latin typeface="Courier New" pitchFamily="49" charset="0"/>
              </a:rPr>
              <a:t> 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^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Rational (i*</a:t>
            </a:r>
            <a:r>
              <a:rPr lang="en-US" sz="2000" kern="0" dirty="0" err="1" smtClean="0">
                <a:latin typeface="Courier New" pitchFamily="49" charset="0"/>
              </a:rPr>
              <a:t>k+j,k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(Rational _,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e1, 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598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Worked just fine with functional decomposition  -- what about OOP…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1602"/>
              </p:ext>
            </p:extLst>
          </p:nvPr>
        </p:nvGraphicFramePr>
        <p:xfrm>
          <a:off x="2209800" y="38862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27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514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/>
              <a:t>Classes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 </a:t>
            </a:r>
            <a:r>
              <a:rPr lang="en-US" b="0" dirty="0" smtClean="0"/>
              <a:t>then all implement </a:t>
            </a:r>
            <a:endParaRPr lang="en-US" b="0" kern="0" dirty="0" smtClean="0"/>
          </a:p>
          <a:p>
            <a:pPr lvl="1"/>
            <a:r>
              <a:rPr lang="en-US" b="0" kern="0" dirty="0" smtClean="0"/>
              <a:t>Each handling 3 of the 9 cases: “add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0" kern="0" dirty="0" smtClean="0"/>
              <a:t> to argument”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800600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45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This approach is common, but is “not as OOP”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“hybrid” style where we used dynamic dispatch on 1 argument and then switched to Racket-style type tests for other argument</a:t>
            </a:r>
          </a:p>
          <a:p>
            <a:pPr lvl="1"/>
            <a:r>
              <a:rPr lang="en-US" dirty="0" smtClean="0"/>
              <a:t>Definitely not “full OOP”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209800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 smtClean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v.is_a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 smtClean="0">
                <a:latin typeface="Courier New" pitchFamily="49" charset="0"/>
              </a:rPr>
              <a:t>MyRational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latin typeface="Courier New" pitchFamily="49" charset="0"/>
              </a:rPr>
              <a:t>MyRational.new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v.i+v.j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i,v.j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MyString.new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v.s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i.to_s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0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endParaRPr lang="en-US" dirty="0"/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We know that!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>
                <a:latin typeface="Courier New" pitchFamily="49" charset="0"/>
              </a:rPr>
              <a:t>self</a:t>
            </a:r>
            <a:endParaRPr lang="en-US" b="1" dirty="0" smtClean="0">
              <a:latin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Use a “programming trick” (?)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</a:t>
            </a:r>
            <a:r>
              <a:rPr lang="en-US" dirty="0" smtClean="0"/>
              <a:t>…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4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For example,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 is for adding concatenating an integer argument to the string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9 total methods, one for each case of addition</a:t>
            </a:r>
            <a:endParaRPr lang="en-US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 method calls </a:t>
            </a:r>
            <a:r>
              <a:rPr lang="en-US" b="1" dirty="0" smtClean="0">
                <a:latin typeface="Courier New" pitchFamily="49" charset="0"/>
              </a:rPr>
              <a:t>e1.eval.add_values e2.eval</a:t>
            </a:r>
            <a:r>
              <a:rPr lang="en-US" dirty="0" smtClean="0">
                <a:latin typeface="+mj-lt"/>
              </a:rPr>
              <a:t>, which dispatches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latin typeface="+mj-lt"/>
              </a:rPr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</a:t>
            </a:r>
            <a:r>
              <a:rPr lang="en-US" sz="1000" dirty="0" smtClean="0">
                <a:latin typeface="+mj-lt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latin typeface="+mj-lt"/>
                <a:cs typeface="Courier New" pitchFamily="49" charset="0"/>
              </a:rPr>
              <a:t>’s</a:t>
            </a:r>
            <a:r>
              <a:rPr lang="en-US" dirty="0" smtClean="0">
                <a:latin typeface="+mj-lt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:   </a:t>
            </a:r>
            <a:r>
              <a:rPr lang="en-US" sz="800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latin typeface="+mj-lt"/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Honestly, partly to belittle full commitment to OOP</a:t>
            </a:r>
          </a:p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(optional)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In functional (and procedural)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1000" dirty="0"/>
          </a:p>
          <a:p>
            <a:r>
              <a:rPr lang="en-US" dirty="0" smtClean="0"/>
              <a:t>In object-oriented programming, break programs down into </a:t>
            </a:r>
            <a:r>
              <a:rPr lang="en-US" dirty="0" smtClean="0">
                <a:solidFill>
                  <a:schemeClr val="accent2"/>
                </a:solidFill>
              </a:rPr>
              <a:t>classes that give behavior to some kind of data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lecture: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These two forms of </a:t>
            </a:r>
            <a:r>
              <a:rPr lang="en-US" i="1" dirty="0" smtClean="0"/>
              <a:t>decomposition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so exactly opposite</a:t>
            </a:r>
            <a:r>
              <a:rPr lang="en-US" dirty="0" smtClean="0"/>
              <a:t> that they are two ways of looking at the same “matrix”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Which form is “better” is somewhat personal taste, but also depends on </a:t>
            </a:r>
            <a:r>
              <a:rPr lang="en-US" dirty="0" smtClean="0">
                <a:solidFill>
                  <a:schemeClr val="accent2"/>
                </a:solidFill>
              </a:rPr>
              <a:t>how you expect to </a:t>
            </a:r>
            <a:r>
              <a:rPr lang="en-US" i="1" dirty="0" smtClean="0">
                <a:solidFill>
                  <a:schemeClr val="accent2"/>
                </a:solidFill>
              </a:rPr>
              <a:t>change/extend software</a:t>
            </a:r>
          </a:p>
          <a:p>
            <a:pPr lvl="1"/>
            <a:endParaRPr lang="en-US" sz="800" i="1" dirty="0" smtClean="0"/>
          </a:p>
          <a:p>
            <a:pPr lvl="1"/>
            <a:r>
              <a:rPr lang="en-US" dirty="0" smtClean="0"/>
              <a:t>For some operations over two (multiple) arguments, functions and pattern-matching are straightforward, but with OOP we can do it with </a:t>
            </a:r>
            <a:r>
              <a:rPr lang="en-US" i="1" dirty="0" smtClean="0">
                <a:solidFill>
                  <a:schemeClr val="accent2"/>
                </a:solidFill>
              </a:rPr>
              <a:t>double dispatch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(multiple dispatch)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9236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in Java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a statically typed language, double-dispatch works fine</a:t>
            </a:r>
          </a:p>
          <a:p>
            <a:pPr lvl="1"/>
            <a:r>
              <a:rPr lang="en-US" dirty="0" smtClean="0"/>
              <a:t>Just need all the dispatch methods in the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[See Java code]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162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Value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 smtClean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add_values</a:t>
            </a:r>
            <a:r>
              <a:rPr lang="en-US" sz="2000" kern="0" dirty="0" smtClean="0">
                <a:latin typeface="Courier New" pitchFamily="49" charset="0"/>
              </a:rPr>
              <a:t>(Value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addInt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addString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Strng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abstract </a:t>
            </a:r>
            <a:r>
              <a:rPr lang="en-US" sz="2000" kern="0" dirty="0">
                <a:latin typeface="Courier New" pitchFamily="49" charset="0"/>
              </a:rPr>
              <a:t>Value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addRational</a:t>
            </a:r>
            <a:r>
              <a:rPr lang="en-US" sz="2000" kern="0" dirty="0" smtClean="0">
                <a:latin typeface="Courier New" pitchFamily="49" charset="0"/>
              </a:rPr>
              <a:t>(Rational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</a:t>
            </a:r>
            <a:r>
              <a:rPr lang="en-US" sz="2000" kern="0" dirty="0">
                <a:latin typeface="Courier New" pitchFamily="49" charset="0"/>
              </a:rPr>
              <a:t>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>
                <a:latin typeface="Courier New" pitchFamily="49" charset="0"/>
              </a:rPr>
              <a:t>Value 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08202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Belittling OOP style for requiring the manual trick of double dispatch is somewhat unfair…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would work better: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2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Downside: Interaction with </a:t>
            </a:r>
            <a:r>
              <a:rPr lang="en-US" dirty="0" err="1" smtClean="0"/>
              <a:t>subclassing</a:t>
            </a:r>
            <a:r>
              <a:rPr lang="en-US" dirty="0" smtClean="0"/>
              <a:t> can produce situations where there is “no clear winner” for which method to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Java/C#/C++ allow multiple methods with the same name</a:t>
            </a:r>
          </a:p>
          <a:p>
            <a:endParaRPr lang="en-US" sz="1000" dirty="0"/>
          </a:p>
          <a:p>
            <a:r>
              <a:rPr lang="en-US" dirty="0" smtClean="0"/>
              <a:t>No, these language do </a:t>
            </a:r>
            <a:r>
              <a:rPr lang="en-US" i="1" dirty="0" smtClean="0"/>
              <a:t>not</a:t>
            </a:r>
            <a:r>
              <a:rPr lang="en-US" dirty="0" smtClean="0"/>
              <a:t> have </a:t>
            </a:r>
            <a:r>
              <a:rPr lang="en-US" dirty="0" err="1" smtClean="0"/>
              <a:t>multimethods</a:t>
            </a:r>
            <a:endParaRPr lang="en-US" dirty="0" smtClean="0"/>
          </a:p>
          <a:p>
            <a:pPr lvl="1"/>
            <a:r>
              <a:rPr lang="en-US" dirty="0" smtClean="0"/>
              <a:t>They have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/>
              <a:t>Uses static types of arguments to choose the method</a:t>
            </a:r>
          </a:p>
          <a:p>
            <a:pPr lvl="2"/>
            <a:r>
              <a:rPr lang="en-US" dirty="0" smtClean="0"/>
              <a:t>But of course run-time class of receiver [odd hybrid?]</a:t>
            </a:r>
          </a:p>
          <a:p>
            <a:pPr lvl="1"/>
            <a:r>
              <a:rPr lang="en-US" dirty="0" smtClean="0"/>
              <a:t>No help in our example, so still code up double-dispatch manually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Actually, C# 4.0 has a way to get effect of </a:t>
            </a:r>
            <a:r>
              <a:rPr lang="en-US" dirty="0" err="1" smtClean="0"/>
              <a:t>multimethods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Many other language have </a:t>
            </a:r>
            <a:r>
              <a:rPr lang="en-US" dirty="0" err="1" smtClean="0"/>
              <a:t>multimethods</a:t>
            </a:r>
            <a:r>
              <a:rPr lang="en-US" dirty="0" smtClean="0"/>
              <a:t> (e.g., </a:t>
            </a:r>
            <a:r>
              <a:rPr lang="en-US" dirty="0" err="1" smtClean="0"/>
              <a:t>Clojure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They are not a new idea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Well-known and compelling example of a common </a:t>
            </a:r>
            <a:r>
              <a:rPr lang="en-US" i="1" dirty="0" smtClean="0"/>
              <a:t>pattern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Expressions</a:t>
            </a:r>
            <a:r>
              <a:rPr lang="en-US" dirty="0" smtClean="0"/>
              <a:t> for a small language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variants</a:t>
            </a:r>
            <a:r>
              <a:rPr lang="en-US" dirty="0" smtClean="0"/>
              <a:t> of expressions: </a:t>
            </a:r>
            <a:r>
              <a:rPr lang="en-US" dirty="0" err="1" smtClean="0"/>
              <a:t>ints</a:t>
            </a:r>
            <a:r>
              <a:rPr lang="en-US" dirty="0" smtClean="0"/>
              <a:t>, additions, negations, …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accent2"/>
                </a:solidFill>
              </a:rPr>
              <a:t>operations</a:t>
            </a:r>
            <a:r>
              <a:rPr lang="en-US" dirty="0" smtClean="0"/>
              <a:t> to perform: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dirty="0" smtClean="0"/>
              <a:t>, 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Leads to a matrix (2D-grid) of variants and operations</a:t>
            </a:r>
          </a:p>
          <a:p>
            <a:pPr lvl="1"/>
            <a:r>
              <a:rPr lang="en-US" dirty="0" smtClean="0"/>
              <a:t>Implementation will involve deciding what “should happen” for each entry in the grid </a:t>
            </a:r>
            <a:r>
              <a:rPr lang="en-US" i="1" dirty="0" smtClean="0"/>
              <a:t>regardless of the PL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653426"/>
              </p:ext>
            </p:extLst>
          </p:nvPr>
        </p:nvGraphicFramePr>
        <p:xfrm>
          <a:off x="1752601" y="42672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72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pPr lvl="1"/>
            <a:r>
              <a:rPr lang="en-US" dirty="0" smtClean="0"/>
              <a:t>(No need to indicate </a:t>
            </a:r>
            <a:r>
              <a:rPr lang="en-US" dirty="0" err="1" smtClean="0"/>
              <a:t>datatypes</a:t>
            </a:r>
            <a:r>
              <a:rPr lang="en-US" dirty="0" smtClean="0"/>
              <a:t> if dynamically typed)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(e.g., with wildcard patterns) if multiple entries in column are the same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ML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7248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1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(No need to indicate abstract methods if dynamically typed)</a:t>
            </a:r>
          </a:p>
          <a:p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[See the Ruby and Java code]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02944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66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(e.g., an interpreter vs. a GUI)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  <a:p>
            <a:pPr lvl="1"/>
            <a:r>
              <a:rPr lang="en-US" dirty="0" smtClean="0"/>
              <a:t>Tools, IDEs can help with multiple “views” (e.g., rows / columns)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524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192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need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85172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35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3352800"/>
          </a:xfrm>
        </p:spPr>
        <p:txBody>
          <a:bodyPr/>
          <a:lstStyle/>
          <a:p>
            <a:r>
              <a:rPr lang="en-US" dirty="0" smtClean="0"/>
              <a:t>For implementing our grid so far, SML / Racket style usually by column and Ruby / Java style usually by row</a:t>
            </a:r>
          </a:p>
          <a:p>
            <a:endParaRPr lang="en-US" sz="600" dirty="0"/>
          </a:p>
          <a:p>
            <a:r>
              <a:rPr lang="en-US" dirty="0" smtClean="0"/>
              <a:t>But beyond just style, this decision affects what (unexpected?) software </a:t>
            </a:r>
            <a:r>
              <a:rPr lang="en-US" i="1" dirty="0" smtClean="0"/>
              <a:t>extensions</a:t>
            </a:r>
            <a:r>
              <a:rPr lang="en-US" dirty="0" smtClean="0"/>
              <a:t> are easy and/or do not change old code</a:t>
            </a:r>
          </a:p>
          <a:p>
            <a:endParaRPr lang="en-US" sz="600" dirty="0"/>
          </a:p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classes, but Java type-checker gives a to-do list if original code avoided default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98771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0" kern="0" smtClean="0"/>
              <a:t>Extensibility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02888488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  <a:p>
            <a:pPr lvl="1"/>
            <a:r>
              <a:rPr lang="en-US" dirty="0" smtClean="0"/>
              <a:t>Natural result of the decomposition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8642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58614</TotalTime>
  <Words>2050</Words>
  <Application>Microsoft Office PowerPoint</Application>
  <PresentationFormat>On-screen Show (4:3)</PresentationFormat>
  <Paragraphs>400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CSE341: Programming Languages  Lecture 22 OOP vs. Functional Decomposition; Adding Operators &amp; Variants;  Double-Dispatch </vt:lpstr>
      <vt:lpstr>Breaking things down</vt:lpstr>
      <vt:lpstr>The expression example</vt:lpstr>
      <vt:lpstr>Standard approach in ML</vt:lpstr>
      <vt:lpstr>Standard approach in OOP</vt:lpstr>
      <vt:lpstr>A big course punchline</vt:lpstr>
      <vt:lpstr>Extensibility</vt:lpstr>
      <vt:lpstr>PowerPoint Presentation</vt:lpstr>
      <vt:lpstr>The other way is possible</vt:lpstr>
      <vt:lpstr>Thoughts on Extensibility</vt:lpstr>
      <vt:lpstr>Binary operations</vt:lpstr>
      <vt:lpstr>Example</vt:lpstr>
      <vt:lpstr>ML Approach</vt:lpstr>
      <vt:lpstr>Example</vt:lpstr>
      <vt:lpstr>What about OOP? </vt:lpstr>
      <vt:lpstr>First try</vt:lpstr>
      <vt:lpstr>Another way…</vt:lpstr>
      <vt:lpstr>Double-dispatch “trick”</vt:lpstr>
      <vt:lpstr>Why showing you this</vt:lpstr>
      <vt:lpstr>Works in Java too</vt:lpstr>
      <vt:lpstr>Being Fair</vt:lpstr>
      <vt:lpstr>Multimethods</vt:lpstr>
      <vt:lpstr>Ruby: Why not?</vt:lpstr>
      <vt:lpstr>Java/C#/C++: Why not?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djg</cp:lastModifiedBy>
  <cp:revision>877</cp:revision>
  <cp:lastPrinted>2011-09-27T20:26:28Z</cp:lastPrinted>
  <dcterms:created xsi:type="dcterms:W3CDTF">2009-03-13T20:43:19Z</dcterms:created>
  <dcterms:modified xsi:type="dcterms:W3CDTF">2013-05-26T18:03:50Z</dcterms:modified>
</cp:coreProperties>
</file>