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515" r:id="rId3"/>
    <p:sldId id="517" r:id="rId4"/>
    <p:sldId id="518" r:id="rId5"/>
    <p:sldId id="519" r:id="rId6"/>
    <p:sldId id="520" r:id="rId7"/>
    <p:sldId id="521" r:id="rId8"/>
    <p:sldId id="522" r:id="rId9"/>
    <p:sldId id="523" r:id="rId10"/>
    <p:sldId id="524" r:id="rId11"/>
    <p:sldId id="525" r:id="rId12"/>
    <p:sldId id="526" r:id="rId13"/>
    <p:sldId id="51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06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Mutation, Pairs, </a:t>
            </a:r>
            <a:r>
              <a:rPr lang="en-US" sz="3200" i="0" dirty="0" err="1" smtClean="0"/>
              <a:t>Thunks</a:t>
            </a:r>
            <a:r>
              <a:rPr lang="en-US" sz="3200" i="0" dirty="0" smtClean="0"/>
              <a:t>, Laziness, Streams, </a:t>
            </a:r>
            <a:r>
              <a:rPr lang="en-US" sz="3200" i="0" dirty="0" err="1" smtClean="0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later in lecture),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445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1"/>
            <a:r>
              <a:rPr lang="en-US" dirty="0" smtClean="0"/>
              <a:t>Conditional branches are not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fact-wrong</a:t>
            </a:r>
            <a:r>
              <a:rPr lang="en-US" dirty="0" smtClean="0"/>
              <a:t>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846786"/>
            <a:ext cx="68580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fact-wrong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(* n (fact-wrong (- n 1)))))</a:t>
            </a:r>
          </a:p>
        </p:txBody>
      </p:sp>
    </p:spTree>
    <p:extLst>
      <p:ext uri="{BB962C8B-B14F-4D97-AF65-F5344CB8AC3E}">
        <p14:creationId xmlns:p14="http://schemas.microsoft.com/office/powerpoint/2010/main" val="30637987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</a:t>
            </a:r>
            <a:r>
              <a:rPr lang="en-US" i="1" dirty="0" smtClean="0"/>
              <a:t>expression</a:t>
            </a:r>
            <a:endParaRPr lang="en-US" i="1" dirty="0" smtClean="0"/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(though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3405832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aren’t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a net-loss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now how many (more) times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166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our expensive computation has no side effects, ideally we would:</a:t>
            </a:r>
          </a:p>
          <a:p>
            <a:pPr lvl="1"/>
            <a:r>
              <a:rPr lang="en-US" dirty="0" smtClean="0"/>
              <a:t>Not compute it until needed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answer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calls,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206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53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e)))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506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can’t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</a:t>
            </a:r>
            <a:r>
              <a:rPr lang="en-US" dirty="0" smtClean="0"/>
              <a:t>producer </a:t>
            </a:r>
            <a:r>
              <a:rPr lang="en-US" dirty="0" smtClean="0"/>
              <a:t>knows how create any number of values</a:t>
            </a:r>
          </a:p>
          <a:p>
            <a:pPr lvl="1"/>
            <a:r>
              <a:rPr lang="en-US" dirty="0" smtClean="0"/>
              <a:t>Stream </a:t>
            </a:r>
            <a:r>
              <a:rPr lang="en-US" dirty="0" smtClean="0"/>
              <a:t>consumer </a:t>
            </a:r>
            <a:r>
              <a:rPr lang="en-US" dirty="0" smtClean="0"/>
              <a:t>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879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85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9029891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Primary focus: Powerful programming idioms related to:</a:t>
            </a:r>
          </a:p>
          <a:p>
            <a:pPr lvl="1"/>
            <a:r>
              <a:rPr lang="en-US" dirty="0" smtClean="0"/>
              <a:t>Delaying evaluation (using functions)</a:t>
            </a:r>
          </a:p>
          <a:p>
            <a:pPr lvl="1"/>
            <a:r>
              <a:rPr lang="en-US" dirty="0" smtClean="0"/>
              <a:t>Remembering previous results (using mutation)</a:t>
            </a:r>
          </a:p>
          <a:p>
            <a:pPr marL="457200" lvl="1" indent="0">
              <a:buNone/>
            </a:pPr>
            <a:r>
              <a:rPr lang="en-US" i="1" dirty="0" smtClean="0"/>
              <a:t>Lazy evaluation, Streams, </a:t>
            </a:r>
            <a:r>
              <a:rPr lang="en-US" i="1" dirty="0" err="1" smtClean="0"/>
              <a:t>Memoization</a:t>
            </a:r>
            <a:endParaRPr lang="en-US" i="1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need to discuss:</a:t>
            </a:r>
          </a:p>
          <a:p>
            <a:pPr lvl="1"/>
            <a:r>
              <a:rPr lang="en-US" dirty="0" smtClean="0"/>
              <a:t>Mutation in Racket</a:t>
            </a:r>
          </a:p>
          <a:p>
            <a:pPr lvl="1"/>
            <a:r>
              <a:rPr lang="en-US" dirty="0" smtClean="0"/>
              <a:t>The truth about cons cells (they’re just pairs)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cons</a:t>
            </a:r>
            <a:r>
              <a:rPr lang="en-US" dirty="0" smtClean="0"/>
              <a:t> cells (mutable pairs)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1927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 smtClean="0"/>
          </a:p>
          <a:p>
            <a:endParaRPr lang="en-US" dirty="0" smtClean="0"/>
          </a:p>
          <a:p>
            <a:r>
              <a:rPr lang="en-US" dirty="0" smtClean="0"/>
              <a:t>Why is this wrong?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209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9807" y="59055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(cons 1 </a:t>
            </a:r>
            <a:r>
              <a:rPr lang="en-US" sz="2000" kern="0" dirty="0" smtClean="0">
                <a:latin typeface="Courier New" pitchFamily="49" charset="0"/>
              </a:rPr>
              <a:t>(ones-bad))))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818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doesn’t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</a:t>
            </a:r>
            <a:r>
              <a:rPr lang="en-US" dirty="0" smtClean="0"/>
              <a:t>(1) maintaining </a:t>
            </a:r>
            <a:r>
              <a:rPr lang="en-US" dirty="0" smtClean="0"/>
              <a:t>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</a:t>
            </a:r>
            <a:r>
              <a:rPr lang="en-US" dirty="0" smtClean="0"/>
              <a:t>(2) cached </a:t>
            </a:r>
            <a:r>
              <a:rPr lang="en-US" dirty="0" smtClean="0"/>
              <a:t>results are </a:t>
            </a:r>
            <a:r>
              <a:rPr lang="en-US" dirty="0" smtClean="0"/>
              <a:t>reused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Similar to how we implemented promises, but the function takes arguments so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71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create a (mutable) cache that all calls using the cache shared</a:t>
            </a:r>
          </a:p>
          <a:p>
            <a:pPr lvl="1"/>
            <a:r>
              <a:rPr lang="en-US" dirty="0" smtClean="0"/>
              <a:t>That is, must be defined outside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lec15.rkt</a:t>
            </a:r>
            <a:r>
              <a:rPr lang="en-US" dirty="0" smtClean="0"/>
              <a:t> for an example with </a:t>
            </a:r>
            <a:r>
              <a:rPr lang="en-US" dirty="0" err="1" smtClean="0"/>
              <a:t>fibonacci</a:t>
            </a:r>
            <a:r>
              <a:rPr lang="en-US" dirty="0" smtClean="0"/>
              <a:t>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22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/>
              <a:t>get the result </a:t>
            </a:r>
            <a:r>
              <a:rPr lang="en-US" dirty="0" smtClean="0"/>
              <a:t>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3442638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160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38386027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</a:t>
            </a:r>
            <a:r>
              <a:rPr lang="en-US" dirty="0" smtClean="0"/>
              <a:t>are mutable</a:t>
            </a:r>
            <a:endParaRPr lang="en-US" dirty="0" smtClean="0"/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</a:t>
            </a:r>
            <a:r>
              <a:rPr lang="en-US" dirty="0" smtClean="0"/>
              <a:t>won’t </a:t>
            </a:r>
            <a:r>
              <a:rPr lang="en-US" dirty="0" smtClean="0"/>
              <a:t>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 smtClean="0"/>
              <a:t>uses </a:t>
            </a:r>
            <a:r>
              <a:rPr lang="en-US" dirty="0" smtClean="0"/>
              <a:t>other functions that </a:t>
            </a:r>
            <a:r>
              <a:rPr lang="en-US" dirty="0" smtClean="0"/>
              <a:t>use </a:t>
            </a:r>
            <a:r>
              <a:rPr lang="en-US" dirty="0" smtClean="0"/>
              <a:t>things that might get mutated – </a:t>
            </a:r>
            <a:r>
              <a:rPr lang="en-US" dirty="0" smtClean="0"/>
              <a:t>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 smtClean="0">
                <a:latin typeface="Courier New" pitchFamily="49" charset="0"/>
              </a:rPr>
              <a:t>+])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2388705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</a:t>
            </a:r>
            <a:r>
              <a:rPr lang="en-US" dirty="0" smtClean="0"/>
              <a:t>makes </a:t>
            </a:r>
            <a:r>
              <a:rPr lang="en-US" dirty="0" smtClean="0"/>
              <a:t>it constant and </a:t>
            </a:r>
            <a:r>
              <a:rPr lang="en-US" dirty="0" smtClean="0"/>
              <a:t>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 Scheme, you really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(set! + cons)</a:t>
            </a:r>
          </a:p>
          <a:p>
            <a:pPr lvl="1"/>
            <a:r>
              <a:rPr lang="en-US" dirty="0" smtClean="0"/>
              <a:t>Naturally, nobody </a:t>
            </a:r>
            <a:r>
              <a:rPr lang="en-US" dirty="0" smtClean="0"/>
              <a:t>defended against this </a:t>
            </a:r>
            <a:r>
              <a:rPr lang="en-US" dirty="0" smtClean="0"/>
              <a:t>in practice</a:t>
            </a:r>
            <a:r>
              <a:rPr lang="en-US" dirty="0" smtClean="0"/>
              <a:t> </a:t>
            </a:r>
            <a:r>
              <a:rPr lang="en-US" dirty="0" smtClean="0"/>
              <a:t>so it would just break the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30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Passing an improper list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580290"/>
            <a:ext cx="7924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</a:t>
            </a:r>
            <a:r>
              <a:rPr lang="en-US" sz="2000" kern="0" dirty="0" smtClean="0">
                <a:latin typeface="Courier New" pitchFamily="49" charset="0"/>
              </a:rPr>
              <a:t>(cons "hi" null))))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452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can’t (major change from Scheme)</a:t>
            </a:r>
          </a:p>
          <a:p>
            <a:pPr lvl="1"/>
            <a:r>
              <a:rPr lang="en-US" dirty="0" smtClean="0"/>
              <a:t>This is </a:t>
            </a:r>
            <a:r>
              <a:rPr lang="en-US" dirty="0" smtClean="0"/>
              <a:t>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</a:t>
            </a:r>
            <a:r>
              <a:rPr lang="en-US" dirty="0" smtClean="0"/>
              <a:t>can make a fast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</a:t>
            </a:r>
            <a:r>
              <a:rPr lang="en-US" dirty="0" smtClean="0"/>
              <a:t>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does </a:t>
            </a:r>
            <a:r>
              <a:rPr lang="en-US" i="1" dirty="0" smtClean="0"/>
              <a:t>not </a:t>
            </a:r>
            <a:r>
              <a:rPr lang="en-US" dirty="0" smtClean="0"/>
              <a:t>mutate the </a:t>
            </a:r>
            <a:r>
              <a:rPr lang="en-US" dirty="0" smtClean="0"/>
              <a:t>contents: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959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94388</TotalTime>
  <Words>1951</Words>
  <Application>Microsoft Office PowerPoint</Application>
  <PresentationFormat>On-screen Show (4:3)</PresentationFormat>
  <Paragraphs>370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Lecture 15 Mutation, Pairs, Thunks, Laziness, Streams, Memoization</vt:lpstr>
      <vt:lpstr>Today</vt:lpstr>
      <vt:lpstr>Set!</vt:lpstr>
      <vt:lpstr>Example</vt:lpstr>
      <vt:lpstr>Top-level</vt:lpstr>
      <vt:lpstr>But wait…</vt:lpstr>
      <vt:lpstr>No such madness</vt:lpstr>
      <vt:lpstr>The truth about cons</vt:lpstr>
      <vt:lpstr>cons cells are immutable</vt:lpstr>
      <vt:lpstr>mcons cells are mutable</vt:lpstr>
      <vt:lpstr>Delayed evaluation</vt:lpstr>
      <vt:lpstr>Thunks delay</vt:lpstr>
      <vt:lpstr>Avoiding expensive computations</vt:lpstr>
      <vt:lpstr>Best of both worlds</vt:lpstr>
      <vt:lpstr>Delay and force</vt:lpstr>
      <vt:lpstr>Using promises</vt:lpstr>
      <vt:lpstr>Streams</vt:lpstr>
      <vt:lpstr>Using streams</vt:lpstr>
      <vt:lpstr>Example using streams</vt:lpstr>
      <vt:lpstr>Making streams</vt:lpstr>
      <vt:lpstr>Memoization</vt:lpstr>
      <vt:lpstr>How to do memoization: see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1482</cp:revision>
  <dcterms:created xsi:type="dcterms:W3CDTF">2009-03-13T20:43:19Z</dcterms:created>
  <dcterms:modified xsi:type="dcterms:W3CDTF">2011-11-02T16:10:20Z</dcterms:modified>
</cp:coreProperties>
</file>