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319" r:id="rId4"/>
    <p:sldId id="273" r:id="rId5"/>
    <p:sldId id="284" r:id="rId6"/>
    <p:sldId id="286" r:id="rId7"/>
    <p:sldId id="285" r:id="rId8"/>
    <p:sldId id="287" r:id="rId9"/>
    <p:sldId id="282" r:id="rId10"/>
    <p:sldId id="272" r:id="rId11"/>
    <p:sldId id="276" r:id="rId12"/>
    <p:sldId id="318" r:id="rId13"/>
    <p:sldId id="279" r:id="rId14"/>
    <p:sldId id="369" r:id="rId15"/>
    <p:sldId id="277" r:id="rId16"/>
    <p:sldId id="278" r:id="rId17"/>
    <p:sldId id="275" r:id="rId18"/>
    <p:sldId id="263" r:id="rId19"/>
    <p:sldId id="260" r:id="rId20"/>
    <p:sldId id="261" r:id="rId21"/>
    <p:sldId id="352" r:id="rId22"/>
    <p:sldId id="264" r:id="rId23"/>
    <p:sldId id="265" r:id="rId24"/>
    <p:sldId id="268" r:id="rId25"/>
    <p:sldId id="266" r:id="rId26"/>
    <p:sldId id="267" r:id="rId27"/>
    <p:sldId id="281" r:id="rId28"/>
    <p:sldId id="269" r:id="rId29"/>
    <p:sldId id="280" r:id="rId30"/>
    <p:sldId id="271" r:id="rId31"/>
    <p:sldId id="26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00"/>
    <a:srgbClr val="E2661A"/>
    <a:srgbClr val="0066FF"/>
    <a:srgbClr val="4B2A85"/>
    <a:srgbClr val="5A5A5A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1" autoAdjust="0"/>
    <p:restoredTop sz="90191"/>
  </p:normalViewPr>
  <p:slideViewPr>
    <p:cSldViewPr snapToGrid="0">
      <p:cViewPr varScale="1">
        <p:scale>
          <a:sx n="104" d="100"/>
          <a:sy n="104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13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22sp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13-</a:t>
            </a:r>
            <a:fld id="{6A72F916-7F64-4076-B199-2C5F4B9619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25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160" units="cm"/>
          <inkml:channel name="Y" type="integer" max="6772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07-22T18:25:17.6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23187 19029 0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4/20/2018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FA229-BB24-4A49-A89E-25497C1C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4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377741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3901391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Constructors, copy</a:t>
            </a:r>
            <a:r>
              <a:rPr lang="en-US" baseline="0" dirty="0"/>
              <a:t> constructor, destructor, assignment</a:t>
            </a:r>
          </a:p>
          <a:p>
            <a:r>
              <a:rPr lang="en-US" baseline="0" dirty="0"/>
              <a:t>Length, concatenate (append), stream output, “getter” (must return a copy!)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22236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private in order to induce </a:t>
            </a:r>
            <a:r>
              <a:rPr lang="en-US" i="1" dirty="0"/>
              <a:t>compile-time</a:t>
            </a:r>
            <a:r>
              <a:rPr lang="en-US" dirty="0"/>
              <a:t> error in customer code.</a:t>
            </a:r>
          </a:p>
          <a:p>
            <a:r>
              <a:rPr lang="en-US" dirty="0"/>
              <a:t>Otherwise, you will get a linking error later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94461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Allows for explicit copying without inadvertent execution of the copy constructor</a:t>
            </a:r>
            <a:r>
              <a:rPr lang="en-US" baseline="0" dirty="0"/>
              <a:t> (especially during function calls and returns).</a:t>
            </a:r>
          </a:p>
          <a:p>
            <a:r>
              <a:rPr lang="en-US" baseline="0" dirty="0"/>
              <a:t>Hiding this (20sp) because current Google style guide no longer recommends it – they recommend to define assignment instead if you need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45454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there are other design patterns like </a:t>
            </a:r>
            <a:r>
              <a:rPr lang="en-US" dirty="0" err="1"/>
              <a:t>pimpl</a:t>
            </a:r>
            <a:r>
              <a:rPr lang="en-US" dirty="0"/>
              <a:t> which complicate things.</a:t>
            </a:r>
            <a:br>
              <a:rPr lang="en-US" dirty="0"/>
            </a:br>
            <a:r>
              <a:rPr lang="en-US" dirty="0"/>
              <a:t>We don’t have time to go over object design in depth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DO NOT go over the reasons to in depth. Focus on the “member functions”, only friend if NEED it, and if we are not modifying.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For the rest, say that these take a while to explain, look over it when doing exercise 7</a:t>
            </a:r>
          </a:p>
          <a:p>
            <a:r>
              <a:rPr lang="en-US" dirty="0">
                <a:sym typeface="Wingdings" panose="05000000000000000000" pitchFamily="2" charset="2"/>
              </a:rPr>
              <a:t>Also say that these are good rules of thumb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33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./</a:t>
            </a:r>
            <a:r>
              <a:rPr lang="en-US" baseline="0" dirty="0" err="1"/>
              <a:t>heappoint</a:t>
            </a:r>
            <a:endParaRPr lang="en-US" baseline="0" dirty="0"/>
          </a:p>
          <a:p>
            <a:r>
              <a:rPr lang="en-US" baseline="0" dirty="0"/>
              <a:t>Then run </a:t>
            </a:r>
            <a:r>
              <a:rPr lang="en-US" baseline="0" dirty="0" err="1"/>
              <a:t>valgrind</a:t>
            </a:r>
            <a:r>
              <a:rPr lang="en-US" baseline="0" dirty="0"/>
              <a:t> --leak-check=full ./</a:t>
            </a:r>
            <a:r>
              <a:rPr lang="en-US" baseline="0" dirty="0" err="1"/>
              <a:t>heappoint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795285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46703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heap_init_error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[10](12);  // can only initialize using default constructor</a:t>
            </a:r>
          </a:p>
          <a:p>
            <a:r>
              <a:rPr lang="en-US" dirty="0"/>
              <a:t>delete</a:t>
            </a:r>
            <a:r>
              <a:rPr lang="en-US" baseline="0" dirty="0"/>
              <a:t> </a:t>
            </a:r>
            <a:r>
              <a:rPr lang="en-US" baseline="0" dirty="0" err="1"/>
              <a:t>heap_arr</a:t>
            </a:r>
            <a:r>
              <a:rPr lang="en-US" baseline="0" dirty="0"/>
              <a:t>;  // should be delete[] </a:t>
            </a:r>
            <a:r>
              <a:rPr lang="en-US" baseline="0" dirty="0" err="1"/>
              <a:t>heap_arr</a:t>
            </a:r>
            <a:r>
              <a:rPr lang="en-US" baseline="0" dirty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7602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error_point_arr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dirty="0"/>
              <a:t>// no default constructor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error2_point_arr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baseline="0" dirty="0"/>
              <a:t>  // can only initialize arrays using default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39651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else is there besides arrays, </a:t>
            </a:r>
            <a:r>
              <a:rPr lang="en-US" dirty="0" err="1"/>
              <a:t>structs</a:t>
            </a:r>
            <a:r>
              <a:rPr lang="en-US" dirty="0"/>
              <a:t>,</a:t>
            </a:r>
            <a:r>
              <a:rPr lang="en-US" baseline="0" dirty="0"/>
              <a:t> objects, and primitives?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01687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2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2486" y="27429"/>
            <a:ext cx="1039067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L13:  C++ Heap</a:t>
            </a:r>
          </a:p>
        </p:txBody>
      </p:sp>
    </p:spTree>
    <p:extLst>
      <p:ext uri="{BB962C8B-B14F-4D97-AF65-F5344CB8AC3E}">
        <p14:creationId xmlns:p14="http://schemas.microsoft.com/office/powerpoint/2010/main" val="182444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Class Details, Heap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2022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Esau Abraham	Nour Ayad	Ramya </a:t>
            </a:r>
            <a:r>
              <a:rPr lang="en-US" sz="2000" dirty="0" err="1"/>
              <a:t>Challa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Cleo Chen	Sanjana </a:t>
            </a:r>
            <a:r>
              <a:rPr lang="en-US" sz="2000" dirty="0" err="1"/>
              <a:t>Chintalapati</a:t>
            </a:r>
            <a:r>
              <a:rPr lang="en-US" sz="2000" dirty="0"/>
              <a:t>	Dylan Hartono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Kenzie </a:t>
            </a:r>
            <a:r>
              <a:rPr lang="en-US" sz="2000" dirty="0" err="1"/>
              <a:t>Mihardja</a:t>
            </a:r>
            <a:r>
              <a:rPr lang="en-US" sz="2000" dirty="0"/>
              <a:t>	Brenden Page	Aakash bin </a:t>
            </a:r>
            <a:r>
              <a:rPr lang="en-US" sz="2000" dirty="0" err="1"/>
              <a:t>Srazali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Justin </a:t>
            </a:r>
            <a:r>
              <a:rPr lang="en-US" sz="2000" dirty="0" err="1"/>
              <a:t>Tysdal</a:t>
            </a:r>
            <a:r>
              <a:rPr lang="en-US" sz="2000" dirty="0"/>
              <a:t>	Julia Wang	Timmy Yang</a:t>
            </a:r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727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Access modifiers </a:t>
            </a:r>
            <a:r>
              <a:rPr lang="en-US" dirty="0"/>
              <a:t>for members: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accessible to </a:t>
            </a:r>
            <a:r>
              <a:rPr lang="en-US" i="1" dirty="0"/>
              <a:t>all</a:t>
            </a:r>
            <a:r>
              <a:rPr lang="en-US" dirty="0"/>
              <a:t> parts of the program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: accessible to the member functions of the class</a:t>
            </a:r>
          </a:p>
          <a:p>
            <a:pPr lvl="2"/>
            <a:r>
              <a:rPr lang="en-US" dirty="0"/>
              <a:t>Private to </a:t>
            </a:r>
            <a:r>
              <a:rPr lang="en-US" i="1" dirty="0"/>
              <a:t>class</a:t>
            </a:r>
            <a:r>
              <a:rPr lang="en-US" dirty="0"/>
              <a:t>, not object instances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: accessible to member functions of the class and any </a:t>
            </a:r>
            <a:r>
              <a:rPr lang="en-US" i="1" dirty="0"/>
              <a:t>derived</a:t>
            </a:r>
            <a:r>
              <a:rPr lang="en-US" dirty="0"/>
              <a:t> classes (subclasses – more to come, later)</a:t>
            </a:r>
          </a:p>
          <a:p>
            <a:pPr lvl="3"/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Access modifiers apply to </a:t>
            </a:r>
            <a:r>
              <a:rPr lang="en-US" i="1" dirty="0"/>
              <a:t>all</a:t>
            </a:r>
            <a:r>
              <a:rPr lang="en-US" dirty="0"/>
              <a:t> members that follow until another access modifier is reached</a:t>
            </a:r>
          </a:p>
          <a:p>
            <a:pPr lvl="1"/>
            <a:r>
              <a:rPr lang="en-US" dirty="0"/>
              <a:t>If no access modifier is specified,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members default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members default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3105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Nonmember functions</a:t>
            </a:r>
            <a:r>
              <a:rPr lang="en-US" dirty="0"/>
              <a:t>” are just normal functions that happen to use some class</a:t>
            </a:r>
          </a:p>
          <a:p>
            <a:pPr lvl="1"/>
            <a:r>
              <a:rPr lang="en-US" dirty="0"/>
              <a:t>Called like a regular function instead of as a member of a class object instance</a:t>
            </a:r>
          </a:p>
          <a:p>
            <a:pPr lvl="2"/>
            <a:r>
              <a:rPr lang="en-US" dirty="0"/>
              <a:t>This gets a little weird when we talk about operators…</a:t>
            </a:r>
          </a:p>
          <a:p>
            <a:pPr lvl="1"/>
            <a:r>
              <a:rPr lang="en-US" dirty="0"/>
              <a:t>These do </a:t>
            </a:r>
            <a:r>
              <a:rPr lang="en-US" i="1" dirty="0"/>
              <a:t>not</a:t>
            </a:r>
            <a:r>
              <a:rPr lang="en-US" dirty="0"/>
              <a:t> have access to the class’ private members</a:t>
            </a:r>
          </a:p>
          <a:p>
            <a:pPr lvl="3"/>
            <a:endParaRPr lang="en-US" dirty="0"/>
          </a:p>
          <a:p>
            <a:r>
              <a:rPr lang="en-US" dirty="0"/>
              <a:t>Useful nonmember functions often included as part of the interface to a class</a:t>
            </a:r>
          </a:p>
          <a:p>
            <a:pPr lvl="1"/>
            <a:r>
              <a:rPr lang="en-US" dirty="0"/>
              <a:t>Declaration goes in header file, but </a:t>
            </a:r>
            <a:r>
              <a:rPr lang="en-US" i="1" dirty="0"/>
              <a:t>outside</a:t>
            </a:r>
            <a:r>
              <a:rPr lang="en-US" dirty="0"/>
              <a:t> of class definition</a:t>
            </a:r>
          </a:p>
          <a:p>
            <a:pPr lvl="2"/>
            <a:r>
              <a:rPr lang="en-US" dirty="0"/>
              <a:t>But </a:t>
            </a:r>
            <a:r>
              <a:rPr lang="en-US" i="1" dirty="0"/>
              <a:t>inside</a:t>
            </a:r>
            <a:r>
              <a:rPr lang="en-US" dirty="0"/>
              <a:t> the same namespace as the class, if it has one</a:t>
            </a:r>
          </a:p>
          <a:p>
            <a:pPr lvl="1"/>
            <a:r>
              <a:rPr lang="en-US" dirty="0"/>
              <a:t>Super useful for class-related things like overloaded operators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operator+</a:t>
            </a:r>
            <a:r>
              <a:rPr lang="en-US" dirty="0"/>
              <a:t>, etc.), stream I/O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</a:t>
            </a:r>
            <a:r>
              <a:rPr lang="en-US" dirty="0"/>
              <a:t>, etc.),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overload operators using </a:t>
            </a:r>
            <a:r>
              <a:rPr lang="en-US" b="1" dirty="0"/>
              <a:t>member functions</a:t>
            </a:r>
          </a:p>
          <a:p>
            <a:pPr lvl="1"/>
            <a:r>
              <a:rPr lang="en-US" dirty="0"/>
              <a:t>Restriction: left-hand side argument must be a class you are implementing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overload operators using </a:t>
            </a:r>
            <a:r>
              <a:rPr lang="en-US" b="1" dirty="0"/>
              <a:t>nonmember functions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 restriction on arguments (can specify any two)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Our only option </a:t>
            </a:r>
            <a:r>
              <a:rPr lang="en-US" dirty="0"/>
              <a:t>when the left-hand side is a class you do not have control over,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no access to private data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D99FEB6-BF1A-5B47-B41B-AE701972BD22}"/>
              </a:ext>
            </a:extLst>
          </p:cNvPr>
          <p:cNvSpPr/>
          <p:nvPr/>
        </p:nvSpPr>
        <p:spPr bwMode="auto">
          <a:xfrm>
            <a:off x="1140371" y="5698085"/>
            <a:ext cx="7719850" cy="413385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+(const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const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 ...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FAE85CE-C8F8-0D4E-ADDC-10941319765C}"/>
              </a:ext>
            </a:extLst>
          </p:cNvPr>
          <p:cNvSpPr/>
          <p:nvPr/>
        </p:nvSpPr>
        <p:spPr bwMode="auto">
          <a:xfrm>
            <a:off x="1140371" y="2795224"/>
            <a:ext cx="6258912" cy="413385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Complex &amp;a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D35E1DA-8AEC-4BBE-ABA9-676877DE7454}"/>
                  </a:ext>
                </a:extLst>
              </p14:cNvPr>
              <p14:cNvContentPartPr/>
              <p14:nvPr/>
            </p14:nvContentPartPr>
            <p14:xfrm>
              <a:off x="8347320" y="685044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D35E1DA-8AEC-4BBE-ABA9-676877DE74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7960" y="68410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416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class can give a nonmember function (or class) access to its non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members by declaring it as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within its definition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 is not a class member, but has access privileges as if it were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functions are usually unnecessary if your class includes appropriate “getter” public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239492"/>
            <a:ext cx="822960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5702532"/>
            <a:ext cx="8229600" cy="822960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720" y="3837156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4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8392-3F11-454F-84EA-15BBF642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Nonmember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FE570-CE8E-49D9-B14C-CA10B4A92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75930"/>
            <a:ext cx="8366125" cy="4972050"/>
          </a:xfrm>
        </p:spPr>
        <p:txBody>
          <a:bodyPr>
            <a:normAutofit fontScale="92500"/>
          </a:bodyPr>
          <a:lstStyle/>
          <a:p>
            <a:r>
              <a:rPr lang="en-US" dirty="0"/>
              <a:t>Member functions:</a:t>
            </a:r>
          </a:p>
          <a:p>
            <a:pPr lvl="1"/>
            <a:r>
              <a:rPr lang="en-US" dirty="0"/>
              <a:t>Operators that modify the object being called on</a:t>
            </a:r>
          </a:p>
          <a:p>
            <a:pPr lvl="2"/>
            <a:r>
              <a:rPr lang="en-US" dirty="0"/>
              <a:t>Assignment operator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“Core” non-operator functionality that is part of the class interface</a:t>
            </a:r>
          </a:p>
          <a:p>
            <a:r>
              <a:rPr lang="en-US" dirty="0"/>
              <a:t>Nonmember functions:</a:t>
            </a:r>
          </a:p>
          <a:p>
            <a:pPr lvl="1"/>
            <a:r>
              <a:rPr lang="en-US" dirty="0"/>
              <a:t>Used for commutative operators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, 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 + v2 </a:t>
            </a:r>
            <a:r>
              <a:rPr lang="en-US" dirty="0"/>
              <a:t>is invoked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operator+(v1, v2)</a:t>
            </a:r>
            <a:r>
              <a:rPr lang="en-US" dirty="0"/>
              <a:t>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v1.operator+(v2)</a:t>
            </a:r>
          </a:p>
          <a:p>
            <a:pPr lvl="1"/>
            <a:r>
              <a:rPr lang="en-US" dirty="0"/>
              <a:t>If operating on two types and the class is on the right-hand side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complex;</a:t>
            </a:r>
          </a:p>
          <a:p>
            <a:pPr lvl="1"/>
            <a:r>
              <a:rPr lang="en-US" dirty="0"/>
              <a:t>Returning a “new” object, not modifying an existing one</a:t>
            </a:r>
            <a:endParaRPr lang="en-US" sz="1300" dirty="0"/>
          </a:p>
          <a:p>
            <a:pPr lvl="1"/>
            <a:r>
              <a:rPr lang="en-US" dirty="0"/>
              <a:t>Only grant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permission if you NEED to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79B5-9A43-42AB-90F3-9DBA155F39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7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namespace is a separate scope</a:t>
            </a:r>
          </a:p>
          <a:p>
            <a:pPr lvl="1"/>
            <a:r>
              <a:rPr lang="en-US" dirty="0"/>
              <a:t>Useful for avoiding symbol collisions</a:t>
            </a:r>
          </a:p>
          <a:p>
            <a:pPr lvl="3"/>
            <a:endParaRPr lang="en-US" dirty="0"/>
          </a:p>
          <a:p>
            <a:r>
              <a:rPr lang="en-US" dirty="0"/>
              <a:t>Namespace definition: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declarations go here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/>
              <a:t>Creates a new namespace name if it did not exist, otherwise </a:t>
            </a:r>
            <a:r>
              <a:rPr lang="en-US" i="1" dirty="0"/>
              <a:t>adds to the existing namespace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means that components (classes, functions, etc.) of a namespace can be defined in multiple source files</a:t>
            </a:r>
          </a:p>
          <a:p>
            <a:pPr lvl="3"/>
            <a:r>
              <a:rPr lang="en-US" dirty="0"/>
              <a:t>All of the standard library is in namespace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 but it has many source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200400"/>
            <a:ext cx="4572000" cy="109728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declarations go here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536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vs. 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seems somewhat similar, but classes are </a:t>
            </a:r>
            <a:r>
              <a:rPr lang="en-US" i="1" dirty="0"/>
              <a:t>not</a:t>
            </a:r>
            <a:r>
              <a:rPr lang="en-US" dirty="0"/>
              <a:t> namespaces: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There are no instances/objects of a namespace; a namespace is just a group of logically-related things (classes, functions, etc.)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To access a member of a namespace, you must use the fully qualified name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nsp_name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::member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Unless you are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that namespace</a:t>
            </a:r>
          </a:p>
          <a:p>
            <a:pPr lvl="2"/>
            <a:r>
              <a:rPr lang="en-US" dirty="0"/>
              <a:t>You only used the fully qualified name of a class member when you are defining it outside of the scope of the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Details</a:t>
            </a:r>
          </a:p>
          <a:p>
            <a:pPr lvl="1"/>
            <a:r>
              <a:rPr lang="en-US" dirty="0"/>
              <a:t>Filling in some gaps from last time</a:t>
            </a:r>
          </a:p>
          <a:p>
            <a:r>
              <a:rPr lang="en-US" b="1" dirty="0">
                <a:solidFill>
                  <a:srgbClr val="4B2A85"/>
                </a:solidFill>
              </a:rPr>
              <a:t>Using the Heap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1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and C++ have long used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as a pointer value that references nothing</a:t>
            </a:r>
          </a:p>
          <a:p>
            <a:pPr lvl="3"/>
            <a:endParaRPr lang="en-US" dirty="0"/>
          </a:p>
          <a:p>
            <a:r>
              <a:rPr lang="en-US" dirty="0"/>
              <a:t>C++11 introduced a new literal for this: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New reserved word</a:t>
            </a:r>
          </a:p>
          <a:p>
            <a:pPr lvl="1"/>
            <a:r>
              <a:rPr lang="en-US" dirty="0"/>
              <a:t>Interchangeable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for all practical purposes, but it has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 for any/every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and is not an integer value</a:t>
            </a:r>
          </a:p>
          <a:p>
            <a:pPr lvl="2"/>
            <a:r>
              <a:rPr lang="en-US" dirty="0"/>
              <a:t>Avoids funny edge cases, especially with function overloading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f(int)</a:t>
            </a:r>
            <a:r>
              <a:rPr lang="en-US" dirty="0"/>
              <a:t> vs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f(T*)</a:t>
            </a:r>
            <a:r>
              <a:rPr lang="en-US" dirty="0"/>
              <a:t>; see C++ references for details)</a:t>
            </a:r>
          </a:p>
          <a:p>
            <a:pPr lvl="2"/>
            <a:r>
              <a:rPr lang="en-US" dirty="0"/>
              <a:t>Still can convert to/from integer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for tests, assignment, etc.</a:t>
            </a:r>
          </a:p>
          <a:p>
            <a:pPr lvl="1"/>
            <a:r>
              <a:rPr lang="en-US" u="sng" dirty="0"/>
              <a:t>Advice</a:t>
            </a:r>
            <a:r>
              <a:rPr lang="en-US" dirty="0"/>
              <a:t>: prefer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 in C++11 code</a:t>
            </a:r>
          </a:p>
          <a:p>
            <a:pPr lvl="2"/>
            <a:r>
              <a:rPr lang="en-US" dirty="0"/>
              <a:t>Though NULL will also be around for a long, long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allocate on the heap using C++, you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keyword instead of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You can use new to allocate an object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Point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Will execute appropriate constructor as part of object allocate/create</a:t>
            </a:r>
          </a:p>
          <a:p>
            <a:pPr lvl="1"/>
            <a:r>
              <a:rPr lang="en-US" dirty="0"/>
              <a:t>You can use new to allocate a primitive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To deallocate a heap-allocated object or primitive,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keyword instead of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Don’t mix and match!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something allocated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something allocated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Careful if you’re using a legacy C code library or module in C++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Yet another exercise released today, due Wed.</a:t>
            </a:r>
          </a:p>
          <a:p>
            <a:pPr lvl="1"/>
            <a:r>
              <a:rPr lang="en-US" dirty="0"/>
              <a:t>Rework exercise 9 but with dynamic memory for the </a:t>
            </a:r>
            <a:r>
              <a:rPr lang="en-US"/>
              <a:t>instance variables </a:t>
            </a:r>
            <a:r>
              <a:rPr lang="en-US" dirty="0"/>
              <a:t>and </a:t>
            </a:r>
            <a:r>
              <a:rPr lang="en-US"/>
              <a:t>no getters this </a:t>
            </a:r>
            <a:r>
              <a:rPr lang="en-US" dirty="0"/>
              <a:t>time</a:t>
            </a:r>
          </a:p>
          <a:p>
            <a:pPr lvl="2"/>
            <a:r>
              <a:rPr lang="en-US" dirty="0"/>
              <a:t>Fine to use ex9 solution as a starting point for ex10</a:t>
            </a:r>
          </a:p>
          <a:p>
            <a:endParaRPr lang="en-US" dirty="0"/>
          </a:p>
          <a:p>
            <a:r>
              <a:rPr lang="en-US" dirty="0"/>
              <a:t>…Homework 2 due Thursday night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Check your work!!</a:t>
            </a:r>
            <a:r>
              <a:rPr lang="en-US" dirty="0"/>
              <a:t>  Clone the repo when you’re done, do git checkout hw2-final; cd hw1 and copy/build libhw1.a; cd hw2; make; then test</a:t>
            </a:r>
          </a:p>
          <a:p>
            <a:pPr lvl="1"/>
            <a:r>
              <a:rPr lang="en-US" dirty="0"/>
              <a:t>Reminder: </a:t>
            </a:r>
            <a:r>
              <a:rPr lang="en-US" b="1" dirty="0">
                <a:solidFill>
                  <a:srgbClr val="FF2600"/>
                </a:solidFill>
              </a:rPr>
              <a:t>do not modify header files</a:t>
            </a:r>
          </a:p>
          <a:p>
            <a:pPr lvl="1"/>
            <a:r>
              <a:rPr lang="en-US" dirty="0"/>
              <a:t>Reminder: commit/push your work regularly, not all at once at the end</a:t>
            </a:r>
            <a:endParaRPr lang="en-US" b="1" dirty="0">
              <a:solidFill>
                <a:srgbClr val="FF2600"/>
              </a:solidFill>
            </a:endParaRPr>
          </a:p>
          <a:p>
            <a:pPr marL="363474" lvl="1" indent="0">
              <a:buNone/>
            </a:pPr>
            <a:endParaRPr lang="en-US" dirty="0"/>
          </a:p>
          <a:p>
            <a:pPr marL="363474" lvl="1" indent="0">
              <a:buNone/>
            </a:pPr>
            <a:r>
              <a:rPr lang="en-US" dirty="0"/>
              <a:t>(no exercise due Friday…. 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Example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0" y="3108960"/>
            <a:ext cx="7315200" cy="365760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"x's x_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y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*y: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384048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297680" y="1371600"/>
            <a:ext cx="466344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3520" y="270885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49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behavior: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When allocating you can specify a constructor or initial value</a:t>
            </a:r>
          </a:p>
          <a:p>
            <a:pPr lvl="2"/>
            <a:r>
              <a:rPr lang="en-US" i="1"/>
              <a:t>e</a:t>
            </a:r>
            <a:r>
              <a:rPr lang="en-US" i="1" dirty="0"/>
              <a:t>.</a:t>
            </a:r>
            <a:r>
              <a:rPr lang="en-US" i="1"/>
              <a:t>g.</a:t>
            </a:r>
            <a:r>
              <a:rPr lang="en-US"/>
              <a:t>,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/>
              <a:t>,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If no initialization specified, it will use default constructor </a:t>
            </a:r>
            <a:r>
              <a:rPr lang="en-US"/>
              <a:t>for objects and uninitialized (“mystery”) data </a:t>
            </a:r>
            <a:r>
              <a:rPr lang="en-US" dirty="0"/>
              <a:t>for primitives</a:t>
            </a:r>
          </a:p>
          <a:p>
            <a:pPr lvl="1"/>
            <a:r>
              <a:rPr lang="en-US" dirty="0"/>
              <a:t>You don’t need to check that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returns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When an error is encountered, an exception is thrown (that we won’t worry about)</a:t>
            </a:r>
            <a:endParaRPr lang="en-US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behavior:</a:t>
            </a:r>
          </a:p>
          <a:p>
            <a:pPr lvl="1"/>
            <a:r>
              <a:rPr lang="en-US" dirty="0"/>
              <a:t>If you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already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d memory, then you will get </a:t>
            </a:r>
            <a:r>
              <a:rPr lang="en-US"/>
              <a:t>undefined behavior (same </a:t>
            </a:r>
            <a:r>
              <a:rPr lang="en-US" dirty="0"/>
              <a:t>as when you double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</a:t>
            </a:r>
            <a:r>
              <a:rPr lang="en-US"/>
              <a:t>in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3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dynamically allocate an array:</a:t>
            </a:r>
          </a:p>
          <a:p>
            <a:pPr lvl="1"/>
            <a:r>
              <a:rPr lang="en-US" dirty="0"/>
              <a:t>Default initialize:</a:t>
            </a:r>
          </a:p>
          <a:p>
            <a:pPr lvl="3"/>
            <a:endParaRPr lang="en-US" dirty="0"/>
          </a:p>
          <a:p>
            <a:r>
              <a:rPr lang="en-US" dirty="0"/>
              <a:t>To dynamically deallocate an array:</a:t>
            </a:r>
          </a:p>
          <a:p>
            <a:pPr lvl="1"/>
            <a:r>
              <a:rPr lang="en-US" dirty="0"/>
              <a:t>Use delete[] name;</a:t>
            </a:r>
          </a:p>
          <a:p>
            <a:pPr lvl="1"/>
            <a:r>
              <a:rPr lang="en-US" dirty="0"/>
              <a:t>It is an </a:t>
            </a:r>
            <a:r>
              <a:rPr lang="en-US" i="1" dirty="0"/>
              <a:t>incorrect</a:t>
            </a:r>
            <a:r>
              <a:rPr lang="en-US" dirty="0"/>
              <a:t> to use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  <a:r>
              <a:rPr lang="en-US" dirty="0"/>
              <a:t>” on an array</a:t>
            </a:r>
          </a:p>
          <a:p>
            <a:pPr lvl="2"/>
            <a:r>
              <a:rPr lang="en-US" dirty="0"/>
              <a:t>The compiler probably won’t catch this, though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 because it can’t always tell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name*</a:t>
            </a:r>
            <a:r>
              <a:rPr lang="en-US" dirty="0"/>
              <a:t> was allocated with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r>
              <a:rPr lang="en-US" dirty="0"/>
              <a:t>Especially inside a function where a pointer parameter could point to a single item or an array and there’s no way to tell which!</a:t>
            </a:r>
          </a:p>
          <a:p>
            <a:pPr lvl="2"/>
            <a:r>
              <a:rPr lang="en-US" dirty="0"/>
              <a:t>Result of wrong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is undefined behavior</a:t>
            </a:r>
          </a:p>
          <a:p>
            <a:pPr lvl="2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291840" y="1892808"/>
            <a:ext cx="4937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45920" y="3191256"/>
            <a:ext cx="2651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 name;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0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(primitive)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371600"/>
            <a:ext cx="7315200" cy="52120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(12);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]();  // uncommon usage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](12); // bad syntax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]{12}; // ok C++11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                             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  (uncommon)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46A43-AA8A-BB4C-B1A4-B5C3D2FCECFB}"/>
              </a:ext>
            </a:extLst>
          </p:cNvPr>
          <p:cNvSpPr txBox="1"/>
          <p:nvPr/>
        </p:nvSpPr>
        <p:spPr>
          <a:xfrm>
            <a:off x="4620768" y="4926558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en-US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F26B01-E384-3247-92F4-76F51742CD55}"/>
              </a:ext>
            </a:extLst>
          </p:cNvPr>
          <p:cNvSpPr txBox="1"/>
          <p:nvPr/>
        </p:nvSpPr>
        <p:spPr>
          <a:xfrm>
            <a:off x="4614672" y="5176494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en-US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0E1D5F-40D8-4E47-93CB-353989043C22}"/>
              </a:ext>
            </a:extLst>
          </p:cNvPr>
          <p:cNvSpPr txBox="1"/>
          <p:nvPr/>
        </p:nvSpPr>
        <p:spPr>
          <a:xfrm>
            <a:off x="4608576" y="5414238"/>
            <a:ext cx="3147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error – must be delete[]</a:t>
            </a:r>
            <a:endParaRPr lang="en-US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5F5AA7-09D5-F04F-9A76-E1D90A7577C3}"/>
              </a:ext>
            </a:extLst>
          </p:cNvPr>
          <p:cNvSpPr txBox="1"/>
          <p:nvPr/>
        </p:nvSpPr>
        <p:spPr>
          <a:xfrm>
            <a:off x="4602480" y="5651982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en-US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5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(class objects)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371600"/>
            <a:ext cx="7315200" cy="457200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err_pt_arr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];// bug-no Point() ctr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err2_pt_arr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// bad syntax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err2_pt_arr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// ok C++11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 (uncommon)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40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939377"/>
              </p:ext>
            </p:extLst>
          </p:nvPr>
        </p:nvGraphicFramePr>
        <p:xfrm>
          <a:off x="396875" y="1362075"/>
          <a:ext cx="836676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malloc</a:t>
                      </a:r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What is 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an operator or keyword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How often used (in C)?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never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How often used (in C++)?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rarely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Allocated memory</a:t>
                      </a:r>
                      <a:r>
                        <a:rPr lang="en-US" sz="2000" baseline="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for</a:t>
                      </a:r>
                      <a:endParaRPr lang="en-US" sz="2000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arrays,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structs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 objects, primitives</a:t>
                      </a:r>
                      <a:endParaRPr lang="en-US" sz="20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void*</a:t>
                      </a:r>
                      <a:b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i="1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should be cast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appropriate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pointer type</a:t>
                      </a:r>
                      <a:b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i="1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doesn’t need a cast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When out of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throws an exception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Deallocating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free()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</a:t>
                      </a:r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or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delete[]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6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What will happen when we invoke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there is an error, </a:t>
            </a:r>
            <a:br>
              <a:rPr lang="en-US" dirty="0"/>
            </a:br>
            <a:r>
              <a:rPr lang="en-US" dirty="0"/>
              <a:t>how would you fix it?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Bad dereference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Bad delete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Memory leak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“Works” fine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787832" y="2302625"/>
            <a:ext cx="4846320" cy="4480560"/>
          </a:xfrm>
          <a:prstGeom prst="roundRect">
            <a:avLst>
              <a:gd name="adj" fmla="val 263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Foo::~Foo()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 = 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2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Member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build a class to simulate some of the functionality of the C++ string</a:t>
            </a:r>
          </a:p>
          <a:p>
            <a:pPr lvl="1"/>
            <a:r>
              <a:rPr lang="en-US" dirty="0"/>
              <a:t>Internal representation: c-string to hold characters</a:t>
            </a:r>
          </a:p>
          <a:p>
            <a:pPr lvl="3"/>
            <a:endParaRPr lang="en-US" dirty="0"/>
          </a:p>
          <a:p>
            <a:r>
              <a:rPr lang="en-US" dirty="0"/>
              <a:t>What might we want to implement in the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34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Class Walkthrough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8595360" cy="4937760"/>
          </a:xfrm>
          <a:prstGeom prst="roundRect">
            <a:avLst>
              <a:gd name="adj" fmla="val 28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length of string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copy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assignment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friend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on heap (terminated by '\0')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34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::append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Complete the append() member function: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926080"/>
            <a:ext cx="7315200" cy="38404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cstring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append contents of s to the end of this string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Midterm exam a week from Friday (in class Fri. 5/6)</a:t>
            </a:r>
          </a:p>
          <a:p>
            <a:pPr lvl="1"/>
            <a:r>
              <a:rPr lang="en-US" dirty="0"/>
              <a:t>Topic list and old exams on website now (see exams link on </a:t>
            </a:r>
            <a:r>
              <a:rPr lang="en-US"/>
              <a:t>resources page)</a:t>
            </a:r>
            <a:endParaRPr lang="en-US" dirty="0"/>
          </a:p>
          <a:p>
            <a:pPr lvl="1"/>
            <a:r>
              <a:rPr lang="en-US" dirty="0"/>
              <a:t>Closed book, slides, etc., but you may have one 5x8 notecard with whatever handwritten notes you want on both sides</a:t>
            </a:r>
          </a:p>
          <a:p>
            <a:pPr lvl="2"/>
            <a:r>
              <a:rPr lang="en-US" dirty="0"/>
              <a:t>Free blank cards available in class later this week and next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lvl="1"/>
            <a:r>
              <a:rPr lang="en-US" dirty="0"/>
              <a:t>Review in sections next week</a:t>
            </a:r>
          </a:p>
          <a:p>
            <a:endParaRPr lang="en-US" dirty="0"/>
          </a:p>
          <a:p>
            <a:r>
              <a:rPr lang="en-US" dirty="0"/>
              <a:t>Please submit regrades promptly after feedback is published</a:t>
            </a:r>
          </a:p>
          <a:p>
            <a:pPr lvl="1"/>
            <a:r>
              <a:rPr lang="en-US" dirty="0"/>
              <a:t>Will shut off old regrades and upload scores to canvas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strtest.cc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Look carefully at assignment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self-assignment test is especially important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48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function that: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strings and 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free it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pointers to strings</a:t>
            </a:r>
          </a:p>
          <a:p>
            <a:pPr lvl="2"/>
            <a:r>
              <a:rPr lang="en-US" dirty="0"/>
              <a:t>Assign each entry of the array to a string allocated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Cleans up before exiting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to delete each allocated string</a:t>
            </a:r>
          </a:p>
          <a:p>
            <a:pPr lvl="2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delete the string pointer array</a:t>
            </a:r>
          </a:p>
          <a:p>
            <a:pPr lvl="2"/>
            <a:r>
              <a:rPr lang="en-US" dirty="0"/>
              <a:t>(whew!)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Class Details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Filling in some gaps from last time</a:t>
            </a:r>
          </a:p>
          <a:p>
            <a:r>
              <a:rPr lang="en-US" dirty="0"/>
              <a:t>Using the Heap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108960"/>
          </a:xfrm>
        </p:spPr>
        <p:txBody>
          <a:bodyPr/>
          <a:lstStyle/>
          <a:p>
            <a:r>
              <a:rPr lang="en-US" dirty="0"/>
              <a:t>If you define any of: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Copy Constructor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Then you should normally define all three</a:t>
            </a:r>
          </a:p>
          <a:p>
            <a:pPr lvl="1"/>
            <a:r>
              <a:rPr lang="en-US" dirty="0"/>
              <a:t>Can explicitly ask for default synthesized versions (C++11 &amp; later):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74320" y="4572000"/>
            <a:ext cx="8595360" cy="1828800"/>
          </a:xfrm>
          <a:prstGeom prst="roundRect">
            <a:avLst>
              <a:gd name="adj" fmla="val 70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"="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9005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</a:t>
            </a:r>
            <a:r>
              <a:rPr lang="en-US" dirty="0" err="1"/>
              <a:t>instanity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C++ style guide tip:</a:t>
            </a:r>
          </a:p>
          <a:p>
            <a:pPr lvl="1"/>
            <a:r>
              <a:rPr lang="en-US" dirty="0"/>
              <a:t>If possible, </a:t>
            </a:r>
            <a:r>
              <a:rPr lang="en-US" dirty="0">
                <a:solidFill>
                  <a:srgbClr val="FF0000"/>
                </a:solidFill>
              </a:rPr>
              <a:t>disable</a:t>
            </a:r>
            <a:r>
              <a:rPr lang="en-US" dirty="0"/>
              <a:t> the copy constructor and assignment operator if not needed – avoids implicit invocation and excessive copying.  C++11 and later have direct syntax to indicate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"=" as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 deleted (C++11)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Point_2011.h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dealing with old code…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In pre-C++11 code the copy constructor and assignment were often disabled by making them private and not implementing them (you probably will see this)…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(no def.)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 (no def.)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6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CopyFrom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9205"/>
            <a:ext cx="8366125" cy="1463040"/>
          </a:xfrm>
        </p:spPr>
        <p:txBody>
          <a:bodyPr/>
          <a:lstStyle/>
          <a:p>
            <a:r>
              <a:rPr lang="en-US" dirty="0"/>
              <a:t>C++11 style guide tip:</a:t>
            </a:r>
          </a:p>
          <a:p>
            <a:pPr lvl="1"/>
            <a:r>
              <a:rPr lang="en-US" dirty="0"/>
              <a:t>If you disable them, then you instead may want an explicit “</a:t>
            </a:r>
            <a:r>
              <a:rPr lang="en-US" dirty="0" err="1"/>
              <a:t>CopyFrom</a:t>
            </a:r>
            <a:r>
              <a:rPr lang="en-US" dirty="0"/>
              <a:t>” function that can be used when occasionally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834640"/>
            <a:ext cx="7863840" cy="25603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copy_from_me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242976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5852160"/>
            <a:ext cx="7863840" cy="822960"/>
          </a:xfrm>
          <a:prstGeom prst="roundRect">
            <a:avLst>
              <a:gd name="adj" fmla="val 1354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8320" y="544020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sanepoint.cc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9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C,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can only contain data fields</a:t>
            </a:r>
          </a:p>
          <a:p>
            <a:pPr lvl="1"/>
            <a:r>
              <a:rPr lang="en-US" dirty="0"/>
              <a:t>Has no methods and all fields are always accessible</a:t>
            </a:r>
          </a:p>
          <a:p>
            <a:pPr lvl="1"/>
            <a:r>
              <a:rPr lang="en-US" dirty="0"/>
              <a:t>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foo</a:t>
            </a:r>
            <a:r>
              <a:rPr lang="en-US" dirty="0"/>
              <a:t>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 is a “struct tag”, not an ordinary data type</a:t>
            </a:r>
          </a:p>
          <a:p>
            <a:pPr lvl="3"/>
            <a:endParaRPr lang="en-US" dirty="0"/>
          </a:p>
          <a:p>
            <a:r>
              <a:rPr lang="en-US" dirty="0"/>
              <a:t>In C++,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are (nearly) the same!</a:t>
            </a:r>
          </a:p>
          <a:p>
            <a:pPr lvl="1"/>
            <a:r>
              <a:rPr lang="en-US" dirty="0"/>
              <a:t>Both define a new type (the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name)</a:t>
            </a:r>
          </a:p>
          <a:p>
            <a:pPr lvl="1"/>
            <a:r>
              <a:rPr lang="en-US" dirty="0"/>
              <a:t>Both can have methods and member visibility (public/private/protected)</a:t>
            </a:r>
          </a:p>
          <a:p>
            <a:pPr lvl="1"/>
            <a:r>
              <a:rPr lang="en-US" u="sng" dirty="0"/>
              <a:t>Only real (minor) difference</a:t>
            </a:r>
            <a:r>
              <a:rPr lang="en-US" dirty="0"/>
              <a:t>: members are default </a:t>
            </a:r>
            <a:r>
              <a:rPr lang="en-US" i="1" dirty="0"/>
              <a:t>public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default </a:t>
            </a:r>
            <a:r>
              <a:rPr lang="en-US" i="1" dirty="0"/>
              <a:t>private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3"/>
            <a:endParaRPr lang="en-US" dirty="0"/>
          </a:p>
          <a:p>
            <a:r>
              <a:rPr lang="en-US" dirty="0"/>
              <a:t>Common style/usage convention: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for simple bundles of data</a:t>
            </a:r>
          </a:p>
          <a:p>
            <a:pPr lvl="2"/>
            <a:r>
              <a:rPr lang="en-US" dirty="0"/>
              <a:t>Convenience constructors can make sense though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for abstractions with data +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1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3388</TotalTime>
  <Words>3585</Words>
  <Application>Microsoft Macintosh PowerPoint</Application>
  <PresentationFormat>On-screen Show (4:3)</PresentationFormat>
  <Paragraphs>506</Paragraphs>
  <Slides>31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Narrow</vt:lpstr>
      <vt:lpstr>Calibri</vt:lpstr>
      <vt:lpstr>CMU Bright</vt:lpstr>
      <vt:lpstr>Courier New</vt:lpstr>
      <vt:lpstr>Times New Roman</vt:lpstr>
      <vt:lpstr>Wingdings</vt:lpstr>
      <vt:lpstr>UWTheme-333-Sp18</vt:lpstr>
      <vt:lpstr>C++ Class Details, Heap CSE 333 Spring 2022</vt:lpstr>
      <vt:lpstr>Administrivia (1)</vt:lpstr>
      <vt:lpstr>Administrivia (2)</vt:lpstr>
      <vt:lpstr>Lecture Outline</vt:lpstr>
      <vt:lpstr>Rule of Three</vt:lpstr>
      <vt:lpstr>Dealing with the instanity</vt:lpstr>
      <vt:lpstr>If you’re dealing with old code…</vt:lpstr>
      <vt:lpstr>CopyFrom</vt:lpstr>
      <vt:lpstr>struct vs. class</vt:lpstr>
      <vt:lpstr>Access Control</vt:lpstr>
      <vt:lpstr>Nonmember Functions</vt:lpstr>
      <vt:lpstr>Review: Operator Overloading</vt:lpstr>
      <vt:lpstr>friend Nonmember Functions</vt:lpstr>
      <vt:lpstr>When to use Nonmember and friend</vt:lpstr>
      <vt:lpstr>Namespaces</vt:lpstr>
      <vt:lpstr>Classes vs. Namespaces</vt:lpstr>
      <vt:lpstr>Lecture Outline</vt:lpstr>
      <vt:lpstr>C++11 nullptr</vt:lpstr>
      <vt:lpstr>new/delete</vt:lpstr>
      <vt:lpstr>new/delete Example</vt:lpstr>
      <vt:lpstr>new/delete Behavior</vt:lpstr>
      <vt:lpstr>Dynamically Allocated Arrays</vt:lpstr>
      <vt:lpstr>Arrays Example (primitive)</vt:lpstr>
      <vt:lpstr>Arrays Example (class objects)</vt:lpstr>
      <vt:lpstr>malloc vs. new</vt:lpstr>
      <vt:lpstr>Dynamically Allocated Class Members</vt:lpstr>
      <vt:lpstr>Heap Member Example</vt:lpstr>
      <vt:lpstr>Str Class Walkthrough</vt:lpstr>
      <vt:lpstr>Str::append</vt:lpstr>
      <vt:lpstr>Str Example Walkthrough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new/delete CSE 333 Spring 2018</dc:title>
  <dc:creator>Justin Hsia</dc:creator>
  <cp:lastModifiedBy>Hal Perkins</cp:lastModifiedBy>
  <cp:revision>125</cp:revision>
  <cp:lastPrinted>2020-04-27T05:32:16Z</cp:lastPrinted>
  <dcterms:created xsi:type="dcterms:W3CDTF">2018-04-18T01:41:26Z</dcterms:created>
  <dcterms:modified xsi:type="dcterms:W3CDTF">2022-04-25T18:06:54Z</dcterms:modified>
</cp:coreProperties>
</file>