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8" r:id="rId1"/>
  </p:sldMasterIdLst>
  <p:notesMasterIdLst>
    <p:notesMasterId r:id="rId40"/>
  </p:notesMasterIdLst>
  <p:handoutMasterIdLst>
    <p:handoutMasterId r:id="rId41"/>
  </p:handoutMasterIdLst>
  <p:sldIdLst>
    <p:sldId id="257" r:id="rId2"/>
    <p:sldId id="335" r:id="rId3"/>
    <p:sldId id="286" r:id="rId4"/>
    <p:sldId id="354" r:id="rId5"/>
    <p:sldId id="261" r:id="rId6"/>
    <p:sldId id="263" r:id="rId7"/>
    <p:sldId id="295" r:id="rId8"/>
    <p:sldId id="353" r:id="rId9"/>
    <p:sldId id="283" r:id="rId10"/>
    <p:sldId id="282" r:id="rId11"/>
    <p:sldId id="355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352" r:id="rId30"/>
    <p:sldId id="288" r:id="rId31"/>
    <p:sldId id="291" r:id="rId32"/>
    <p:sldId id="292" r:id="rId33"/>
    <p:sldId id="293" r:id="rId34"/>
    <p:sldId id="294" r:id="rId35"/>
    <p:sldId id="296" r:id="rId36"/>
    <p:sldId id="356" r:id="rId37"/>
    <p:sldId id="281" r:id="rId38"/>
    <p:sldId id="284" r:id="rId39"/>
  </p:sldIdLst>
  <p:sldSz cx="9144000" cy="6858000" type="screen4x3"/>
  <p:notesSz cx="9144000" cy="6858000"/>
  <p:embeddedFontLs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Ink Free" panose="03080402000500000000" pitchFamily="66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4B2A85"/>
    <a:srgbClr val="0066FF"/>
    <a:srgbClr val="808080"/>
    <a:srgbClr val="E26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 autoAdjust="0"/>
    <p:restoredTop sz="73730" autoAdjust="0"/>
  </p:normalViewPr>
  <p:slideViewPr>
    <p:cSldViewPr snapToGrid="0">
      <p:cViewPr varScale="1">
        <p:scale>
          <a:sx n="120" d="100"/>
          <a:sy n="120" d="100"/>
        </p:scale>
        <p:origin x="30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21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3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2CC3-765B-44C4-9B08-6CD52E4A853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7B5D5-B7A1-4C56-849D-B5CA2AE5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fork() copies file descriptors, child has connection to client,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7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can run </a:t>
            </a:r>
            <a:r>
              <a:rPr lang="en-US" dirty="0" err="1"/>
              <a:t>pstree</a:t>
            </a:r>
            <a:r>
              <a:rPr lang="en-US" dirty="0"/>
              <a:t> (or </a:t>
            </a:r>
            <a:r>
              <a:rPr lang="en-US" dirty="0" err="1"/>
              <a:t>pstree</a:t>
            </a:r>
            <a:r>
              <a:rPr lang="en-US" dirty="0"/>
              <a:t> | more</a:t>
            </a:r>
            <a:r>
              <a:rPr lang="en-US" baseline="0" dirty="0"/>
              <a:t> if on </a:t>
            </a:r>
            <a:r>
              <a:rPr lang="en-US" baseline="0" dirty="0" err="1"/>
              <a:t>attu</a:t>
            </a:r>
            <a:r>
              <a:rPr lang="en-US" baseline="0" dirty="0"/>
              <a:t>) to show </a:t>
            </a:r>
            <a:r>
              <a:rPr lang="en-US" baseline="0" dirty="0" err="1"/>
              <a:t>init</a:t>
            </a:r>
            <a:r>
              <a:rPr lang="en-US" baseline="0" dirty="0"/>
              <a:t>/</a:t>
            </a:r>
            <a:r>
              <a:rPr lang="en-US" baseline="0" dirty="0" err="1"/>
              <a:t>systemd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66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can run </a:t>
            </a:r>
            <a:r>
              <a:rPr lang="en-US" dirty="0" err="1"/>
              <a:t>pstree</a:t>
            </a:r>
            <a:r>
              <a:rPr lang="en-US" dirty="0"/>
              <a:t> (or </a:t>
            </a:r>
            <a:r>
              <a:rPr lang="en-US" dirty="0" err="1"/>
              <a:t>pstree</a:t>
            </a:r>
            <a:r>
              <a:rPr lang="en-US" dirty="0"/>
              <a:t> | more</a:t>
            </a:r>
            <a:r>
              <a:rPr lang="en-US" baseline="0" dirty="0"/>
              <a:t> if on </a:t>
            </a:r>
            <a:r>
              <a:rPr lang="en-US" baseline="0" dirty="0" err="1"/>
              <a:t>attu</a:t>
            </a:r>
            <a:r>
              <a:rPr lang="en-US" baseline="0" dirty="0"/>
              <a:t>) to show </a:t>
            </a:r>
            <a:r>
              <a:rPr lang="en-US" baseline="0" dirty="0" err="1"/>
              <a:t>init</a:t>
            </a:r>
            <a:r>
              <a:rPr lang="en-US" baseline="0" dirty="0"/>
              <a:t>/</a:t>
            </a:r>
            <a:r>
              <a:rPr lang="en-US" baseline="0" dirty="0" err="1"/>
              <a:t>systemd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5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you’re curious: Chrome has a process called a Zygote that spawns new processes, one for each website and one for each renderer</a:t>
            </a:r>
          </a:p>
          <a:p>
            <a:endParaRPr lang="en-US" dirty="0"/>
          </a:p>
          <a:p>
            <a:r>
              <a:rPr lang="en-US" dirty="0"/>
              <a:t>https://chromium.googlesource.com/chromium/chromium/+/refs/heads/trunk/content/zygote/zygote_linux.h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7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typically want processes when we don’t want tasks to interfere with each other</a:t>
            </a:r>
          </a:p>
          <a:p>
            <a:endParaRPr lang="en-US" dirty="0"/>
          </a:p>
          <a:p>
            <a:r>
              <a:rPr lang="en-US" dirty="0"/>
              <a:t>Details of all this is typically covered more in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9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programs to test threadlatency.cc and forklatency.cc</a:t>
            </a:r>
          </a:p>
          <a:p>
            <a:r>
              <a:rPr lang="en-US" dirty="0"/>
              <a:t>Can run simultaneously on local machine and </a:t>
            </a:r>
            <a:r>
              <a:rPr lang="en-US" dirty="0" err="1"/>
              <a:t>attu</a:t>
            </a:r>
            <a:r>
              <a:rPr lang="en-US" dirty="0"/>
              <a:t> to “race.”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6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threads aren’t cloned, you typically don’t want to call fork() while you have multiple threads 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(two windows tiled horizontally and connected to the same </a:t>
            </a:r>
            <a:r>
              <a:rPr lang="en-US" dirty="0" err="1"/>
              <a:t>attu</a:t>
            </a:r>
            <a:r>
              <a:rPr lang="en-US" dirty="0"/>
              <a:t> machine)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Brief code walkthrough of fork_example.cc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(term1) run ./</a:t>
            </a:r>
            <a:r>
              <a:rPr lang="en-US" baseline="0" dirty="0" err="1"/>
              <a:t>fork_example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(term2) run </a:t>
            </a:r>
            <a:r>
              <a:rPr lang="en-US" baseline="0" dirty="0" err="1"/>
              <a:t>ps</a:t>
            </a:r>
            <a:r>
              <a:rPr lang="en-US" baseline="0" dirty="0"/>
              <a:t> u – see user’s running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(term2) run </a:t>
            </a:r>
            <a:r>
              <a:rPr lang="en-US" baseline="0" dirty="0" err="1"/>
              <a:t>ps</a:t>
            </a:r>
            <a:r>
              <a:rPr lang="en-US" baseline="0" dirty="0"/>
              <a:t> u – run again after the child comes alive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(term2) run </a:t>
            </a:r>
            <a:r>
              <a:rPr lang="en-US" baseline="0" dirty="0" err="1"/>
              <a:t>ps</a:t>
            </a:r>
            <a:r>
              <a:rPr lang="en-US" baseline="0" dirty="0"/>
              <a:t> u – run again after the child exits to show zombie designation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(term1) edit fork_example.cc to have the parent only wait 5 seconds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For starting a daemon process, the double fork trick is out of date. `</a:t>
            </a:r>
            <a:r>
              <a:rPr lang="en-US" dirty="0" err="1"/>
              <a:t>systemd</a:t>
            </a:r>
            <a:r>
              <a:rPr lang="en-US" dirty="0"/>
              <a:t>` handles setting this stuff up for you</a:t>
            </a:r>
            <a:br>
              <a:rPr lang="en-US" dirty="0"/>
            </a:br>
            <a:r>
              <a:rPr lang="en-US" dirty="0"/>
              <a:t>Note: There seems to be a function called </a:t>
            </a:r>
            <a:r>
              <a:rPr lang="en-US" dirty="0" err="1"/>
              <a:t>setsid</a:t>
            </a:r>
            <a:r>
              <a:rPr lang="en-US" dirty="0"/>
              <a:t>() that is necessary for setting up daemons</a:t>
            </a:r>
          </a:p>
          <a:p>
            <a:r>
              <a:rPr lang="en-US" dirty="0"/>
              <a:t>Not Discussed because talking about sessions and process groups would be a lot to talk about……</a:t>
            </a:r>
            <a:br>
              <a:rPr lang="en-US" dirty="0"/>
            </a:br>
            <a:r>
              <a:rPr lang="en-US" dirty="0"/>
              <a:t>Good short explanation of sessions, process groups, </a:t>
            </a:r>
            <a:r>
              <a:rPr lang="en-US" dirty="0" err="1"/>
              <a:t>etc</a:t>
            </a:r>
            <a:r>
              <a:rPr lang="en-US" dirty="0"/>
              <a:t> here: https://stackoverflow.com/a/5386753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0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Spring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933" y="27429"/>
            <a:ext cx="205216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L27:  Concurrency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9299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Concurrency: Processes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0E62E68-C9DD-4D13-990F-F011051E4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378075"/>
            <a:ext cx="7772400" cy="175260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Hsia, Travis McGaha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 dirty="0"/>
              <a:t>Atharva </a:t>
            </a:r>
            <a:r>
              <a:rPr lang="en-US" sz="2000" dirty="0" err="1"/>
              <a:t>Deodhar</a:t>
            </a:r>
            <a:r>
              <a:rPr lang="en-US" sz="2000" dirty="0"/>
              <a:t>	Callum Walker	Cosmo Wang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 dirty="0"/>
              <a:t>Dylan Hartono	Elizabeth </a:t>
            </a:r>
            <a:r>
              <a:rPr lang="en-US" sz="2000" dirty="0" err="1"/>
              <a:t>Haker</a:t>
            </a:r>
            <a:r>
              <a:rPr lang="en-US" sz="2000" dirty="0"/>
              <a:t>	Eric </a:t>
            </a:r>
            <a:r>
              <a:rPr lang="en-US" sz="2000" dirty="0" err="1"/>
              <a:t>Marnadi</a:t>
            </a:r>
            <a:endParaRPr lang="en-US" sz="2000" dirty="0"/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 dirty="0"/>
              <a:t>Kyrie Dowling	Leo Liao	Markus Schiffer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 dirty="0"/>
              <a:t>Neha </a:t>
            </a:r>
            <a:r>
              <a:rPr lang="en-US" sz="2000" dirty="0" err="1"/>
              <a:t>Nagvekar</a:t>
            </a:r>
            <a:r>
              <a:rPr lang="en-US" sz="2000" dirty="0"/>
              <a:t>	</a:t>
            </a:r>
            <a:r>
              <a:rPr lang="en-US" sz="2000" dirty="0" err="1"/>
              <a:t>Nonthakit</a:t>
            </a:r>
            <a:r>
              <a:rPr lang="en-US" sz="2000" dirty="0"/>
              <a:t> </a:t>
            </a:r>
            <a:r>
              <a:rPr lang="en-US" sz="2000" dirty="0" err="1"/>
              <a:t>Chaiwong</a:t>
            </a:r>
            <a:r>
              <a:rPr lang="en-US" sz="2000" dirty="0"/>
              <a:t>	Ramya </a:t>
            </a:r>
            <a:r>
              <a:rPr lang="en-US" sz="2000" dirty="0" err="1"/>
              <a:t>Challa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249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See </a:t>
                </a:r>
                <a:r>
                  <a:rPr lang="en-US" dirty="0">
                    <a:solidFill>
                      <a:srgbClr val="4B2A8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threadlatency.cc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b="1" dirty="0"/>
                  <a:t>0.05 milliseconds </a:t>
                </a:r>
                <a:r>
                  <a:rPr lang="en-US" dirty="0"/>
                  <a:t>per thread creation*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dirty="0"/>
                  <a:t>10x faster than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maximum of (1000/0.05) = 20,000 connections/sec/core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2 billion connections/day/core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Mush faster, but writing safe multithreaded code can be serious voodoo</a:t>
                </a:r>
              </a:p>
              <a:p>
                <a:endParaRPr lang="en-US" dirty="0"/>
              </a:p>
              <a:p>
                <a:r>
                  <a:rPr lang="en-US" sz="1600" dirty="0"/>
                  <a:t>*Past measurements are not indicative of future performance – depends on hardware, OS, software versions, …, but will typically be an order of magnitude faster than fork()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Processes vs Threads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>
                <a:solidFill>
                  <a:srgbClr val="4B2A85"/>
                </a:solidFill>
              </a:rPr>
              <a:t> details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Concurrent Server with Processes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/>
            <a:r>
              <a:rPr lang="en-US" dirty="0"/>
              <a:t>Creates a new process (the “child”) that is an </a:t>
            </a:r>
            <a:r>
              <a:rPr lang="en-US" i="1" dirty="0"/>
              <a:t>exact clone*</a:t>
            </a:r>
            <a:r>
              <a:rPr lang="en-US" dirty="0"/>
              <a:t> of the current process (the “parent”)</a:t>
            </a:r>
          </a:p>
          <a:p>
            <a:pPr lvl="2"/>
            <a:r>
              <a:rPr lang="en-US" dirty="0"/>
              <a:t>*Everything is cloned except threads. Sockets, file descriptors, virtual address space, variables, etc.</a:t>
            </a:r>
          </a:p>
          <a:p>
            <a:pPr lvl="1"/>
            <a:r>
              <a:rPr lang="en-US" dirty="0"/>
              <a:t>The new process has a separate virtual address space from the 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2865376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66468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291840" cy="4974336"/>
          </a:xfrm>
        </p:spPr>
        <p:txBody>
          <a:bodyPr/>
          <a:lstStyle/>
          <a:p>
            <a:r>
              <a:rPr lang="en-US" sz="2400" dirty="0"/>
              <a:t>Fork causes the OS</a:t>
            </a:r>
            <a:br>
              <a:rPr lang="en-US" sz="2400" dirty="0"/>
            </a:br>
            <a:r>
              <a:rPr lang="en-US" sz="2400" dirty="0"/>
              <a:t>to clone the </a:t>
            </a:r>
            <a:br>
              <a:rPr lang="en-US" sz="2400" dirty="0"/>
            </a:br>
            <a:r>
              <a:rPr lang="en-US" sz="2400" dirty="0"/>
              <a:t>address space</a:t>
            </a:r>
            <a:endParaRPr lang="en-US" sz="2400" i="1" dirty="0"/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copies</a:t>
            </a:r>
            <a:r>
              <a:rPr lang="en-US" sz="2000" dirty="0"/>
              <a:t> of the memory segments are (nearly) identical</a:t>
            </a:r>
          </a:p>
          <a:p>
            <a:pPr lvl="1"/>
            <a:r>
              <a:rPr lang="en-US" sz="2000" dirty="0"/>
              <a:t>The new process has </a:t>
            </a:r>
            <a:r>
              <a:rPr lang="en-US" sz="2000" i="1" dirty="0"/>
              <a:t>copies </a:t>
            </a:r>
            <a:r>
              <a:rPr lang="en-US" sz="2000" dirty="0"/>
              <a:t>of the parent’s data, stack-allocated variables, open file descriptors, etc.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217920" y="1097280"/>
            <a:ext cx="2743200" cy="5212080"/>
            <a:chOff x="5852160" y="1280160"/>
            <a:chExt cx="2743200" cy="5212080"/>
          </a:xfrm>
        </p:grpSpPr>
        <p:grpSp>
          <p:nvGrpSpPr>
            <p:cNvPr id="5" name="Group 4"/>
            <p:cNvGrpSpPr/>
            <p:nvPr/>
          </p:nvGrpSpPr>
          <p:grpSpPr>
            <a:xfrm>
              <a:off x="6583680" y="1280160"/>
              <a:ext cx="2011680" cy="5212080"/>
              <a:chOff x="6583680" y="1280160"/>
              <a:chExt cx="2011680" cy="5212080"/>
            </a:xfrm>
          </p:grpSpPr>
          <p:sp>
            <p:nvSpPr>
              <p:cNvPr id="6" name="Rectangle 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83680" y="1280160"/>
                <a:ext cx="201168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583680" y="1280160"/>
                <a:ext cx="201168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OS kernel [protected]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583680" y="17373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583680" y="411480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Heap (</a:t>
                </a:r>
                <a:r>
                  <a:rPr lang="en-US" sz="16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malloc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/free)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583680" y="4572000"/>
                <a:ext cx="20116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Read/Write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.data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bss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583680" y="31089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Shared Libraries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583680" y="5120640"/>
                <a:ext cx="201168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Read-Only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.text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rodata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7589520" y="219456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7589520" y="274320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589520" y="374904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5852160" y="2011680"/>
              <a:ext cx="731520" cy="365760"/>
              <a:chOff x="2286000" y="2743200"/>
              <a:chExt cx="731520" cy="365760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2286000" y="274320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SP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852160" y="5394960"/>
              <a:ext cx="731520" cy="365760"/>
              <a:chOff x="2286000" y="5577840"/>
              <a:chExt cx="731520" cy="36576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2286000" y="557784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PC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91840" y="1097280"/>
            <a:ext cx="2743200" cy="5212080"/>
            <a:chOff x="5852160" y="1280160"/>
            <a:chExt cx="2743200" cy="5212080"/>
          </a:xfrm>
        </p:grpSpPr>
        <p:grpSp>
          <p:nvGrpSpPr>
            <p:cNvPr id="26" name="Group 25"/>
            <p:cNvGrpSpPr/>
            <p:nvPr/>
          </p:nvGrpSpPr>
          <p:grpSpPr>
            <a:xfrm>
              <a:off x="6583680" y="1280160"/>
              <a:ext cx="2011680" cy="5212080"/>
              <a:chOff x="6583680" y="1280160"/>
              <a:chExt cx="2011680" cy="5212080"/>
            </a:xfrm>
          </p:grpSpPr>
          <p:sp>
            <p:nvSpPr>
              <p:cNvPr id="33" name="Rectangle 7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583680" y="1280160"/>
                <a:ext cx="201168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583680" y="1280160"/>
                <a:ext cx="201168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OS kernel [protected]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6583680" y="17373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583680" y="411480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Heap (</a:t>
                </a:r>
                <a:r>
                  <a:rPr lang="en-US" sz="16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malloc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/free)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583680" y="4572000"/>
                <a:ext cx="20116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Read/Write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.data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bss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83680" y="31089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Shared Libraries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583680" y="5120640"/>
                <a:ext cx="201168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Read-Only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.text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rodata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7589520" y="219456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7589520" y="274320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7589520" y="374904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5852160" y="2011680"/>
              <a:ext cx="731520" cy="365760"/>
              <a:chOff x="2286000" y="2743200"/>
              <a:chExt cx="731520" cy="365760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286000" y="274320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SP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52160" y="5394960"/>
              <a:ext cx="731520" cy="365760"/>
              <a:chOff x="2286000" y="5577840"/>
              <a:chExt cx="731520" cy="36576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2286000" y="557784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PC</a:t>
                </a:r>
              </a:p>
            </p:txBody>
          </p:sp>
        </p:grpSp>
      </p:grpSp>
      <p:sp>
        <p:nvSpPr>
          <p:cNvPr id="43" name="Arc 42"/>
          <p:cNvSpPr/>
          <p:nvPr/>
        </p:nvSpPr>
        <p:spPr bwMode="auto">
          <a:xfrm>
            <a:off x="5669280" y="6126480"/>
            <a:ext cx="1645920" cy="437977"/>
          </a:xfrm>
          <a:prstGeom prst="arc">
            <a:avLst>
              <a:gd name="adj1" fmla="val 72585"/>
              <a:gd name="adj2" fmla="val 10717068"/>
            </a:avLst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9320" y="6217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23360" y="63093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49440" y="63093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416007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617220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>
            <a:glow rad="25400">
              <a:schemeClr val="tx1"/>
            </a:glow>
          </a:effectLst>
        </p:spPr>
      </p:cxnSp>
      <p:sp>
        <p:nvSpPr>
          <p:cNvPr id="14" name="TextBox 13"/>
          <p:cNvSpPr txBox="1"/>
          <p:nvPr/>
        </p:nvSpPr>
        <p:spPr>
          <a:xfrm>
            <a:off x="5209309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3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sp>
        <p:nvSpPr>
          <p:cNvPr id="12" name="Arc 11"/>
          <p:cNvSpPr/>
          <p:nvPr/>
        </p:nvSpPr>
        <p:spPr bwMode="auto">
          <a:xfrm>
            <a:off x="6537960" y="2194560"/>
            <a:ext cx="1005840" cy="1737360"/>
          </a:xfrm>
          <a:prstGeom prst="arc">
            <a:avLst>
              <a:gd name="adj1" fmla="val 1122295"/>
              <a:gd name="adj2" fmla="val 9548279"/>
            </a:avLst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3680" y="33797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clone</a:t>
            </a:r>
          </a:p>
        </p:txBody>
      </p:sp>
    </p:spTree>
    <p:extLst>
      <p:ext uri="{BB962C8B-B14F-4D97-AF65-F5344CB8AC3E}">
        <p14:creationId xmlns:p14="http://schemas.microsoft.com/office/powerpoint/2010/main" val="234979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fork_example.cc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66360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pid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17220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stealth" w="med" len="med"/>
            <a:tailEnd type="none" w="med" len="med"/>
          </a:ln>
          <a:effectLst>
            <a:glow rad="25400">
              <a:schemeClr val="tx1"/>
            </a:glo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90956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stealth" w="med" len="med"/>
            <a:tailEnd type="none" w="med" len="med"/>
          </a:ln>
          <a:effectLst>
            <a:glow rad="25400">
              <a:schemeClr val="tx1"/>
            </a:glow>
          </a:effectLst>
        </p:spPr>
      </p:cxnSp>
      <p:sp>
        <p:nvSpPr>
          <p:cNvPr id="15" name="TextBox 14"/>
          <p:cNvSpPr txBox="1"/>
          <p:nvPr/>
        </p:nvSpPr>
        <p:spPr>
          <a:xfrm>
            <a:off x="7909560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4768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Server with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parent</a:t>
            </a:r>
            <a:r>
              <a:rPr lang="en-US" dirty="0"/>
              <a:t> process blocks on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waiting for a new client to connect</a:t>
            </a:r>
          </a:p>
          <a:p>
            <a:pPr lvl="1"/>
            <a:r>
              <a:rPr lang="en-US" dirty="0"/>
              <a:t>When a new connection arrives, the parent calls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create a </a:t>
            </a:r>
            <a:r>
              <a:rPr lang="en-US" b="1" dirty="0"/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The child process handles that new connection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’s when the connection terminates</a:t>
            </a:r>
          </a:p>
          <a:p>
            <a:pPr lvl="3"/>
            <a:endParaRPr lang="en-US" dirty="0"/>
          </a:p>
          <a:p>
            <a:r>
              <a:rPr lang="en-US" dirty="0"/>
              <a:t>Remember that children become “zombies” after death</a:t>
            </a:r>
          </a:p>
          <a:p>
            <a:pPr lvl="1"/>
            <a:r>
              <a:rPr lang="en-US" u="sng" dirty="0"/>
              <a:t>Option A</a:t>
            </a:r>
            <a:r>
              <a:rPr lang="en-US" dirty="0"/>
              <a:t>:  Parent calls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“reap” children</a:t>
            </a:r>
          </a:p>
          <a:p>
            <a:pPr lvl="1"/>
            <a:r>
              <a:rPr lang="en-US" u="sng" dirty="0"/>
              <a:t>Option B</a:t>
            </a:r>
            <a:r>
              <a:rPr lang="en-US" dirty="0"/>
              <a:t>:  Use a </a:t>
            </a:r>
            <a:r>
              <a:rPr lang="en-US" dirty="0">
                <a:solidFill>
                  <a:srgbClr val="0066FF"/>
                </a:solidFill>
              </a:rPr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18</a:t>
            </a:fld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3377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2011680" y="1939916"/>
            <a:ext cx="914400" cy="1463040"/>
            <a:chOff x="2011680" y="1939916"/>
            <a:chExt cx="914400" cy="146304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2011680" y="1965960"/>
              <a:ext cx="914400" cy="12801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rot="3304231">
              <a:off x="1624316" y="2486770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connect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06240" y="306324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pollev.com/cse333travis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 dirty="0"/>
              <a:t> About how long did Exercise 12 take you?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9900"/>
                </a:solidFill>
              </a:rPr>
              <a:t>	[0, 2) hours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50"/>
                </a:solidFill>
              </a:rPr>
              <a:t>	[2, 4) hours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3399"/>
                </a:solidFill>
              </a:rPr>
              <a:t>	[4, 6) hours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	[6, 8) hours</a:t>
            </a:r>
            <a:endParaRPr lang="en-US" sz="2800" b="1" dirty="0">
              <a:solidFill>
                <a:srgbClr val="00B0F0"/>
              </a:solidFill>
            </a:endParaRP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	</a:t>
            </a:r>
            <a:r>
              <a:rPr lang="en-US" sz="2800" b="1" dirty="0">
                <a:solidFill>
                  <a:srgbClr val="714EA3"/>
                </a:solidFill>
              </a:rPr>
              <a:t>8</a:t>
            </a:r>
            <a:r>
              <a:rPr lang="en-US" sz="2800" b="1">
                <a:solidFill>
                  <a:srgbClr val="714EA3"/>
                </a:solidFill>
              </a:rPr>
              <a:t>+ </a:t>
            </a:r>
            <a:r>
              <a:rPr lang="en-US" sz="2800" b="1" dirty="0">
                <a:solidFill>
                  <a:srgbClr val="714EA3"/>
                </a:solidFill>
              </a:rPr>
              <a:t>Hours</a:t>
            </a:r>
            <a:endParaRPr lang="en-US" sz="2800" b="1" baseline="-25000" dirty="0">
              <a:solidFill>
                <a:srgbClr val="714EA3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	I didn’t submit / I prefer not to say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4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20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011680" y="1965959"/>
            <a:ext cx="914400" cy="64008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6080" y="2377439"/>
            <a:ext cx="1280160" cy="457200"/>
            <a:chOff x="6766560" y="4572000"/>
            <a:chExt cx="128016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23" name="Arc 22"/>
          <p:cNvSpPr/>
          <p:nvPr/>
        </p:nvSpPr>
        <p:spPr bwMode="auto">
          <a:xfrm>
            <a:off x="3474720" y="269748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7432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child</a:t>
            </a:r>
          </a:p>
        </p:txBody>
      </p:sp>
    </p:spTree>
    <p:extLst>
      <p:ext uri="{BB962C8B-B14F-4D97-AF65-F5344CB8AC3E}">
        <p14:creationId xmlns:p14="http://schemas.microsoft.com/office/powerpoint/2010/main" val="164249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21</a:t>
            </a:fld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011680" y="196596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011680" y="1965959"/>
            <a:ext cx="914400" cy="64008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926080" y="1737360"/>
            <a:ext cx="1280160" cy="457200"/>
            <a:chOff x="6766560" y="4572000"/>
            <a:chExt cx="1280160" cy="4572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6080" y="2377439"/>
            <a:ext cx="1280160" cy="457200"/>
            <a:chOff x="6766560" y="4572000"/>
            <a:chExt cx="128016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23" name="Arc 22"/>
          <p:cNvSpPr/>
          <p:nvPr/>
        </p:nvSpPr>
        <p:spPr bwMode="auto">
          <a:xfrm>
            <a:off x="3474720" y="205740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101333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grandchild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B20CEA-F336-444A-94D4-DD52E8C368FA}"/>
              </a:ext>
            </a:extLst>
          </p:cNvPr>
          <p:cNvCxnSpPr>
            <a:cxnSpLocks/>
          </p:cNvCxnSpPr>
          <p:nvPr/>
        </p:nvCxnSpPr>
        <p:spPr bwMode="auto">
          <a:xfrm>
            <a:off x="5902960" y="2443479"/>
            <a:ext cx="100584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10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22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206240" y="24213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’s / parent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’s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30E799-46B2-4550-8545-9E9C6653FECD}"/>
              </a:ext>
            </a:extLst>
          </p:cNvPr>
          <p:cNvCxnSpPr>
            <a:cxnSpLocks/>
          </p:cNvCxnSpPr>
          <p:nvPr/>
        </p:nvCxnSpPr>
        <p:spPr bwMode="auto">
          <a:xfrm>
            <a:off x="4775200" y="2717216"/>
            <a:ext cx="8128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68935E-FFBA-4D18-A946-7AB36A2B4F01}"/>
              </a:ext>
            </a:extLst>
          </p:cNvPr>
          <p:cNvCxnSpPr>
            <a:cxnSpLocks/>
          </p:cNvCxnSpPr>
          <p:nvPr/>
        </p:nvCxnSpPr>
        <p:spPr bwMode="auto">
          <a:xfrm>
            <a:off x="6563360" y="2731872"/>
            <a:ext cx="8128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59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23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206240" y="292295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parent closes its</a:t>
            </a:r>
          </a:p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 connection</a:t>
            </a:r>
          </a:p>
        </p:txBody>
      </p:sp>
    </p:spTree>
    <p:extLst>
      <p:ext uri="{BB962C8B-B14F-4D97-AF65-F5344CB8AC3E}">
        <p14:creationId xmlns:p14="http://schemas.microsoft.com/office/powerpoint/2010/main" val="4072696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24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8968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25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cxnSp>
        <p:nvCxnSpPr>
          <p:cNvPr id="104" name="Straight Arrow Connector 103"/>
          <p:cNvCxnSpPr/>
          <p:nvPr/>
        </p:nvCxnSpPr>
        <p:spPr bwMode="auto">
          <a:xfrm>
            <a:off x="2011680" y="452628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2926080" y="4297680"/>
            <a:ext cx="1280160" cy="457200"/>
            <a:chOff x="6766560" y="4572000"/>
            <a:chExt cx="1280160" cy="457200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cxnSp>
        <p:nvCxnSpPr>
          <p:cNvPr id="38" name="Straight Arrow Connector 37"/>
          <p:cNvCxnSpPr/>
          <p:nvPr/>
        </p:nvCxnSpPr>
        <p:spPr bwMode="auto">
          <a:xfrm flipV="1">
            <a:off x="2011680" y="3246120"/>
            <a:ext cx="914400" cy="128015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011680" y="3886200"/>
            <a:ext cx="914400" cy="64007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926080" y="3657599"/>
            <a:ext cx="1280160" cy="457200"/>
            <a:chOff x="6766560" y="4572000"/>
            <a:chExt cx="1280160" cy="4572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09" name="Group 108"/>
          <p:cNvGrpSpPr/>
          <p:nvPr/>
        </p:nvGrpSpPr>
        <p:grpSpPr>
          <a:xfrm>
            <a:off x="731520" y="4297680"/>
            <a:ext cx="1280160" cy="457200"/>
            <a:chOff x="4572000" y="4572000"/>
            <a:chExt cx="1280160" cy="4572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41" name="Arc 40"/>
          <p:cNvSpPr/>
          <p:nvPr/>
        </p:nvSpPr>
        <p:spPr bwMode="auto">
          <a:xfrm>
            <a:off x="3474720" y="397764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Arc 41"/>
          <p:cNvSpPr/>
          <p:nvPr/>
        </p:nvSpPr>
        <p:spPr bwMode="auto">
          <a:xfrm>
            <a:off x="3474720" y="333756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7760" y="388307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grandchild</a:t>
            </a:r>
          </a:p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7760" y="337836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child</a:t>
            </a:r>
          </a:p>
        </p:txBody>
      </p:sp>
    </p:spTree>
    <p:extLst>
      <p:ext uri="{BB962C8B-B14F-4D97-AF65-F5344CB8AC3E}">
        <p14:creationId xmlns:p14="http://schemas.microsoft.com/office/powerpoint/2010/main" val="4258607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26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731520" y="4297680"/>
            <a:ext cx="3474720" cy="457200"/>
            <a:chOff x="4572000" y="4572000"/>
            <a:chExt cx="3474720" cy="4572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83018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37760" y="5943600"/>
            <a:ext cx="3474720" cy="457200"/>
            <a:chOff x="4572000" y="4572000"/>
            <a:chExt cx="3474720" cy="4572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7" name="Group 1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4937760" y="5029200"/>
            <a:ext cx="3474720" cy="457200"/>
            <a:chOff x="4572000" y="4572000"/>
            <a:chExt cx="3474720" cy="4572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31" name="Group 30"/>
          <p:cNvGrpSpPr/>
          <p:nvPr/>
        </p:nvGrpSpPr>
        <p:grpSpPr>
          <a:xfrm>
            <a:off x="4937760" y="4114800"/>
            <a:ext cx="3474720" cy="457200"/>
            <a:chOff x="4572000" y="4572000"/>
            <a:chExt cx="3474720" cy="4572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937760" y="3200400"/>
            <a:ext cx="3474720" cy="457200"/>
            <a:chOff x="4572000" y="4572000"/>
            <a:chExt cx="3474720" cy="4572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55" name="Group 54"/>
          <p:cNvGrpSpPr/>
          <p:nvPr/>
        </p:nvGrpSpPr>
        <p:grpSpPr>
          <a:xfrm>
            <a:off x="4937760" y="2286000"/>
            <a:ext cx="3474720" cy="457200"/>
            <a:chOff x="4572000" y="4572000"/>
            <a:chExt cx="3474720" cy="45720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61" name="Group 60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62" name="Group 61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67" name="Group 66"/>
          <p:cNvGrpSpPr/>
          <p:nvPr/>
        </p:nvGrpSpPr>
        <p:grpSpPr>
          <a:xfrm>
            <a:off x="4937760" y="1371600"/>
            <a:ext cx="3474720" cy="457200"/>
            <a:chOff x="4572000" y="4572000"/>
            <a:chExt cx="3474720" cy="457200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69" name="Rectangle 68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1" name="Rectangle 70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73" name="Group 72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74" name="Group 73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91" name="Group 90"/>
          <p:cNvGrpSpPr/>
          <p:nvPr/>
        </p:nvGrpSpPr>
        <p:grpSpPr>
          <a:xfrm>
            <a:off x="731520" y="5577840"/>
            <a:ext cx="3474720" cy="457200"/>
            <a:chOff x="4572000" y="4572000"/>
            <a:chExt cx="3474720" cy="457200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97" name="Group 9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731520" y="4297680"/>
            <a:ext cx="3474720" cy="457200"/>
            <a:chOff x="4572000" y="4572000"/>
            <a:chExt cx="3474720" cy="4572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92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when one of the grandchildren processes finishes?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marL="0" indent="0">
              <a:spcBef>
                <a:spcPts val="1800"/>
              </a:spcBef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Zombie until grandparent exits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Zombie until grandparent reaps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Zombie until </a:t>
            </a:r>
            <a:r>
              <a:rPr lang="en-US" b="1" dirty="0" err="1">
                <a:solidFill>
                  <a:srgbClr val="FF3399"/>
                </a:solidFill>
              </a:rPr>
              <a:t>init</a:t>
            </a:r>
            <a:r>
              <a:rPr lang="en-US" b="1" dirty="0">
                <a:solidFill>
                  <a:srgbClr val="FF3399"/>
                </a:solidFill>
              </a:rPr>
              <a:t> reaps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ZOMBIE FOREVER!!!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1BBCB-C6BC-41EF-AC77-9EF68A794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23253-478F-4C91-A552-F18934B039B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41553" y="559276"/>
            <a:ext cx="3692944" cy="503027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C576A455-4977-431C-BD80-9C21709BB6B1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pollev.com/cse333travis</a:t>
            </a:r>
          </a:p>
        </p:txBody>
      </p:sp>
    </p:spTree>
    <p:extLst>
      <p:ext uri="{BB962C8B-B14F-4D97-AF65-F5344CB8AC3E}">
        <p14:creationId xmlns:p14="http://schemas.microsoft.com/office/powerpoint/2010/main" val="146648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when one of the grandchildren processes finishes?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marL="0" indent="0">
              <a:spcBef>
                <a:spcPts val="1800"/>
              </a:spcBef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Zombie until grandparent exits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Zombie until grandparent reaps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Zombie until </a:t>
            </a:r>
            <a:r>
              <a:rPr lang="en-US" b="1" dirty="0" err="1">
                <a:solidFill>
                  <a:srgbClr val="FF3399"/>
                </a:solidFill>
              </a:rPr>
              <a:t>init</a:t>
            </a:r>
            <a:r>
              <a:rPr lang="en-US" b="1" dirty="0">
                <a:solidFill>
                  <a:srgbClr val="FF3399"/>
                </a:solidFill>
              </a:rPr>
              <a:t> reaps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ZOMBIE FOREVER!!!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1BBCB-C6BC-41EF-AC77-9EF68A794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23253-478F-4C91-A552-F18934B039B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41553" y="559276"/>
            <a:ext cx="3692944" cy="503027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C576A455-4977-431C-BD80-9C21709BB6B1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pollev.com/cse333travis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4C417-3D86-4435-8B6F-5727E83176FF}"/>
              </a:ext>
            </a:extLst>
          </p:cNvPr>
          <p:cNvSpPr txBox="1"/>
          <p:nvPr/>
        </p:nvSpPr>
        <p:spPr>
          <a:xfrm>
            <a:off x="5302119" y="3617267"/>
            <a:ext cx="323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</a:rPr>
              <a:t>with wait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BEFEE-930F-4DF9-999A-3D9A59B5518C}"/>
              </a:ext>
            </a:extLst>
          </p:cNvPr>
          <p:cNvSpPr txBox="1"/>
          <p:nvPr/>
        </p:nvSpPr>
        <p:spPr>
          <a:xfrm>
            <a:off x="5302119" y="5034260"/>
            <a:ext cx="360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</a:rPr>
              <a:t>Double fork is done to have process cleaned up without waiting/blocking program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087FA-4F29-4E16-9147-9B21E1207B15}"/>
              </a:ext>
            </a:extLst>
          </p:cNvPr>
          <p:cNvSpPr/>
          <p:nvPr/>
        </p:nvSpPr>
        <p:spPr bwMode="auto">
          <a:xfrm>
            <a:off x="5349766" y="3181684"/>
            <a:ext cx="2839218" cy="1863282"/>
          </a:xfrm>
          <a:custGeom>
            <a:avLst/>
            <a:gdLst>
              <a:gd name="connsiteX0" fmla="*/ 2270234 w 2839218"/>
              <a:gd name="connsiteY0" fmla="*/ 1863282 h 1863282"/>
              <a:gd name="connsiteX1" fmla="*/ 2837793 w 2839218"/>
              <a:gd name="connsiteY1" fmla="*/ 969902 h 1863282"/>
              <a:gd name="connsiteX2" fmla="*/ 2123089 w 2839218"/>
              <a:gd name="connsiteY2" fmla="*/ 66013 h 1863282"/>
              <a:gd name="connsiteX3" fmla="*/ 0 w 2839218"/>
              <a:gd name="connsiteY3" fmla="*/ 139585 h 186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9218" h="1863282">
                <a:moveTo>
                  <a:pt x="2270234" y="1863282"/>
                </a:moveTo>
                <a:cubicBezTo>
                  <a:pt x="2566275" y="1566364"/>
                  <a:pt x="2862317" y="1269447"/>
                  <a:pt x="2837793" y="969902"/>
                </a:cubicBezTo>
                <a:cubicBezTo>
                  <a:pt x="2813269" y="670357"/>
                  <a:pt x="2596055" y="204399"/>
                  <a:pt x="2123089" y="66013"/>
                </a:cubicBezTo>
                <a:cubicBezTo>
                  <a:pt x="1650123" y="-72373"/>
                  <a:pt x="825061" y="33606"/>
                  <a:pt x="0" y="139585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7CCCC5-960F-4630-9013-35652E92EF90}"/>
              </a:ext>
            </a:extLst>
          </p:cNvPr>
          <p:cNvSpPr/>
          <p:nvPr/>
        </p:nvSpPr>
        <p:spPr bwMode="auto">
          <a:xfrm>
            <a:off x="4887310" y="4014952"/>
            <a:ext cx="1744718" cy="956441"/>
          </a:xfrm>
          <a:custGeom>
            <a:avLst/>
            <a:gdLst>
              <a:gd name="connsiteX0" fmla="*/ 1744718 w 1744718"/>
              <a:gd name="connsiteY0" fmla="*/ 956441 h 956441"/>
              <a:gd name="connsiteX1" fmla="*/ 1061545 w 1744718"/>
              <a:gd name="connsiteY1" fmla="*/ 525517 h 956441"/>
              <a:gd name="connsiteX2" fmla="*/ 0 w 1744718"/>
              <a:gd name="connsiteY2" fmla="*/ 0 h 9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718" h="956441">
                <a:moveTo>
                  <a:pt x="1744718" y="956441"/>
                </a:moveTo>
                <a:cubicBezTo>
                  <a:pt x="1548524" y="820682"/>
                  <a:pt x="1352331" y="684924"/>
                  <a:pt x="1061545" y="525517"/>
                </a:cubicBezTo>
                <a:cubicBezTo>
                  <a:pt x="770759" y="366110"/>
                  <a:pt x="385379" y="183055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EBEFDF-721C-42DE-AFAF-16541D9C21D2}"/>
              </a:ext>
            </a:extLst>
          </p:cNvPr>
          <p:cNvSpPr/>
          <p:nvPr/>
        </p:nvSpPr>
        <p:spPr bwMode="auto">
          <a:xfrm>
            <a:off x="3836276" y="4845269"/>
            <a:ext cx="1460938" cy="462455"/>
          </a:xfrm>
          <a:custGeom>
            <a:avLst/>
            <a:gdLst>
              <a:gd name="connsiteX0" fmla="*/ 1460938 w 1460938"/>
              <a:gd name="connsiteY0" fmla="*/ 462455 h 462455"/>
              <a:gd name="connsiteX1" fmla="*/ 0 w 1460938"/>
              <a:gd name="connsiteY1" fmla="*/ 0 h 4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938" h="462455">
                <a:moveTo>
                  <a:pt x="1460938" y="462455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DE0971-D6A6-43FD-818A-4E2AECC8BD91}"/>
              </a:ext>
            </a:extLst>
          </p:cNvPr>
          <p:cNvSpPr/>
          <p:nvPr/>
        </p:nvSpPr>
        <p:spPr bwMode="auto">
          <a:xfrm>
            <a:off x="381000" y="4093511"/>
            <a:ext cx="431258" cy="40990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due tomorrow (6/3)</a:t>
            </a:r>
          </a:p>
          <a:p>
            <a:pPr lvl="1"/>
            <a:r>
              <a:rPr lang="en-US" dirty="0"/>
              <a:t>Submissions accepted until Sunday (6/6) @ 11:59 pm</a:t>
            </a:r>
          </a:p>
          <a:p>
            <a:pPr lvl="3"/>
            <a:endParaRPr lang="en-US" dirty="0"/>
          </a:p>
          <a:p>
            <a:r>
              <a:rPr lang="en-US" dirty="0"/>
              <a:t>Course evaluations!</a:t>
            </a:r>
          </a:p>
          <a:p>
            <a:pPr lvl="1"/>
            <a:r>
              <a:rPr lang="en-US" dirty="0"/>
              <a:t>Please fill them out. They help all staff members improve their skills as educators and allow us to improve the course for future offerings.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info on ed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2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30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Server set up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???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???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4034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31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Server set up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Child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Parent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4528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32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Server set up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???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Parent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884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33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Server set up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Grand-child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HandleClient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Parent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0190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34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Server set up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Grand-child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HandleClient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Clean up resources...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Parent process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8305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29718"/>
            <a:ext cx="8366125" cy="497205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35</a:t>
            </a:fld>
            <a:endParaRPr lang="en-US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D0A179D-C369-4912-B996-18ADFEB2C64C}"/>
              </a:ext>
            </a:extLst>
          </p:cNvPr>
          <p:cNvSpPr/>
          <p:nvPr/>
        </p:nvSpPr>
        <p:spPr bwMode="auto">
          <a:xfrm>
            <a:off x="625533" y="1779817"/>
            <a:ext cx="7572894" cy="4972049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Server set up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Grand-child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HandleClient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Clean up resources...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Parent process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Wait for child to immediately die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1470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Processes vs Threads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details</a:t>
            </a:r>
          </a:p>
          <a:p>
            <a:pPr lvl="1"/>
            <a:r>
              <a:rPr lang="en-US" dirty="0"/>
              <a:t>Concurrent Server with Processes</a:t>
            </a:r>
          </a:p>
          <a:p>
            <a:r>
              <a:rPr lang="en-US" b="1" dirty="0">
                <a:solidFill>
                  <a:srgbClr val="4B2A85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26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Concurrent Processes?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No shared memory between processes</a:t>
            </a:r>
          </a:p>
          <a:p>
            <a:pPr lvl="1"/>
            <a:r>
              <a:rPr lang="en-US" dirty="0"/>
              <a:t>No need for language support; OS provides “fork”</a:t>
            </a:r>
          </a:p>
          <a:p>
            <a:pPr lvl="1"/>
            <a:r>
              <a:rPr lang="en-US" dirty="0"/>
              <a:t>Concurrent execution leads to better CPU, network utilization</a:t>
            </a:r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Processes are heavyweight</a:t>
            </a:r>
          </a:p>
          <a:p>
            <a:pPr lvl="2"/>
            <a:r>
              <a:rPr lang="en-US" dirty="0"/>
              <a:t>Relatively slow to fork</a:t>
            </a:r>
          </a:p>
          <a:p>
            <a:pPr lvl="2"/>
            <a:r>
              <a:rPr lang="en-US" dirty="0"/>
              <a:t>Context switching latency is high</a:t>
            </a:r>
          </a:p>
          <a:p>
            <a:pPr lvl="1"/>
            <a:r>
              <a:rPr lang="en-US" dirty="0"/>
              <a:t>Communication between processes is complicated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Thread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 servers, we’d like to avoid overhead needed to create a new thread or process for every request</a:t>
            </a:r>
          </a:p>
          <a:p>
            <a:pPr lvl="1"/>
            <a:r>
              <a:rPr lang="en-US" dirty="0"/>
              <a:t>We wrote a Thread Pool implementation for you in HW4</a:t>
            </a:r>
          </a:p>
          <a:p>
            <a:pPr lvl="3"/>
            <a:endParaRPr lang="en-US" dirty="0"/>
          </a:p>
          <a:p>
            <a:r>
              <a:rPr lang="en-US" dirty="0"/>
              <a:t>Idea: Thread Pools:</a:t>
            </a:r>
          </a:p>
          <a:p>
            <a:pPr lvl="1"/>
            <a:r>
              <a:rPr lang="en-US" dirty="0"/>
              <a:t>Create a fixed set of worker threads when the server starts</a:t>
            </a:r>
          </a:p>
          <a:p>
            <a:pPr lvl="1"/>
            <a:r>
              <a:rPr lang="en-US" dirty="0"/>
              <a:t>When a request arrives, add it to a queue of tasks (using locks)</a:t>
            </a:r>
          </a:p>
          <a:p>
            <a:pPr lvl="1"/>
            <a:r>
              <a:rPr lang="en-US" dirty="0"/>
              <a:t>Each thread tries to remove a task from the queue (using locks)</a:t>
            </a:r>
          </a:p>
          <a:p>
            <a:pPr lvl="1"/>
            <a:r>
              <a:rPr lang="en-US" dirty="0"/>
              <a:t>When a thread is finished with one task, it tries to get a new task from the queue (using locks)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Review: Processes vs Threads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details</a:t>
            </a:r>
          </a:p>
          <a:p>
            <a:pPr lvl="1"/>
            <a:r>
              <a:rPr lang="en-US" dirty="0"/>
              <a:t>Concurrent Server with Processes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7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searchserver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Concurrent via forking threads –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Concurrent via forking processes –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Concurrent via non-blocking, event-driven I/O – </a:t>
            </a:r>
            <a:r>
              <a:rPr lang="en-US" b="1" dirty="0">
                <a:solidFill>
                  <a:srgbClr val="669900">
                    <a:alpha val="4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We won’t get to this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tx1">
                  <a:alpha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Computer Systems: A Programmer’s Perspective</a:t>
            </a:r>
            <a:r>
              <a:rPr lang="en-US" dirty="0"/>
              <a:t>, Chapter 12 (CSE 351 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CF64A1-0285-4957-923F-D8E64B5F4FE5}"/>
              </a:ext>
            </a:extLst>
          </p:cNvPr>
          <p:cNvCxnSpPr/>
          <p:nvPr/>
        </p:nvCxnSpPr>
        <p:spPr bwMode="auto">
          <a:xfrm>
            <a:off x="5151120" y="2976880"/>
            <a:ext cx="98552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9862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</a:t>
            </a:r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/>
              <a:t>A process has its own </a:t>
            </a:r>
            <a:br>
              <a:rPr lang="en-US" dirty="0"/>
            </a:br>
            <a:r>
              <a:rPr lang="en-US" i="1" dirty="0"/>
              <a:t>address space</a:t>
            </a:r>
          </a:p>
          <a:p>
            <a:pPr lvl="1"/>
            <a:r>
              <a:rPr lang="en-US" dirty="0"/>
              <a:t>Includes segments for different parts of memory</a:t>
            </a:r>
          </a:p>
          <a:p>
            <a:pPr lvl="1"/>
            <a:r>
              <a:rPr lang="en-US" dirty="0"/>
              <a:t>A process usually has one or more threads</a:t>
            </a:r>
          </a:p>
          <a:p>
            <a:pPr lvl="2"/>
            <a:r>
              <a:rPr lang="en-US" dirty="0"/>
              <a:t>A thread tracks its current state using the </a:t>
            </a:r>
            <a:r>
              <a:rPr lang="en-US" dirty="0">
                <a:solidFill>
                  <a:srgbClr val="0066FF"/>
                </a:solidFill>
              </a:rPr>
              <a:t>stack pointer</a:t>
            </a:r>
            <a:r>
              <a:rPr lang="en-US" dirty="0"/>
              <a:t> (SP) and </a:t>
            </a:r>
            <a:r>
              <a:rPr lang="en-US" dirty="0">
                <a:solidFill>
                  <a:srgbClr val="0066FF"/>
                </a:solidFill>
              </a:rPr>
              <a:t>program counter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(PC)</a:t>
            </a:r>
          </a:p>
          <a:p>
            <a:r>
              <a:rPr lang="en-US" dirty="0"/>
              <a:t>New processes are created with: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60" y="1097280"/>
            <a:ext cx="3566160" cy="5218362"/>
            <a:chOff x="5394960" y="1280160"/>
            <a:chExt cx="3566160" cy="5218362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0xFF…FF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0x00…00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852160" y="1828800"/>
            <a:ext cx="731520" cy="365760"/>
            <a:chOff x="2286000" y="2743200"/>
            <a:chExt cx="73152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52160" y="5212080"/>
            <a:ext cx="731520" cy="365760"/>
            <a:chOff x="2286000" y="5577840"/>
            <a:chExt cx="73152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</a:p>
          </p:txBody>
        </p:sp>
      </p:grp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27B802AB-D5AF-4907-ADBC-D2F4A656BC13}"/>
              </a:ext>
            </a:extLst>
          </p:cNvPr>
          <p:cNvSpPr/>
          <p:nvPr/>
        </p:nvSpPr>
        <p:spPr bwMode="auto">
          <a:xfrm>
            <a:off x="822960" y="5198993"/>
            <a:ext cx="2865376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50891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74E6-F82B-4301-8DA6-E6609593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Uses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F577-EFC7-4775-8AE9-EED34507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388582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Fork a child to handle some work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Server forks to handle a new connection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Web browser forks to render a new website</a:t>
            </a:r>
          </a:p>
          <a:p>
            <a:pPr lvl="3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Mainly for security purposes (separate address spaces)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Fork a child that then exec’s a new program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Shell forks and execs the program you want to run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/>
              <a:t>333 grading script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s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US" dirty="0"/>
              <a:t>s your executable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dirty="0">
                <a:latin typeface="+mj-lt"/>
                <a:cs typeface="Courier New" panose="02070309020205020404" pitchFamily="49" charset="0"/>
              </a:rPr>
              <a:t>Fork a “background” process that is not interactive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>
                <a:latin typeface="+mj-lt"/>
                <a:cs typeface="Courier New" panose="02070309020205020404" pitchFamily="49" charset="0"/>
              </a:rPr>
              <a:t>Runs independently, doesn’t need a user to be logged in</a:t>
            </a:r>
          </a:p>
          <a:p>
            <a:pPr lvl="2">
              <a:lnSpc>
                <a:spcPct val="150000"/>
              </a:lnSpc>
              <a:spcBef>
                <a:spcPts val="500"/>
              </a:spcBef>
            </a:pPr>
            <a:r>
              <a:rPr lang="en-US" dirty="0">
                <a:latin typeface="+mj-lt"/>
                <a:cs typeface="Courier New" panose="02070309020205020404" pitchFamily="49" charset="0"/>
              </a:rPr>
              <a:t>Called a “Daemon” Process in Linux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C9959-17D5-467D-82C5-5FF6F7088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close up of graphics&#10;&#10;Description automatically generated">
            <a:extLst>
              <a:ext uri="{FF2B5EF4-FFF2-40B4-BE49-F238E27FC236}">
                <a16:creationId xmlns:a16="http://schemas.microsoft.com/office/drawing/2014/main" id="{C318FED8-3CD3-46CE-B641-0F2C008DC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65" y="1518718"/>
            <a:ext cx="893618" cy="89361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4F5A41-523A-44BF-81DF-27C4D613B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65" y="3429000"/>
            <a:ext cx="893618" cy="10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</a:rPr>
              <a:t>Process Isolation</a:t>
            </a:r>
            <a:r>
              <a:rPr lang="en-US" dirty="0"/>
              <a:t> is a set of mechanisms implemented to protect processes from each other and protect the kernel from user processes.</a:t>
            </a:r>
          </a:p>
          <a:p>
            <a:pPr lvl="1"/>
            <a:r>
              <a:rPr lang="en-US" dirty="0"/>
              <a:t>Processes have separate address spaces</a:t>
            </a:r>
          </a:p>
          <a:p>
            <a:pPr lvl="1"/>
            <a:r>
              <a:rPr lang="en-US" dirty="0"/>
              <a:t>Processes have privilege levels to restrict access to resources</a:t>
            </a:r>
          </a:p>
          <a:p>
            <a:pPr lvl="1"/>
            <a:r>
              <a:rPr lang="en-US" dirty="0"/>
              <a:t>If one process crashes, others will keep running</a:t>
            </a:r>
          </a:p>
          <a:p>
            <a:endParaRPr lang="en-US" dirty="0"/>
          </a:p>
          <a:p>
            <a:r>
              <a:rPr lang="en-US" dirty="0"/>
              <a:t>Inter-Process Communication (IPC) is limited, but possible</a:t>
            </a:r>
          </a:p>
          <a:p>
            <a:pPr lvl="1"/>
            <a:r>
              <a:rPr lang="en-US" dirty="0"/>
              <a:t>Pipes via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Sockets via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socketpair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Shared Memory via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shm_open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3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See </a:t>
                </a:r>
                <a:r>
                  <a:rPr lang="en-US" dirty="0">
                    <a:solidFill>
                      <a:srgbClr val="4B2A8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forklatency.cc</a:t>
                </a:r>
              </a:p>
              <a:p>
                <a:endParaRPr lang="en-US" dirty="0">
                  <a:solidFill>
                    <a:srgbClr val="4B2A8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~ </a:t>
                </a:r>
                <a:r>
                  <a:rPr lang="en-US" b="1" dirty="0"/>
                  <a:t>0.5 milliseconds </a:t>
                </a:r>
                <a:r>
                  <a:rPr lang="en-US" dirty="0"/>
                  <a:t>per fork*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maximum of (1000/0.5) = 2,000 connections/sec/core</a:t>
                </a:r>
              </a:p>
              <a:p>
                <a:pPr lvl="1"/>
                <a:r>
                  <a:rPr lang="en-US" dirty="0"/>
                  <a:t>~175 million connections/day/core</a:t>
                </a:r>
              </a:p>
              <a:p>
                <a:pPr lvl="2"/>
                <a:r>
                  <a:rPr lang="en-US" dirty="0"/>
                  <a:t>This is fine for most servers</a:t>
                </a:r>
              </a:p>
              <a:p>
                <a:pPr lvl="2"/>
                <a:r>
                  <a:rPr lang="en-US" dirty="0"/>
                  <a:t>Too slow for super-high-traffic front-line web services</a:t>
                </a:r>
              </a:p>
              <a:p>
                <a:pPr lvl="3"/>
                <a:r>
                  <a:rPr lang="en-US" dirty="0"/>
                  <a:t>Facebook served ~ 750 billion page views per day in 2013!</a:t>
                </a:r>
                <a:br>
                  <a:rPr lang="en-US" dirty="0"/>
                </a:br>
                <a:r>
                  <a:rPr lang="en-US" dirty="0"/>
                  <a:t>Would need 3-6k cores just to handle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/>
                  <a:t>, </a:t>
                </a:r>
                <a:r>
                  <a:rPr lang="en-US" i="1" dirty="0"/>
                  <a:t>i.e.</a:t>
                </a:r>
                <a:r>
                  <a:rPr lang="en-US" dirty="0"/>
                  <a:t> without doing any work for each connection </a:t>
                </a:r>
              </a:p>
              <a:p>
                <a:pPr lvl="2"/>
                <a:endParaRPr lang="en-US" dirty="0"/>
              </a:p>
              <a:p>
                <a:r>
                  <a:rPr lang="en-US" sz="1600" dirty="0"/>
                  <a:t>*Past measurements are not indicative of future performance – depends on hardware, OS, software versions, …</a:t>
                </a:r>
              </a:p>
              <a:p>
                <a:pPr lvl="1"/>
                <a:r>
                  <a:rPr lang="en-US" sz="1200" dirty="0"/>
                  <a:t>Processes are known to be even slower on Windows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1" t="-1225" r="-109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12853</TotalTime>
  <Words>2329</Words>
  <Application>Microsoft Office PowerPoint</Application>
  <PresentationFormat>On-screen Show (4:3)</PresentationFormat>
  <Paragraphs>498</Paragraphs>
  <Slides>38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Cambria Math</vt:lpstr>
      <vt:lpstr>Wingdings</vt:lpstr>
      <vt:lpstr>Arial Narrow</vt:lpstr>
      <vt:lpstr>Calibri</vt:lpstr>
      <vt:lpstr>Ink Free</vt:lpstr>
      <vt:lpstr>Courier New</vt:lpstr>
      <vt:lpstr>Arial</vt:lpstr>
      <vt:lpstr>Times New Roman</vt:lpstr>
      <vt:lpstr>UWTheme-333-Sp18</vt:lpstr>
      <vt:lpstr>Concurrency: Processes CSE 333 Spring 2021</vt:lpstr>
      <vt:lpstr> About how long did Exercise 12 take you?</vt:lpstr>
      <vt:lpstr>Administrivia</vt:lpstr>
      <vt:lpstr>Lecture Outline</vt:lpstr>
      <vt:lpstr>Previous Lectures</vt:lpstr>
      <vt:lpstr>Review: Address Spaces</vt:lpstr>
      <vt:lpstr>Main Uses of fork()</vt:lpstr>
      <vt:lpstr>Process Isolation</vt:lpstr>
      <vt:lpstr>How Fast is fork()?</vt:lpstr>
      <vt:lpstr>How Fast is pthread_create()?</vt:lpstr>
      <vt:lpstr>Lecture Outline</vt:lpstr>
      <vt:lpstr>Creating New Processes</vt:lpstr>
      <vt:lpstr>fork() and Address Spaces</vt:lpstr>
      <vt:lpstr>fork()</vt:lpstr>
      <vt:lpstr>fork()</vt:lpstr>
      <vt:lpstr>fork()</vt:lpstr>
      <vt:lpstr>Concurrent Server with Processes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Review Question</vt:lpstr>
      <vt:lpstr>Review Question</vt:lpstr>
      <vt:lpstr>Concurrent with Processes Pseudocode</vt:lpstr>
      <vt:lpstr>Concurrent with Processes Pseudocode</vt:lpstr>
      <vt:lpstr>Concurrent with Processes Pseudocode</vt:lpstr>
      <vt:lpstr>Concurrent with Processes Pseudocode</vt:lpstr>
      <vt:lpstr>Concurrent with Processes Pseudocode</vt:lpstr>
      <vt:lpstr>Concurrent with Processes Pseudocode</vt:lpstr>
      <vt:lpstr>Lecture Outline</vt:lpstr>
      <vt:lpstr>Why Concurrent Processes?</vt:lpstr>
      <vt:lpstr>Aside: Thread Pools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Concurrency and Processes CSE 333 Summer 2020</dc:title>
  <dc:creator>Travis McGaha</dc:creator>
  <cp:lastModifiedBy>Travis McGaha</cp:lastModifiedBy>
  <cp:revision>102</cp:revision>
  <cp:lastPrinted>2020-08-17T08:31:56Z</cp:lastPrinted>
  <dcterms:created xsi:type="dcterms:W3CDTF">2018-05-24T22:31:08Z</dcterms:created>
  <dcterms:modified xsi:type="dcterms:W3CDTF">2021-06-02T10:10:25Z</dcterms:modified>
</cp:coreProperties>
</file>