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84" r:id="rId2"/>
  </p:sldMasterIdLst>
  <p:notesMasterIdLst>
    <p:notesMasterId r:id="rId45"/>
  </p:notesMasterIdLst>
  <p:handoutMasterIdLst>
    <p:handoutMasterId r:id="rId46"/>
  </p:handoutMasterIdLst>
  <p:sldIdLst>
    <p:sldId id="333" r:id="rId3"/>
    <p:sldId id="371" r:id="rId4"/>
    <p:sldId id="283" r:id="rId5"/>
    <p:sldId id="288" r:id="rId6"/>
    <p:sldId id="352" r:id="rId7"/>
    <p:sldId id="260" r:id="rId8"/>
    <p:sldId id="261" r:id="rId9"/>
    <p:sldId id="262" r:id="rId10"/>
    <p:sldId id="263" r:id="rId11"/>
    <p:sldId id="318" r:id="rId12"/>
    <p:sldId id="359" r:id="rId13"/>
    <p:sldId id="264" r:id="rId14"/>
    <p:sldId id="360" r:id="rId15"/>
    <p:sldId id="362" r:id="rId16"/>
    <p:sldId id="265" r:id="rId17"/>
    <p:sldId id="266" r:id="rId18"/>
    <p:sldId id="351" r:id="rId19"/>
    <p:sldId id="267" r:id="rId20"/>
    <p:sldId id="268" r:id="rId21"/>
    <p:sldId id="349" r:id="rId22"/>
    <p:sldId id="370" r:id="rId23"/>
    <p:sldId id="321" r:id="rId24"/>
    <p:sldId id="269" r:id="rId25"/>
    <p:sldId id="270" r:id="rId26"/>
    <p:sldId id="363" r:id="rId27"/>
    <p:sldId id="366" r:id="rId28"/>
    <p:sldId id="369" r:id="rId29"/>
    <p:sldId id="368" r:id="rId30"/>
    <p:sldId id="272" r:id="rId31"/>
    <p:sldId id="273" r:id="rId32"/>
    <p:sldId id="276" r:id="rId33"/>
    <p:sldId id="372" r:id="rId34"/>
    <p:sldId id="373" r:id="rId35"/>
    <p:sldId id="285" r:id="rId36"/>
    <p:sldId id="286" r:id="rId37"/>
    <p:sldId id="364" r:id="rId38"/>
    <p:sldId id="365" r:id="rId39"/>
    <p:sldId id="290" r:id="rId40"/>
    <p:sldId id="291" r:id="rId41"/>
    <p:sldId id="350" r:id="rId42"/>
    <p:sldId id="295" r:id="rId43"/>
    <p:sldId id="311" r:id="rId44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61A"/>
    <a:srgbClr val="FFC000"/>
    <a:srgbClr val="0066FF"/>
    <a:srgbClr val="AC8300"/>
    <a:srgbClr val="4B2A85"/>
    <a:srgbClr val="669900"/>
    <a:srgbClr val="00CC99"/>
    <a:srgbClr val="5A5A5A"/>
    <a:srgbClr val="0099FF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0" autoAdjust="0"/>
    <p:restoredTop sz="84699" autoAdjust="0"/>
  </p:normalViewPr>
  <p:slideViewPr>
    <p:cSldViewPr snapToGrid="0">
      <p:cViewPr varScale="1">
        <p:scale>
          <a:sx n="138" d="100"/>
          <a:sy n="138" d="100"/>
        </p:scale>
        <p:origin x="23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5" d="100"/>
        <a:sy n="195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1560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55957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8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160.62993" units="1/cm"/>
          <inkml:channelProperty channel="Y" name="resolution" value="85.2071" units="1/cm"/>
          <inkml:channelProperty channel="T" name="resolution" value="1" units="1/dev"/>
        </inkml:channelProperties>
      </inkml:inkSource>
      <inkml:timestamp xml:id="ts0" timeString="2019-11-22T19:56:13.6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17981 6792 0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11-22T20:09:03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8888 9414 0,'0'0'0,"0"0"31,0 0-15,0 0-16,0 0 15,0 0 1,-13 0-1,9-4 1,4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2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6C09FB-251A-402A-9E63-56D49F529C2A}" type="datetime1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1B13BC6-E514-43F3-BB09-49938EA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70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ad_(computing)#Programming_language_support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projects/ladis2009/talks/dean-keynote-ladis2009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highscalability.com/blog/2011/1/26/google-pro-tip-use-back-of-the-envelope-calculations-to-choo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Asking the </a:t>
            </a:r>
            <a:r>
              <a:rPr lang="en-US" dirty="0" err="1"/>
              <a:t>QueryProcessor</a:t>
            </a:r>
            <a:r>
              <a:rPr lang="en-US" dirty="0"/>
              <a:t> to double-check the index every time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72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6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we’ve covered so far is known as “sequential programming”</a:t>
            </a:r>
          </a:p>
          <a:p>
            <a:r>
              <a:rPr lang="en-US" dirty="0"/>
              <a:t>“Clients queuing up behind queries is the head-of-line blocking we saw in HTTP2”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2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56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Concurrency is one person cooking multiple dishes at the same time.  Parallelism is having multiple people (possibly cooking the same dish).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41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4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55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708D4-153E-4463-9277-3BB5CE1D6FAE}" type="slidenum">
              <a:rPr lang="en-US"/>
              <a:pPr/>
              <a:t>22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we have the idea of “threads” separate from “processes”, we arrive at a world where a process can have multiple threads.</a:t>
            </a:r>
          </a:p>
          <a:p>
            <a:endParaRPr lang="en-US" dirty="0"/>
          </a:p>
          <a:p>
            <a:r>
              <a:rPr lang="en-US" dirty="0"/>
              <a:t>Faster context switching between threads</a:t>
            </a:r>
          </a:p>
          <a:p>
            <a:r>
              <a:rPr lang="en-US" dirty="0"/>
              <a:t>System can support more threads</a:t>
            </a:r>
          </a:p>
        </p:txBody>
      </p:sp>
    </p:spTree>
    <p:extLst>
      <p:ext uri="{BB962C8B-B14F-4D97-AF65-F5344CB8AC3E}">
        <p14:creationId xmlns:p14="http://schemas.microsoft.com/office/powerpoint/2010/main" val="548011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code looks much like our sequential search engine, with some refactoring!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6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on one CPU/one core</a:t>
            </a:r>
            <a:r>
              <a:rPr lang="en-US" baseline="0" dirty="0"/>
              <a:t> – just no overlapping CPU executions (blue).  B is network I/O, d is disk I/O</a:t>
            </a:r>
          </a:p>
          <a:p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Can make progress on multiple queries concurrently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No need to wait for one to finish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Makes efficient use of resources &amp; CPU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4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45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https://en.wikipedia.org/wiki/Thread_(computing)#Programming_language_support</a:t>
            </a:r>
            <a:endParaRPr lang="en-US" dirty="0"/>
          </a:p>
          <a:p>
            <a:r>
              <a:rPr lang="en-US" dirty="0"/>
              <a:t>(Translation: what exactly a thread is and how it works needs to be specified by the language)</a:t>
            </a:r>
          </a:p>
          <a:p>
            <a:endParaRPr lang="en-US" dirty="0"/>
          </a:p>
          <a:p>
            <a:r>
              <a:rPr lang="en-US" dirty="0"/>
              <a:t>- Overhead: Difference between 1 person changing a lightbulb vs getting together 20 people to do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7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Isolation. Consider the difference between a roommate and a neighbor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3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synchronous: we will be notified somehow when it is done</a:t>
            </a:r>
          </a:p>
          <a:p>
            <a:r>
              <a:rPr lang="en-US" dirty="0"/>
              <a:t>Non-blocking: we will have to come back and poll() to see if results are ready yet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84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file descriptor to non-blocking using </a:t>
            </a:r>
            <a:r>
              <a:rPr lang="en-US" dirty="0" err="1"/>
              <a:t>fcntl</a:t>
            </a:r>
            <a:r>
              <a:rPr lang="en-US" dirty="0"/>
              <a:t>() with the O_NONBLOCK flag.</a:t>
            </a:r>
          </a:p>
          <a:p>
            <a:r>
              <a:rPr lang="en-US" dirty="0"/>
              <a:t>Returns with special</a:t>
            </a:r>
            <a:r>
              <a:rPr lang="en-US" baseline="0" dirty="0"/>
              <a:t> error code EWOULDBLOCK or EAGAIN</a:t>
            </a:r>
            <a:endParaRPr lang="en-US" dirty="0"/>
          </a:p>
          <a:p>
            <a:r>
              <a:rPr lang="en-US" dirty="0"/>
              <a:t>select() or poll() to find out when is a good time to retry.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77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44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95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Windows is technically </a:t>
            </a:r>
            <a:r>
              <a:rPr lang="en-US" dirty="0" err="1"/>
              <a:t>posix</a:t>
            </a:r>
            <a:r>
              <a:rPr lang="en-US" dirty="0"/>
              <a:t>-compliant!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3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fork</a:t>
            </a:r>
            <a:r>
              <a:rPr lang="en-US" baseline="0" dirty="0"/>
              <a:t> in fork-join.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39FB-5274-4F8B-BEB7-162815E8F0BC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5/25/2018</a:t>
            </a:r>
          </a:p>
        </p:txBody>
      </p:sp>
    </p:spTree>
    <p:extLst>
      <p:ext uri="{BB962C8B-B14F-4D97-AF65-F5344CB8AC3E}">
        <p14:creationId xmlns:p14="http://schemas.microsoft.com/office/powerpoint/2010/main" val="41364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https://en.wikipedia.org/wiki/Shard_(database_architecture)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0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let’s bolt an HTTP server on top of our query processor!  What might that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7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where we’re blocked on disk I/O (Lookup) and network I/O (</a:t>
            </a:r>
            <a:r>
              <a:rPr lang="en-US" dirty="0" err="1"/>
              <a:t>GetNextQuery</a:t>
            </a:r>
            <a:r>
              <a:rPr lang="en-US" dirty="0"/>
              <a:t>/Display)</a:t>
            </a:r>
          </a:p>
          <a:p>
            <a:endParaRPr lang="en-US" dirty="0"/>
          </a:p>
          <a:p>
            <a:r>
              <a:rPr lang="en-US" dirty="0"/>
              <a:t>Do demo of </a:t>
            </a:r>
            <a:r>
              <a:rPr lang="en-US" dirty="0" err="1"/>
              <a:t>searchserver_sequential</a:t>
            </a:r>
            <a:r>
              <a:rPr lang="en-US" dirty="0"/>
              <a:t> here.</a:t>
            </a:r>
          </a:p>
          <a:p>
            <a:endParaRPr lang="en-US" dirty="0"/>
          </a:p>
          <a:p>
            <a:r>
              <a:rPr lang="en-US" dirty="0"/>
              <a:t>(0) terminal 1: </a:t>
            </a:r>
            <a:r>
              <a:rPr lang="en-US" dirty="0" err="1"/>
              <a:t>searchserver</a:t>
            </a:r>
            <a:r>
              <a:rPr lang="en-US" dirty="0"/>
              <a:t> 3333</a:t>
            </a:r>
          </a:p>
          <a:p>
            <a:pPr marL="228600" indent="-228600">
              <a:buAutoNum type="arabicParenBoth"/>
            </a:pPr>
            <a:r>
              <a:rPr lang="en-US" dirty="0" err="1"/>
              <a:t>nc</a:t>
            </a:r>
            <a:r>
              <a:rPr lang="en-US" dirty="0"/>
              <a:t> localhost 3333</a:t>
            </a:r>
          </a:p>
          <a:p>
            <a:pPr marL="228600" indent="-228600">
              <a:buAutoNum type="arabicParenBoth"/>
            </a:pPr>
            <a:r>
              <a:rPr lang="en-US" dirty="0"/>
              <a:t>&lt;search terms&gt;</a:t>
            </a:r>
          </a:p>
          <a:p>
            <a:pPr marL="228600" indent="-228600">
              <a:buAutoNum type="arabicParenBoth"/>
            </a:pPr>
            <a:r>
              <a:rPr lang="en-US" dirty="0" err="1"/>
              <a:t>secretbreakword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4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TO SCALE: disk and network I/O are orders of magnitude larger</a:t>
            </a:r>
          </a:p>
          <a:p>
            <a:endParaRPr lang="en-US" dirty="0"/>
          </a:p>
          <a:p>
            <a:r>
              <a:rPr lang="en-US" dirty="0"/>
              <a:t>Assuming 3 words in query:  ocean whale ravenous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4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93661F6-7D84-4213-A9C6-D5DF7A6A4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Takeaway from this slide, it takes a long time to preform I/O on Disk/Network</a:t>
            </a:r>
          </a:p>
          <a:p>
            <a:endParaRPr lang="en-US" dirty="0"/>
          </a:p>
          <a:p>
            <a:r>
              <a:rPr lang="en-US" dirty="0"/>
              <a:t>We saw this same slide in L8 (buffering) and L19 (networking intro).</a:t>
            </a:r>
          </a:p>
          <a:p>
            <a:endParaRPr lang="en-US" dirty="0"/>
          </a:p>
          <a:p>
            <a:r>
              <a:rPr lang="en-US" dirty="0"/>
              <a:t>Again, let’s focus on the orders of magnitude and not on the constants.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Jeff Dean. LADIS09, slide 28. </a:t>
            </a:r>
            <a:r>
              <a:rPr lang="en-US" dirty="0">
                <a:hlinkClick r:id="rId3"/>
              </a:rPr>
              <a:t>https://www.cs.cornell.edu/projects/ladis2009/talks/dean-keynote-ladis2009.pdf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information on these numbers: </a:t>
            </a:r>
            <a:r>
              <a:rPr lang="en-US" dirty="0">
                <a:hlinkClick r:id="rId4"/>
              </a:rPr>
              <a:t>http://highscalability.com/blog/2011/1/26/google-pro-tip-use-back-of-the-envelope-calculations-to-choo.html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0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TO SCALE: red boxes are orders of magnitude bigger than blue boxes</a:t>
            </a:r>
          </a:p>
          <a:p>
            <a:endParaRPr lang="en-US" dirty="0"/>
          </a:p>
          <a:p>
            <a:r>
              <a:rPr lang="en-US" dirty="0"/>
              <a:t>Now assuming</a:t>
            </a:r>
            <a:r>
              <a:rPr lang="en-US" baseline="0" dirty="0"/>
              <a:t> only 1 word per query:</a:t>
            </a:r>
          </a:p>
          <a:p>
            <a:r>
              <a:rPr lang="en-US" baseline="0" dirty="0"/>
              <a:t>.a – </a:t>
            </a:r>
            <a:r>
              <a:rPr lang="en-US" baseline="0" dirty="0" err="1"/>
              <a:t>GetNextQuery</a:t>
            </a:r>
            <a:r>
              <a:rPr lang="en-US" baseline="0" dirty="0"/>
              <a:t>()</a:t>
            </a:r>
          </a:p>
          <a:p>
            <a:r>
              <a:rPr lang="en-US" baseline="0" dirty="0"/>
              <a:t>.b – network I/O to get query</a:t>
            </a:r>
          </a:p>
          <a:p>
            <a:r>
              <a:rPr lang="en-US" baseline="0" dirty="0"/>
              <a:t>.c – Lookup() and </a:t>
            </a:r>
            <a:r>
              <a:rPr lang="en-US" baseline="0" dirty="0" err="1"/>
              <a:t>file.read</a:t>
            </a:r>
            <a:r>
              <a:rPr lang="en-US" baseline="0" dirty="0"/>
              <a:t>()</a:t>
            </a:r>
          </a:p>
          <a:p>
            <a:r>
              <a:rPr lang="en-US" baseline="0" dirty="0"/>
              <a:t>.d – disk I/O</a:t>
            </a:r>
          </a:p>
          <a:p>
            <a:r>
              <a:rPr lang="en-US" baseline="0" dirty="0"/>
              <a:t>.e – intersect(), Display()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2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5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3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1470260"/>
            <a:ext cx="8366125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2415209"/>
            <a:ext cx="8366125" cy="3918916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6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Spring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2021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516" y="27429"/>
            <a:ext cx="16770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L25:  Intro to Concurrency</a:t>
            </a:r>
          </a:p>
        </p:txBody>
      </p:sp>
    </p:spTree>
    <p:extLst>
      <p:ext uri="{BB962C8B-B14F-4D97-AF65-F5344CB8AC3E}">
        <p14:creationId xmlns:p14="http://schemas.microsoft.com/office/powerpoint/2010/main" val="61535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75" y="1479287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2437059"/>
            <a:ext cx="8366125" cy="389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"/>
            <a:ext cx="9144000" cy="1283517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84946" y="27429"/>
            <a:ext cx="145905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Autumn 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498" y="27429"/>
            <a:ext cx="1677061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L24:  Intro to Concurrency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486241-48EE-E340-81E0-5ABFA1B034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241553" y="461126"/>
            <a:ext cx="3692944" cy="601177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41AC1F-EB12-2445-BEF6-79D91CF81D8F}"/>
              </a:ext>
            </a:extLst>
          </p:cNvPr>
          <p:cNvSpPr/>
          <p:nvPr userDrawn="1"/>
        </p:nvSpPr>
        <p:spPr bwMode="auto">
          <a:xfrm>
            <a:off x="6072845" y="540630"/>
            <a:ext cx="2829602" cy="479667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pollev.com/cse333</a:t>
            </a:r>
          </a:p>
        </p:txBody>
      </p:sp>
    </p:spTree>
    <p:extLst>
      <p:ext uri="{BB962C8B-B14F-4D97-AF65-F5344CB8AC3E}">
        <p14:creationId xmlns:p14="http://schemas.microsoft.com/office/powerpoint/2010/main" val="263040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>
                <a:ea typeface="CMU Bright" panose="02000603000000000000" pitchFamily="2" charset="0"/>
              </a:rPr>
              <a:t>Concurrency: Intro and Threads</a:t>
            </a:r>
            <a:br>
              <a:rPr lang="en-US" sz="4000" dirty="0">
                <a:ea typeface="CMU Bright" panose="02000603000000000000" pitchFamily="2" charset="0"/>
              </a:rPr>
            </a:br>
            <a:r>
              <a:rPr lang="en-US" sz="2800" b="0" dirty="0">
                <a:ea typeface="CMU Bright" panose="02000603000000000000" pitchFamily="2" charset="0"/>
              </a:rPr>
              <a:t>CSE 333 Spring 2021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3E5F65-ABFE-47C6-A776-D5EC971A4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378075"/>
            <a:ext cx="7772400" cy="175260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 dirty="0"/>
              <a:t>	Justin Hsia, Travis McGaha</a:t>
            </a:r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 dirty="0"/>
              <a:t>Atharva </a:t>
            </a:r>
            <a:r>
              <a:rPr lang="en-US" sz="2000" dirty="0" err="1"/>
              <a:t>Deodhar</a:t>
            </a:r>
            <a:r>
              <a:rPr lang="en-US" sz="2000" dirty="0"/>
              <a:t>	Callum Walker	Cosmo Wang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 dirty="0"/>
              <a:t>Dylan Hartono	Elizabeth </a:t>
            </a:r>
            <a:r>
              <a:rPr lang="en-US" sz="2000" dirty="0" err="1"/>
              <a:t>Haker</a:t>
            </a:r>
            <a:r>
              <a:rPr lang="en-US" sz="2000" dirty="0"/>
              <a:t>	Eric </a:t>
            </a:r>
            <a:r>
              <a:rPr lang="en-US" sz="2000" dirty="0" err="1"/>
              <a:t>Marnadi</a:t>
            </a:r>
            <a:endParaRPr lang="en-US" sz="2000" dirty="0"/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 dirty="0"/>
              <a:t>Kyrie Dowling	Leo Liao	Markus Schiffer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 dirty="0"/>
              <a:t>Neha </a:t>
            </a:r>
            <a:r>
              <a:rPr lang="en-US" sz="2000" dirty="0" err="1"/>
              <a:t>Nagvekar</a:t>
            </a:r>
            <a:r>
              <a:rPr lang="en-US" sz="2000" dirty="0"/>
              <a:t>	</a:t>
            </a:r>
            <a:r>
              <a:rPr lang="en-US" sz="2000" dirty="0" err="1"/>
              <a:t>Nonthakit</a:t>
            </a:r>
            <a:r>
              <a:rPr lang="en-US" sz="2000" dirty="0"/>
              <a:t> </a:t>
            </a:r>
            <a:r>
              <a:rPr lang="en-US" sz="2000" dirty="0" err="1"/>
              <a:t>Chaiwong</a:t>
            </a:r>
            <a:r>
              <a:rPr lang="en-US" sz="2000" dirty="0"/>
              <a:t>	Ramya </a:t>
            </a:r>
            <a:r>
              <a:rPr lang="en-US" sz="2000" dirty="0" err="1"/>
              <a:t>Challa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491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I/O-caused Latency?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Jeff Dean’s “Numbers Everyone Should Know” (LADIS ‘09)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DED60-B187-4B24-9EBB-947150BCD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1" y="2109402"/>
            <a:ext cx="5677371" cy="431292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94B6D50-F124-4496-8F53-F86B73DD0FFE}"/>
              </a:ext>
            </a:extLst>
          </p:cNvPr>
          <p:cNvSpPr/>
          <p:nvPr/>
        </p:nvSpPr>
        <p:spPr bwMode="auto">
          <a:xfrm>
            <a:off x="1026936" y="5400060"/>
            <a:ext cx="978408" cy="191729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220BE4C-BDE9-48F0-A8B2-BE2C919FF314}"/>
              </a:ext>
            </a:extLst>
          </p:cNvPr>
          <p:cNvSpPr/>
          <p:nvPr/>
        </p:nvSpPr>
        <p:spPr bwMode="auto">
          <a:xfrm>
            <a:off x="1026936" y="5208331"/>
            <a:ext cx="978408" cy="191729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4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Timeline: To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11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29150" y="1828801"/>
            <a:ext cx="8017453" cy="3300603"/>
            <a:chOff x="546854" y="1353312"/>
            <a:chExt cx="8017453" cy="3300603"/>
          </a:xfrm>
        </p:grpSpPr>
        <p:grpSp>
          <p:nvGrpSpPr>
            <p:cNvPr id="17" name="Group 16"/>
            <p:cNvGrpSpPr/>
            <p:nvPr/>
          </p:nvGrpSpPr>
          <p:grpSpPr>
            <a:xfrm>
              <a:off x="546854" y="1353312"/>
              <a:ext cx="1779324" cy="3300600"/>
              <a:chOff x="546854" y="1353312"/>
              <a:chExt cx="1779324" cy="3300600"/>
            </a:xfrm>
          </p:grpSpPr>
          <p:sp>
            <p:nvSpPr>
              <p:cNvPr id="5" name="Rectangle 4"/>
              <p:cNvSpPr/>
              <p:nvPr/>
            </p:nvSpPr>
            <p:spPr bwMode="auto">
              <a:xfrm rot="16200000">
                <a:off x="40178" y="2367911"/>
                <a:ext cx="3291840" cy="1280161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network I/O</a:t>
                </a:r>
                <a:endParaRPr lang="en-US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-914400" y="2814566"/>
                <a:ext cx="3291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main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 bwMode="auto">
            <a:xfrm rot="16200000">
              <a:off x="1463042" y="2230752"/>
              <a:ext cx="3291840" cy="1554482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disk I/O</a:t>
              </a:r>
              <a:endParaRPr lang="en-US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16200000">
              <a:off x="3017526" y="2230753"/>
              <a:ext cx="3291840" cy="1554484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disk I/O</a:t>
              </a:r>
              <a:endParaRPr lang="en-US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16200000">
              <a:off x="4388190" y="2548959"/>
              <a:ext cx="3291840" cy="9144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disk I/O</a:t>
              </a:r>
              <a:endParaRPr lang="en-US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15667" y="2823328"/>
              <a:ext cx="548640" cy="369332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• • •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8640" y="5486399"/>
            <a:ext cx="8046720" cy="369332"/>
            <a:chOff x="548640" y="5486399"/>
            <a:chExt cx="8046720" cy="369332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548640" y="5486400"/>
              <a:ext cx="80467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7863840" y="548639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97527" y="5760720"/>
            <a:ext cx="6411063" cy="633163"/>
            <a:chOff x="997527" y="5943600"/>
            <a:chExt cx="6411063" cy="633163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997527" y="6217920"/>
              <a:ext cx="6411063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005840" y="5943600"/>
              <a:ext cx="0" cy="5486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408590" y="5943600"/>
              <a:ext cx="0" cy="5486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3291429" y="6145876"/>
              <a:ext cx="18232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query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197B677-AEC9-4DAD-9650-441DC18782EE}"/>
              </a:ext>
            </a:extLst>
          </p:cNvPr>
          <p:cNvSpPr/>
          <p:nvPr/>
        </p:nvSpPr>
        <p:spPr bwMode="auto">
          <a:xfrm rot="16200000">
            <a:off x="5684519" y="2841568"/>
            <a:ext cx="3291840" cy="1280161"/>
          </a:xfrm>
          <a:prstGeom prst="rect">
            <a:avLst/>
          </a:prstGeom>
          <a:solidFill>
            <a:srgbClr val="C0000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network I/O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1488C6-A36F-4BAE-B6D2-914989E3F80B}"/>
              </a:ext>
            </a:extLst>
          </p:cNvPr>
          <p:cNvSpPr/>
          <p:nvPr/>
        </p:nvSpPr>
        <p:spPr bwMode="auto">
          <a:xfrm rot="16200000">
            <a:off x="3940623" y="3425595"/>
            <a:ext cx="3291840" cy="112104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CPU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F951D5-D178-42FE-BD58-BBD55DB72EED}"/>
              </a:ext>
            </a:extLst>
          </p:cNvPr>
          <p:cNvSpPr/>
          <p:nvPr/>
        </p:nvSpPr>
        <p:spPr bwMode="auto">
          <a:xfrm rot="16200000">
            <a:off x="4991407" y="3423624"/>
            <a:ext cx="3291840" cy="112104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CPU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2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(Single-Word) Queries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86383"/>
              </p:ext>
            </p:extLst>
          </p:nvPr>
        </p:nvGraphicFramePr>
        <p:xfrm>
          <a:off x="182880" y="34747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22722"/>
              </p:ext>
            </p:extLst>
          </p:nvPr>
        </p:nvGraphicFramePr>
        <p:xfrm>
          <a:off x="3108960" y="25603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3290"/>
              </p:ext>
            </p:extLst>
          </p:nvPr>
        </p:nvGraphicFramePr>
        <p:xfrm>
          <a:off x="6035040" y="16459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48640" y="5486399"/>
            <a:ext cx="8046720" cy="369332"/>
            <a:chOff x="548640" y="5486399"/>
            <a:chExt cx="8046720" cy="36933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48640" y="5486400"/>
              <a:ext cx="80467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863840" y="548639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08960" y="38404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5040" y="29260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47548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06B75-3D64-4320-915D-880F7EFAC5BB}"/>
              </a:ext>
            </a:extLst>
          </p:cNvPr>
          <p:cNvSpPr txBox="1"/>
          <p:nvPr/>
        </p:nvSpPr>
        <p:spPr>
          <a:xfrm flipH="1">
            <a:off x="182880" y="1032868"/>
            <a:ext cx="4263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# is the Query Number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#.a -&gt;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GetNextQuery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#.b -&gt; network I/O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#.c  -&gt;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Lookup()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&amp;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file.read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#.d -&gt; Disk I/O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#.e -&gt;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Intersect()</a:t>
            </a:r>
            <a:br>
              <a:rPr lang="en-US" dirty="0">
                <a:solidFill>
                  <a:srgbClr val="FF0000"/>
                </a:solidFill>
                <a:latin typeface="Calibri" pitchFamily="34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FF0000"/>
                </a:solidFill>
                <a:latin typeface="Calibri" pitchFamily="34" charset="0"/>
                <a:cs typeface="Courier New" panose="02070309020205020404" pitchFamily="49" charset="0"/>
              </a:rPr>
              <a:t>             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&amp;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Display()</a:t>
            </a:r>
          </a:p>
        </p:txBody>
      </p:sp>
    </p:spTree>
    <p:extLst>
      <p:ext uri="{BB962C8B-B14F-4D97-AF65-F5344CB8AC3E}">
        <p14:creationId xmlns:p14="http://schemas.microsoft.com/office/powerpoint/2010/main" val="29763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Queries: To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27159"/>
              </p:ext>
            </p:extLst>
          </p:nvPr>
        </p:nvGraphicFramePr>
        <p:xfrm>
          <a:off x="182880" y="34747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48640" y="5486399"/>
            <a:ext cx="8046720" cy="369332"/>
            <a:chOff x="548640" y="5486399"/>
            <a:chExt cx="8046720" cy="36933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48640" y="5486400"/>
              <a:ext cx="80467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863840" y="548639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08960" y="38404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47548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1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7B83931-CC90-4AC2-8CFF-D24F6E26B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140585"/>
              </p:ext>
            </p:extLst>
          </p:nvPr>
        </p:nvGraphicFramePr>
        <p:xfrm>
          <a:off x="3096969" y="2593662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16BF64E-6486-4CEA-85CD-F7D0BAB21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43176"/>
              </p:ext>
            </p:extLst>
          </p:nvPr>
        </p:nvGraphicFramePr>
        <p:xfrm>
          <a:off x="6035040" y="1639946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D3A2BEB-633F-4ACB-BE8E-D2A979857BDF}"/>
              </a:ext>
            </a:extLst>
          </p:cNvPr>
          <p:cNvSpPr txBox="1"/>
          <p:nvPr/>
        </p:nvSpPr>
        <p:spPr>
          <a:xfrm>
            <a:off x="6035040" y="29260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3</a:t>
            </a:r>
          </a:p>
        </p:txBody>
      </p:sp>
    </p:spTree>
    <p:extLst>
      <p:ext uri="{BB962C8B-B14F-4D97-AF65-F5344CB8AC3E}">
        <p14:creationId xmlns:p14="http://schemas.microsoft.com/office/powerpoint/2010/main" val="250137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 (1 of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14</a:t>
            </a:fld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3840480" y="3502152"/>
            <a:ext cx="1463040" cy="822960"/>
          </a:xfrm>
          <a:prstGeom prst="rect">
            <a:avLst/>
          </a:prstGeom>
          <a:solidFill>
            <a:srgbClr val="00B05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processor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340096" y="1828800"/>
            <a:ext cx="2340864" cy="4169664"/>
            <a:chOff x="5340096" y="1828800"/>
            <a:chExt cx="2340864" cy="416966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583680" y="1828800"/>
              <a:ext cx="1097280" cy="512064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583680" y="2743200"/>
              <a:ext cx="1097280" cy="512064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583680" y="3657600"/>
              <a:ext cx="1097280" cy="512064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583680" y="4572644"/>
              <a:ext cx="1097280" cy="512064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583680" y="5486400"/>
              <a:ext cx="1097280" cy="512064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 flipV="1">
              <a:off x="5340096" y="2084832"/>
              <a:ext cx="1207008" cy="146304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5340096" y="3913632"/>
              <a:ext cx="120700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5340096" y="4096512"/>
              <a:ext cx="1207008" cy="73152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5340096" y="4279392"/>
              <a:ext cx="1207008" cy="146304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5340096" y="2999232"/>
              <a:ext cx="1207008" cy="73152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triangle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1463040" y="2194560"/>
            <a:ext cx="2340864" cy="3438144"/>
            <a:chOff x="1463040" y="2194560"/>
            <a:chExt cx="2340864" cy="3438144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463040" y="3593592"/>
              <a:ext cx="1097280" cy="640080"/>
            </a:xfrm>
            <a:prstGeom prst="rect">
              <a:avLst/>
            </a:prstGeom>
            <a:solidFill>
              <a:srgbClr val="F6F5B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index file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463040" y="2194560"/>
              <a:ext cx="1097280" cy="640080"/>
            </a:xfrm>
            <a:prstGeom prst="rect">
              <a:avLst/>
            </a:prstGeom>
            <a:solidFill>
              <a:srgbClr val="F6F5B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index file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463040" y="4992624"/>
              <a:ext cx="1097280" cy="640080"/>
            </a:xfrm>
            <a:prstGeom prst="rect">
              <a:avLst/>
            </a:prstGeom>
            <a:solidFill>
              <a:srgbClr val="F6F5B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index file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2596896" y="2514600"/>
              <a:ext cx="1207008" cy="112471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2596896" y="3913632"/>
              <a:ext cx="120700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2596896" y="4187952"/>
              <a:ext cx="1207008" cy="112471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63740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 (2 of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33538"/>
              </p:ext>
            </p:extLst>
          </p:nvPr>
        </p:nvGraphicFramePr>
        <p:xfrm>
          <a:off x="182880" y="34747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20998"/>
              </p:ext>
            </p:extLst>
          </p:nvPr>
        </p:nvGraphicFramePr>
        <p:xfrm>
          <a:off x="3108960" y="25603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10044"/>
              </p:ext>
            </p:extLst>
          </p:nvPr>
        </p:nvGraphicFramePr>
        <p:xfrm>
          <a:off x="6035040" y="16459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48640" y="5486399"/>
            <a:ext cx="8046720" cy="369332"/>
            <a:chOff x="548640" y="5486399"/>
            <a:chExt cx="8046720" cy="36933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48640" y="5486400"/>
              <a:ext cx="80467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863840" y="548639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08960" y="38404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5040" y="29260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47548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48640" y="1716097"/>
            <a:ext cx="2122517" cy="1712903"/>
            <a:chOff x="548640" y="1716097"/>
            <a:chExt cx="2122517" cy="1712903"/>
          </a:xfrm>
        </p:grpSpPr>
        <p:sp>
          <p:nvSpPr>
            <p:cNvPr id="3" name="TextBox 2"/>
            <p:cNvSpPr txBox="1"/>
            <p:nvPr/>
          </p:nvSpPr>
          <p:spPr>
            <a:xfrm>
              <a:off x="548640" y="1716097"/>
              <a:ext cx="2122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The CPU is idle most of the time!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(picture not to scale)</a:t>
              </a:r>
            </a:p>
          </p:txBody>
        </p:sp>
        <p:cxnSp>
          <p:nvCxnSpPr>
            <p:cNvPr id="17" name="Straight Arrow Connector 16"/>
            <p:cNvCxnSpPr>
              <a:cxnSpLocks/>
            </p:cNvCxnSpPr>
            <p:nvPr/>
          </p:nvCxnSpPr>
          <p:spPr bwMode="auto">
            <a:xfrm>
              <a:off x="2039389" y="2683763"/>
              <a:ext cx="262377" cy="7452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>
              <a:cxnSpLocks/>
            </p:cNvCxnSpPr>
            <p:nvPr/>
          </p:nvCxnSpPr>
          <p:spPr bwMode="auto">
            <a:xfrm flipH="1">
              <a:off x="1032641" y="2701368"/>
              <a:ext cx="131142" cy="7276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3366654" y="1362224"/>
            <a:ext cx="2377440" cy="1115614"/>
            <a:chOff x="3366654" y="1362224"/>
            <a:chExt cx="2377440" cy="1115614"/>
          </a:xfrm>
        </p:grpSpPr>
        <p:sp>
          <p:nvSpPr>
            <p:cNvPr id="15" name="TextBox 14"/>
            <p:cNvSpPr txBox="1"/>
            <p:nvPr/>
          </p:nvSpPr>
          <p:spPr>
            <a:xfrm>
              <a:off x="3366654" y="1362224"/>
              <a:ext cx="2377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Only one I/O request at a time is “in flight”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4150822" y="1982451"/>
              <a:ext cx="213361" cy="4953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5109557" y="3291840"/>
            <a:ext cx="3034143" cy="1694765"/>
            <a:chOff x="5109557" y="3291840"/>
            <a:chExt cx="3034143" cy="1694765"/>
          </a:xfrm>
        </p:grpSpPr>
        <p:sp>
          <p:nvSpPr>
            <p:cNvPr id="16" name="TextBox 15"/>
            <p:cNvSpPr txBox="1"/>
            <p:nvPr/>
          </p:nvSpPr>
          <p:spPr>
            <a:xfrm>
              <a:off x="5583380" y="4340274"/>
              <a:ext cx="256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Queries don’t run until earlier queries finish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H="1" flipV="1">
              <a:off x="5109557" y="4069081"/>
              <a:ext cx="581890" cy="36437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7017327" y="3291840"/>
              <a:ext cx="342208" cy="10345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947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Can Be Inefficient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one query is being processed at a time</a:t>
            </a:r>
          </a:p>
          <a:p>
            <a:pPr lvl="1"/>
            <a:r>
              <a:rPr lang="en-US" dirty="0"/>
              <a:t>All other queries queue up behind the first one</a:t>
            </a:r>
          </a:p>
          <a:p>
            <a:pPr lvl="1"/>
            <a:r>
              <a:rPr lang="en-US" dirty="0"/>
              <a:t>And clients queue up behind the queries 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Even while processing one query, the CPU is idle the vast majority of the time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blocked</a:t>
            </a:r>
            <a:r>
              <a:rPr lang="en-US" dirty="0"/>
              <a:t> waiting for I/O to complete</a:t>
            </a:r>
          </a:p>
          <a:p>
            <a:pPr lvl="2"/>
            <a:r>
              <a:rPr lang="en-US" dirty="0"/>
              <a:t>Disk I/O can be very, very slow (10 million times slower …)</a:t>
            </a:r>
            <a:br>
              <a:rPr lang="en-US" dirty="0"/>
            </a:br>
            <a:endParaRPr lang="en-US" dirty="0"/>
          </a:p>
          <a:p>
            <a:r>
              <a:rPr lang="en-US" dirty="0"/>
              <a:t>At most one I/O operation is in flight at a time</a:t>
            </a:r>
          </a:p>
          <a:p>
            <a:pPr lvl="1"/>
            <a:r>
              <a:rPr lang="en-US" dirty="0"/>
              <a:t>Missed opportunities to speed I/O up</a:t>
            </a:r>
          </a:p>
          <a:p>
            <a:pPr lvl="2"/>
            <a:r>
              <a:rPr lang="en-US" dirty="0"/>
              <a:t>Separate devices in parallel, better scheduling of a single device,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Query Processing to a Search Server</a:t>
            </a:r>
          </a:p>
          <a:p>
            <a:r>
              <a:rPr lang="en-US" b="1" dirty="0">
                <a:solidFill>
                  <a:srgbClr val="4B2A85"/>
                </a:solidFill>
              </a:rPr>
              <a:t>Intro to Concurrency</a:t>
            </a:r>
          </a:p>
          <a:p>
            <a:r>
              <a:rPr lang="en-US" dirty="0"/>
              <a:t>Concurrent Programming Styles</a:t>
            </a:r>
          </a:p>
          <a:p>
            <a:r>
              <a:rPr lang="en-US" dirty="0"/>
              <a:t>Threads</a:t>
            </a:r>
          </a:p>
          <a:p>
            <a:r>
              <a:rPr lang="en-US" dirty="0"/>
              <a:t>Search Server with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29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5060247"/>
          </a:xfrm>
        </p:spPr>
        <p:txBody>
          <a:bodyPr/>
          <a:lstStyle/>
          <a:p>
            <a:r>
              <a:rPr lang="en-US" dirty="0"/>
              <a:t>Our search engine could run concurrently: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 Execute queries one at a time, but issue </a:t>
            </a:r>
            <a:r>
              <a:rPr lang="en-US" i="1" dirty="0"/>
              <a:t>I/O requests</a:t>
            </a:r>
            <a:r>
              <a:rPr lang="en-US" dirty="0"/>
              <a:t> against different files/disks simultaneously</a:t>
            </a:r>
          </a:p>
          <a:p>
            <a:pPr lvl="2"/>
            <a:r>
              <a:rPr lang="en-US" dirty="0"/>
              <a:t>Could read from several index files at once, processing the I/O results as they arrive</a:t>
            </a:r>
            <a:br>
              <a:rPr lang="en-US" dirty="0"/>
            </a:br>
            <a:endParaRPr lang="en-US" dirty="0"/>
          </a:p>
          <a:p>
            <a:pPr lvl="1"/>
            <a:r>
              <a:rPr lang="en-US" u="sng" dirty="0"/>
              <a:t>Example</a:t>
            </a:r>
            <a:r>
              <a:rPr lang="en-US" dirty="0"/>
              <a:t>: Our web server could execute multiple </a:t>
            </a:r>
            <a:r>
              <a:rPr lang="en-US" i="1" dirty="0"/>
              <a:t>queries</a:t>
            </a:r>
            <a:r>
              <a:rPr lang="en-US" dirty="0"/>
              <a:t> at the same time</a:t>
            </a:r>
          </a:p>
          <a:p>
            <a:pPr lvl="2"/>
            <a:r>
              <a:rPr lang="en-US" dirty="0"/>
              <a:t>While one is waiting for I/O, another can be executing on the CPU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Concurrency != parallelism</a:t>
            </a:r>
          </a:p>
          <a:p>
            <a:pPr lvl="1"/>
            <a:r>
              <a:rPr lang="en-US" dirty="0"/>
              <a:t>Concurrency is doing multiple tasks at a time</a:t>
            </a:r>
          </a:p>
          <a:p>
            <a:pPr lvl="1"/>
            <a:r>
              <a:rPr lang="en-US" dirty="0"/>
              <a:t>Parallelism is executing multiple CPU instructions </a:t>
            </a:r>
            <a:r>
              <a:rPr lang="en-US" i="1" dirty="0"/>
              <a:t>simultaneously</a:t>
            </a:r>
          </a:p>
          <a:p>
            <a:pPr marL="0" indent="0">
              <a:buNone/>
            </a:pPr>
            <a:endParaRPr lang="en-US" i="1" dirty="0"/>
          </a:p>
          <a:p>
            <a:pPr marL="685800" lvl="2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Concurrent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multiple “workers”</a:t>
            </a:r>
          </a:p>
          <a:p>
            <a:pPr lvl="1"/>
            <a:r>
              <a:rPr lang="en-US" dirty="0"/>
              <a:t>As a query arrives, create a new “worker” to handle it</a:t>
            </a:r>
          </a:p>
          <a:p>
            <a:pPr lvl="2"/>
            <a:r>
              <a:rPr lang="en-US" dirty="0"/>
              <a:t>The “worker” reads the query from the network, issues read requests against files, assembles results and writes to the network</a:t>
            </a:r>
          </a:p>
          <a:p>
            <a:pPr lvl="2"/>
            <a:r>
              <a:rPr lang="en-US" dirty="0"/>
              <a:t>The “worker” uses blocking I/O; the “worker” alternates between consuming CPU cycles and blocking on I/O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OS context switches between “workers”</a:t>
            </a:r>
          </a:p>
          <a:p>
            <a:pPr lvl="2"/>
            <a:r>
              <a:rPr lang="en-US" dirty="0"/>
              <a:t>While one is blocked on I/O, another can use the CPU</a:t>
            </a:r>
          </a:p>
          <a:p>
            <a:pPr lvl="2"/>
            <a:r>
              <a:rPr lang="en-US" dirty="0"/>
              <a:t>Multiple “workers’” I/O requests can be issued at once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 what should we use for our “workers”?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559276"/>
            <a:ext cx="3692944" cy="503027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pollev.com/cse333travis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A72645-5B67-46BD-9258-B8374076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9" y="1531761"/>
            <a:ext cx="8405982" cy="762000"/>
          </a:xfrm>
        </p:spPr>
        <p:txBody>
          <a:bodyPr/>
          <a:lstStyle/>
          <a:p>
            <a:r>
              <a:rPr lang="en-US" dirty="0"/>
              <a:t>How far are you in HW4?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196445"/>
            <a:ext cx="8366125" cy="4137680"/>
          </a:xfrm>
        </p:spPr>
        <p:txBody>
          <a:bodyPr/>
          <a:lstStyle/>
          <a:p>
            <a:pPr marL="685800" lvl="2" indent="0">
              <a:buNone/>
            </a:pPr>
            <a:endParaRPr lang="en-US" dirty="0"/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FF9900"/>
                </a:solidFill>
              </a:rPr>
              <a:t>	I have passed the </a:t>
            </a:r>
            <a:r>
              <a:rPr lang="en-US" sz="2800" b="1" dirty="0" err="1">
                <a:solidFill>
                  <a:srgbClr val="FF9900"/>
                </a:solidFill>
              </a:rPr>
              <a:t>test_suite</a:t>
            </a:r>
            <a:endParaRPr lang="en-US" sz="2800" b="1" baseline="-25000" dirty="0">
              <a:solidFill>
                <a:srgbClr val="FF990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00B050"/>
                </a:solidFill>
              </a:rPr>
              <a:t>	I’ve finished </a:t>
            </a:r>
            <a:r>
              <a:rPr lang="en-US" sz="2800" b="1" dirty="0" err="1">
                <a:solidFill>
                  <a:srgbClr val="00B050"/>
                </a:solidFill>
              </a:rPr>
              <a:t>ServerSocket</a:t>
            </a:r>
            <a:endParaRPr lang="en-US" sz="2800" b="1" baseline="-25000" dirty="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FF3399"/>
                </a:solidFill>
              </a:rPr>
              <a:t>	I’m working on </a:t>
            </a:r>
            <a:r>
              <a:rPr lang="en-US" sz="2800" b="1" dirty="0" err="1">
                <a:solidFill>
                  <a:srgbClr val="FF3399"/>
                </a:solidFill>
              </a:rPr>
              <a:t>ServerSocket</a:t>
            </a:r>
            <a:r>
              <a:rPr lang="en-US" sz="2800" b="1" dirty="0">
                <a:solidFill>
                  <a:srgbClr val="FF3399"/>
                </a:solidFill>
              </a:rPr>
              <a:t> right now</a:t>
            </a:r>
            <a:endParaRPr lang="en-US" sz="2800" b="1" baseline="-25000" dirty="0">
              <a:solidFill>
                <a:srgbClr val="FF3399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	I have read the spec and some of the code</a:t>
            </a: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	</a:t>
            </a:r>
            <a:r>
              <a:rPr lang="en-US" sz="2800" b="1" dirty="0">
                <a:solidFill>
                  <a:srgbClr val="714EA3"/>
                </a:solidFill>
              </a:rPr>
              <a:t>I haven’t looked at it yet</a:t>
            </a:r>
            <a:endParaRPr lang="en-US" sz="2800" b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996633"/>
                </a:solidFill>
              </a:rPr>
              <a:t>	I didn’t submit / I prefer not to say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8615BE-3CBD-4F4B-8D2E-E00B81517845}"/>
              </a:ext>
            </a:extLst>
          </p:cNvPr>
          <p:cNvSpPr txBox="1"/>
          <p:nvPr/>
        </p:nvSpPr>
        <p:spPr>
          <a:xfrm>
            <a:off x="5507182" y="5766851"/>
            <a:ext cx="323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Side question:</a:t>
            </a:r>
          </a:p>
          <a:p>
            <a:r>
              <a:rPr lang="en-US" dirty="0">
                <a:latin typeface="Calibri" pitchFamily="34" charset="0"/>
              </a:rPr>
              <a:t>  </a:t>
            </a:r>
            <a:r>
              <a:rPr lang="en-US" dirty="0" err="1">
                <a:latin typeface="Calibri" pitchFamily="34" charset="0"/>
              </a:rPr>
              <a:t>Favourite</a:t>
            </a:r>
            <a:r>
              <a:rPr lang="en-US" dirty="0">
                <a:latin typeface="Calibri" pitchFamily="34" charset="0"/>
              </a:rPr>
              <a:t> CSE 333 topic so far?</a:t>
            </a:r>
          </a:p>
        </p:txBody>
      </p:sp>
    </p:spTree>
    <p:extLst>
      <p:ext uri="{BB962C8B-B14F-4D97-AF65-F5344CB8AC3E}">
        <p14:creationId xmlns:p14="http://schemas.microsoft.com/office/powerpoint/2010/main" val="3684755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Query Processing to a Search Server</a:t>
            </a:r>
          </a:p>
          <a:p>
            <a:r>
              <a:rPr lang="en-US" dirty="0"/>
              <a:t>Intro to Concurrency</a:t>
            </a:r>
          </a:p>
          <a:p>
            <a:r>
              <a:rPr lang="en-US" b="1" dirty="0">
                <a:solidFill>
                  <a:srgbClr val="4B2A85"/>
                </a:solidFill>
              </a:rPr>
              <a:t>Threads and other concurrency methods</a:t>
            </a:r>
          </a:p>
          <a:p>
            <a:r>
              <a:rPr lang="en-US" dirty="0"/>
              <a:t>Search Server with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7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8776-D41B-47FB-A3EE-7F6A1D49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CD1F-63D2-4DF7-B1ED-B9805434D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components of a “process” are:</a:t>
            </a:r>
          </a:p>
          <a:p>
            <a:pPr lvl="1"/>
            <a:r>
              <a:rPr lang="en-US" dirty="0"/>
              <a:t>Resources such as file descriptors and sockets</a:t>
            </a:r>
          </a:p>
          <a:p>
            <a:pPr lvl="1"/>
            <a:r>
              <a:rPr lang="en-US" dirty="0"/>
              <a:t>An address space (page tables, </a:t>
            </a:r>
            <a:r>
              <a:rPr lang="en-US" dirty="0" err="1"/>
              <a:t>ect</a:t>
            </a:r>
            <a:r>
              <a:rPr lang="en-US" dirty="0"/>
              <a:t>.)</a:t>
            </a:r>
          </a:p>
          <a:p>
            <a:pPr lvl="1"/>
            <a:endParaRPr lang="en-US" dirty="0"/>
          </a:p>
          <a:p>
            <a:r>
              <a:rPr lang="en-US" dirty="0"/>
              <a:t>Different Processes have independent components:</a:t>
            </a:r>
          </a:p>
          <a:p>
            <a:pPr lvl="1"/>
            <a:r>
              <a:rPr lang="en-US" dirty="0"/>
              <a:t>Most importantly: Isolated address spaces.</a:t>
            </a:r>
          </a:p>
          <a:p>
            <a:endParaRPr lang="en-US" dirty="0"/>
          </a:p>
          <a:p>
            <a:r>
              <a:rPr lang="en-US" dirty="0"/>
              <a:t>An address space of a process can hold stack(s) that distinguish different “threads” of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16504-1FCE-4D0A-9DA9-0E4B24F5E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61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Threads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the concept of a </a:t>
            </a:r>
            <a:r>
              <a:rPr lang="en-US" dirty="0">
                <a:solidFill>
                  <a:srgbClr val="0066FF"/>
                </a:solidFill>
              </a:rPr>
              <a:t>process</a:t>
            </a:r>
            <a:r>
              <a:rPr lang="en-US" dirty="0"/>
              <a:t> from the “</a:t>
            </a:r>
            <a:r>
              <a:rPr lang="en-US" i="1" dirty="0"/>
              <a:t>thread of execution</a:t>
            </a:r>
            <a:r>
              <a:rPr lang="en-US" dirty="0"/>
              <a:t>” </a:t>
            </a:r>
          </a:p>
          <a:p>
            <a:pPr lvl="1"/>
            <a:r>
              <a:rPr lang="en-US" dirty="0"/>
              <a:t>Threads are contained within a process</a:t>
            </a:r>
          </a:p>
          <a:p>
            <a:pPr lvl="1"/>
            <a:r>
              <a:rPr lang="en-US" dirty="0"/>
              <a:t>Usually called a </a:t>
            </a:r>
            <a:r>
              <a:rPr lang="en-US" dirty="0">
                <a:solidFill>
                  <a:srgbClr val="0066FF"/>
                </a:solidFill>
              </a:rPr>
              <a:t>thread</a:t>
            </a:r>
            <a:r>
              <a:rPr lang="en-US" dirty="0"/>
              <a:t>, this is a sequential execution stream within a process</a:t>
            </a:r>
            <a:endParaRPr lang="en-US" i="1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In most modern OS’s:</a:t>
            </a:r>
          </a:p>
          <a:p>
            <a:pPr lvl="1"/>
            <a:r>
              <a:rPr lang="en-US" dirty="0"/>
              <a:t>Threads are the </a:t>
            </a:r>
            <a:r>
              <a:rPr lang="en-US" i="1" dirty="0"/>
              <a:t>unit of scheduling.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57600" y="3200400"/>
            <a:ext cx="3155434" cy="1295400"/>
            <a:chOff x="3810000" y="4114800"/>
            <a:chExt cx="3155434" cy="1295400"/>
          </a:xfrm>
        </p:grpSpPr>
        <p:sp>
          <p:nvSpPr>
            <p:cNvPr id="131076" name="Freeform 4"/>
            <p:cNvSpPr>
              <a:spLocks/>
            </p:cNvSpPr>
            <p:nvPr/>
          </p:nvSpPr>
          <p:spPr bwMode="auto">
            <a:xfrm>
              <a:off x="3810000" y="4114800"/>
              <a:ext cx="1143000" cy="1295400"/>
            </a:xfrm>
            <a:custGeom>
              <a:avLst/>
              <a:gdLst>
                <a:gd name="T0" fmla="*/ 169 w 357"/>
                <a:gd name="T1" fmla="*/ 0 h 816"/>
                <a:gd name="T2" fmla="*/ 115 w 357"/>
                <a:gd name="T3" fmla="*/ 24 h 816"/>
                <a:gd name="T4" fmla="*/ 25 w 357"/>
                <a:gd name="T5" fmla="*/ 84 h 816"/>
                <a:gd name="T6" fmla="*/ 19 w 357"/>
                <a:gd name="T7" fmla="*/ 132 h 816"/>
                <a:gd name="T8" fmla="*/ 55 w 357"/>
                <a:gd name="T9" fmla="*/ 144 h 816"/>
                <a:gd name="T10" fmla="*/ 73 w 357"/>
                <a:gd name="T11" fmla="*/ 150 h 816"/>
                <a:gd name="T12" fmla="*/ 307 w 357"/>
                <a:gd name="T13" fmla="*/ 192 h 816"/>
                <a:gd name="T14" fmla="*/ 325 w 357"/>
                <a:gd name="T15" fmla="*/ 210 h 816"/>
                <a:gd name="T16" fmla="*/ 253 w 357"/>
                <a:gd name="T17" fmla="*/ 258 h 816"/>
                <a:gd name="T18" fmla="*/ 205 w 357"/>
                <a:gd name="T19" fmla="*/ 288 h 816"/>
                <a:gd name="T20" fmla="*/ 181 w 357"/>
                <a:gd name="T21" fmla="*/ 294 h 816"/>
                <a:gd name="T22" fmla="*/ 97 w 357"/>
                <a:gd name="T23" fmla="*/ 330 h 816"/>
                <a:gd name="T24" fmla="*/ 61 w 357"/>
                <a:gd name="T25" fmla="*/ 354 h 816"/>
                <a:gd name="T26" fmla="*/ 43 w 357"/>
                <a:gd name="T27" fmla="*/ 366 h 816"/>
                <a:gd name="T28" fmla="*/ 103 w 357"/>
                <a:gd name="T29" fmla="*/ 414 h 816"/>
                <a:gd name="T30" fmla="*/ 145 w 357"/>
                <a:gd name="T31" fmla="*/ 402 h 816"/>
                <a:gd name="T32" fmla="*/ 163 w 357"/>
                <a:gd name="T33" fmla="*/ 414 h 816"/>
                <a:gd name="T34" fmla="*/ 253 w 357"/>
                <a:gd name="T35" fmla="*/ 462 h 816"/>
                <a:gd name="T36" fmla="*/ 247 w 357"/>
                <a:gd name="T37" fmla="*/ 576 h 816"/>
                <a:gd name="T38" fmla="*/ 193 w 357"/>
                <a:gd name="T39" fmla="*/ 606 h 816"/>
                <a:gd name="T40" fmla="*/ 181 w 357"/>
                <a:gd name="T41" fmla="*/ 684 h 816"/>
                <a:gd name="T42" fmla="*/ 163 w 357"/>
                <a:gd name="T43" fmla="*/ 780 h 816"/>
                <a:gd name="T44" fmla="*/ 175 w 357"/>
                <a:gd name="T4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 cmpd="sng">
              <a:solidFill>
                <a:srgbClr val="1C1C6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77" name="Text Box 5"/>
            <p:cNvSpPr txBox="1">
              <a:spLocks noChangeArrowheads="1"/>
            </p:cNvSpPr>
            <p:nvPr/>
          </p:nvSpPr>
          <p:spPr bwMode="auto">
            <a:xfrm>
              <a:off x="5868154" y="4375210"/>
              <a:ext cx="10972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BEB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thread</a:t>
              </a:r>
            </a:p>
          </p:txBody>
        </p:sp>
        <p:sp>
          <p:nvSpPr>
            <p:cNvPr id="131078" name="Line 6"/>
            <p:cNvSpPr>
              <a:spLocks noChangeShapeType="1"/>
            </p:cNvSpPr>
            <p:nvPr/>
          </p:nvSpPr>
          <p:spPr bwMode="auto">
            <a:xfrm flipH="1">
              <a:off x="4953000" y="4648200"/>
              <a:ext cx="914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C4684D-7EED-425A-AA20-A347A0C076E5}"/>
                  </a:ext>
                </a:extLst>
              </p14:cNvPr>
              <p14:cNvContentPartPr/>
              <p14:nvPr/>
            </p14:nvContentPartPr>
            <p14:xfrm>
              <a:off x="6473160" y="244512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C4684D-7EED-425A-AA20-A347A0C076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3800" y="24357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71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Multi-threaded Search Engine (Pseudocode)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3108960"/>
            <a:ext cx="7315200" cy="33832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doclist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word)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bucket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(word);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(bucket);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hit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hitlist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doclist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(hit));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ProcessQuery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results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word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query[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results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intersect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(word));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Display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(results);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914400" y="1371600"/>
            <a:ext cx="7315200" cy="1557230"/>
          </a:xfrm>
          <a:prstGeom prst="roundRect">
            <a:avLst>
              <a:gd name="adj" fmla="val 749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GetNextQuery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CreateThread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ProcessQuery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51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Multi-threaded Search Engine (Execution)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74934"/>
              </p:ext>
            </p:extLst>
          </p:nvPr>
        </p:nvGraphicFramePr>
        <p:xfrm>
          <a:off x="1828800" y="4663440"/>
          <a:ext cx="32004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92239"/>
              </p:ext>
            </p:extLst>
          </p:nvPr>
        </p:nvGraphicFramePr>
        <p:xfrm>
          <a:off x="2743200" y="3108960"/>
          <a:ext cx="128016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439573"/>
              </p:ext>
            </p:extLst>
          </p:nvPr>
        </p:nvGraphicFramePr>
        <p:xfrm>
          <a:off x="3840480" y="1554480"/>
          <a:ext cx="402336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48640" y="6217920"/>
            <a:ext cx="8046720" cy="369332"/>
            <a:chOff x="548640" y="5486399"/>
            <a:chExt cx="8046720" cy="36933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48640" y="5486400"/>
              <a:ext cx="80467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863840" y="548639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63040" y="3520440"/>
            <a:ext cx="10972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0320" y="1965960"/>
            <a:ext cx="10972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" y="5074920"/>
            <a:ext cx="10972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1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55938"/>
              </p:ext>
            </p:extLst>
          </p:nvPr>
        </p:nvGraphicFramePr>
        <p:xfrm>
          <a:off x="4206240" y="3108960"/>
          <a:ext cx="192024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83680" y="3108960"/>
          <a:ext cx="36576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847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Threads?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You (mostly) write sequential-looking code</a:t>
            </a:r>
          </a:p>
          <a:p>
            <a:pPr lvl="1"/>
            <a:r>
              <a:rPr lang="en-US" dirty="0"/>
              <a:t>Threads can run in parallel if you have multiple CPUs/cores</a:t>
            </a:r>
          </a:p>
          <a:p>
            <a:pPr lvl="3"/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If threads share data, you need </a:t>
            </a:r>
            <a:r>
              <a:rPr lang="en-US" dirty="0">
                <a:solidFill>
                  <a:srgbClr val="0066FF"/>
                </a:solidFill>
              </a:rPr>
              <a:t>locks</a:t>
            </a:r>
            <a:r>
              <a:rPr lang="en-US" dirty="0"/>
              <a:t> or other </a:t>
            </a:r>
            <a:r>
              <a:rPr lang="en-US" dirty="0">
                <a:solidFill>
                  <a:srgbClr val="0066FF"/>
                </a:solidFill>
              </a:rPr>
              <a:t>synchronization</a:t>
            </a:r>
          </a:p>
          <a:p>
            <a:pPr lvl="2"/>
            <a:r>
              <a:rPr lang="en-US" dirty="0"/>
              <a:t>Very bug-prone and difficult to debug</a:t>
            </a:r>
          </a:p>
          <a:p>
            <a:pPr lvl="1"/>
            <a:r>
              <a:rPr lang="en-US" dirty="0"/>
              <a:t>Threads can introduce overhead</a:t>
            </a:r>
          </a:p>
          <a:p>
            <a:pPr lvl="2"/>
            <a:r>
              <a:rPr lang="en-US" dirty="0"/>
              <a:t>Lock contention, context switch overhead, and other issues</a:t>
            </a:r>
          </a:p>
          <a:p>
            <a:pPr lvl="1"/>
            <a:r>
              <a:rPr lang="en-US" dirty="0"/>
              <a:t>Need language support for threads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7" y="1251239"/>
            <a:ext cx="7941855" cy="5037512"/>
          </a:xfrm>
        </p:spPr>
        <p:txBody>
          <a:bodyPr/>
          <a:lstStyle/>
          <a:p>
            <a:r>
              <a:rPr lang="en-US" dirty="0"/>
              <a:t>In most modern OS’s: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Process</a:t>
            </a:r>
            <a:r>
              <a:rPr lang="en-US" dirty="0"/>
              <a:t> has a unique:  address space, OS resources, </a:t>
            </a:r>
            <a:br>
              <a:rPr lang="en-US" dirty="0"/>
            </a:br>
            <a:r>
              <a:rPr lang="en-US" dirty="0"/>
              <a:t>				&amp; security attributes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</a:t>
            </a:r>
            <a:r>
              <a:rPr lang="en-US" u="sng" dirty="0"/>
              <a:t>Thread</a:t>
            </a:r>
            <a:r>
              <a:rPr lang="en-US" dirty="0"/>
              <a:t> has a unique:  stack, stack pointer, program counter,</a:t>
            </a:r>
            <a:br>
              <a:rPr lang="en-US" dirty="0"/>
            </a:br>
            <a:r>
              <a:rPr lang="en-US" dirty="0"/>
              <a:t>				&amp; registers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Threads are the </a:t>
            </a:r>
            <a:r>
              <a:rPr lang="en-US" i="1" dirty="0"/>
              <a:t>unit of scheduling </a:t>
            </a:r>
            <a:r>
              <a:rPr lang="en-US" dirty="0"/>
              <a:t>and processes are their </a:t>
            </a:r>
            <a:r>
              <a:rPr lang="en-US" i="1" dirty="0"/>
              <a:t>containers</a:t>
            </a:r>
            <a:r>
              <a:rPr lang="en-US" dirty="0"/>
              <a:t>; every process has at least one thread running in it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27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8FA8A7-03E9-47ED-BCCB-25497E8028B2}"/>
              </a:ext>
            </a:extLst>
          </p:cNvPr>
          <p:cNvGrpSpPr/>
          <p:nvPr/>
        </p:nvGrpSpPr>
        <p:grpSpPr>
          <a:xfrm>
            <a:off x="381000" y="1166035"/>
            <a:ext cx="2226855" cy="5037513"/>
            <a:chOff x="6583680" y="1280160"/>
            <a:chExt cx="2377440" cy="5212080"/>
          </a:xfrm>
        </p:grpSpPr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8670ECCC-238B-4E3F-BA7B-A386A5C15A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186760-9E1F-45C4-B21D-D83BDDE992FB}"/>
                </a:ext>
              </a:extLst>
            </p:cNvPr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FBCF64-42C7-4A41-AD94-9F12305153DE}"/>
                </a:ext>
              </a:extLst>
            </p:cNvPr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baseline="-25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F2EFA5-F045-4812-AB91-84DCCC1FDA96}"/>
                </a:ext>
              </a:extLst>
            </p:cNvPr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627079-8C17-4FDA-A98E-23E48A86099A}"/>
                </a:ext>
              </a:extLst>
            </p:cNvPr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444B1B-0760-44F5-A8E6-B5A957A74A53}"/>
                </a:ext>
              </a:extLst>
            </p:cNvPr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B28E5-DA22-4FE6-BECB-03EF4C4C03F7}"/>
                </a:ext>
              </a:extLst>
            </p:cNvPr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B60C5F6-324C-4CCB-9795-B55F9C088904}"/>
                </a:ext>
              </a:extLst>
            </p:cNvPr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443300D-3C2E-44BF-8E41-6718F5191B8F}"/>
                </a:ext>
              </a:extLst>
            </p:cNvPr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EC3D621-4781-4B49-B009-BDF1F59F7D41}"/>
                </a:ext>
              </a:extLst>
            </p:cNvPr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505D41-C1FB-4A70-B446-3A3AE6BF245E}"/>
              </a:ext>
            </a:extLst>
          </p:cNvPr>
          <p:cNvGrpSpPr/>
          <p:nvPr/>
        </p:nvGrpSpPr>
        <p:grpSpPr>
          <a:xfrm>
            <a:off x="6222818" y="1166034"/>
            <a:ext cx="2226855" cy="5037513"/>
            <a:chOff x="6583680" y="1280160"/>
            <a:chExt cx="2377440" cy="5212080"/>
          </a:xfrm>
        </p:grpSpPr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2F824FC3-2DA0-490F-9B2D-050A15D6754E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810932-8EE8-4A6F-8856-F75C8C327BF8}"/>
                </a:ext>
              </a:extLst>
            </p:cNvPr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6258DB-DAC6-4F28-95C7-4990D18D0D3A}"/>
                </a:ext>
              </a:extLst>
            </p:cNvPr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DA7A61-8C59-4ACA-8B47-88E12592A1FF}"/>
                </a:ext>
              </a:extLst>
            </p:cNvPr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5C58CD-40A8-44D7-80E2-3FC746BAE8A4}"/>
                </a:ext>
              </a:extLst>
            </p:cNvPr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FCF1C63-03BB-44C0-BE2A-DD8CD36F8601}"/>
                </a:ext>
              </a:extLst>
            </p:cNvPr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7ABEF75-F233-4F16-8CAA-C73A7272254B}"/>
                </a:ext>
              </a:extLst>
            </p:cNvPr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70E0F4F-AECF-4922-8CB6-82020F8B29F8}"/>
                </a:ext>
              </a:extLst>
            </p:cNvPr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367B476-DACA-4E0B-B0BC-D027F3208077}"/>
                </a:ext>
              </a:extLst>
            </p:cNvPr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E864190-4EB2-42C2-A326-BE0F494D8136}"/>
                </a:ext>
              </a:extLst>
            </p:cNvPr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AD979A-E0A6-4F14-B6B6-35D6637E8E4B}"/>
              </a:ext>
            </a:extLst>
          </p:cNvPr>
          <p:cNvSpPr txBox="1"/>
          <p:nvPr/>
        </p:nvSpPr>
        <p:spPr>
          <a:xfrm>
            <a:off x="3275706" y="319871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7DBB9F-E4CF-4BD9-A6EB-FE42D23E2A61}"/>
              </a:ext>
            </a:extLst>
          </p:cNvPr>
          <p:cNvCxnSpPr>
            <a:stCxn id="19" idx="3"/>
            <a:endCxn id="30" idx="1"/>
          </p:cNvCxnSpPr>
          <p:nvPr/>
        </p:nvCxnSpPr>
        <p:spPr bwMode="auto">
          <a:xfrm flipV="1">
            <a:off x="2607855" y="3684791"/>
            <a:ext cx="3614963" cy="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F302CA6-A972-4E2F-B98A-FEC77D7D88FE}"/>
              </a:ext>
            </a:extLst>
          </p:cNvPr>
          <p:cNvSpPr/>
          <p:nvPr/>
        </p:nvSpPr>
        <p:spPr bwMode="auto">
          <a:xfrm>
            <a:off x="6222828" y="2271113"/>
            <a:ext cx="2226845" cy="375604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  <a:r>
              <a:rPr lang="en-US" baseline="-25000" dirty="0" err="1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child</a:t>
            </a:r>
            <a:endParaRPr lang="en-US" baseline="-25000" dirty="0">
              <a:solidFill>
                <a:srgbClr val="FF0000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183BD4-1B96-4857-8293-D4419BD667D0}"/>
              </a:ext>
            </a:extLst>
          </p:cNvPr>
          <p:cNvCxnSpPr>
            <a:cxnSpLocks/>
          </p:cNvCxnSpPr>
          <p:nvPr/>
        </p:nvCxnSpPr>
        <p:spPr bwMode="auto">
          <a:xfrm>
            <a:off x="7336246" y="2668450"/>
            <a:ext cx="0" cy="20989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9073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A4E116-55A2-487D-B207-C4CCA1BF5F61}"/>
              </a:ext>
            </a:extLst>
          </p:cNvPr>
          <p:cNvGrpSpPr/>
          <p:nvPr/>
        </p:nvGrpSpPr>
        <p:grpSpPr>
          <a:xfrm>
            <a:off x="6560127" y="1166035"/>
            <a:ext cx="2226855" cy="5037513"/>
            <a:chOff x="6583680" y="1280160"/>
            <a:chExt cx="2377440" cy="5212080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CF9CF65-715F-4E5D-8D12-B775DA2FE1C6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45C273-7EE1-4C46-9CFA-9BC4E96AF36A}"/>
                </a:ext>
              </a:extLst>
            </p:cNvPr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A749A5-4915-414C-96EE-9B268E5B4D24}"/>
                </a:ext>
              </a:extLst>
            </p:cNvPr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  <a:endPara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3BC60F-6C8C-46F3-8FBE-AF874E8FEBB7}"/>
                </a:ext>
              </a:extLst>
            </p:cNvPr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5368E9-2418-48AF-ADB9-D7AD5545E36D}"/>
                </a:ext>
              </a:extLst>
            </p:cNvPr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A69FB-88C4-4079-9DBA-934FF9646B1A}"/>
                </a:ext>
              </a:extLst>
            </p:cNvPr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642ECF-657B-4519-90D3-0E5F7D70D210}"/>
                </a:ext>
              </a:extLst>
            </p:cNvPr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1CAD3F3-1860-403F-86EF-69A4A1EE97C9}"/>
                </a:ext>
              </a:extLst>
            </p:cNvPr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D21C476-B830-48CF-951B-D16C8F9DBEF8}"/>
                </a:ext>
              </a:extLst>
            </p:cNvPr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A153B61-EAAD-4EFD-BAE7-3BC8C1F92013}"/>
                </a:ext>
              </a:extLst>
            </p:cNvPr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8FA8A7-03E9-47ED-BCCB-25497E8028B2}"/>
              </a:ext>
            </a:extLst>
          </p:cNvPr>
          <p:cNvGrpSpPr/>
          <p:nvPr/>
        </p:nvGrpSpPr>
        <p:grpSpPr>
          <a:xfrm>
            <a:off x="381000" y="1166035"/>
            <a:ext cx="2226855" cy="5037513"/>
            <a:chOff x="6583680" y="1280160"/>
            <a:chExt cx="2377440" cy="5212080"/>
          </a:xfrm>
        </p:grpSpPr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8670ECCC-238B-4E3F-BA7B-A386A5C15A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186760-9E1F-45C4-B21D-D83BDDE992FB}"/>
                </a:ext>
              </a:extLst>
            </p:cNvPr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FBCF64-42C7-4A41-AD94-9F12305153DE}"/>
                </a:ext>
              </a:extLst>
            </p:cNvPr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baseline="-25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F2EFA5-F045-4812-AB91-84DCCC1FDA96}"/>
                </a:ext>
              </a:extLst>
            </p:cNvPr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627079-8C17-4FDA-A98E-23E48A86099A}"/>
                </a:ext>
              </a:extLst>
            </p:cNvPr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444B1B-0760-44F5-A8E6-B5A957A74A53}"/>
                </a:ext>
              </a:extLst>
            </p:cNvPr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B28E5-DA22-4FE6-BECB-03EF4C4C03F7}"/>
                </a:ext>
              </a:extLst>
            </p:cNvPr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B60C5F6-324C-4CCB-9795-B55F9C088904}"/>
                </a:ext>
              </a:extLst>
            </p:cNvPr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443300D-3C2E-44BF-8E41-6718F5191B8F}"/>
                </a:ext>
              </a:extLst>
            </p:cNvPr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EC3D621-4781-4B49-B009-BDF1F59F7D41}"/>
                </a:ext>
              </a:extLst>
            </p:cNvPr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505D41-C1FB-4A70-B446-3A3AE6BF245E}"/>
              </a:ext>
            </a:extLst>
          </p:cNvPr>
          <p:cNvGrpSpPr/>
          <p:nvPr/>
        </p:nvGrpSpPr>
        <p:grpSpPr>
          <a:xfrm>
            <a:off x="4186200" y="1153489"/>
            <a:ext cx="2226855" cy="5037513"/>
            <a:chOff x="6583680" y="1280160"/>
            <a:chExt cx="2377440" cy="5212080"/>
          </a:xfrm>
        </p:grpSpPr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2F824FC3-2DA0-490F-9B2D-050A15D6754E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810932-8EE8-4A6F-8856-F75C8C327BF8}"/>
                </a:ext>
              </a:extLst>
            </p:cNvPr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6258DB-DAC6-4F28-95C7-4990D18D0D3A}"/>
                </a:ext>
              </a:extLst>
            </p:cNvPr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DA7A61-8C59-4ACA-8B47-88E12592A1FF}"/>
                </a:ext>
              </a:extLst>
            </p:cNvPr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5C58CD-40A8-44D7-80E2-3FC746BAE8A4}"/>
                </a:ext>
              </a:extLst>
            </p:cNvPr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FCF1C63-03BB-44C0-BE2A-DD8CD36F8601}"/>
                </a:ext>
              </a:extLst>
            </p:cNvPr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7ABEF75-F233-4F16-8CAA-C73A7272254B}"/>
                </a:ext>
              </a:extLst>
            </p:cNvPr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70E0F4F-AECF-4922-8CB6-82020F8B29F8}"/>
                </a:ext>
              </a:extLst>
            </p:cNvPr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367B476-DACA-4E0B-B0BC-D027F3208077}"/>
                </a:ext>
              </a:extLst>
            </p:cNvPr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E864190-4EB2-42C2-A326-BE0F494D8136}"/>
                </a:ext>
              </a:extLst>
            </p:cNvPr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AD979A-E0A6-4F14-B6B6-35D6637E8E4B}"/>
              </a:ext>
            </a:extLst>
          </p:cNvPr>
          <p:cNvSpPr txBox="1"/>
          <p:nvPr/>
        </p:nvSpPr>
        <p:spPr>
          <a:xfrm>
            <a:off x="2919892" y="317825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7DBB9F-E4CF-4BD9-A6EB-FE42D23E2A61}"/>
              </a:ext>
            </a:extLst>
          </p:cNvPr>
          <p:cNvCxnSpPr>
            <a:stCxn id="19" idx="3"/>
            <a:endCxn id="30" idx="1"/>
          </p:cNvCxnSpPr>
          <p:nvPr/>
        </p:nvCxnSpPr>
        <p:spPr bwMode="auto">
          <a:xfrm flipV="1">
            <a:off x="2607855" y="3672246"/>
            <a:ext cx="1578345" cy="1254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633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forked processes instead of threads?</a:t>
            </a:r>
          </a:p>
          <a:p>
            <a:pPr lvl="3"/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No shared memory between processes</a:t>
            </a:r>
          </a:p>
          <a:p>
            <a:pPr lvl="1"/>
            <a:r>
              <a:rPr lang="en-US" dirty="0"/>
              <a:t>No need for language support; OS provides “fork”</a:t>
            </a:r>
          </a:p>
          <a:p>
            <a:pPr lvl="1"/>
            <a:r>
              <a:rPr lang="en-US" dirty="0"/>
              <a:t>Processes are isolated. If one crashes, other </a:t>
            </a:r>
            <a:r>
              <a:rPr lang="en-US"/>
              <a:t>processes keep going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More overhead than threads during creation and context switching</a:t>
            </a:r>
          </a:p>
          <a:p>
            <a:pPr lvl="1"/>
            <a:r>
              <a:rPr lang="en-US" dirty="0"/>
              <a:t>Cannot easily share memory between processes – typically communicate through the file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HW4 due 1 week from tomorrow </a:t>
            </a:r>
            <a:r>
              <a:rPr lang="en-US"/>
              <a:t>(06/03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You can use </a:t>
            </a:r>
            <a:r>
              <a:rPr lang="en-US" b="1" i="1" dirty="0"/>
              <a:t>two</a:t>
            </a:r>
            <a:r>
              <a:rPr lang="en-US" dirty="0"/>
              <a:t> late days on HW4.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Exercise 12 to be released Friday.</a:t>
            </a:r>
          </a:p>
          <a:p>
            <a:pPr lvl="1"/>
            <a:r>
              <a:rPr lang="en-US" dirty="0"/>
              <a:t>Due Wednesday 6/02 @ 11 am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Last</a:t>
            </a:r>
            <a:r>
              <a:rPr lang="en-US" dirty="0"/>
              <a:t> Exercise 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Alternate: Different I/O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0066FF"/>
                </a:solidFill>
              </a:rPr>
              <a:t>asynchronous</a:t>
            </a:r>
            <a:r>
              <a:rPr lang="en-US" dirty="0"/>
              <a:t> or </a:t>
            </a:r>
            <a:r>
              <a:rPr lang="en-US" dirty="0">
                <a:solidFill>
                  <a:srgbClr val="0066FF"/>
                </a:solidFill>
              </a:rPr>
              <a:t>non-blocking</a:t>
            </a:r>
            <a:r>
              <a:rPr lang="en-US" dirty="0"/>
              <a:t> I/O</a:t>
            </a:r>
          </a:p>
          <a:p>
            <a:pPr lvl="3"/>
            <a:endParaRPr lang="en-US" dirty="0"/>
          </a:p>
          <a:p>
            <a:r>
              <a:rPr lang="en-US" dirty="0"/>
              <a:t>Your program begins processing a query</a:t>
            </a:r>
          </a:p>
          <a:p>
            <a:pPr lvl="1"/>
            <a:r>
              <a:rPr lang="en-US" dirty="0"/>
              <a:t>When your program needs to read data to make further progress, it registers interest in the data with the OS and then switches to a different query</a:t>
            </a:r>
          </a:p>
          <a:p>
            <a:pPr lvl="1"/>
            <a:r>
              <a:rPr lang="en-US" dirty="0"/>
              <a:t>The OS handles the details of issuing the read on the disk, or waiting for data from the console (or other devices, like the network)</a:t>
            </a:r>
          </a:p>
          <a:p>
            <a:pPr lvl="1"/>
            <a:r>
              <a:rPr lang="en-US" dirty="0"/>
              <a:t>When data becomes available, the OS lets your program know</a:t>
            </a:r>
          </a:p>
          <a:p>
            <a:pPr lvl="3"/>
            <a:endParaRPr lang="en-US" dirty="0"/>
          </a:p>
          <a:p>
            <a:r>
              <a:rPr lang="en-US" dirty="0"/>
              <a:t>Your program (almost never) blocks on I/O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from the network can truly </a:t>
            </a:r>
            <a:r>
              <a:rPr lang="en-US" i="1" dirty="0"/>
              <a:t>block</a:t>
            </a:r>
            <a:r>
              <a:rPr lang="en-US" dirty="0"/>
              <a:t> your program</a:t>
            </a:r>
          </a:p>
          <a:p>
            <a:pPr lvl="1"/>
            <a:r>
              <a:rPr lang="en-US" dirty="0"/>
              <a:t>Remote computer may wait arbitrarily long before sending data</a:t>
            </a:r>
          </a:p>
          <a:p>
            <a:pPr lvl="3"/>
            <a:endParaRPr lang="en-US" dirty="0"/>
          </a:p>
          <a:p>
            <a:r>
              <a:rPr lang="en-US" dirty="0"/>
              <a:t>Non-blocking I/O (network, console)</a:t>
            </a:r>
          </a:p>
          <a:p>
            <a:pPr lvl="1"/>
            <a:r>
              <a:rPr lang="en-US" dirty="0"/>
              <a:t>Your program enables non-blocking I/O on its file descriptors</a:t>
            </a:r>
          </a:p>
          <a:p>
            <a:pPr lvl="1"/>
            <a:r>
              <a:rPr lang="en-US" dirty="0"/>
              <a:t>Your program issues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system calls</a:t>
            </a:r>
          </a:p>
          <a:p>
            <a:pPr lvl="2"/>
            <a:r>
              <a:rPr lang="en-US" dirty="0"/>
              <a:t>If the read/write would block, the system call returns immediately</a:t>
            </a:r>
          </a:p>
          <a:p>
            <a:pPr lvl="1"/>
            <a:r>
              <a:rPr lang="en-US" dirty="0"/>
              <a:t>Program can ask the OS which file descriptors are readable/writeable</a:t>
            </a:r>
          </a:p>
          <a:p>
            <a:pPr lvl="2"/>
            <a:r>
              <a:rPr lang="en-US" dirty="0"/>
              <a:t>Program can choose to block while no file descriptors are 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7BC329-9084-48E2-B920-C5CE0883A9B9}"/>
              </a:ext>
            </a:extLst>
          </p:cNvPr>
          <p:cNvSpPr txBox="1">
            <a:spLocks/>
          </p:cNvSpPr>
          <p:nvPr/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6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If I wanted to make a web browser, what concurrency model should I use within a single “tab”?</a:t>
            </a:r>
          </a:p>
          <a:p>
            <a:pPr lvl="1"/>
            <a:r>
              <a:rPr lang="en-US" kern="0" dirty="0"/>
              <a:t>Note that a web browser may need to request many resources over the network and combine them together to load a page</a:t>
            </a:r>
          </a:p>
          <a:p>
            <a:pPr lvl="1"/>
            <a:endParaRPr lang="en-US" kern="0" dirty="0"/>
          </a:p>
          <a:p>
            <a:pPr marL="363474" lvl="1" indent="0">
              <a:buFont typeface="Wingdings" pitchFamily="2" charset="2"/>
              <a:buNone/>
            </a:pPr>
            <a:r>
              <a:rPr lang="en-US" kern="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559276"/>
            <a:ext cx="3692944" cy="503027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pollev.com/cse333travis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135582"/>
            <a:ext cx="8366125" cy="2198542"/>
          </a:xfrm>
        </p:spPr>
        <p:txBody>
          <a:bodyPr/>
          <a:lstStyle/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FF9900"/>
                </a:solidFill>
              </a:rPr>
              <a:t>	Do it sequentially</a:t>
            </a:r>
            <a:endParaRPr lang="en-US" sz="2800" b="1" baseline="-25000" dirty="0">
              <a:solidFill>
                <a:srgbClr val="FF990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00B050"/>
                </a:solidFill>
              </a:rPr>
              <a:t>	Use threads</a:t>
            </a:r>
            <a:endParaRPr lang="en-US" sz="2800" b="1" baseline="-25000" dirty="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FF3399"/>
                </a:solidFill>
              </a:rPr>
              <a:t>	Use processes</a:t>
            </a:r>
            <a:endParaRPr lang="en-US" sz="2800" b="1" baseline="-25000" dirty="0">
              <a:solidFill>
                <a:srgbClr val="FF3399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996633"/>
                </a:solidFill>
              </a:rPr>
              <a:t>	We’re lost…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12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7BC329-9084-48E2-B920-C5CE0883A9B9}"/>
              </a:ext>
            </a:extLst>
          </p:cNvPr>
          <p:cNvSpPr txBox="1">
            <a:spLocks/>
          </p:cNvSpPr>
          <p:nvPr/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6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If I wanted to make a web browser, what concurrency model should I use within a single “tab”?</a:t>
            </a:r>
          </a:p>
          <a:p>
            <a:pPr lvl="1"/>
            <a:r>
              <a:rPr lang="en-US" kern="0" dirty="0"/>
              <a:t>Note that a web browser may need to request many resources over the network and combine them together to load a page</a:t>
            </a:r>
          </a:p>
          <a:p>
            <a:pPr lvl="1"/>
            <a:endParaRPr lang="en-US" kern="0" dirty="0"/>
          </a:p>
          <a:p>
            <a:pPr marL="363474" lvl="1" indent="0">
              <a:buFont typeface="Wingdings" pitchFamily="2" charset="2"/>
              <a:buNone/>
            </a:pPr>
            <a:r>
              <a:rPr lang="en-US" kern="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559276"/>
            <a:ext cx="3692944" cy="503027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pollev.com/cse333travis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135582"/>
            <a:ext cx="8366125" cy="2198542"/>
          </a:xfrm>
        </p:spPr>
        <p:txBody>
          <a:bodyPr/>
          <a:lstStyle/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FF9900"/>
                </a:solidFill>
              </a:rPr>
              <a:t>	Do it sequentially</a:t>
            </a:r>
            <a:endParaRPr lang="en-US" sz="2800" b="1" baseline="-25000" dirty="0">
              <a:solidFill>
                <a:srgbClr val="FF990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00B050"/>
                </a:solidFill>
              </a:rPr>
              <a:t>	Use threads</a:t>
            </a:r>
            <a:endParaRPr lang="en-US" sz="2800" b="1" baseline="-25000" dirty="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FF3399"/>
                </a:solidFill>
              </a:rPr>
              <a:t>	Use processes</a:t>
            </a:r>
            <a:endParaRPr lang="en-US" sz="2800" b="1" baseline="-25000" dirty="0">
              <a:solidFill>
                <a:srgbClr val="FF3399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996633"/>
                </a:solidFill>
              </a:rPr>
              <a:t>	We’re lost…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C38D72-5004-4143-ABE3-3662B10EB1B9}"/>
              </a:ext>
            </a:extLst>
          </p:cNvPr>
          <p:cNvSpPr/>
          <p:nvPr/>
        </p:nvSpPr>
        <p:spPr bwMode="auto">
          <a:xfrm>
            <a:off x="775855" y="4592782"/>
            <a:ext cx="491837" cy="47798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3144C-052B-4391-8E23-B28A3E24D65E}"/>
              </a:ext>
            </a:extLst>
          </p:cNvPr>
          <p:cNvSpPr txBox="1"/>
          <p:nvPr/>
        </p:nvSpPr>
        <p:spPr>
          <a:xfrm>
            <a:off x="4717321" y="3977467"/>
            <a:ext cx="4029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Concurrency will make more efficient use of time</a:t>
            </a:r>
          </a:p>
          <a:p>
            <a:endParaRPr lang="en-US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We will need to share the data we request across “workers”</a:t>
            </a:r>
          </a:p>
          <a:p>
            <a:endParaRPr lang="en-US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We want to be fast </a:t>
            </a:r>
          </a:p>
        </p:txBody>
      </p:sp>
    </p:spTree>
    <p:extLst>
      <p:ext uri="{BB962C8B-B14F-4D97-AF65-F5344CB8AC3E}">
        <p14:creationId xmlns:p14="http://schemas.microsoft.com/office/powerpoint/2010/main" val="35428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(next two lectures)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+mn-lt"/>
                <a:cs typeface="Courier New" panose="02070309020205020404" pitchFamily="49" charset="0"/>
              </a:rPr>
              <a:t>We’ll look at different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searchserver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implementations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Sequential</a:t>
            </a:r>
          </a:p>
          <a:p>
            <a:pPr lvl="1"/>
            <a:r>
              <a:rPr lang="en-US" dirty="0"/>
              <a:t>Concurrent via dispatching threads –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Concurrent via forking processes –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685800" lvl="2" indent="0">
              <a:buNone/>
            </a:pP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Reference:  </a:t>
            </a:r>
            <a:r>
              <a:rPr lang="en-US" i="1" dirty="0"/>
              <a:t>Computer Systems: A Programmer’s Perspective</a:t>
            </a:r>
            <a:r>
              <a:rPr lang="en-US" dirty="0"/>
              <a:t>, Chapter 12 (CSE 351 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0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Pseudocode: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searchserver_sequential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1920240"/>
            <a:ext cx="4572000" cy="228600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listen_fd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(port);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listen_fd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ProcessQuery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96849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Sequential?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Super(?) simple to build/write</a:t>
            </a:r>
          </a:p>
          <a:p>
            <a:pPr lvl="3"/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Incredibly poor performance</a:t>
            </a:r>
          </a:p>
          <a:p>
            <a:pPr lvl="2"/>
            <a:r>
              <a:rPr lang="en-US" dirty="0"/>
              <a:t>One slow client will cause </a:t>
            </a:r>
            <a:r>
              <a:rPr lang="en-US" i="1" dirty="0"/>
              <a:t>all</a:t>
            </a:r>
            <a:r>
              <a:rPr lang="en-US" dirty="0"/>
              <a:t> others to block</a:t>
            </a:r>
          </a:p>
          <a:p>
            <a:pPr lvl="2"/>
            <a:r>
              <a:rPr lang="en-US" dirty="0"/>
              <a:t>Poor utilization of resources (CPU, network, disk)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95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are like lightweight processes</a:t>
            </a:r>
          </a:p>
          <a:p>
            <a:pPr lvl="1"/>
            <a:r>
              <a:rPr lang="en-US" dirty="0"/>
              <a:t>They execute concurrently like processes</a:t>
            </a:r>
          </a:p>
          <a:p>
            <a:pPr lvl="2"/>
            <a:r>
              <a:rPr lang="en-US" dirty="0"/>
              <a:t>Multiple threads can run simultaneously on multiple CPUs/cores</a:t>
            </a:r>
          </a:p>
          <a:p>
            <a:pPr lvl="1"/>
            <a:r>
              <a:rPr lang="en-US" dirty="0"/>
              <a:t>Unlike processes, threads cohabitate the same address space</a:t>
            </a:r>
          </a:p>
          <a:p>
            <a:pPr lvl="2"/>
            <a:r>
              <a:rPr lang="en-US" dirty="0"/>
              <a:t>Threads within a process see the same heap and </a:t>
            </a:r>
            <a:r>
              <a:rPr lang="en-US" dirty="0" err="1"/>
              <a:t>globals</a:t>
            </a:r>
            <a:r>
              <a:rPr lang="en-US" dirty="0"/>
              <a:t> and can communicate with each other through variables and memory</a:t>
            </a:r>
          </a:p>
          <a:p>
            <a:pPr lvl="3"/>
            <a:r>
              <a:rPr lang="en-US" dirty="0"/>
              <a:t>But, they can interfere with each other – need synchronization for shared resources</a:t>
            </a:r>
          </a:p>
          <a:p>
            <a:pPr lvl="2"/>
            <a:r>
              <a:rPr lang="en-US" dirty="0"/>
              <a:t>Each thread has its own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7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Single-Threaded 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92" y="1362075"/>
            <a:ext cx="4709160" cy="4972050"/>
          </a:xfrm>
        </p:spPr>
        <p:txBody>
          <a:bodyPr/>
          <a:lstStyle/>
          <a:p>
            <a:r>
              <a:rPr lang="en-US" dirty="0"/>
              <a:t>Before creating a thread</a:t>
            </a:r>
          </a:p>
          <a:p>
            <a:pPr lvl="1"/>
            <a:r>
              <a:rPr lang="en-US" dirty="0"/>
              <a:t>One thread of execution running in the address space</a:t>
            </a:r>
          </a:p>
          <a:p>
            <a:pPr lvl="2"/>
            <a:r>
              <a:rPr lang="en-US" dirty="0"/>
              <a:t>One PC, stack, SP</a:t>
            </a:r>
          </a:p>
          <a:p>
            <a:pPr lvl="1"/>
            <a:r>
              <a:rPr lang="en-US" dirty="0"/>
              <a:t>That main thread invokes a function to create a new thread</a:t>
            </a:r>
          </a:p>
          <a:p>
            <a:pPr lvl="2"/>
            <a:r>
              <a:rPr lang="en-US" dirty="0"/>
              <a:t>Typically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45920" y="1280160"/>
            <a:ext cx="2377440" cy="5212080"/>
            <a:chOff x="6583680" y="1280160"/>
            <a:chExt cx="2377440" cy="5212080"/>
          </a:xfrm>
        </p:grpSpPr>
        <p:sp>
          <p:nvSpPr>
            <p:cNvPr id="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baseline="-25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65760" y="1920240"/>
            <a:ext cx="1280160" cy="365760"/>
            <a:chOff x="1737360" y="2743200"/>
            <a:chExt cx="1280160" cy="36576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2743200" y="292608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0" name="TextBox 19"/>
            <p:cNvSpPr txBox="1"/>
            <p:nvPr/>
          </p:nvSpPr>
          <p:spPr>
            <a:xfrm>
              <a:off x="1737360" y="274320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  <a:r>
                <a:rPr lang="en-US" sz="2000" b="1" baseline="-25000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sz="2000" b="1" baseline="-25000" dirty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760" y="5577840"/>
            <a:ext cx="1280160" cy="365760"/>
            <a:chOff x="1737360" y="5577840"/>
            <a:chExt cx="1280160" cy="36576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743200" y="576072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1737360" y="557784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PC</a:t>
              </a:r>
              <a:r>
                <a:rPr lang="en-US" sz="2000" b="1" baseline="-25000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sz="2000" b="1" baseline="-25000" dirty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024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Multi-threaded 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92" y="1362075"/>
            <a:ext cx="4709160" cy="4972050"/>
          </a:xfrm>
        </p:spPr>
        <p:txBody>
          <a:bodyPr/>
          <a:lstStyle/>
          <a:p>
            <a:r>
              <a:rPr lang="en-US" dirty="0"/>
              <a:t>After creating a thread</a:t>
            </a:r>
          </a:p>
          <a:p>
            <a:pPr lvl="1"/>
            <a:r>
              <a:rPr lang="en-US" i="1" dirty="0"/>
              <a:t>Two</a:t>
            </a:r>
            <a:r>
              <a:rPr lang="en-US" dirty="0"/>
              <a:t> threads of execution running in the address space</a:t>
            </a:r>
          </a:p>
          <a:p>
            <a:pPr lvl="2"/>
            <a:r>
              <a:rPr lang="en-US" dirty="0"/>
              <a:t>Original thread (parent) and new thread (child)</a:t>
            </a:r>
          </a:p>
          <a:p>
            <a:pPr lvl="2"/>
            <a:r>
              <a:rPr lang="en-US" dirty="0"/>
              <a:t>New stack created for child thread</a:t>
            </a:r>
          </a:p>
          <a:p>
            <a:pPr lvl="2"/>
            <a:r>
              <a:rPr lang="en-US" dirty="0"/>
              <a:t>Child thread has its own </a:t>
            </a:r>
            <a:r>
              <a:rPr lang="en-US" i="1" dirty="0"/>
              <a:t>values</a:t>
            </a:r>
            <a:r>
              <a:rPr lang="en-US" dirty="0"/>
              <a:t> of the PC and SP</a:t>
            </a:r>
          </a:p>
          <a:p>
            <a:pPr lvl="1"/>
            <a:r>
              <a:rPr lang="en-US" dirty="0"/>
              <a:t>Both threads share the other segments (code, heap, </a:t>
            </a:r>
            <a:r>
              <a:rPr lang="en-US" dirty="0" err="1"/>
              <a:t>globals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They can cooperatively modify shared data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45920" y="1280160"/>
            <a:ext cx="2377440" cy="5212080"/>
            <a:chOff x="6583680" y="1280160"/>
            <a:chExt cx="2377440" cy="5212080"/>
          </a:xfrm>
        </p:grpSpPr>
        <p:sp>
          <p:nvSpPr>
            <p:cNvPr id="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baseline="-25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65760" y="1920240"/>
            <a:ext cx="1280160" cy="365760"/>
            <a:chOff x="1737360" y="2743200"/>
            <a:chExt cx="1280160" cy="36576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2743200" y="292608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0" name="TextBox 19"/>
            <p:cNvSpPr txBox="1"/>
            <p:nvPr/>
          </p:nvSpPr>
          <p:spPr>
            <a:xfrm>
              <a:off x="1737360" y="274320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  <a:r>
                <a:rPr lang="en-US" sz="2000" b="1" baseline="-25000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sz="2000" b="1" baseline="-25000" dirty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760" y="5577840"/>
            <a:ext cx="1280160" cy="365760"/>
            <a:chOff x="1737360" y="5577840"/>
            <a:chExt cx="1280160" cy="36576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743200" y="576072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1737360" y="557784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PC</a:t>
              </a:r>
              <a:r>
                <a:rPr lang="en-US" sz="2000" b="1" baseline="-25000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sz="2000" b="1" baseline="-25000" dirty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1645920" y="2423160"/>
            <a:ext cx="237744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  <a:r>
              <a:rPr lang="en-US" baseline="-250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child</a:t>
            </a:r>
            <a:endParaRPr lang="en-US" baseline="-25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834640" y="278892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365760" y="2606040"/>
            <a:ext cx="1280160" cy="365760"/>
            <a:chOff x="1737360" y="2743200"/>
            <a:chExt cx="1280160" cy="36576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2743200" y="292608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8" name="TextBox 27"/>
            <p:cNvSpPr txBox="1"/>
            <p:nvPr/>
          </p:nvSpPr>
          <p:spPr>
            <a:xfrm>
              <a:off x="1737360" y="274320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  <a:r>
                <a:rPr lang="en-US" sz="2000" b="1" baseline="-25000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  <a:endParaRPr lang="en-US" sz="2000" b="1" baseline="-25000" dirty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760" y="5303520"/>
            <a:ext cx="1280160" cy="365760"/>
            <a:chOff x="1737360" y="5577840"/>
            <a:chExt cx="1280160" cy="365760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2743200" y="576072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1" name="TextBox 30"/>
            <p:cNvSpPr txBox="1"/>
            <p:nvPr/>
          </p:nvSpPr>
          <p:spPr>
            <a:xfrm>
              <a:off x="1737360" y="557784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PC</a:t>
              </a:r>
              <a:r>
                <a:rPr lang="en-US" sz="2000" b="1" baseline="-25000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  <a:endParaRPr lang="en-US" sz="2000" b="1" baseline="-25000" dirty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66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HW4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server works, but is really, really slow</a:t>
            </a:r>
          </a:p>
          <a:p>
            <a:pPr lvl="1"/>
            <a:r>
              <a:rPr lang="en-US" dirty="0"/>
              <a:t>Check the 2</a:t>
            </a:r>
            <a:r>
              <a:rPr lang="en-US" baseline="30000" dirty="0"/>
              <a:t>nd</a:t>
            </a:r>
            <a:r>
              <a:rPr lang="en-US" dirty="0"/>
              <a:t> argument to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QueryProcessor</a:t>
            </a:r>
            <a:r>
              <a:rPr lang="en-US" dirty="0"/>
              <a:t> constructor</a:t>
            </a:r>
          </a:p>
          <a:p>
            <a:pPr lvl="3"/>
            <a:endParaRPr lang="en-US" dirty="0"/>
          </a:p>
          <a:p>
            <a:r>
              <a:rPr lang="en-US" dirty="0"/>
              <a:t>Funny things happen after the first request</a:t>
            </a:r>
          </a:p>
          <a:p>
            <a:pPr lvl="1"/>
            <a:r>
              <a:rPr lang="en-US" dirty="0"/>
              <a:t>Make sure you’re not destroying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HTTPConnection</a:t>
            </a:r>
            <a:r>
              <a:rPr lang="en-US" dirty="0"/>
              <a:t> object too early (</a:t>
            </a:r>
            <a:r>
              <a:rPr lang="en-US" i="1" dirty="0"/>
              <a:t>e.g.</a:t>
            </a:r>
            <a:r>
              <a:rPr lang="en-US" dirty="0"/>
              <a:t> falling out of scope in a while loop)</a:t>
            </a:r>
          </a:p>
          <a:p>
            <a:pPr lvl="3"/>
            <a:endParaRPr lang="en-US" dirty="0"/>
          </a:p>
          <a:p>
            <a:r>
              <a:rPr lang="en-US" dirty="0"/>
              <a:t>Server crashes on a blank request</a:t>
            </a:r>
          </a:p>
          <a:p>
            <a:pPr lvl="1"/>
            <a:r>
              <a:rPr lang="en-US" dirty="0"/>
              <a:t>Make sure that you handle the case that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(or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WrappedRead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) returns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13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Query Processing to a Search Server</a:t>
            </a:r>
          </a:p>
          <a:p>
            <a:r>
              <a:rPr lang="en-US" dirty="0"/>
              <a:t>Intro to Concurrency</a:t>
            </a:r>
          </a:p>
          <a:p>
            <a:r>
              <a:rPr lang="en-US" dirty="0"/>
              <a:t>Threads</a:t>
            </a:r>
          </a:p>
          <a:p>
            <a:r>
              <a:rPr lang="en-US" b="1" dirty="0">
                <a:solidFill>
                  <a:srgbClr val="4B2A85"/>
                </a:solidFill>
              </a:rPr>
              <a:t>Search Server with </a:t>
            </a:r>
            <a:r>
              <a:rPr lang="en-US" b="1" dirty="0" err="1">
                <a:solidFill>
                  <a:srgbClr val="4B2A85"/>
                </a:solidFill>
              </a:rPr>
              <a:t>pthreads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08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 The POSIX APIs for dealing with threads</a:t>
            </a:r>
          </a:p>
          <a:p>
            <a:pPr lvl="1"/>
            <a:r>
              <a:rPr lang="en-US" dirty="0"/>
              <a:t>Declared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Not part of the C/C++ language (cf. Java)</a:t>
            </a:r>
          </a:p>
          <a:p>
            <a:pPr lvl="1"/>
            <a:r>
              <a:rPr lang="en-US" dirty="0"/>
              <a:t>To enable support for multithreading, must include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dirty="0"/>
              <a:t> flag when compiling and linking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/>
              <a:t> command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–g –Wall –std=c11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–o main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Creates a new thread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*thread</a:t>
            </a:r>
            <a:r>
              <a:rPr lang="en-US" dirty="0"/>
              <a:t>, with attributes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means default attributes)</a:t>
            </a:r>
          </a:p>
          <a:p>
            <a:pPr lvl="1"/>
            <a:r>
              <a:rPr lang="en-US" dirty="0"/>
              <a:t>Returns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on success and an error number on error (can check against error constants)</a:t>
            </a:r>
          </a:p>
          <a:p>
            <a:pPr lvl="1"/>
            <a:r>
              <a:rPr lang="en-US" dirty="0"/>
              <a:t>The new thread runs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start_routine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dirty="0"/>
              <a:t> </a:t>
            </a:r>
          </a:p>
          <a:p>
            <a:pPr lvl="1"/>
            <a:r>
              <a:rPr lang="en-US" dirty="0"/>
              <a:t>Equivalent of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/>
              <a:t> for a thread instead of a process</a:t>
            </a:r>
          </a:p>
          <a:p>
            <a:pPr lvl="1"/>
            <a:r>
              <a:rPr lang="en-US" dirty="0"/>
              <a:t>The thread will automatically exit once it returns from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start_routine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42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822958" y="1463040"/>
            <a:ext cx="6217920" cy="1554480"/>
          </a:xfrm>
          <a:prstGeom prst="roundRect">
            <a:avLst>
              <a:gd name="adj" fmla="val 5683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thread,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start_routine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22960" y="5166360"/>
            <a:ext cx="5120640" cy="365760"/>
          </a:xfrm>
          <a:prstGeom prst="roundRect">
            <a:avLst>
              <a:gd name="adj" fmla="val 5683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E89EC5-1765-4427-9CCC-BD1CC80C90CB}"/>
                  </a:ext>
                </a:extLst>
              </p14:cNvPr>
              <p14:cNvContentPartPr/>
              <p14:nvPr/>
            </p14:nvContentPartPr>
            <p14:xfrm>
              <a:off x="3193560" y="3387600"/>
              <a:ext cx="6480" cy="1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E89EC5-1765-4427-9CCC-BD1CC80C90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4200" y="3378240"/>
                <a:ext cx="25200" cy="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0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From Query Processing to a Search Server</a:t>
            </a:r>
          </a:p>
          <a:p>
            <a:r>
              <a:rPr lang="en-US" dirty="0"/>
              <a:t>Intro to Concurrency</a:t>
            </a:r>
          </a:p>
          <a:p>
            <a:r>
              <a:rPr lang="en-US" dirty="0"/>
              <a:t>Threads and other concurrency methods</a:t>
            </a:r>
          </a:p>
          <a:p>
            <a:r>
              <a:rPr lang="en-US" dirty="0"/>
              <a:t>Search Server with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7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Building a Web Search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have:</a:t>
            </a:r>
          </a:p>
          <a:p>
            <a:pPr lvl="1"/>
            <a:r>
              <a:rPr lang="en-US" dirty="0"/>
              <a:t>Some indexes</a:t>
            </a:r>
          </a:p>
          <a:p>
            <a:pPr lvl="2"/>
            <a:r>
              <a:rPr lang="en-US" dirty="0"/>
              <a:t>A map from &lt;</a:t>
            </a:r>
            <a:r>
              <a:rPr lang="en-US" i="1" dirty="0"/>
              <a:t>word</a:t>
            </a:r>
            <a:r>
              <a:rPr lang="en-US" dirty="0"/>
              <a:t>&gt; to &lt;</a:t>
            </a:r>
            <a:r>
              <a:rPr lang="en-US" i="1" dirty="0"/>
              <a:t>list of documents containing the word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This is probably </a:t>
            </a:r>
            <a:r>
              <a:rPr lang="en-US" i="1" dirty="0" err="1"/>
              <a:t>sharded</a:t>
            </a:r>
            <a:r>
              <a:rPr lang="en-US" dirty="0"/>
              <a:t> over multiple files</a:t>
            </a:r>
          </a:p>
          <a:p>
            <a:pPr lvl="1"/>
            <a:r>
              <a:rPr lang="en-US" dirty="0"/>
              <a:t>A query processor</a:t>
            </a:r>
          </a:p>
          <a:p>
            <a:pPr lvl="2"/>
            <a:r>
              <a:rPr lang="en-US" dirty="0"/>
              <a:t>Accepts a query composed of multiple words</a:t>
            </a:r>
          </a:p>
          <a:p>
            <a:pPr lvl="2"/>
            <a:r>
              <a:rPr lang="en-US" dirty="0"/>
              <a:t>Looks up each word in the index</a:t>
            </a:r>
          </a:p>
          <a:p>
            <a:pPr lvl="2"/>
            <a:r>
              <a:rPr lang="en-US" dirty="0"/>
              <a:t>Merges the result from each word into an overall result set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7</a:t>
            </a:fld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4070771" y="3474117"/>
            <a:ext cx="1463040" cy="822960"/>
          </a:xfrm>
          <a:prstGeom prst="rect">
            <a:avLst/>
          </a:prstGeom>
          <a:solidFill>
            <a:srgbClr val="00B05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processor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6475" y="3646162"/>
            <a:ext cx="1905000" cy="512064"/>
            <a:chOff x="5775960" y="3657600"/>
            <a:chExt cx="1905000" cy="512064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583680" y="3657600"/>
              <a:ext cx="1097280" cy="512064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Straight Arrow Connector 52"/>
            <p:cNvCxnSpPr>
              <a:cxnSpLocks/>
            </p:cNvCxnSpPr>
            <p:nvPr/>
          </p:nvCxnSpPr>
          <p:spPr bwMode="auto">
            <a:xfrm>
              <a:off x="5775960" y="3913632"/>
              <a:ext cx="77114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triangle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1693331" y="2166525"/>
            <a:ext cx="2340864" cy="3438144"/>
            <a:chOff x="1463040" y="2194560"/>
            <a:chExt cx="2340864" cy="3438144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463040" y="3593592"/>
              <a:ext cx="1097280" cy="640080"/>
            </a:xfrm>
            <a:prstGeom prst="rect">
              <a:avLst/>
            </a:prstGeom>
            <a:solidFill>
              <a:srgbClr val="F6F5B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index file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463040" y="2194560"/>
              <a:ext cx="1097280" cy="640080"/>
            </a:xfrm>
            <a:prstGeom prst="rect">
              <a:avLst/>
            </a:prstGeom>
            <a:solidFill>
              <a:srgbClr val="F6F5B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index file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463040" y="4992624"/>
              <a:ext cx="1097280" cy="640080"/>
            </a:xfrm>
            <a:prstGeom prst="rect">
              <a:avLst/>
            </a:prstGeom>
            <a:solidFill>
              <a:srgbClr val="F6F5B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index file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2596896" y="2514600"/>
              <a:ext cx="1207008" cy="112471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2596896" y="3913632"/>
              <a:ext cx="120700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2596896" y="4187952"/>
              <a:ext cx="1207008" cy="112471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180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 (Pseudocode)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02409" y="1197678"/>
            <a:ext cx="7315200" cy="5099213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doclist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word)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bucket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(word);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(bucket);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hit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doclist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(hit));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SetupServerToReceiveConnections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GetNextQuery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results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word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query[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n]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intersect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(word));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(results);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705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Timeline: a Multi-Word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9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73737" y="1805249"/>
            <a:ext cx="9017326" cy="3383456"/>
            <a:chOff x="91441" y="1329760"/>
            <a:chExt cx="9017326" cy="3383456"/>
          </a:xfrm>
        </p:grpSpPr>
        <p:grpSp>
          <p:nvGrpSpPr>
            <p:cNvPr id="17" name="Group 16"/>
            <p:cNvGrpSpPr/>
            <p:nvPr/>
          </p:nvGrpSpPr>
          <p:grpSpPr>
            <a:xfrm>
              <a:off x="91441" y="1360228"/>
              <a:ext cx="1481369" cy="3322408"/>
              <a:chOff x="91441" y="1360228"/>
              <a:chExt cx="1481369" cy="3322408"/>
            </a:xfrm>
          </p:grpSpPr>
          <p:sp>
            <p:nvSpPr>
              <p:cNvPr id="5" name="Rectangle 4"/>
              <p:cNvSpPr/>
              <p:nvPr/>
            </p:nvSpPr>
            <p:spPr bwMode="auto">
              <a:xfrm rot="16200000">
                <a:off x="-393150" y="2716676"/>
                <a:ext cx="3291840" cy="640080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network I/O</a:t>
                </a:r>
                <a:endParaRPr lang="en-US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-1234439" y="2686108"/>
                <a:ext cx="3291840" cy="64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main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  <a:p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err="1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GetNextQuery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771911" y="1360228"/>
              <a:ext cx="2245357" cy="3322409"/>
              <a:chOff x="1771911" y="1360228"/>
              <a:chExt cx="2245357" cy="3322409"/>
            </a:xfrm>
          </p:grpSpPr>
          <p:sp>
            <p:nvSpPr>
              <p:cNvPr id="6" name="Rectangle 5"/>
              <p:cNvSpPr/>
              <p:nvPr/>
            </p:nvSpPr>
            <p:spPr bwMode="auto">
              <a:xfrm rot="16200000">
                <a:off x="2051308" y="2716676"/>
                <a:ext cx="3291840" cy="640081"/>
              </a:xfrm>
              <a:prstGeom prst="rect">
                <a:avLst/>
              </a:prstGeom>
              <a:solidFill>
                <a:srgbClr val="E2661A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disk I/O</a:t>
                </a:r>
                <a:endParaRPr lang="en-US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310657" y="2821482"/>
                <a:ext cx="3291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Lookup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144212" y="1329760"/>
              <a:ext cx="1225690" cy="3352876"/>
              <a:chOff x="589730" y="1329760"/>
              <a:chExt cx="1225690" cy="3352876"/>
            </a:xfrm>
          </p:grpSpPr>
          <p:sp>
            <p:nvSpPr>
              <p:cNvPr id="12" name="Rectangle 11"/>
              <p:cNvSpPr/>
              <p:nvPr/>
            </p:nvSpPr>
            <p:spPr bwMode="auto">
              <a:xfrm rot="16200000">
                <a:off x="-742518" y="2723044"/>
                <a:ext cx="3291840" cy="627343"/>
              </a:xfrm>
              <a:prstGeom prst="rect">
                <a:avLst/>
              </a:prstGeom>
              <a:solidFill>
                <a:srgbClr val="E2661A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disk I/O</a:t>
                </a:r>
                <a:endParaRPr lang="en-US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-15166" y="2791014"/>
                <a:ext cx="3291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Lookup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214309" y="1349741"/>
              <a:ext cx="978789" cy="3332901"/>
              <a:chOff x="2099802" y="1349741"/>
              <a:chExt cx="978789" cy="3332901"/>
            </a:xfrm>
          </p:grpSpPr>
          <p:sp>
            <p:nvSpPr>
              <p:cNvPr id="15" name="Rectangle 14"/>
              <p:cNvSpPr/>
              <p:nvPr/>
            </p:nvSpPr>
            <p:spPr bwMode="auto">
              <a:xfrm rot="16200000">
                <a:off x="1118999" y="2723050"/>
                <a:ext cx="3291840" cy="627344"/>
              </a:xfrm>
              <a:prstGeom prst="rect">
                <a:avLst/>
              </a:prstGeom>
              <a:solidFill>
                <a:srgbClr val="E2661A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disk I/O</a:t>
                </a:r>
                <a:endParaRPr lang="en-US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638548" y="2810995"/>
                <a:ext cx="3291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Lookup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225877" y="1360228"/>
              <a:ext cx="992917" cy="3352988"/>
              <a:chOff x="1271183" y="1360228"/>
              <a:chExt cx="992917" cy="3352988"/>
            </a:xfrm>
          </p:grpSpPr>
          <p:sp>
            <p:nvSpPr>
              <p:cNvPr id="19" name="Rectangle 18"/>
              <p:cNvSpPr/>
              <p:nvPr/>
            </p:nvSpPr>
            <p:spPr bwMode="auto">
              <a:xfrm rot="16200000">
                <a:off x="298140" y="2747256"/>
                <a:ext cx="3291840" cy="640080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network I/O</a:t>
                </a:r>
                <a:endParaRPr lang="en-US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-190071" y="2821482"/>
                <a:ext cx="3291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Display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6200000">
              <a:off x="6838024" y="2823465"/>
              <a:ext cx="3291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</a:t>
              </a:r>
              <a:r>
                <a:rPr lang="en-US" b="1" dirty="0" err="1">
                  <a:solidFill>
                    <a:srgbClr val="6699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GetNextQuery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60127" y="3006148"/>
              <a:ext cx="548640" cy="369332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• • •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8640" y="5486399"/>
            <a:ext cx="8046720" cy="369332"/>
            <a:chOff x="548640" y="5486399"/>
            <a:chExt cx="8046720" cy="369332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548640" y="5486400"/>
              <a:ext cx="80467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7863840" y="548639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8641" y="5760720"/>
            <a:ext cx="7735956" cy="633163"/>
            <a:chOff x="997527" y="5943600"/>
            <a:chExt cx="6411063" cy="633163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997527" y="6217920"/>
              <a:ext cx="6411063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005840" y="5943600"/>
              <a:ext cx="0" cy="5486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408590" y="5943600"/>
              <a:ext cx="0" cy="5486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3291429" y="6145876"/>
              <a:ext cx="18232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query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817D2AA-C546-43BC-85BD-6DBE7B9451DD}"/>
              </a:ext>
            </a:extLst>
          </p:cNvPr>
          <p:cNvSpPr/>
          <p:nvPr/>
        </p:nvSpPr>
        <p:spPr bwMode="auto">
          <a:xfrm rot="16200000">
            <a:off x="3229897" y="3317959"/>
            <a:ext cx="3291840" cy="388496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CPU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D0C31C-5444-4441-92DF-C4609CE4F1BF}"/>
              </a:ext>
            </a:extLst>
          </p:cNvPr>
          <p:cNvSpPr/>
          <p:nvPr/>
        </p:nvSpPr>
        <p:spPr bwMode="auto">
          <a:xfrm rot="16200000">
            <a:off x="5379405" y="3317963"/>
            <a:ext cx="3291840" cy="388496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CPU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6EA93A-6867-4C6A-9DAC-9B6D7AFB4B8A}"/>
              </a:ext>
            </a:extLst>
          </p:cNvPr>
          <p:cNvSpPr txBox="1"/>
          <p:nvPr/>
        </p:nvSpPr>
        <p:spPr>
          <a:xfrm rot="16200000">
            <a:off x="5038225" y="3491677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results.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intersect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819722-4E95-452D-97E3-4442AD3C44CA}"/>
              </a:ext>
            </a:extLst>
          </p:cNvPr>
          <p:cNvSpPr txBox="1"/>
          <p:nvPr/>
        </p:nvSpPr>
        <p:spPr>
          <a:xfrm rot="16200000">
            <a:off x="2334295" y="2948625"/>
            <a:ext cx="437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results.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intersect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1447901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UWTheme_333_PollEverywher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17577</TotalTime>
  <Words>3529</Words>
  <Application>Microsoft Office PowerPoint</Application>
  <PresentationFormat>On-screen Show (4:3)</PresentationFormat>
  <Paragraphs>617</Paragraphs>
  <Slides>42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Narrow</vt:lpstr>
      <vt:lpstr>Calibri</vt:lpstr>
      <vt:lpstr>Courier New</vt:lpstr>
      <vt:lpstr>Ink Free</vt:lpstr>
      <vt:lpstr>Times New Roman</vt:lpstr>
      <vt:lpstr>Wingdings</vt:lpstr>
      <vt:lpstr>UWTheme-333-Sp18</vt:lpstr>
      <vt:lpstr>UWTheme_333_PollEverywhere</vt:lpstr>
      <vt:lpstr>Concurrency: Intro and Threads CSE 333 Spring 2021</vt:lpstr>
      <vt:lpstr>How far are you in HW4?</vt:lpstr>
      <vt:lpstr>Administrivia</vt:lpstr>
      <vt:lpstr>Some Common HW4 Bugs</vt:lpstr>
      <vt:lpstr>Lecture Outline</vt:lpstr>
      <vt:lpstr>Building a Web Search Engine</vt:lpstr>
      <vt:lpstr>Search Engine Architecture</vt:lpstr>
      <vt:lpstr>Search Engine (Pseudocode)</vt:lpstr>
      <vt:lpstr>Execution Timeline: a Multi-Word Query</vt:lpstr>
      <vt:lpstr>What About I/O-caused Latency?</vt:lpstr>
      <vt:lpstr>Execution Timeline: To Scale</vt:lpstr>
      <vt:lpstr>Multiple (Single-Word) Queries</vt:lpstr>
      <vt:lpstr>Multiple Queries: To Scale</vt:lpstr>
      <vt:lpstr>Uh-Oh (1 of 2)</vt:lpstr>
      <vt:lpstr>Uh-Oh (2 of 2)</vt:lpstr>
      <vt:lpstr>Sequential Can Be Inefficient</vt:lpstr>
      <vt:lpstr>Lecture Outline</vt:lpstr>
      <vt:lpstr>Concurrency</vt:lpstr>
      <vt:lpstr>A Concurrent Implementation </vt:lpstr>
      <vt:lpstr>Lecture Outline</vt:lpstr>
      <vt:lpstr>Review: Processes</vt:lpstr>
      <vt:lpstr>Introducing Threads</vt:lpstr>
      <vt:lpstr>Multi-threaded Search Engine (Pseudocode)</vt:lpstr>
      <vt:lpstr>Multi-threaded Search Engine (Execution)</vt:lpstr>
      <vt:lpstr>Why Threads?</vt:lpstr>
      <vt:lpstr>Threads vs. Processes</vt:lpstr>
      <vt:lpstr>Threads vs. Processes</vt:lpstr>
      <vt:lpstr>Threads vs. Processes</vt:lpstr>
      <vt:lpstr>Alternative: Processes</vt:lpstr>
      <vt:lpstr>Alternate: Different I/O Handling</vt:lpstr>
      <vt:lpstr>Non-blocking I/O</vt:lpstr>
      <vt:lpstr>PowerPoint Presentation</vt:lpstr>
      <vt:lpstr>PowerPoint Presentation</vt:lpstr>
      <vt:lpstr>Outline (next two lectures)</vt:lpstr>
      <vt:lpstr>Sequential</vt:lpstr>
      <vt:lpstr>Why Sequential?</vt:lpstr>
      <vt:lpstr>Threads</vt:lpstr>
      <vt:lpstr>Single-Threaded Address Spaces</vt:lpstr>
      <vt:lpstr>Multi-threaded Address Spaces</vt:lpstr>
      <vt:lpstr>Lecture Outline</vt:lpstr>
      <vt:lpstr>POSIX Threads (pthreads)</vt:lpstr>
      <vt:lpstr>Creating and Terminating Threads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Concurrency Intro CSE 333 Summer 2020</dc:title>
  <dc:creator>Travis McGaha</dc:creator>
  <cp:lastModifiedBy>Travis McGaha</cp:lastModifiedBy>
  <cp:revision>588</cp:revision>
  <cp:lastPrinted>2020-03-04T03:42:28Z</cp:lastPrinted>
  <dcterms:created xsi:type="dcterms:W3CDTF">2018-03-28T08:00:24Z</dcterms:created>
  <dcterms:modified xsi:type="dcterms:W3CDTF">2021-05-26T23:26:39Z</dcterms:modified>
</cp:coreProperties>
</file>