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8"/>
  </p:notesMasterIdLst>
  <p:handoutMasterIdLst>
    <p:handoutMasterId r:id="rId29"/>
  </p:handoutMasterIdLst>
  <p:sldIdLst>
    <p:sldId id="352" r:id="rId2"/>
    <p:sldId id="257" r:id="rId3"/>
    <p:sldId id="279" r:id="rId4"/>
    <p:sldId id="259" r:id="rId5"/>
    <p:sldId id="261" r:id="rId6"/>
    <p:sldId id="262" r:id="rId7"/>
    <p:sldId id="263" r:id="rId8"/>
    <p:sldId id="281" r:id="rId9"/>
    <p:sldId id="282" r:id="rId10"/>
    <p:sldId id="284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4" r:id="rId19"/>
    <p:sldId id="271" r:id="rId20"/>
    <p:sldId id="272" r:id="rId21"/>
    <p:sldId id="276" r:id="rId22"/>
    <p:sldId id="273" r:id="rId23"/>
    <p:sldId id="275" r:id="rId24"/>
    <p:sldId id="277" r:id="rId25"/>
    <p:sldId id="278" r:id="rId26"/>
    <p:sldId id="260" r:id="rId27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9900"/>
    <a:srgbClr val="5A5A5A"/>
    <a:srgbClr val="D94B7B"/>
    <a:srgbClr val="E26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7" autoAdjust="0"/>
    <p:restoredTop sz="85562" autoAdjust="0"/>
  </p:normalViewPr>
  <p:slideViewPr>
    <p:cSldViewPr snapToGrid="0">
      <p:cViewPr varScale="1">
        <p:scale>
          <a:sx n="60" d="100"/>
          <a:sy n="60" d="100"/>
        </p:scale>
        <p:origin x="102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571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1759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ink/ink1.xml><?xml version="1.0" encoding="utf-8"?>
<inkml:ink xmlns:inkml="http://www.w3.org/2003/InkML">
  <inkml:definitions/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3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4/13/2018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30760FD-43FD-4D6F-84B1-8E330FAF6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8136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78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821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Host:  for virtual hosting (if hosting</a:t>
            </a:r>
            <a:r>
              <a:rPr lang="en-US" baseline="0" dirty="0"/>
              <a:t> multiple domain names on the same server)</a:t>
            </a:r>
          </a:p>
          <a:p>
            <a:r>
              <a:rPr lang="en-US" baseline="0" dirty="0"/>
              <a:t>User-Agent:  if different browser requirements (e.g. browser vs. mobile)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4708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56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192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8908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504  Gateway Time-out</a:t>
            </a:r>
          </a:p>
          <a:p>
            <a:r>
              <a:rPr lang="en-US" dirty="0"/>
              <a:t>204  No</a:t>
            </a:r>
            <a:r>
              <a:rPr lang="en-US" baseline="0" dirty="0"/>
              <a:t> Content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9733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Server:  dealing with versioning or</a:t>
            </a:r>
            <a:r>
              <a:rPr lang="en-US" baseline="0" dirty="0"/>
              <a:t> compatibility </a:t>
            </a:r>
            <a:r>
              <a:rPr lang="en-US" dirty="0"/>
              <a:t>issues</a:t>
            </a:r>
          </a:p>
          <a:p>
            <a:r>
              <a:rPr lang="en-US" baseline="0" dirty="0"/>
              <a:t>Content-Length:  to know how many more bytes to read across network</a:t>
            </a:r>
          </a:p>
          <a:p>
            <a:r>
              <a:rPr lang="en-US" baseline="0" dirty="0"/>
              <a:t>Last-Modified:  check caching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739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167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21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11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52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70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7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63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15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1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BEF8F-2364-4B28-BC8F-FC4F0320E0E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2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8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3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977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0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4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Spring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77517" y="27429"/>
            <a:ext cx="788999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L24:  HTTP</a:t>
            </a:r>
          </a:p>
        </p:txBody>
      </p:sp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42B0B78-57FC-2E44-9CF5-9C4572D7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50518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Protocols/rfc2616/rfc2616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Protocols/rfc2616/rfc2616-sec5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Protocols/rfc2616/rfc2616-sec6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Hypertext_Transfer_Protocol#Request_method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12E1CBE-5758-8A40-A519-4C8BDA068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15789" y="618942"/>
            <a:ext cx="2886658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pollev.com/cse333cosmo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42" y="1439726"/>
            <a:ext cx="4534095" cy="934264"/>
          </a:xfrm>
        </p:spPr>
        <p:txBody>
          <a:bodyPr anchor="t" anchorCtr="0">
            <a:normAutofit fontScale="90000"/>
          </a:bodyPr>
          <a:lstStyle/>
          <a:p>
            <a:r>
              <a:rPr lang="en-US" sz="3200" dirty="0"/>
              <a:t>How many hours did you spent on Homework 3?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553" y="2007519"/>
            <a:ext cx="3728001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9900"/>
                </a:solidFill>
              </a:rPr>
              <a:t>[0, 4) hours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50"/>
                </a:solidFill>
              </a:rPr>
              <a:t>[4, 8) hours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3399"/>
                </a:solidFill>
              </a:rPr>
              <a:t>[8, 12) hours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[12, 16) hours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chemeClr val="bg2"/>
                </a:solidFill>
              </a:rPr>
              <a:t>[16, 20) hours</a:t>
            </a:r>
            <a:endParaRPr lang="en-US" sz="2800" b="1" dirty="0">
              <a:solidFill>
                <a:srgbClr val="4B2A85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996633"/>
                </a:solidFill>
              </a:rPr>
              <a:t>20+ hours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70C0"/>
                </a:solidFill>
              </a:rPr>
              <a:t>Prefer not to say</a:t>
            </a:r>
          </a:p>
          <a:p>
            <a:pPr lvl="1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55BC06-8E8D-0144-B121-8A247D8ED693}"/>
              </a:ext>
            </a:extLst>
          </p:cNvPr>
          <p:cNvSpPr txBox="1">
            <a:spLocks/>
          </p:cNvSpPr>
          <p:nvPr/>
        </p:nvSpPr>
        <p:spPr>
          <a:xfrm>
            <a:off x="4579937" y="1540387"/>
            <a:ext cx="4870675" cy="934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2pPr>
            <a:lvl3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3pPr>
            <a:lvl4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4pPr>
            <a:lvl5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5pPr>
            <a:lvl6pPr marL="5762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6pPr>
            <a:lvl7pPr marL="10334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7pPr>
            <a:lvl8pPr marL="14906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8pPr>
            <a:lvl9pPr marL="19478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r>
              <a:rPr lang="en-US" kern="0" dirty="0"/>
              <a:t> About how long did Exercise 10 take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F90B0-8F82-CB4B-AFC9-D01139338DE3}"/>
              </a:ext>
            </a:extLst>
          </p:cNvPr>
          <p:cNvSpPr txBox="1">
            <a:spLocks/>
          </p:cNvSpPr>
          <p:nvPr/>
        </p:nvSpPr>
        <p:spPr bwMode="auto">
          <a:xfrm>
            <a:off x="4813553" y="2373990"/>
            <a:ext cx="3861430" cy="413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685800" lvl="2" indent="0">
              <a:buFont typeface="Arial" panose="020B0604020202020204" pitchFamily="34" charset="0"/>
              <a:buNone/>
            </a:pPr>
            <a:endParaRPr lang="en-US" kern="0" dirty="0"/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FF9900"/>
                </a:solidFill>
              </a:rPr>
              <a:t>	[0, 2) hours</a:t>
            </a:r>
            <a:endParaRPr lang="en-US" sz="2800" b="1" kern="0" baseline="-25000" dirty="0">
              <a:solidFill>
                <a:srgbClr val="FF990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00B050"/>
                </a:solidFill>
              </a:rPr>
              <a:t>	[2, 4) hours</a:t>
            </a:r>
            <a:endParaRPr lang="en-US" sz="2800" b="1" kern="0" baseline="-25000" dirty="0">
              <a:solidFill>
                <a:srgbClr val="00B05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FF3399"/>
                </a:solidFill>
              </a:rPr>
              <a:t>	[4, 6) hours</a:t>
            </a:r>
            <a:endParaRPr lang="en-US" sz="2800" b="1" kern="0" baseline="-25000" dirty="0">
              <a:solidFill>
                <a:srgbClr val="FF3399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00B0F0"/>
                </a:solidFill>
              </a:rPr>
              <a:t>	[6, 8) hours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00B0F0"/>
                </a:solidFill>
              </a:rPr>
              <a:t>	</a:t>
            </a:r>
            <a:r>
              <a:rPr lang="en-US" sz="2800" b="1" kern="0" dirty="0">
                <a:solidFill>
                  <a:srgbClr val="714EA3"/>
                </a:solidFill>
              </a:rPr>
              <a:t>8+ Hours</a:t>
            </a:r>
            <a:endParaRPr lang="en-US" sz="2800" b="1" kern="0" baseline="-25000" dirty="0">
              <a:solidFill>
                <a:srgbClr val="714EA3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996633"/>
                </a:solidFill>
              </a:rPr>
              <a:t>	I didn’t submit / I prefer not to say</a:t>
            </a:r>
            <a:endParaRPr lang="en-US" sz="2800" b="1" kern="0" baseline="-25000" dirty="0">
              <a:solidFill>
                <a:srgbClr val="996633"/>
              </a:solidFill>
            </a:endParaRPr>
          </a:p>
          <a:p>
            <a:pPr lvl="1"/>
            <a:endParaRPr lang="en-US" sz="1800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826955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ight Arrow 58">
            <a:extLst>
              <a:ext uri="{FF2B5EF4-FFF2-40B4-BE49-F238E27FC236}">
                <a16:creationId xmlns:a16="http://schemas.microsoft.com/office/drawing/2014/main" id="{C2336237-4469-1D45-8773-233BD946DAEE}"/>
              </a:ext>
            </a:extLst>
          </p:cNvPr>
          <p:cNvSpPr/>
          <p:nvPr/>
        </p:nvSpPr>
        <p:spPr bwMode="auto">
          <a:xfrm rot="10800000">
            <a:off x="4497186" y="5407249"/>
            <a:ext cx="1977544" cy="1176602"/>
          </a:xfrm>
          <a:prstGeom prst="rightArrow">
            <a:avLst>
              <a:gd name="adj1" fmla="val 65048"/>
              <a:gd name="adj2" fmla="val 52115"/>
            </a:avLst>
          </a:prstGeom>
          <a:solidFill>
            <a:srgbClr val="E0DFE1"/>
          </a:soli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4" name="Right Arrow 53">
            <a:extLst>
              <a:ext uri="{FF2B5EF4-FFF2-40B4-BE49-F238E27FC236}">
                <a16:creationId xmlns:a16="http://schemas.microsoft.com/office/drawing/2014/main" id="{D58CD725-B0BB-FA4F-9C1F-F1278E014D08}"/>
              </a:ext>
            </a:extLst>
          </p:cNvPr>
          <p:cNvSpPr/>
          <p:nvPr/>
        </p:nvSpPr>
        <p:spPr bwMode="auto">
          <a:xfrm>
            <a:off x="2505182" y="4625001"/>
            <a:ext cx="1977544" cy="1176602"/>
          </a:xfrm>
          <a:prstGeom prst="rightArrow">
            <a:avLst>
              <a:gd name="adj1" fmla="val 65048"/>
              <a:gd name="adj2" fmla="val 52115"/>
            </a:avLst>
          </a:prstGeom>
          <a:solidFill>
            <a:srgbClr val="E0DFE1"/>
          </a:soli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219325"/>
          </a:xfrm>
        </p:spPr>
        <p:txBody>
          <a:bodyPr/>
          <a:lstStyle/>
          <a:p>
            <a:r>
              <a:rPr lang="en-US" dirty="0"/>
              <a:t>There are three commonly-used HTTP methods:</a:t>
            </a:r>
          </a:p>
          <a:p>
            <a:pPr lvl="1"/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dirty="0"/>
              <a:t>:  “Please send me the named resource”</a:t>
            </a:r>
          </a:p>
          <a:p>
            <a:pPr lvl="1"/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dirty="0"/>
              <a:t>:  “I’d like to submit data to you” (</a:t>
            </a:r>
            <a:r>
              <a:rPr lang="en-US" i="1" dirty="0"/>
              <a:t>e.g.</a:t>
            </a:r>
            <a:r>
              <a:rPr lang="en-US" dirty="0"/>
              <a:t> file upload)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en-US" dirty="0"/>
              <a:t>:  “Send me the headers for the named resource”</a:t>
            </a:r>
          </a:p>
          <a:p>
            <a:pPr lvl="2"/>
            <a:r>
              <a:rPr lang="en-US" dirty="0"/>
              <a:t>Doesn’t send resource; often to check if cached copy is still valid</a:t>
            </a:r>
          </a:p>
          <a:p>
            <a:pPr marL="363474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10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289073-42AD-C149-A2D2-1AF03A6E6C19}"/>
              </a:ext>
            </a:extLst>
          </p:cNvPr>
          <p:cNvSpPr/>
          <p:nvPr/>
        </p:nvSpPr>
        <p:spPr>
          <a:xfrm>
            <a:off x="3991404" y="3554202"/>
            <a:ext cx="1106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en-US" sz="24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2400" u="sng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0A8F2F-33A5-FB48-8123-CC4E2B240F8C}"/>
              </a:ext>
            </a:extLst>
          </p:cNvPr>
          <p:cNvSpPr/>
          <p:nvPr/>
        </p:nvSpPr>
        <p:spPr>
          <a:xfrm>
            <a:off x="2629966" y="4342145"/>
            <a:ext cx="11611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latin typeface="+mj-lt"/>
                <a:cs typeface="Courier New" panose="02070309020205020404" pitchFamily="49" charset="0"/>
              </a:rPr>
              <a:t>REQUEST</a:t>
            </a:r>
            <a:endParaRPr lang="en-US" sz="2000" b="1" dirty="0"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1D0BCE-D7A6-D54B-9014-48B468E3AC94}"/>
              </a:ext>
            </a:extLst>
          </p:cNvPr>
          <p:cNvSpPr/>
          <p:nvPr/>
        </p:nvSpPr>
        <p:spPr>
          <a:xfrm>
            <a:off x="5110275" y="5103992"/>
            <a:ext cx="1297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latin typeface="+mj-lt"/>
                <a:cs typeface="Courier New" panose="02070309020205020404" pitchFamily="49" charset="0"/>
              </a:rPr>
              <a:t>RESPONSE</a:t>
            </a:r>
            <a:endParaRPr lang="en-US" sz="2000" b="1" dirty="0"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554771-DDD0-154D-A736-7E9F15706948}"/>
              </a:ext>
            </a:extLst>
          </p:cNvPr>
          <p:cNvSpPr/>
          <p:nvPr/>
        </p:nvSpPr>
        <p:spPr bwMode="auto">
          <a:xfrm>
            <a:off x="5262253" y="5510191"/>
            <a:ext cx="993900" cy="304800"/>
          </a:xfrm>
          <a:prstGeom prst="rect">
            <a:avLst/>
          </a:prstGeom>
          <a:solidFill>
            <a:srgbClr val="94F5EA"/>
          </a:solidFill>
          <a:ln w="19050" cap="flat" cmpd="sng" algn="ctr">
            <a:solidFill>
              <a:srgbClr val="85D9C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solidFill>
                  <a:srgbClr val="406A66"/>
                </a:solidFill>
                <a:latin typeface="Calibri" charset="0"/>
                <a:ea typeface="Calibri" charset="0"/>
                <a:cs typeface="Calibri" charset="0"/>
              </a:rPr>
              <a:t>HEADERS</a:t>
            </a:r>
            <a:endParaRPr lang="en-US" b="1" dirty="0">
              <a:solidFill>
                <a:srgbClr val="406A66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DB6FE5E-BD40-E943-B78C-655567D17FAF}"/>
              </a:ext>
            </a:extLst>
          </p:cNvPr>
          <p:cNvSpPr/>
          <p:nvPr/>
        </p:nvSpPr>
        <p:spPr bwMode="auto">
          <a:xfrm>
            <a:off x="2699736" y="4751483"/>
            <a:ext cx="993900" cy="304800"/>
          </a:xfrm>
          <a:prstGeom prst="rect">
            <a:avLst/>
          </a:prstGeom>
          <a:solidFill>
            <a:srgbClr val="94F5EA"/>
          </a:solidFill>
          <a:ln w="19050" cap="flat" cmpd="sng" algn="ctr">
            <a:solidFill>
              <a:srgbClr val="85D9C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solidFill>
                  <a:srgbClr val="406A66"/>
                </a:solidFill>
                <a:latin typeface="Calibri" charset="0"/>
                <a:ea typeface="Calibri" charset="0"/>
                <a:cs typeface="Calibri" charset="0"/>
              </a:rPr>
              <a:t>HEADERS</a:t>
            </a:r>
            <a:endParaRPr lang="en-US" b="1" dirty="0">
              <a:solidFill>
                <a:srgbClr val="406A66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96875" y="3923219"/>
            <a:ext cx="1757981" cy="256902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CLIENT</a:t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(Web Browser)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25" name="Picture 6" descr="Image result for chrome ico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7" t="3669" r="3586" b="3684"/>
          <a:stretch/>
        </p:blipFill>
        <p:spPr bwMode="auto">
          <a:xfrm>
            <a:off x="816597" y="5342364"/>
            <a:ext cx="912222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 bwMode="auto">
          <a:xfrm>
            <a:off x="6838909" y="3915665"/>
            <a:ext cx="1757981" cy="256902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SERVER</a:t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</a:b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27" name="Picture 12" descr="Goog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322" y="5536898"/>
            <a:ext cx="1553154" cy="52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07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There are three commonly-used HTTP methods:</a:t>
            </a:r>
          </a:p>
          <a:p>
            <a:pPr lvl="1"/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dirty="0"/>
              <a:t>:  “Please send me the named resource”</a:t>
            </a:r>
          </a:p>
          <a:p>
            <a:pPr lvl="1"/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dirty="0"/>
              <a:t>:  “I’d like to submit data to you” (</a:t>
            </a:r>
            <a:r>
              <a:rPr lang="en-US" i="1" dirty="0"/>
              <a:t>e.g.</a:t>
            </a:r>
            <a:r>
              <a:rPr lang="en-US" dirty="0"/>
              <a:t> file upload)</a:t>
            </a:r>
          </a:p>
          <a:p>
            <a:pPr lvl="1"/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en-US" dirty="0"/>
              <a:t>:  “Send me the headers for the named resource”</a:t>
            </a:r>
          </a:p>
          <a:p>
            <a:pPr lvl="2"/>
            <a:r>
              <a:rPr lang="en-US" dirty="0"/>
              <a:t>Doesn’t send resource; often to check if cached copy is still valid</a:t>
            </a:r>
          </a:p>
          <a:p>
            <a:pPr lvl="3"/>
            <a:endParaRPr lang="en-US" dirty="0"/>
          </a:p>
          <a:p>
            <a:r>
              <a:rPr lang="en-US" dirty="0"/>
              <a:t>Other methods exist, but are much less common: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TRACE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OPTIONS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CONNECT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PATCH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lvl="2"/>
            <a:r>
              <a:rPr lang="en-US" dirty="0"/>
              <a:t>For instance: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TRACE</a:t>
            </a:r>
            <a:r>
              <a:rPr lang="en-US" dirty="0"/>
              <a:t> – “show any proxies or caches in between me and the server”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89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Versions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current browsers and servers “speak” </a:t>
            </a:r>
            <a:r>
              <a:rPr lang="en-US" dirty="0">
                <a:solidFill>
                  <a:schemeClr val="accent2"/>
                </a:solidFill>
              </a:rPr>
              <a:t>HTTP/1.1</a:t>
            </a:r>
          </a:p>
          <a:p>
            <a:pPr lvl="1"/>
            <a:r>
              <a:rPr lang="en-US" dirty="0"/>
              <a:t>Version 1.1 of the HTTP protocol</a:t>
            </a:r>
          </a:p>
          <a:p>
            <a:pPr lvl="2"/>
            <a:r>
              <a:rPr lang="en-US" dirty="0">
                <a:hlinkClick r:id="rId3"/>
              </a:rPr>
              <a:t>https://www.w3.org/Protocols/rfc2616/rfc2616.html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Standardized in 1997 and meant to fix shortcomings of HTTP/1.0</a:t>
            </a:r>
          </a:p>
          <a:p>
            <a:pPr lvl="2"/>
            <a:r>
              <a:rPr lang="en-US" dirty="0"/>
              <a:t>Better performance, richer caching features, better support for </a:t>
            </a:r>
            <a:r>
              <a:rPr lang="en-US" dirty="0" err="1"/>
              <a:t>multihomed</a:t>
            </a:r>
            <a:r>
              <a:rPr lang="en-US" dirty="0"/>
              <a:t> servers, and much more</a:t>
            </a:r>
          </a:p>
          <a:p>
            <a:pPr lvl="3"/>
            <a:endParaRPr lang="en-US" dirty="0"/>
          </a:p>
          <a:p>
            <a:r>
              <a:rPr lang="en-US" dirty="0"/>
              <a:t>HTTP/2 standardized recently (published in 2015)</a:t>
            </a:r>
          </a:p>
          <a:p>
            <a:pPr lvl="1"/>
            <a:r>
              <a:rPr lang="en-US" dirty="0"/>
              <a:t>Allows for higher performance but doesn’t change the basic web request/response model</a:t>
            </a:r>
          </a:p>
          <a:p>
            <a:pPr lvl="1"/>
            <a:r>
              <a:rPr lang="en-US" dirty="0"/>
              <a:t>Will coexist with HTTP/1.1 for a long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Headers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client can provide one or more request “headers”</a:t>
            </a:r>
          </a:p>
          <a:p>
            <a:pPr lvl="1"/>
            <a:r>
              <a:rPr lang="en-US" dirty="0"/>
              <a:t>These provide information to the server or modify how the server should process the request</a:t>
            </a:r>
          </a:p>
          <a:p>
            <a:pPr lvl="3"/>
            <a:endParaRPr lang="en-US" dirty="0"/>
          </a:p>
          <a:p>
            <a:r>
              <a:rPr lang="en-US" dirty="0"/>
              <a:t>You’ll encounter many in practice</a:t>
            </a:r>
          </a:p>
          <a:p>
            <a:pPr lvl="1"/>
            <a:r>
              <a:rPr lang="en-US" dirty="0">
                <a:hlinkClick r:id="rId3"/>
              </a:rPr>
              <a:t>https://www.w3.org/Protocols/rfc2616/rfc2616-sec5.html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Host:</a:t>
            </a:r>
            <a:r>
              <a:rPr lang="en-US" dirty="0"/>
              <a:t> the DNS name of the server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User-Agent:</a:t>
            </a:r>
            <a:r>
              <a:rPr lang="en-US" dirty="0"/>
              <a:t> an identifying string naming the browser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Accept:</a:t>
            </a:r>
            <a:r>
              <a:rPr lang="en-US" dirty="0"/>
              <a:t> the content types the client prefers or can accept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Cookie:</a:t>
            </a:r>
            <a:r>
              <a:rPr lang="en-US" dirty="0"/>
              <a:t> an HTTP cookie previously set by the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3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Real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0991"/>
            <a:ext cx="83661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Demo: 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  <a:r>
              <a:rPr lang="en-US" dirty="0"/>
              <a:t> to see a real request</a:t>
            </a:r>
            <a:endParaRPr lang="en-US" dirty="0">
              <a:solidFill>
                <a:srgbClr val="5A5A5A"/>
              </a:solidFill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14</a:t>
            </a:fld>
            <a:endParaRPr lang="en-US"/>
          </a:p>
        </p:txBody>
      </p:sp>
      <p:sp>
        <p:nvSpPr>
          <p:cNvPr id="13" name="Rounded Rectangle 5">
            <a:extLst>
              <a:ext uri="{FF2B5EF4-FFF2-40B4-BE49-F238E27FC236}">
                <a16:creationId xmlns:a16="http://schemas.microsoft.com/office/drawing/2014/main" id="{88028165-32EC-407E-9F3D-5598DC9D5287}"/>
              </a:ext>
            </a:extLst>
          </p:cNvPr>
          <p:cNvSpPr/>
          <p:nvPr/>
        </p:nvSpPr>
        <p:spPr bwMode="auto">
          <a:xfrm>
            <a:off x="457200" y="1371600"/>
            <a:ext cx="8229600" cy="4389120"/>
          </a:xfrm>
          <a:prstGeom prst="roundRect">
            <a:avLst>
              <a:gd name="adj" fmla="val 215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 / HTTP/1.1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attu.cs.washington.edu:3333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Connection: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keep-alive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Upgrade-Insecure-Requests: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User-Agent: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Mozilla/5.0 (Windows NT 10.0; Win64; x64)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AppleWebKit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/537.36 (KHTML, like Gecko) Chrome/66.0.3359.181 Safari/537.36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Accept: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text/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html,application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xhtml+xml,application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xml;q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=0.9,image/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webp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image/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apng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,*/*;q=0.8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DNT: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Accept-Encoding: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gzip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deflate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Accept-Language: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en-US,en;q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=0.9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Cookie: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SESS0c8e598bbe17200b27e1d0a18f9a42bb=5c18d7ed6d369d56b69a1c0aa441d7 8f; SESSd47cbe79be51e625cab059451de75072=d137dbe7bbe1e90149797dcd89c639b1; _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sdsat_DMC_or_CCODE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=null; _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sdsat_utm_source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=; _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sdsat_utm_medium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=; _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sdsat_ut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m_term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=; _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sdsat_utm_content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adblock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=blocked;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s_fid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=50771A3AC73B3FFF-3F18A ABD559FFB5D;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s_cc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=true;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prev_page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=science.%3A%2Fcontent%2F347%2F6219%2F262% 2Ftab-pdf;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ist_usr_page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=1;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sat_ppv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=79;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ajs_anonymous_id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=%229225b8cf-6637-49 c8-8568-ecb53cfc760c%22;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ajs_user_id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=null;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ajs_group_id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=null; __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utma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=598078 07.316184303.1491952757.1496310296.1496310296.1; __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utmc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=59807807; __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utmc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=80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239842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Responses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form: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HTTP/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[version] [status code] [reason]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[headerfield1]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[fieldvalue1]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[headerfield2]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[fieldvalue2]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[...]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headerfieldN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fieldvalueN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[response body, if any]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156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Codes and Reason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Code</a:t>
            </a:r>
            <a:r>
              <a:rPr lang="en-US" dirty="0"/>
              <a:t>: numeric outcome of the request – easy for computers to interpret</a:t>
            </a:r>
          </a:p>
          <a:p>
            <a:pPr lvl="1"/>
            <a:r>
              <a:rPr lang="en-US" dirty="0"/>
              <a:t>A 3-digit integer with the 1</a:t>
            </a:r>
            <a:r>
              <a:rPr lang="en-US" baseline="30000" dirty="0"/>
              <a:t>st</a:t>
            </a:r>
            <a:r>
              <a:rPr lang="en-US" dirty="0"/>
              <a:t> digit indicating a response category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1xx</a:t>
            </a:r>
            <a:r>
              <a:rPr lang="en-US" dirty="0"/>
              <a:t>:  Informational message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2xx</a:t>
            </a:r>
            <a:r>
              <a:rPr lang="en-US" dirty="0"/>
              <a:t>:  Success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3xx</a:t>
            </a:r>
            <a:r>
              <a:rPr lang="en-US" dirty="0"/>
              <a:t>:  Redirect to a different URL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4xx</a:t>
            </a:r>
            <a:r>
              <a:rPr lang="en-US" dirty="0"/>
              <a:t>:  Error in the client’s request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5xx</a:t>
            </a:r>
            <a:r>
              <a:rPr lang="en-US" dirty="0"/>
              <a:t>:  Error experienced by the server</a:t>
            </a:r>
          </a:p>
          <a:p>
            <a:pPr lvl="3"/>
            <a:endParaRPr lang="en-US" dirty="0"/>
          </a:p>
          <a:p>
            <a:r>
              <a:rPr lang="en-US" i="1" dirty="0"/>
              <a:t>Reason</a:t>
            </a:r>
            <a:r>
              <a:rPr lang="en-US" dirty="0"/>
              <a:t>: human-readable explanation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 “OK” or “Moved Temporarily”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75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Statuses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HTTP/1.1 200 OK</a:t>
            </a:r>
          </a:p>
          <a:p>
            <a:pPr lvl="1"/>
            <a:r>
              <a:rPr lang="en-US" dirty="0"/>
              <a:t>The request succeeded and the requested object is sent</a:t>
            </a:r>
          </a:p>
          <a:p>
            <a:pPr lvl="3"/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HTTP/1.1 404 Not Found</a:t>
            </a:r>
          </a:p>
          <a:p>
            <a:pPr lvl="1"/>
            <a:r>
              <a:rPr lang="en-US" dirty="0"/>
              <a:t>The requested object was not found</a:t>
            </a:r>
          </a:p>
          <a:p>
            <a:pPr lvl="3"/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HTTP/1.1 301 Moved Permanently</a:t>
            </a:r>
          </a:p>
          <a:p>
            <a:pPr lvl="1"/>
            <a:r>
              <a:rPr lang="en-US" dirty="0"/>
              <a:t>The object exists, but its name has changed</a:t>
            </a:r>
          </a:p>
          <a:p>
            <a:pPr lvl="2"/>
            <a:r>
              <a:rPr lang="en-US" dirty="0"/>
              <a:t>The new URL is given as the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Location:</a:t>
            </a:r>
            <a:r>
              <a:rPr lang="en-US" dirty="0"/>
              <a:t>” header value</a:t>
            </a:r>
          </a:p>
          <a:p>
            <a:pPr lvl="3"/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HTTP/1.1 500 Server Error</a:t>
            </a:r>
          </a:p>
          <a:p>
            <a:pPr lvl="1"/>
            <a:r>
              <a:rPr lang="en-US" dirty="0"/>
              <a:t>The server had some kind of unexpected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44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HTTP status code family do you think the following Reasons belong to?</a:t>
            </a:r>
          </a:p>
          <a:p>
            <a:pPr marL="363474" lvl="1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  <a:p>
            <a:pPr marL="0" lvl="1" indent="0">
              <a:buNone/>
              <a:tabLst>
                <a:tab pos="460375" algn="l"/>
                <a:tab pos="1374775" algn="l"/>
              </a:tabLst>
            </a:pPr>
            <a:r>
              <a:rPr lang="en-US" sz="2600" dirty="0"/>
              <a:t>	</a:t>
            </a:r>
            <a:r>
              <a:rPr lang="en-US" sz="2600" b="1" dirty="0"/>
              <a:t>Q1	Q2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4xx	2xx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4xx	3xx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5xx	2xx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5xx	3xx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40480" y="36576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Q1:  </a:t>
            </a:r>
            <a:r>
              <a:rPr lang="en-US" sz="28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Gateway Time-out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40480" y="438912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Q2:  </a:t>
            </a:r>
            <a:r>
              <a:rPr lang="en-US" sz="28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 Content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FBC4B9-5D74-4782-A7AE-D011FF24F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CF63095-672C-4BB6-B017-AF625333DBC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706029DC-788D-DD44-9644-81DA5DD10DA6}"/>
              </a:ext>
            </a:extLst>
          </p:cNvPr>
          <p:cNvSpPr/>
          <p:nvPr/>
        </p:nvSpPr>
        <p:spPr bwMode="auto">
          <a:xfrm>
            <a:off x="6015789" y="618942"/>
            <a:ext cx="2886658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pollev.com/cse333cosmo</a:t>
            </a:r>
          </a:p>
        </p:txBody>
      </p:sp>
    </p:spTree>
    <p:extLst>
      <p:ext uri="{BB962C8B-B14F-4D97-AF65-F5344CB8AC3E}">
        <p14:creationId xmlns:p14="http://schemas.microsoft.com/office/powerpoint/2010/main" val="3542260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Headers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server can provide zero or more response “headers”</a:t>
            </a:r>
          </a:p>
          <a:p>
            <a:pPr lvl="1"/>
            <a:r>
              <a:rPr lang="en-US" dirty="0"/>
              <a:t>These provide information to the client or modify how the client should process the response</a:t>
            </a:r>
          </a:p>
          <a:p>
            <a:pPr lvl="3"/>
            <a:endParaRPr lang="en-US" dirty="0"/>
          </a:p>
          <a:p>
            <a:r>
              <a:rPr lang="en-US" dirty="0"/>
              <a:t>You’ll encounter many in practice</a:t>
            </a:r>
          </a:p>
          <a:p>
            <a:pPr lvl="1"/>
            <a:r>
              <a:rPr lang="en-US" dirty="0">
                <a:hlinkClick r:id="rId3"/>
              </a:rPr>
              <a:t>https://www.w3.org/Protocols/rfc2616/rfc2616-sec6.html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Server:</a:t>
            </a:r>
            <a:r>
              <a:rPr lang="en-US" dirty="0"/>
              <a:t> a string identifying the server software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Content-Type:</a:t>
            </a:r>
            <a:r>
              <a:rPr lang="en-US" dirty="0"/>
              <a:t> the type of the requested object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Content-Length:</a:t>
            </a:r>
            <a:r>
              <a:rPr lang="en-US" dirty="0"/>
              <a:t> size of requested object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Last-Modified:</a:t>
            </a:r>
            <a:r>
              <a:rPr lang="en-US" dirty="0"/>
              <a:t> a date indicating the last time the request object was modified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2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altLang="zh-CN" sz="4000" dirty="0"/>
              <a:t>Hypertext Transfer Protocol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945331"/>
          </a:xfrm>
        </p:spPr>
        <p:txBody>
          <a:bodyPr/>
          <a:lstStyle/>
          <a:p>
            <a:pPr algn="l"/>
            <a:r>
              <a:rPr lang="en-US" sz="2400" b="1" dirty="0"/>
              <a:t>Guest Instructor:</a:t>
            </a:r>
            <a:r>
              <a:rPr lang="en-US" sz="2400" dirty="0"/>
              <a:t>	Cosmo Wang</a:t>
            </a:r>
          </a:p>
          <a:p>
            <a:pPr algn="l"/>
            <a:endParaRPr lang="en-US" sz="2400" dirty="0"/>
          </a:p>
          <a:p>
            <a:pPr algn="l"/>
            <a:r>
              <a:rPr lang="en-US" altLang="zh-CN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altLang="zh-CN" sz="2000"/>
              <a:t>Atharva </a:t>
            </a:r>
            <a:r>
              <a:rPr lang="en-US" altLang="zh-CN" sz="2000" dirty="0" err="1"/>
              <a:t>Deodhar</a:t>
            </a:r>
            <a:r>
              <a:rPr lang="en-US" altLang="zh-CN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altLang="zh-CN" sz="2000" dirty="0"/>
              <a:t>Dylan Hartono	Elizabeth </a:t>
            </a:r>
            <a:r>
              <a:rPr lang="en-US" altLang="zh-CN" sz="2000" dirty="0" err="1"/>
              <a:t>Haker</a:t>
            </a:r>
            <a:r>
              <a:rPr lang="en-US" altLang="zh-CN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altLang="zh-CN" sz="2000" dirty="0"/>
              <a:t>Leo Liao	Markus Schiffer	Neha </a:t>
            </a:r>
            <a:r>
              <a:rPr lang="en-US" altLang="zh-CN" sz="2000" dirty="0" err="1"/>
              <a:t>Nagvekar</a:t>
            </a:r>
            <a:endParaRPr lang="en-US" altLang="zh-CN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altLang="zh-CN" sz="2000" dirty="0" err="1"/>
              <a:t>Nonthakit</a:t>
            </a:r>
            <a:r>
              <a:rPr lang="en-US" altLang="zh-CN" sz="2000" dirty="0"/>
              <a:t> </a:t>
            </a:r>
            <a:r>
              <a:rPr lang="en-US" altLang="zh-CN" sz="2000" dirty="0" err="1"/>
              <a:t>Chaiwong</a:t>
            </a:r>
            <a:r>
              <a:rPr lang="en-US" altLang="zh-CN" sz="2000" dirty="0"/>
              <a:t>	Ramya </a:t>
            </a:r>
            <a:r>
              <a:rPr lang="en-US" altLang="zh-CN" sz="2000" dirty="0" err="1"/>
              <a:t>Challa</a:t>
            </a: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370716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Real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Demo: 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telnet</a:t>
            </a:r>
            <a:r>
              <a:rPr lang="en-US" dirty="0"/>
              <a:t> to see real responses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20</a:t>
            </a:fld>
            <a:endParaRPr lang="en-US"/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2835BBF2-0992-4A00-82BB-0E9485754C90}"/>
              </a:ext>
            </a:extLst>
          </p:cNvPr>
          <p:cNvSpPr/>
          <p:nvPr/>
        </p:nvSpPr>
        <p:spPr bwMode="auto">
          <a:xfrm>
            <a:off x="457200" y="1371600"/>
            <a:ext cx="8229600" cy="4389120"/>
          </a:xfrm>
          <a:prstGeom prst="roundRect">
            <a:avLst>
              <a:gd name="adj" fmla="val 215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HTTP/1.1 200 OK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Date: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Mon, 21 May 2018 07:58:46 GMT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Server: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Apache/2.2.32 (Unix)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mod_ssl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/2.2.32 OpenSSL/1.0.1e-fips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mod_pubcookie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/3.3.4a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mod_uwa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/3.2.1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Phusion_Passenger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/3.0.11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Last-Modified: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Mon, 21 May 2018 07:58:05 GMT</a:t>
            </a:r>
          </a:p>
          <a:p>
            <a:r>
              <a:rPr lang="en-US" sz="14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ETag</a:t>
            </a:r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"2299e1ef-52-56cb2a9615625"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Accept-Ranges: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bytes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Content-Length: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82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Vary: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Accept-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Encoding,User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-Agent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Connection: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Content-Type: 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text/html</a:t>
            </a:r>
          </a:p>
          <a:p>
            <a:r>
              <a:rPr lang="en-US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Set-Cookie: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bbbbbbbbbbbbbbb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=DBMLFDMJCGAOILMBPIIAAIFLGBAKOJNNMCJIKKBKCDMDEJHMPONHCILPIBLADEAKCIABMEEPAOPMMKAOLHOKJMIGMIDKIHNCANAPHMFMBLBABPFENPDANJAPIBOIOOOD;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HttpOnly</a:t>
            </a:r>
            <a:endParaRPr lang="en-US" sz="14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&lt;html&gt;&lt;body&gt;</a:t>
            </a:r>
          </a:p>
          <a:p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&lt;font color="chartreuse" size="18pt"&gt;Awesome!!&lt;/font&gt;</a:t>
            </a:r>
          </a:p>
          <a:p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&lt;/body&gt;&lt;/html&gt;</a:t>
            </a:r>
          </a:p>
        </p:txBody>
      </p:sp>
    </p:spTree>
    <p:extLst>
      <p:ext uri="{BB962C8B-B14F-4D97-AF65-F5344CB8AC3E}">
        <p14:creationId xmlns:p14="http://schemas.microsoft.com/office/powerpoint/2010/main" val="3911396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/>
              <a:t>Are the following statements True or False?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lvl="1" indent="0">
              <a:buNone/>
              <a:tabLst>
                <a:tab pos="460375" algn="l"/>
                <a:tab pos="1374775" algn="l"/>
              </a:tabLst>
            </a:pPr>
            <a:r>
              <a:rPr lang="en-US" sz="2600" dirty="0"/>
              <a:t>	</a:t>
            </a:r>
            <a:r>
              <a:rPr lang="en-US" sz="2600" b="1" dirty="0"/>
              <a:t>Q1	Q2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False	False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False	True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True	False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True	True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21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474720" y="3108960"/>
            <a:ext cx="51206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Q1:  </a:t>
            </a:r>
            <a:r>
              <a:rPr lang="en-US" sz="28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 protocol only defines the “syntax” that clients and servers can communicate with.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720" y="4754880"/>
            <a:ext cx="51206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Q2:  </a:t>
            </a:r>
            <a:r>
              <a:rPr lang="en-US" sz="28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Clients and servers use the same header fields.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8" name="Ink 27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pic>
            <p:nvPicPr>
              <p:cNvPr id="28" name="Ink 27"/>
              <p:cNvPicPr/>
              <p:nvPr/>
            </p:nvPicPr>
            <p:blipFill>
              <a:blip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80A645C1-F84A-44DA-83F3-225BE08F4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12D1E6-EAEA-466F-8B8F-47514CA2B46D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6142C4E8-976E-B24D-ABC7-27397D6306CB}"/>
              </a:ext>
            </a:extLst>
          </p:cNvPr>
          <p:cNvSpPr/>
          <p:nvPr/>
        </p:nvSpPr>
        <p:spPr bwMode="auto">
          <a:xfrm>
            <a:off x="6015789" y="618942"/>
            <a:ext cx="2886658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pollev.com/cse333cosmo</a:t>
            </a:r>
          </a:p>
        </p:txBody>
      </p:sp>
    </p:spTree>
    <p:extLst>
      <p:ext uri="{BB962C8B-B14F-4D97-AF65-F5344CB8AC3E}">
        <p14:creationId xmlns:p14="http://schemas.microsoft.com/office/powerpoint/2010/main" val="2769537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Cool HTTP/1.1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“Chunked Transfer-Encoding”</a:t>
            </a:r>
          </a:p>
          <a:p>
            <a:pPr lvl="1"/>
            <a:r>
              <a:rPr lang="en-US" dirty="0"/>
              <a:t>A server might not know how big a response object is</a:t>
            </a:r>
          </a:p>
          <a:p>
            <a:pPr lvl="2"/>
            <a:r>
              <a:rPr lang="en-US" i="1" dirty="0"/>
              <a:t>e.g.</a:t>
            </a:r>
            <a:r>
              <a:rPr lang="en-US" dirty="0"/>
              <a:t> dynamically-generated content in response to a query or other user input</a:t>
            </a:r>
          </a:p>
          <a:p>
            <a:pPr lvl="1"/>
            <a:r>
              <a:rPr lang="en-US" dirty="0"/>
              <a:t>How do </a:t>
            </a:r>
            <a:r>
              <a:rPr lang="en-US"/>
              <a:t>you send </a:t>
            </a:r>
            <a:r>
              <a:rPr lang="en-US" dirty="0"/>
              <a:t>Content-Length?</a:t>
            </a:r>
          </a:p>
          <a:p>
            <a:pPr lvl="2"/>
            <a:r>
              <a:rPr lang="en-US" dirty="0"/>
              <a:t>Could wait until you’ve finished generating the response, but that’s not great in terms of </a:t>
            </a:r>
            <a:r>
              <a:rPr lang="en-US" i="1" dirty="0"/>
              <a:t>latency</a:t>
            </a:r>
            <a:r>
              <a:rPr lang="en-US" dirty="0"/>
              <a:t> – we want to start sending the response right away</a:t>
            </a:r>
          </a:p>
          <a:p>
            <a:pPr lvl="3"/>
            <a:endParaRPr lang="en-US" i="1" dirty="0"/>
          </a:p>
          <a:p>
            <a:pPr lvl="1"/>
            <a:r>
              <a:rPr lang="en-US" dirty="0"/>
              <a:t>Chunked message body:  response is a series of chunks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22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23BA567-5419-4835-9458-7CCDF648DA98}"/>
              </a:ext>
            </a:extLst>
          </p:cNvPr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</p:spTree>
    <p:extLst>
      <p:ext uri="{BB962C8B-B14F-4D97-AF65-F5344CB8AC3E}">
        <p14:creationId xmlns:p14="http://schemas.microsoft.com/office/powerpoint/2010/main" val="424858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Cool HTTP/1.1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Persistent connections</a:t>
            </a:r>
          </a:p>
          <a:p>
            <a:pPr lvl="1"/>
            <a:r>
              <a:rPr lang="en-US" dirty="0"/>
              <a:t>Establishing a TCP connection is costly</a:t>
            </a:r>
          </a:p>
          <a:p>
            <a:pPr lvl="2"/>
            <a:r>
              <a:rPr lang="en-US" dirty="0"/>
              <a:t>Multiple network round trips to set up the TCP connection</a:t>
            </a:r>
          </a:p>
          <a:p>
            <a:pPr lvl="2"/>
            <a:r>
              <a:rPr lang="en-US" dirty="0"/>
              <a:t>TCP has a feature called “slow start”; slowly grows the rate at which a TCP connection transmits to avoid overwhelming networks</a:t>
            </a:r>
          </a:p>
          <a:p>
            <a:pPr lvl="1"/>
            <a:r>
              <a:rPr lang="en-US" dirty="0"/>
              <a:t>A web page consists of multiple objects and a client probably visits several pages on the same server</a:t>
            </a:r>
          </a:p>
          <a:p>
            <a:pPr lvl="2"/>
            <a:r>
              <a:rPr lang="en-US" u="sng" dirty="0"/>
              <a:t>Bad idea</a:t>
            </a:r>
            <a:r>
              <a:rPr lang="en-US" dirty="0"/>
              <a:t>:  separate TCP connection for each object</a:t>
            </a:r>
          </a:p>
          <a:p>
            <a:pPr lvl="2"/>
            <a:r>
              <a:rPr lang="en-US" u="sng" dirty="0"/>
              <a:t>Better idea</a:t>
            </a:r>
            <a:r>
              <a:rPr lang="en-US" dirty="0"/>
              <a:t>:  single TCP connection, multiple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23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AC3FB78-6DE6-4365-8E63-6F432698AA34}"/>
              </a:ext>
            </a:extLst>
          </p:cNvPr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</p:spTree>
    <p:extLst>
      <p:ext uri="{BB962C8B-B14F-4D97-AF65-F5344CB8AC3E}">
        <p14:creationId xmlns:p14="http://schemas.microsoft.com/office/powerpoint/2010/main" val="3835745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C4DB8-CAA9-3949-A5F5-85BBD9E24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 years later…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63113-590C-C147-B819-AAEC211A6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World has changed since HTTP/1.1 was adopted</a:t>
            </a:r>
          </a:p>
          <a:p>
            <a:pPr lvl="1"/>
            <a:r>
              <a:rPr lang="en-US" dirty="0"/>
              <a:t>Web pages were a few hundred KB with a few dozen objects on each page, now several MB each with hundreds of objects (JS, graphics, …) &amp; multiple domains per page</a:t>
            </a:r>
          </a:p>
          <a:p>
            <a:pPr lvl="1"/>
            <a:r>
              <a:rPr lang="en-US" dirty="0"/>
              <a:t>Much larger ecosystem of devices (phones especially)</a:t>
            </a:r>
          </a:p>
          <a:p>
            <a:pPr lvl="1"/>
            <a:r>
              <a:rPr lang="en-US" dirty="0"/>
              <a:t>Many hacks used to make HTTP/1.1 performance tolerable</a:t>
            </a:r>
          </a:p>
          <a:p>
            <a:pPr lvl="2"/>
            <a:r>
              <a:rPr lang="en-US" dirty="0"/>
              <a:t>Multiple TCP sockets from browser to server</a:t>
            </a:r>
          </a:p>
          <a:p>
            <a:pPr lvl="2"/>
            <a:r>
              <a:rPr lang="en-US" dirty="0"/>
              <a:t>Caching tricks; JS/CSS ordering and loading tricks; cookie hacks</a:t>
            </a:r>
          </a:p>
          <a:p>
            <a:pPr lvl="2"/>
            <a:r>
              <a:rPr lang="en-US" dirty="0"/>
              <a:t>Compression/image optimizations; splitting/</a:t>
            </a:r>
            <a:r>
              <a:rPr lang="en-US" dirty="0" err="1"/>
              <a:t>sharding</a:t>
            </a:r>
            <a:r>
              <a:rPr lang="en-US" dirty="0"/>
              <a:t> requests</a:t>
            </a:r>
          </a:p>
          <a:p>
            <a:pPr lvl="2"/>
            <a:r>
              <a:rPr lang="en-US" dirty="0"/>
              <a:t>etc., etc. …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B303C-9151-054B-8665-FE979A1B39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24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7EE859C-02D0-484D-8860-7DA6F330E455}"/>
              </a:ext>
            </a:extLst>
          </p:cNvPr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</p:spTree>
    <p:extLst>
      <p:ext uri="{BB962C8B-B14F-4D97-AF65-F5344CB8AC3E}">
        <p14:creationId xmlns:p14="http://schemas.microsoft.com/office/powerpoint/2010/main" val="428270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06307-543B-B645-ACDF-866DB351C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56634-171E-7F40-B805-4ACFD0A56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Based on Google SPDY; standardized in 2015</a:t>
            </a:r>
          </a:p>
          <a:p>
            <a:pPr lvl="1"/>
            <a:r>
              <a:rPr lang="en-US" dirty="0"/>
              <a:t>Binary protocol - easier parsing by machines (harder for humans); sizes in headers, not discovered as requests are processed; …</a:t>
            </a:r>
          </a:p>
          <a:p>
            <a:pPr lvl="2"/>
            <a:r>
              <a:rPr lang="en-US" dirty="0"/>
              <a:t>But same core request/response model (GET, POST, OK, …)</a:t>
            </a:r>
          </a:p>
          <a:p>
            <a:pPr lvl="1"/>
            <a:r>
              <a:rPr lang="en-US" dirty="0"/>
              <a:t>Multiple data steams multiplexed on single TCP connections</a:t>
            </a:r>
          </a:p>
          <a:p>
            <a:pPr lvl="1"/>
            <a:r>
              <a:rPr lang="en-US" dirty="0"/>
              <a:t>Header compression, server push, object priorities, more…</a:t>
            </a:r>
          </a:p>
          <a:p>
            <a:r>
              <a:rPr lang="en-US" dirty="0"/>
              <a:t>All existing implementations incorporate TLS encryption (https)</a:t>
            </a:r>
          </a:p>
          <a:p>
            <a:r>
              <a:rPr lang="en-US" dirty="0"/>
              <a:t>Supported by all major browsers and servers since ~2015</a:t>
            </a:r>
          </a:p>
          <a:p>
            <a:r>
              <a:rPr lang="en-US" dirty="0"/>
              <a:t>Used now by most major web sites</a:t>
            </a:r>
          </a:p>
          <a:p>
            <a:pPr lvl="1"/>
            <a:r>
              <a:rPr lang="en-US" dirty="0"/>
              <a:t>Coexists with HTTP/1.1</a:t>
            </a:r>
          </a:p>
          <a:p>
            <a:pPr lvl="1"/>
            <a:r>
              <a:rPr lang="en-US" dirty="0"/>
              <a:t>HTTP/2 used automatically when browser and server both support 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06A19-9506-044D-803A-C2C0735E1B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25</a:t>
            </a:fld>
            <a:endParaRPr lang="en-US"/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664E5CAB-FBCA-4673-AFA9-EE0879817265}"/>
              </a:ext>
            </a:extLst>
          </p:cNvPr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</p:spTree>
    <p:extLst>
      <p:ext uri="{BB962C8B-B14F-4D97-AF65-F5344CB8AC3E}">
        <p14:creationId xmlns:p14="http://schemas.microsoft.com/office/powerpoint/2010/main" val="563414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that:</a:t>
            </a:r>
          </a:p>
          <a:p>
            <a:pPr lvl="1"/>
            <a:r>
              <a:rPr lang="en-US" dirty="0"/>
              <a:t>Creates a listening socket that accepts connections from clients</a:t>
            </a:r>
          </a:p>
          <a:p>
            <a:pPr lvl="1"/>
            <a:r>
              <a:rPr lang="en-US" dirty="0"/>
              <a:t>Reads a line of text from the client</a:t>
            </a:r>
          </a:p>
          <a:p>
            <a:pPr lvl="1"/>
            <a:r>
              <a:rPr lang="en-US" dirty="0"/>
              <a:t>Parses the line of text as a DNS name</a:t>
            </a:r>
          </a:p>
          <a:p>
            <a:pPr lvl="1"/>
            <a:r>
              <a:rPr lang="en-US" dirty="0"/>
              <a:t>Connects to that DNS name on port 80</a:t>
            </a:r>
          </a:p>
          <a:p>
            <a:pPr lvl="1"/>
            <a:r>
              <a:rPr lang="en-US" dirty="0"/>
              <a:t>Writes a valid HTTP request for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/>
              <a:t>”</a:t>
            </a:r>
          </a:p>
          <a:p>
            <a:pPr marL="685800" lvl="2" indent="0">
              <a:buNone/>
            </a:pPr>
            <a:r>
              <a:rPr lang="en-US" dirty="0"/>
              <a:t>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Reads the reply and returns it to the client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26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1371600" y="3956450"/>
            <a:ext cx="3474720" cy="1280160"/>
          </a:xfrm>
          <a:prstGeom prst="roundRect">
            <a:avLst>
              <a:gd name="adj" fmla="val 5592"/>
            </a:avLst>
          </a:prstGeom>
          <a:solidFill>
            <a:srgbClr val="F6F5BD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GET / HTTP/1.1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Host: 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&lt;DNS name&gt;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Connection: close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</a:p>
          <a:p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</a:p>
        </p:txBody>
      </p:sp>
    </p:spTree>
    <p:extLst>
      <p:ext uri="{BB962C8B-B14F-4D97-AF65-F5344CB8AC3E}">
        <p14:creationId xmlns:p14="http://schemas.microsoft.com/office/powerpoint/2010/main" val="3331556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11 due Wednesday (5/26)</a:t>
            </a:r>
          </a:p>
          <a:p>
            <a:pPr lvl="1"/>
            <a:r>
              <a:rPr lang="en-US" dirty="0"/>
              <a:t>Server-side programming</a:t>
            </a:r>
          </a:p>
          <a:p>
            <a:pPr lvl="3"/>
            <a:endParaRPr lang="en-US" dirty="0"/>
          </a:p>
          <a:p>
            <a:r>
              <a:rPr lang="en-US" dirty="0"/>
              <a:t>hw4 due next Thursday (6/3)</a:t>
            </a:r>
          </a:p>
          <a:p>
            <a:pPr lvl="1"/>
            <a:r>
              <a:rPr lang="en-US" dirty="0"/>
              <a:t>Can still use 2 late days</a:t>
            </a:r>
          </a:p>
          <a:p>
            <a:pPr lvl="1"/>
            <a:r>
              <a:rPr lang="en-US" dirty="0"/>
              <a:t>Part of section this week will cover tools for debugging hw4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client establishes one or more TCP connections to a server</a:t>
            </a:r>
          </a:p>
          <a:p>
            <a:pPr lvl="1"/>
            <a:r>
              <a:rPr lang="en-US" dirty="0"/>
              <a:t>The client sends a request for a web object over a connection and the server replies with the object’s contents</a:t>
            </a:r>
          </a:p>
          <a:p>
            <a:pPr lvl="3"/>
            <a:endParaRPr lang="en-US" dirty="0"/>
          </a:p>
          <a:p>
            <a:r>
              <a:rPr lang="en-US" dirty="0"/>
              <a:t>We have to figure out how to let the client and server communicate their intentions to each other clearly</a:t>
            </a:r>
          </a:p>
          <a:p>
            <a:pPr lvl="1"/>
            <a:r>
              <a:rPr lang="en-US" dirty="0"/>
              <a:t>We have to define a </a:t>
            </a:r>
            <a:r>
              <a:rPr lang="en-US" i="1" dirty="0"/>
              <a:t>protocol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6" descr="Image result for chrome ico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7" t="3669" r="3586" b="3684"/>
          <a:stretch/>
        </p:blipFill>
        <p:spPr bwMode="auto">
          <a:xfrm>
            <a:off x="1005840" y="1554480"/>
            <a:ext cx="912222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 descr="Goog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032" y="1737360"/>
            <a:ext cx="2162754" cy="73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>
            <a:off x="2011680" y="1828800"/>
            <a:ext cx="3840480" cy="0"/>
          </a:xfrm>
          <a:prstGeom prst="straightConnector1">
            <a:avLst/>
          </a:prstGeom>
          <a:noFill/>
          <a:ln w="38100" cap="flat" cmpd="sng" algn="ctr">
            <a:solidFill>
              <a:srgbClr val="FFC000"/>
            </a:solidFill>
            <a:prstDash val="dash"/>
            <a:round/>
            <a:headEnd type="none" w="med" len="med"/>
            <a:tailEnd type="triangle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2011680" y="1463040"/>
            <a:ext cx="384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“I’d like </a:t>
            </a:r>
            <a:r>
              <a:rPr lang="en-US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index.html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”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2011680" y="2194560"/>
            <a:ext cx="3840480" cy="0"/>
          </a:xfrm>
          <a:prstGeom prst="straightConnector1">
            <a:avLst/>
          </a:prstGeom>
          <a:noFill/>
          <a:ln w="38100" cap="flat" cmpd="sng" algn="ctr">
            <a:solidFill>
              <a:srgbClr val="FFC000"/>
            </a:solidFill>
            <a:prstDash val="dash"/>
            <a:round/>
            <a:headEnd type="triangle" w="med" len="med"/>
            <a:tailEnd type="non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011680" y="2194560"/>
            <a:ext cx="3840480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“Found it, here it is: </a:t>
            </a:r>
            <a:r>
              <a: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i="1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index.html</a:t>
            </a:r>
            <a:r>
              <a: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866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chemeClr val="accent2"/>
                </a:solidFill>
              </a:rPr>
              <a:t>protocol</a:t>
            </a:r>
            <a:r>
              <a:rPr lang="en-US" dirty="0"/>
              <a:t> is a set of rules governing the format and exchange of messages in a computing system</a:t>
            </a:r>
          </a:p>
          <a:p>
            <a:pPr lvl="1"/>
            <a:r>
              <a:rPr lang="en-US" dirty="0"/>
              <a:t>What messages can a client exchange with a server?</a:t>
            </a:r>
          </a:p>
          <a:p>
            <a:pPr lvl="2"/>
            <a:r>
              <a:rPr lang="en-US" dirty="0"/>
              <a:t>What is the syntax of a message?</a:t>
            </a:r>
          </a:p>
          <a:p>
            <a:pPr lvl="2"/>
            <a:r>
              <a:rPr lang="en-US" dirty="0"/>
              <a:t>What do the messages mean?</a:t>
            </a:r>
          </a:p>
          <a:p>
            <a:pPr lvl="2"/>
            <a:r>
              <a:rPr lang="en-US" dirty="0"/>
              <a:t>What are legal replies to a message?</a:t>
            </a:r>
          </a:p>
          <a:p>
            <a:pPr lvl="1"/>
            <a:r>
              <a:rPr lang="en-US" dirty="0"/>
              <a:t>What sequence of messages are legal?</a:t>
            </a:r>
          </a:p>
          <a:p>
            <a:pPr lvl="2"/>
            <a:r>
              <a:rPr lang="en-US" dirty="0"/>
              <a:t>How are errors conveyed?</a:t>
            </a:r>
          </a:p>
          <a:p>
            <a:pPr lvl="3"/>
            <a:endParaRPr lang="en-US" dirty="0"/>
          </a:p>
          <a:p>
            <a:r>
              <a:rPr lang="en-US" dirty="0"/>
              <a:t>A protocol is (roughly) the network equivalent of an API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65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2"/>
                </a:solidFill>
              </a:rPr>
              <a:t>H</a:t>
            </a:r>
            <a:r>
              <a:rPr lang="en-US" dirty="0">
                <a:solidFill>
                  <a:schemeClr val="accent2"/>
                </a:solidFill>
              </a:rPr>
              <a:t>yper</a:t>
            </a:r>
            <a:r>
              <a:rPr lang="en-US" u="sng" dirty="0">
                <a:solidFill>
                  <a:schemeClr val="accent2"/>
                </a:solidFill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ext </a:t>
            </a:r>
            <a:r>
              <a:rPr lang="en-US" u="sng" dirty="0">
                <a:solidFill>
                  <a:schemeClr val="accent2"/>
                </a:solidFill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ransfer </a:t>
            </a:r>
            <a:r>
              <a:rPr lang="en-US" u="sng" dirty="0">
                <a:solidFill>
                  <a:schemeClr val="accent2"/>
                </a:solidFill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rotocol</a:t>
            </a:r>
          </a:p>
          <a:p>
            <a:pPr lvl="1"/>
            <a:r>
              <a:rPr lang="en-US" dirty="0"/>
              <a:t>A request / response protocol</a:t>
            </a:r>
          </a:p>
          <a:p>
            <a:pPr lvl="2"/>
            <a:r>
              <a:rPr lang="en-US" dirty="0"/>
              <a:t>A client (web browser) sends a request to a web server</a:t>
            </a:r>
          </a:p>
          <a:p>
            <a:pPr lvl="2"/>
            <a:r>
              <a:rPr lang="en-US" dirty="0"/>
              <a:t>The server processes the request and sends a response</a:t>
            </a:r>
          </a:p>
          <a:p>
            <a:pPr lvl="1"/>
            <a:r>
              <a:rPr lang="en-US" dirty="0"/>
              <a:t>Typically, a </a:t>
            </a:r>
            <a:r>
              <a:rPr lang="en-US" b="1" dirty="0"/>
              <a:t>request</a:t>
            </a:r>
            <a:r>
              <a:rPr lang="en-US" dirty="0"/>
              <a:t> asks a server to retrieve a resource</a:t>
            </a:r>
          </a:p>
          <a:p>
            <a:pPr lvl="2"/>
            <a:r>
              <a:rPr lang="en-US" dirty="0"/>
              <a:t>A </a:t>
            </a:r>
            <a:r>
              <a:rPr lang="en-US" i="1" dirty="0"/>
              <a:t>resource</a:t>
            </a:r>
            <a:r>
              <a:rPr lang="en-US" dirty="0"/>
              <a:t> is an object or document, named by a Uniform Resource Identifier (</a:t>
            </a:r>
            <a:r>
              <a:rPr lang="en-US" b="1" dirty="0"/>
              <a:t>URI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response</a:t>
            </a:r>
            <a:r>
              <a:rPr lang="en-US" dirty="0"/>
              <a:t> indicates whether or not the server succeeded</a:t>
            </a:r>
          </a:p>
          <a:p>
            <a:pPr lvl="2"/>
            <a:r>
              <a:rPr lang="en-US" dirty="0"/>
              <a:t>If so, it provides the content of the requested response</a:t>
            </a:r>
          </a:p>
          <a:p>
            <a:pPr lvl="1"/>
            <a:r>
              <a:rPr lang="en-US" dirty="0"/>
              <a:t>More info: </a:t>
            </a:r>
            <a:r>
              <a:rPr lang="en-US" sz="2000" dirty="0">
                <a:hlinkClick r:id="rId3"/>
              </a:rPr>
              <a:t>https://en.wikipedia.org/wiki/Hypertext_Transfer_Protocol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2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form:</a:t>
            </a:r>
          </a:p>
          <a:p>
            <a:pPr lvl="1"/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[METHOD] [request-</a:t>
            </a:r>
            <a:r>
              <a:rPr lang="en-US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uri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HTTP/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[version]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[headerfield1]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[fieldvalue1]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[headerfield2]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[fieldvalue2]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[...]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headerfieldN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fieldvalueN</a:t>
            </a: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[request body, if any]</a:t>
            </a:r>
          </a:p>
          <a:p>
            <a:endParaRPr lang="en-US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643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ight Arrow 58">
            <a:extLst>
              <a:ext uri="{FF2B5EF4-FFF2-40B4-BE49-F238E27FC236}">
                <a16:creationId xmlns:a16="http://schemas.microsoft.com/office/drawing/2014/main" id="{C2336237-4469-1D45-8773-233BD946DAEE}"/>
              </a:ext>
            </a:extLst>
          </p:cNvPr>
          <p:cNvSpPr/>
          <p:nvPr/>
        </p:nvSpPr>
        <p:spPr bwMode="auto">
          <a:xfrm rot="10800000">
            <a:off x="4497186" y="5407249"/>
            <a:ext cx="1977544" cy="1176602"/>
          </a:xfrm>
          <a:prstGeom prst="rightArrow">
            <a:avLst>
              <a:gd name="adj1" fmla="val 65048"/>
              <a:gd name="adj2" fmla="val 52115"/>
            </a:avLst>
          </a:prstGeom>
          <a:solidFill>
            <a:srgbClr val="E0DFE1"/>
          </a:soli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4" name="Right Arrow 53">
            <a:extLst>
              <a:ext uri="{FF2B5EF4-FFF2-40B4-BE49-F238E27FC236}">
                <a16:creationId xmlns:a16="http://schemas.microsoft.com/office/drawing/2014/main" id="{D58CD725-B0BB-FA4F-9C1F-F1278E014D08}"/>
              </a:ext>
            </a:extLst>
          </p:cNvPr>
          <p:cNvSpPr/>
          <p:nvPr/>
        </p:nvSpPr>
        <p:spPr bwMode="auto">
          <a:xfrm>
            <a:off x="2505182" y="4625001"/>
            <a:ext cx="1977544" cy="1176602"/>
          </a:xfrm>
          <a:prstGeom prst="rightArrow">
            <a:avLst>
              <a:gd name="adj1" fmla="val 65048"/>
              <a:gd name="adj2" fmla="val 52115"/>
            </a:avLst>
          </a:prstGeom>
          <a:solidFill>
            <a:srgbClr val="E0DFE1"/>
          </a:soli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219325"/>
          </a:xfrm>
        </p:spPr>
        <p:txBody>
          <a:bodyPr/>
          <a:lstStyle/>
          <a:p>
            <a:r>
              <a:rPr lang="en-US" dirty="0"/>
              <a:t>There are three commonly-used HTTP methods: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dirty="0"/>
              <a:t>:  “Please send me the named resource”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8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289073-42AD-C149-A2D2-1AF03A6E6C19}"/>
              </a:ext>
            </a:extLst>
          </p:cNvPr>
          <p:cNvSpPr/>
          <p:nvPr/>
        </p:nvSpPr>
        <p:spPr>
          <a:xfrm>
            <a:off x="3991404" y="3554202"/>
            <a:ext cx="9220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24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2400" u="sng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0A8F2F-33A5-FB48-8123-CC4E2B240F8C}"/>
              </a:ext>
            </a:extLst>
          </p:cNvPr>
          <p:cNvSpPr/>
          <p:nvPr/>
        </p:nvSpPr>
        <p:spPr>
          <a:xfrm>
            <a:off x="2629966" y="4342145"/>
            <a:ext cx="11611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latin typeface="+mj-lt"/>
                <a:cs typeface="Courier New" panose="02070309020205020404" pitchFamily="49" charset="0"/>
              </a:rPr>
              <a:t>REQUEST</a:t>
            </a:r>
            <a:endParaRPr lang="en-US" sz="2000" b="1" dirty="0"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1D0BCE-D7A6-D54B-9014-48B468E3AC94}"/>
              </a:ext>
            </a:extLst>
          </p:cNvPr>
          <p:cNvSpPr/>
          <p:nvPr/>
        </p:nvSpPr>
        <p:spPr>
          <a:xfrm>
            <a:off x="5110275" y="5103992"/>
            <a:ext cx="1297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latin typeface="+mj-lt"/>
                <a:cs typeface="Courier New" panose="02070309020205020404" pitchFamily="49" charset="0"/>
              </a:rPr>
              <a:t>RESPONSE</a:t>
            </a:r>
            <a:endParaRPr lang="en-US" sz="2000" b="1" dirty="0"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554771-DDD0-154D-A736-7E9F15706948}"/>
              </a:ext>
            </a:extLst>
          </p:cNvPr>
          <p:cNvSpPr/>
          <p:nvPr/>
        </p:nvSpPr>
        <p:spPr bwMode="auto">
          <a:xfrm>
            <a:off x="5262253" y="5510191"/>
            <a:ext cx="993900" cy="304800"/>
          </a:xfrm>
          <a:prstGeom prst="rect">
            <a:avLst/>
          </a:prstGeom>
          <a:solidFill>
            <a:srgbClr val="94F5EA"/>
          </a:solidFill>
          <a:ln w="19050" cap="flat" cmpd="sng" algn="ctr">
            <a:solidFill>
              <a:srgbClr val="85D9C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solidFill>
                  <a:srgbClr val="406A66"/>
                </a:solidFill>
                <a:latin typeface="Calibri" charset="0"/>
                <a:ea typeface="Calibri" charset="0"/>
                <a:cs typeface="Calibri" charset="0"/>
              </a:rPr>
              <a:t>HEADERS</a:t>
            </a:r>
            <a:endParaRPr lang="en-US" b="1" dirty="0">
              <a:solidFill>
                <a:srgbClr val="406A66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3CC5B5-1631-E84D-AEE2-9220CB4DD81C}"/>
              </a:ext>
            </a:extLst>
          </p:cNvPr>
          <p:cNvSpPr/>
          <p:nvPr/>
        </p:nvSpPr>
        <p:spPr bwMode="auto">
          <a:xfrm>
            <a:off x="5262253" y="5865861"/>
            <a:ext cx="993900" cy="642498"/>
          </a:xfrm>
          <a:prstGeom prst="rect">
            <a:avLst/>
          </a:prstGeom>
          <a:solidFill>
            <a:srgbClr val="FBC083"/>
          </a:solidFill>
          <a:ln w="19050" cap="flat" cmpd="sng" algn="ctr">
            <a:solidFill>
              <a:srgbClr val="E8B17B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solidFill>
                  <a:srgbClr val="6D533A"/>
                </a:solidFill>
                <a:latin typeface="Calibri" charset="0"/>
                <a:ea typeface="Calibri" charset="0"/>
                <a:cs typeface="Calibri" charset="0"/>
              </a:rPr>
              <a:t>BODY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DB6FE5E-BD40-E943-B78C-655567D17FAF}"/>
              </a:ext>
            </a:extLst>
          </p:cNvPr>
          <p:cNvSpPr/>
          <p:nvPr/>
        </p:nvSpPr>
        <p:spPr bwMode="auto">
          <a:xfrm>
            <a:off x="2699736" y="4751483"/>
            <a:ext cx="993900" cy="304800"/>
          </a:xfrm>
          <a:prstGeom prst="rect">
            <a:avLst/>
          </a:prstGeom>
          <a:solidFill>
            <a:srgbClr val="94F5EA"/>
          </a:solidFill>
          <a:ln w="19050" cap="flat" cmpd="sng" algn="ctr">
            <a:solidFill>
              <a:srgbClr val="85D9C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solidFill>
                  <a:srgbClr val="406A66"/>
                </a:solidFill>
                <a:latin typeface="Calibri" charset="0"/>
                <a:ea typeface="Calibri" charset="0"/>
                <a:cs typeface="Calibri" charset="0"/>
              </a:rPr>
              <a:t>HEADERS</a:t>
            </a:r>
            <a:endParaRPr lang="en-US" b="1" dirty="0">
              <a:solidFill>
                <a:srgbClr val="406A66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96875" y="3923219"/>
            <a:ext cx="1757981" cy="256902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CLIENT</a:t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(Web Browser)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25" name="Picture 6" descr="Image result for chrome ico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7" t="3669" r="3586" b="3684"/>
          <a:stretch/>
        </p:blipFill>
        <p:spPr bwMode="auto">
          <a:xfrm>
            <a:off x="816597" y="5342364"/>
            <a:ext cx="912222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 bwMode="auto">
          <a:xfrm>
            <a:off x="6838909" y="3915665"/>
            <a:ext cx="1757981" cy="256902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SERVER</a:t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</a:b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27" name="Picture 12" descr="Goog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322" y="5536898"/>
            <a:ext cx="1553154" cy="52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849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ight Arrow 58">
            <a:extLst>
              <a:ext uri="{FF2B5EF4-FFF2-40B4-BE49-F238E27FC236}">
                <a16:creationId xmlns:a16="http://schemas.microsoft.com/office/drawing/2014/main" id="{C2336237-4469-1D45-8773-233BD946DAEE}"/>
              </a:ext>
            </a:extLst>
          </p:cNvPr>
          <p:cNvSpPr/>
          <p:nvPr/>
        </p:nvSpPr>
        <p:spPr bwMode="auto">
          <a:xfrm rot="10800000">
            <a:off x="4497186" y="5407249"/>
            <a:ext cx="1977544" cy="1176602"/>
          </a:xfrm>
          <a:prstGeom prst="rightArrow">
            <a:avLst>
              <a:gd name="adj1" fmla="val 65048"/>
              <a:gd name="adj2" fmla="val 52115"/>
            </a:avLst>
          </a:prstGeom>
          <a:solidFill>
            <a:srgbClr val="E0DFE1"/>
          </a:soli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4" name="Right Arrow 53">
            <a:extLst>
              <a:ext uri="{FF2B5EF4-FFF2-40B4-BE49-F238E27FC236}">
                <a16:creationId xmlns:a16="http://schemas.microsoft.com/office/drawing/2014/main" id="{D58CD725-B0BB-FA4F-9C1F-F1278E014D08}"/>
              </a:ext>
            </a:extLst>
          </p:cNvPr>
          <p:cNvSpPr/>
          <p:nvPr/>
        </p:nvSpPr>
        <p:spPr bwMode="auto">
          <a:xfrm>
            <a:off x="2505182" y="4625001"/>
            <a:ext cx="1977544" cy="1176602"/>
          </a:xfrm>
          <a:prstGeom prst="rightArrow">
            <a:avLst>
              <a:gd name="adj1" fmla="val 65048"/>
              <a:gd name="adj2" fmla="val 52115"/>
            </a:avLst>
          </a:prstGeom>
          <a:solidFill>
            <a:srgbClr val="E0DFE1"/>
          </a:soli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219325"/>
          </a:xfrm>
        </p:spPr>
        <p:txBody>
          <a:bodyPr/>
          <a:lstStyle/>
          <a:p>
            <a:r>
              <a:rPr lang="en-US" dirty="0"/>
              <a:t>There are three commonly-used HTTP methods:</a:t>
            </a:r>
          </a:p>
          <a:p>
            <a:pPr lvl="1"/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dirty="0"/>
              <a:t>:  “Please send me the named resource”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dirty="0"/>
              <a:t>:  “I’d like to submit data to you” (</a:t>
            </a:r>
            <a:r>
              <a:rPr lang="en-US" i="1" dirty="0"/>
              <a:t>e.g.</a:t>
            </a:r>
            <a:r>
              <a:rPr lang="en-US" dirty="0"/>
              <a:t> file upload)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7E64-7FCD-4221-96B9-665BBB880FDB}" type="slidenum">
              <a:rPr lang="en-US" smtClean="0"/>
              <a:t>9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289073-42AD-C149-A2D2-1AF03A6E6C19}"/>
              </a:ext>
            </a:extLst>
          </p:cNvPr>
          <p:cNvSpPr/>
          <p:nvPr/>
        </p:nvSpPr>
        <p:spPr>
          <a:xfrm>
            <a:off x="3991404" y="3554202"/>
            <a:ext cx="1106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sz="24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0A8F2F-33A5-FB48-8123-CC4E2B240F8C}"/>
              </a:ext>
            </a:extLst>
          </p:cNvPr>
          <p:cNvSpPr/>
          <p:nvPr/>
        </p:nvSpPr>
        <p:spPr>
          <a:xfrm>
            <a:off x="2629966" y="4342145"/>
            <a:ext cx="11611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latin typeface="+mj-lt"/>
                <a:cs typeface="Courier New" panose="02070309020205020404" pitchFamily="49" charset="0"/>
              </a:rPr>
              <a:t>REQUEST</a:t>
            </a:r>
            <a:endParaRPr lang="en-US" sz="2000" b="1" dirty="0"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1D0BCE-D7A6-D54B-9014-48B468E3AC94}"/>
              </a:ext>
            </a:extLst>
          </p:cNvPr>
          <p:cNvSpPr/>
          <p:nvPr/>
        </p:nvSpPr>
        <p:spPr>
          <a:xfrm>
            <a:off x="5110275" y="5103992"/>
            <a:ext cx="1297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latin typeface="+mj-lt"/>
                <a:cs typeface="Courier New" panose="02070309020205020404" pitchFamily="49" charset="0"/>
              </a:rPr>
              <a:t>RESPONSE</a:t>
            </a:r>
            <a:endParaRPr lang="en-US" sz="2000" b="1" dirty="0"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554771-DDD0-154D-A736-7E9F15706948}"/>
              </a:ext>
            </a:extLst>
          </p:cNvPr>
          <p:cNvSpPr/>
          <p:nvPr/>
        </p:nvSpPr>
        <p:spPr bwMode="auto">
          <a:xfrm>
            <a:off x="5262253" y="5510191"/>
            <a:ext cx="993900" cy="304800"/>
          </a:xfrm>
          <a:prstGeom prst="rect">
            <a:avLst/>
          </a:prstGeom>
          <a:solidFill>
            <a:srgbClr val="94F5EA"/>
          </a:solidFill>
          <a:ln w="19050" cap="flat" cmpd="sng" algn="ctr">
            <a:solidFill>
              <a:srgbClr val="85D9C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solidFill>
                  <a:srgbClr val="406A66"/>
                </a:solidFill>
                <a:latin typeface="Calibri" charset="0"/>
                <a:ea typeface="Calibri" charset="0"/>
                <a:cs typeface="Calibri" charset="0"/>
              </a:rPr>
              <a:t>HEADERS</a:t>
            </a:r>
            <a:endParaRPr lang="en-US" b="1" dirty="0">
              <a:solidFill>
                <a:srgbClr val="406A66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3CC5B5-1631-E84D-AEE2-9220CB4DD81C}"/>
              </a:ext>
            </a:extLst>
          </p:cNvPr>
          <p:cNvSpPr/>
          <p:nvPr/>
        </p:nvSpPr>
        <p:spPr bwMode="auto">
          <a:xfrm>
            <a:off x="2699736" y="5103992"/>
            <a:ext cx="993900" cy="642498"/>
          </a:xfrm>
          <a:prstGeom prst="rect">
            <a:avLst/>
          </a:prstGeom>
          <a:solidFill>
            <a:srgbClr val="FBC083"/>
          </a:solidFill>
          <a:ln w="19050" cap="flat" cmpd="sng" algn="ctr">
            <a:solidFill>
              <a:srgbClr val="E8B17B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solidFill>
                  <a:srgbClr val="6D533A"/>
                </a:solidFill>
                <a:latin typeface="Calibri" charset="0"/>
                <a:ea typeface="Calibri" charset="0"/>
                <a:cs typeface="Calibri" charset="0"/>
              </a:rPr>
              <a:t>BODY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DB6FE5E-BD40-E943-B78C-655567D17FAF}"/>
              </a:ext>
            </a:extLst>
          </p:cNvPr>
          <p:cNvSpPr/>
          <p:nvPr/>
        </p:nvSpPr>
        <p:spPr bwMode="auto">
          <a:xfrm>
            <a:off x="2699736" y="4751483"/>
            <a:ext cx="993900" cy="304800"/>
          </a:xfrm>
          <a:prstGeom prst="rect">
            <a:avLst/>
          </a:prstGeom>
          <a:solidFill>
            <a:srgbClr val="94F5EA"/>
          </a:solidFill>
          <a:ln w="19050" cap="flat" cmpd="sng" algn="ctr">
            <a:solidFill>
              <a:srgbClr val="85D9C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solidFill>
                  <a:srgbClr val="406A66"/>
                </a:solidFill>
                <a:latin typeface="Calibri" charset="0"/>
                <a:ea typeface="Calibri" charset="0"/>
                <a:cs typeface="Calibri" charset="0"/>
              </a:rPr>
              <a:t>HEADERS</a:t>
            </a:r>
            <a:endParaRPr lang="en-US" b="1" dirty="0">
              <a:solidFill>
                <a:srgbClr val="406A66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96875" y="3923219"/>
            <a:ext cx="1757981" cy="256902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CLIENT</a:t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(Web Browser)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25" name="Picture 6" descr="Image result for chrome ico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7" t="3669" r="3586" b="3684"/>
          <a:stretch/>
        </p:blipFill>
        <p:spPr bwMode="auto">
          <a:xfrm>
            <a:off x="816597" y="5342364"/>
            <a:ext cx="912222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 bwMode="auto">
          <a:xfrm>
            <a:off x="6838909" y="3915665"/>
            <a:ext cx="1757981" cy="256902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SERVER</a:t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</a:b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27" name="Picture 12" descr="Goog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322" y="5536898"/>
            <a:ext cx="1553154" cy="52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0685465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2911</TotalTime>
  <Words>2341</Words>
  <Application>Microsoft Office PowerPoint</Application>
  <PresentationFormat>On-screen Show (4:3)</PresentationFormat>
  <Paragraphs>359</Paragraphs>
  <Slides>26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Arial Narrow</vt:lpstr>
      <vt:lpstr>Calibri</vt:lpstr>
      <vt:lpstr>CMU Bright</vt:lpstr>
      <vt:lpstr>Courier New</vt:lpstr>
      <vt:lpstr>Roboto Regular</vt:lpstr>
      <vt:lpstr>Times New Roman</vt:lpstr>
      <vt:lpstr>Wingdings</vt:lpstr>
      <vt:lpstr>UWTheme-333-Sp18</vt:lpstr>
      <vt:lpstr>How many hours did you spent on Homework 3?</vt:lpstr>
      <vt:lpstr>Hypertext Transfer Protocol CSE 333 Spring 2021</vt:lpstr>
      <vt:lpstr>Administrivia</vt:lpstr>
      <vt:lpstr>HTTP Basics</vt:lpstr>
      <vt:lpstr>Protocols</vt:lpstr>
      <vt:lpstr>HTTP</vt:lpstr>
      <vt:lpstr>HTTP Requests</vt:lpstr>
      <vt:lpstr>HTTP Methods</vt:lpstr>
      <vt:lpstr>HTTP Methods</vt:lpstr>
      <vt:lpstr>HTTP Methods</vt:lpstr>
      <vt:lpstr>HTTP Methods</vt:lpstr>
      <vt:lpstr>HTTP Versions</vt:lpstr>
      <vt:lpstr>Client Headers</vt:lpstr>
      <vt:lpstr>A Real Request</vt:lpstr>
      <vt:lpstr>HTTP Responses</vt:lpstr>
      <vt:lpstr>Status Codes and Reason</vt:lpstr>
      <vt:lpstr>Common Statuses</vt:lpstr>
      <vt:lpstr>Polling Question</vt:lpstr>
      <vt:lpstr>Server Headers</vt:lpstr>
      <vt:lpstr>A Real Response</vt:lpstr>
      <vt:lpstr>Polling Question</vt:lpstr>
      <vt:lpstr>Cool HTTP/1.1 Features</vt:lpstr>
      <vt:lpstr>Cool HTTP/1.1 Features</vt:lpstr>
      <vt:lpstr>20 years later…</vt:lpstr>
      <vt:lpstr>HTTP/2</vt:lpstr>
      <vt:lpstr>Extra Exercise #1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Sp21 Lec24 - HTTP</dc:title>
  <dc:creator>Cosmo Wang</dc:creator>
  <cp:lastModifiedBy>jhsia</cp:lastModifiedBy>
  <cp:revision>147</cp:revision>
  <cp:lastPrinted>2020-01-25T02:25:08Z</cp:lastPrinted>
  <dcterms:created xsi:type="dcterms:W3CDTF">2018-04-11T23:02:06Z</dcterms:created>
  <dcterms:modified xsi:type="dcterms:W3CDTF">2021-05-25T00:03:26Z</dcterms:modified>
</cp:coreProperties>
</file>