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1"/>
  </p:notesMasterIdLst>
  <p:handoutMasterIdLst>
    <p:handoutMasterId r:id="rId22"/>
  </p:handoutMasterIdLst>
  <p:sldIdLst>
    <p:sldId id="257" r:id="rId2"/>
    <p:sldId id="352" r:id="rId3"/>
    <p:sldId id="272" r:id="rId4"/>
    <p:sldId id="273" r:id="rId5"/>
    <p:sldId id="274" r:id="rId6"/>
    <p:sldId id="275" r:id="rId7"/>
    <p:sldId id="271" r:id="rId8"/>
    <p:sldId id="276" r:id="rId9"/>
    <p:sldId id="277" r:id="rId10"/>
    <p:sldId id="370" r:id="rId11"/>
    <p:sldId id="266" r:id="rId12"/>
    <p:sldId id="280" r:id="rId13"/>
    <p:sldId id="281" r:id="rId14"/>
    <p:sldId id="265" r:id="rId15"/>
    <p:sldId id="279" r:id="rId16"/>
    <p:sldId id="269" r:id="rId17"/>
    <p:sldId id="270" r:id="rId18"/>
    <p:sldId id="262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5A5A"/>
    <a:srgbClr val="0066FF"/>
    <a:srgbClr val="E2661A"/>
    <a:srgbClr val="669900"/>
    <a:srgbClr val="4ED8B6"/>
    <a:srgbClr val="E26A02"/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35" autoAdjust="0"/>
    <p:restoredTop sz="87989" autoAdjust="0"/>
  </p:normalViewPr>
  <p:slideViewPr>
    <p:cSldViewPr snapToGrid="0">
      <p:cViewPr varScale="1">
        <p:scale>
          <a:sx n="76" d="100"/>
          <a:sy n="76" d="100"/>
        </p:scale>
        <p:origin x="12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232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EC6E9-0197-A040-B355-0B1E810591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CSE 333 19wi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F6D5EE-A7D7-7342-80F0-6EF71D1337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23-</a:t>
            </a:r>
            <a:fld id="{E5BC69A7-8DD6-6A4D-8C48-2E247190B0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7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8132-A2B7-4966-BD2E-385BF4FDAD2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6CB41-8998-4057-8EE2-297940816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800A7D-9BE5-4C22-A629-035F712484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64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Analogy: bakery/coffee shop/</a:t>
            </a:r>
            <a:r>
              <a:rPr lang="en-US" dirty="0" err="1"/>
              <a:t>boba</a:t>
            </a:r>
            <a:r>
              <a:rPr lang="en-US" dirty="0"/>
              <a:t> shop</a:t>
            </a:r>
          </a:p>
          <a:p>
            <a:r>
              <a:rPr lang="en-US" dirty="0"/>
              <a:t>Step 1:  Find a location</a:t>
            </a:r>
          </a:p>
          <a:p>
            <a:r>
              <a:rPr lang="en-US" dirty="0"/>
              <a:t>Step 2:  Build the structure</a:t>
            </a:r>
          </a:p>
          <a:p>
            <a:r>
              <a:rPr lang="en-US" dirty="0"/>
              <a:t>Step 3:  Prep work and advertising (still closed)</a:t>
            </a:r>
          </a:p>
          <a:p>
            <a:r>
              <a:rPr lang="en-US" dirty="0"/>
              <a:t>Step 4:  Open shop and let customers in (queue)</a:t>
            </a:r>
          </a:p>
          <a:p>
            <a:r>
              <a:rPr lang="en-US" dirty="0"/>
              <a:t>Step 5:  "Next customer in line, please!"</a:t>
            </a:r>
          </a:p>
          <a:p>
            <a:r>
              <a:rPr lang="en-US" dirty="0"/>
              <a:t>Step 6:  Transaction occurs</a:t>
            </a:r>
          </a:p>
          <a:p>
            <a:r>
              <a:rPr lang="en-US" dirty="0"/>
              <a:t>Step 7:  Customer leaves shop or store refuses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6CB41-8998-4057-8EE2-2979408169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03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https://en.wikipedia.org/wiki/Multihoming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6CB41-8998-4057-8EE2-2979408169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80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http://man7.org/linux/man-pages/man2/bind.2.html</a:t>
            </a:r>
          </a:p>
          <a:p>
            <a:endParaRPr lang="en-US" dirty="0"/>
          </a:p>
          <a:p>
            <a:r>
              <a:rPr lang="en-US" dirty="0"/>
              <a:t>in6addr_any is lowercase because it is a variable</a:t>
            </a:r>
            <a:r>
              <a:rPr lang="en-US" baseline="0" dirty="0"/>
              <a:t> instead of a constant</a:t>
            </a:r>
          </a:p>
          <a:p>
            <a:endParaRPr lang="en-US" baseline="0" dirty="0"/>
          </a:p>
          <a:p>
            <a:r>
              <a:rPr lang="en-US" baseline="0" dirty="0"/>
              <a:t>No need to bind on client side since our </a:t>
            </a:r>
            <a:r>
              <a:rPr lang="en-US" baseline="0" dirty="0" err="1"/>
              <a:t>ip</a:t>
            </a:r>
            <a:r>
              <a:rPr lang="en-US" baseline="0" dirty="0"/>
              <a:t> address and port don’t matter as much. Can specify if necessary though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6CB41-8998-4057-8EE2-29794081690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98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http://man7.org/linux/man-pages/man2/listen.2.html</a:t>
            </a:r>
          </a:p>
          <a:p>
            <a:endParaRPr lang="en-US" dirty="0"/>
          </a:p>
          <a:p>
            <a:r>
              <a:rPr lang="en-US" dirty="0"/>
              <a:t>SOMAXCONN</a:t>
            </a:r>
            <a:r>
              <a:rPr lang="en-US" baseline="0" dirty="0"/>
              <a:t> –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SOcket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MAXimum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6CB41-8998-4057-8EE2-29794081690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20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(two terminals connected to same </a:t>
            </a:r>
            <a:r>
              <a:rPr lang="en-US" dirty="0" err="1"/>
              <a:t>attu</a:t>
            </a:r>
            <a:r>
              <a:rPr lang="en-US" dirty="0"/>
              <a:t> machines)</a:t>
            </a:r>
          </a:p>
          <a:p>
            <a:pPr marL="171450" indent="-171450">
              <a:buFontTx/>
              <a:buChar char="-"/>
            </a:pPr>
            <a:r>
              <a:rPr lang="en-US" dirty="0"/>
              <a:t>(term 2) </a:t>
            </a:r>
            <a:r>
              <a:rPr lang="en-US" dirty="0" err="1"/>
              <a:t>nc</a:t>
            </a:r>
            <a:r>
              <a:rPr lang="en-US" dirty="0"/>
              <a:t> localhost 3333 – connection refused</a:t>
            </a:r>
            <a:r>
              <a:rPr lang="en-US" baseline="0" dirty="0"/>
              <a:t> because no one listening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(term 1) ./</a:t>
            </a:r>
            <a:r>
              <a:rPr lang="en-US" baseline="0" dirty="0" err="1"/>
              <a:t>server_bind_listen</a:t>
            </a:r>
            <a:r>
              <a:rPr lang="en-US" baseline="0" dirty="0"/>
              <a:t> – get usage message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(term 1) ./</a:t>
            </a:r>
            <a:r>
              <a:rPr lang="en-US" baseline="0" dirty="0" err="1"/>
              <a:t>server_bind_listen</a:t>
            </a:r>
            <a:r>
              <a:rPr lang="en-US" baseline="0" dirty="0"/>
              <a:t> 3333 – will print message about binding socket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(term 2) </a:t>
            </a:r>
            <a:r>
              <a:rPr lang="en-US" baseline="0" dirty="0" err="1"/>
              <a:t>nc</a:t>
            </a:r>
            <a:r>
              <a:rPr lang="en-US" baseline="0" dirty="0"/>
              <a:t> localhost 3333 – make connection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(term 1) send “hello?” and “are you there?” – data is being sent, but server hasn’t accepted connection, so it can’t access the data</a:t>
            </a:r>
            <a:endParaRPr lang="en-US" dirty="0"/>
          </a:p>
          <a:p>
            <a:endParaRPr lang="en-US" dirty="0"/>
          </a:p>
          <a:p>
            <a:r>
              <a:rPr lang="en-US" dirty="0"/>
              <a:t>CODE WALKTHROUGH:  server_bind_listen.cc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6CB41-8998-4057-8EE2-29794081690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681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(three terminals connected to same </a:t>
            </a:r>
            <a:r>
              <a:rPr lang="en-US" dirty="0" err="1"/>
              <a:t>attu</a:t>
            </a:r>
            <a:r>
              <a:rPr lang="en-US" dirty="0"/>
              <a:t> machines)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(term 1) ./</a:t>
            </a:r>
            <a:r>
              <a:rPr lang="en-US" baseline="0" dirty="0" err="1"/>
              <a:t>server_accept_rw_close</a:t>
            </a:r>
            <a:r>
              <a:rPr lang="en-US" baseline="0" dirty="0"/>
              <a:t> – get usage message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(term 1) ./</a:t>
            </a:r>
            <a:r>
              <a:rPr lang="en-US" baseline="0" dirty="0" err="1"/>
              <a:t>server_accept_rw_close</a:t>
            </a:r>
            <a:r>
              <a:rPr lang="en-US" baseline="0" dirty="0"/>
              <a:t> 3333 – show message that bound to port 3333</a:t>
            </a:r>
          </a:p>
          <a:p>
            <a:pPr marL="171450" indent="-171450">
              <a:buFontTx/>
              <a:buChar char="-"/>
            </a:pPr>
            <a:r>
              <a:rPr lang="en-US" dirty="0"/>
              <a:t>(term 2) </a:t>
            </a:r>
            <a:r>
              <a:rPr lang="en-US" dirty="0" err="1"/>
              <a:t>nc</a:t>
            </a:r>
            <a:r>
              <a:rPr lang="en-US" dirty="0"/>
              <a:t> localhost 3333 – connection made, term 1 will show new port number (likely 50000+)</a:t>
            </a:r>
          </a:p>
          <a:p>
            <a:pPr marL="171450" indent="-171450">
              <a:buFontTx/>
              <a:buChar char="-"/>
            </a:pPr>
            <a:r>
              <a:rPr lang="en-US" dirty="0"/>
              <a:t>(term 2) send “hi” and “hello” to show data being received by term 1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(term 2) ctrl-D or ctrl-C to close the connection – term 1 will show [The client disconnected.]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(term 2) </a:t>
            </a:r>
            <a:r>
              <a:rPr lang="en-US" baseline="0" dirty="0" err="1"/>
              <a:t>nc</a:t>
            </a:r>
            <a:r>
              <a:rPr lang="en-US" baseline="0" dirty="0"/>
              <a:t> localhost 3333 – connection made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(term 3) </a:t>
            </a:r>
            <a:r>
              <a:rPr lang="en-US" baseline="0" dirty="0" err="1"/>
              <a:t>nc</a:t>
            </a:r>
            <a:r>
              <a:rPr lang="en-US" baseline="0" dirty="0"/>
              <a:t> localhost 3333 – connection made, but term 1 doesn’t react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(term 3) send “hello?” and “are you there?” and “why are you ignoring me?” – data is being sent, but server hasn’t accepted connection, so it can’t access the data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(term 2) ctrl-D or ctrl-C to close the connection – term 1 will disconnect term 2 and immediately connect to term 3 &amp; receive the queued data</a:t>
            </a:r>
          </a:p>
          <a:p>
            <a:endParaRPr lang="en-US" dirty="0"/>
          </a:p>
          <a:p>
            <a:r>
              <a:rPr lang="en-US" dirty="0"/>
              <a:t>EAGAIN and EWOULDBLOCK checks</a:t>
            </a:r>
            <a:r>
              <a:rPr lang="en-US" baseline="0" dirty="0"/>
              <a:t> are </a:t>
            </a:r>
            <a:r>
              <a:rPr lang="en-US" dirty="0"/>
              <a:t>for when accept()</a:t>
            </a:r>
            <a:r>
              <a:rPr lang="en-US" baseline="0" dirty="0"/>
              <a:t> is called on</a:t>
            </a:r>
            <a:r>
              <a:rPr lang="en-US" dirty="0"/>
              <a:t> </a:t>
            </a:r>
            <a:r>
              <a:rPr lang="en-US" dirty="0" err="1"/>
              <a:t>nonblocking</a:t>
            </a:r>
            <a:r>
              <a:rPr lang="en-US" dirty="0"/>
              <a:t> sockets and there are no connections present to be accepted.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6CB41-8998-4057-8EE2-29794081690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12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DEMO:  start from hw4/ directory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solution_binaries</a:t>
            </a:r>
            <a:r>
              <a:rPr lang="en-US" dirty="0"/>
              <a:t>/http333d 3333 ../</a:t>
            </a:r>
            <a:r>
              <a:rPr lang="en-US" dirty="0" err="1"/>
              <a:t>projdocs</a:t>
            </a:r>
            <a:r>
              <a:rPr lang="en-US" dirty="0"/>
              <a:t>/ ../hw3/</a:t>
            </a:r>
            <a:r>
              <a:rPr lang="en-US" dirty="0" err="1"/>
              <a:t>unit_test_indices</a:t>
            </a:r>
            <a:r>
              <a:rPr lang="en-US" dirty="0"/>
              <a:t>/*</a:t>
            </a:r>
            <a:r>
              <a:rPr lang="en-US" baseline="0" dirty="0"/>
              <a:t> – star</a:t>
            </a:r>
            <a:r>
              <a:rPr lang="en-US" dirty="0"/>
              <a:t>t up server on </a:t>
            </a:r>
            <a:r>
              <a:rPr lang="en-US" dirty="0" err="1"/>
              <a:t>attu</a:t>
            </a: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Navigate</a:t>
            </a:r>
            <a:r>
              <a:rPr lang="en-US" baseline="0" dirty="0"/>
              <a:t> to attu.cs.washington.edu (incorrect port – nothing listening on port 80)</a:t>
            </a: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Navigate</a:t>
            </a:r>
            <a:r>
              <a:rPr lang="en-US" baseline="0" dirty="0"/>
              <a:t> to attu.cs.washington.edu:4444 (incorrect port)</a:t>
            </a: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Navigate</a:t>
            </a:r>
            <a:r>
              <a:rPr lang="en-US" baseline="0" dirty="0"/>
              <a:t> to attu.cs.washington.edu:3333 (correct port)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Show source – you’ll have to send raw text back from server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Run a few queries, show source for results table (hopefully mix of Wikipedia and local files)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Lookup PID (</a:t>
            </a:r>
            <a:r>
              <a:rPr lang="en-US" baseline="0" dirty="0" err="1"/>
              <a:t>ps</a:t>
            </a:r>
            <a:r>
              <a:rPr lang="en-US" baseline="0" dirty="0"/>
              <a:t> –u from another terminal)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Kill PID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Refresh browser</a:t>
            </a:r>
          </a:p>
          <a:p>
            <a:pPr marL="171450" indent="-171450">
              <a:buFontTx/>
              <a:buChar char="-"/>
            </a:pPr>
            <a:r>
              <a:rPr lang="en-US" dirty="0"/>
              <a:t>Start up server on local machine (maybe</a:t>
            </a:r>
            <a:r>
              <a:rPr lang="en-US" baseline="0" dirty="0"/>
              <a:t> even kill </a:t>
            </a:r>
            <a:r>
              <a:rPr lang="en-US" baseline="0" dirty="0" err="1"/>
              <a:t>wifi</a:t>
            </a:r>
            <a:r>
              <a:rPr lang="en-US" baseline="0" dirty="0"/>
              <a:t>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6CB41-8998-4057-8EE2-29794081690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80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4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E1DFD669-BFA0-4EFD-9FE4-13BF1DFA1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E1DFD669-BFA0-4EFD-9FE4-13BF1DFA1E1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48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49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02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E1DFD669-BFA0-4EFD-9FE4-13BF1DFA1E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Spring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2032" y="27429"/>
            <a:ext cx="1939955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L23:  Server-side Programming</a:t>
            </a:r>
          </a:p>
        </p:txBody>
      </p:sp>
    </p:spTree>
    <p:extLst>
      <p:ext uri="{BB962C8B-B14F-4D97-AF65-F5344CB8AC3E}">
        <p14:creationId xmlns:p14="http://schemas.microsoft.com/office/powerpoint/2010/main" val="259740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W-l1epRMB3V3jBNW0Oo6Qx5WdQJHiGt4QyzI9WWxsS8/edit?usp=sharing" TargetMode="External"/><Relationship Id="rId2" Type="http://schemas.openxmlformats.org/officeDocument/2006/relationships/hyperlink" Target="https://docs.google.com/presentation/d/1RbnVbZC0G-529qaAC0eucX10bcts63t2gsYLxADoFKQ/edit?usp=shari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Server-side Programming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D125B62-5BC8-4A12-9E69-8D5D396B9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8075"/>
            <a:ext cx="7772400" cy="175260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Justin Hsia, Travis McGaha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Eric </a:t>
            </a:r>
            <a:r>
              <a:rPr lang="en-US" sz="2000" dirty="0" err="1"/>
              <a:t>Marnadi</a:t>
            </a:r>
            <a:endParaRPr lang="en-US" sz="2000" dirty="0"/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/>
              <a:t>Kyrie Dowling	Leo Liao	Markus Schiffer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/>
              <a:t>Neha </a:t>
            </a:r>
            <a:r>
              <a:rPr lang="en-US" sz="2000" dirty="0" err="1"/>
              <a:t>Nagvekar</a:t>
            </a:r>
            <a:r>
              <a:rPr lang="en-US" sz="2000" dirty="0"/>
              <a:t>	</a:t>
            </a: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4949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D830-0AEF-4C37-BFFF-DF671CF0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Psuedocode</a:t>
            </a:r>
            <a:r>
              <a:rPr lang="en-US" dirty="0"/>
              <a:t>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C470D-8620-4FEA-8A12-98A07A117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plan for this question</a:t>
            </a:r>
          </a:p>
          <a:p>
            <a:pPr lvl="1"/>
            <a:r>
              <a:rPr lang="en-US" dirty="0"/>
              <a:t>Send everyone to breakouts</a:t>
            </a:r>
          </a:p>
          <a:p>
            <a:pPr lvl="1"/>
            <a:r>
              <a:rPr lang="en-US" dirty="0"/>
              <a:t>1 person per breakout shares their screen and goes to the shared google slides here:</a:t>
            </a:r>
          </a:p>
          <a:p>
            <a:pPr lvl="2"/>
            <a:r>
              <a:rPr lang="en-US" dirty="0"/>
              <a:t>Lecture A:</a:t>
            </a:r>
            <a:br>
              <a:rPr lang="en-US" dirty="0"/>
            </a:br>
            <a:r>
              <a:rPr lang="en-US" dirty="0">
                <a:hlinkClick r:id="rId2"/>
              </a:rPr>
              <a:t>https://docs.google.com/presentation/d/1RbnVbZC0G-529qaAC0eucX10bcts63t2gsYLxADoFKQ/edit?usp=sharing</a:t>
            </a:r>
            <a:endParaRPr lang="en-US" dirty="0"/>
          </a:p>
          <a:p>
            <a:pPr lvl="2"/>
            <a:r>
              <a:rPr lang="en-US" dirty="0"/>
              <a:t>Lecture B: </a:t>
            </a:r>
            <a:br>
              <a:rPr lang="en-US" dirty="0"/>
            </a:br>
            <a:r>
              <a:rPr lang="en-US" dirty="0">
                <a:hlinkClick r:id="rId3"/>
              </a:rPr>
              <a:t>https://docs.google.com/presentation/d/1W-l1epRMB3V3jBNW0Oo6Qx5WdQJHiGt4QyzI9WWxsS8/edit?usp=sharing</a:t>
            </a:r>
            <a:endParaRPr lang="en-US" dirty="0"/>
          </a:p>
          <a:p>
            <a:pPr lvl="1"/>
            <a:r>
              <a:rPr lang="en-US" dirty="0"/>
              <a:t>Work with &amp; Discuss with breakout room members!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BD97D-258C-48F2-AB28-D736051369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6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we have set up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hints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get both IPv4 and IPv6 addresses</a:t>
            </a:r>
          </a:p>
          <a:p>
            <a:pPr lvl="1"/>
            <a:r>
              <a:rPr lang="en-US" dirty="0"/>
              <a:t>Write pseudocode to bind to and listen </a:t>
            </a:r>
            <a:br>
              <a:rPr lang="en-US" dirty="0"/>
            </a:br>
            <a:r>
              <a:rPr lang="en-US" dirty="0"/>
              <a:t>on the first socket that works</a:t>
            </a:r>
          </a:p>
          <a:p>
            <a:pPr lvl="3"/>
            <a:endParaRPr lang="en-US" dirty="0"/>
          </a:p>
          <a:p>
            <a:r>
              <a:rPr lang="en-US" dirty="0"/>
              <a:t>Pieces you can use:</a:t>
            </a:r>
          </a:p>
          <a:p>
            <a:pPr lvl="1"/>
            <a:r>
              <a:rPr lang="en-US" sz="20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20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print </a:t>
            </a:r>
            <a:r>
              <a:rPr lang="en-US" sz="20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20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 exit</a:t>
            </a:r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(..., &amp;res);</a:t>
            </a:r>
          </a:p>
          <a:p>
            <a:pPr lvl="1"/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freeaddrinfo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(res);</a:t>
            </a:r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socket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(...);</a:t>
            </a:r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...);</a:t>
            </a:r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SOMAXCONN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1"/>
            <a:r>
              <a:rPr lang="en-US" sz="20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5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AF6-B541-48FC-9083-1815E890E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A36D0-6966-4780-B3E1-3D8F295999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12</a:t>
            </a:fld>
            <a:endParaRPr lang="en-US"/>
          </a:p>
        </p:txBody>
      </p:sp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4D589DFB-66D6-4297-9150-AAD0B210A8B1}"/>
              </a:ext>
            </a:extLst>
          </p:cNvPr>
          <p:cNvSpPr/>
          <p:nvPr/>
        </p:nvSpPr>
        <p:spPr bwMode="auto">
          <a:xfrm>
            <a:off x="548640" y="1055077"/>
            <a:ext cx="8046720" cy="5711483"/>
          </a:xfrm>
          <a:prstGeom prst="roundRect">
            <a:avLst>
              <a:gd name="adj" fmla="val 180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(..., &amp;res);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600" dirty="0">
                <a:solidFill>
                  <a:srgbClr val="4ED8B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(result in res) {  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res is Linked List of results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bool success =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setup_addr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if (success) break;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else continue;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*/ 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7060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AF6-B541-48FC-9083-1815E890E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A36D0-6966-4780-B3E1-3D8F295999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13</a:t>
            </a:fld>
            <a:endParaRPr lang="en-US"/>
          </a:p>
        </p:txBody>
      </p:sp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4D589DFB-66D6-4297-9150-AAD0B210A8B1}"/>
              </a:ext>
            </a:extLst>
          </p:cNvPr>
          <p:cNvSpPr/>
          <p:nvPr/>
        </p:nvSpPr>
        <p:spPr bwMode="auto">
          <a:xfrm>
            <a:off x="548640" y="1055077"/>
            <a:ext cx="8046720" cy="5711483"/>
          </a:xfrm>
          <a:prstGeom prst="roundRect">
            <a:avLst>
              <a:gd name="adj" fmla="val 180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(..., &amp;res);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600" dirty="0">
                <a:solidFill>
                  <a:srgbClr val="4ED8B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success = </a:t>
            </a:r>
            <a:r>
              <a:rPr lang="en-US" sz="1600" dirty="0">
                <a:solidFill>
                  <a:srgbClr val="4ED8B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(result in res) {  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res is Linked List of results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(...);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sz="1600" dirty="0">
                <a:solidFill>
                  <a:srgbClr val="4ED8B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...);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sz="1600" dirty="0">
                <a:solidFill>
                  <a:srgbClr val="4ED8B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4ED8B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SOMAXCONN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sz="1600" dirty="0">
                <a:solidFill>
                  <a:srgbClr val="4ED8B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success = </a:t>
            </a:r>
            <a:r>
              <a:rPr lang="en-US" sz="1600" dirty="0">
                <a:solidFill>
                  <a:srgbClr val="4ED8B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freeaddrinfo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(res);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(!success)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12242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solidFill>
                  <a:srgbClr val="4B2A85"/>
                </a:solidFill>
              </a:rPr>
              <a:t>server_bind_listen.cc</a:t>
            </a:r>
          </a:p>
          <a:p>
            <a:pPr lvl="1"/>
            <a:r>
              <a:rPr lang="en-US" dirty="0"/>
              <a:t>Takes in a port number from the command line</a:t>
            </a:r>
          </a:p>
          <a:p>
            <a:pPr lvl="1"/>
            <a:r>
              <a:rPr lang="en-US" dirty="0"/>
              <a:t>Opens a server socket, prints info, then listens for connections for 20 seconds</a:t>
            </a:r>
          </a:p>
          <a:p>
            <a:pPr lvl="2"/>
            <a:r>
              <a:rPr lang="en-US" dirty="0"/>
              <a:t>Can connect to it using </a:t>
            </a:r>
            <a:r>
              <a:rPr lang="en-US" dirty="0" err="1"/>
              <a:t>netcat</a:t>
            </a:r>
            <a:r>
              <a:rPr lang="en-US" dirty="0"/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54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5: Accept a Client Connection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Returns an active, ready-to-use socket file descriptor connected to a client (or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dirty="0"/>
              <a:t> on error)</a:t>
            </a:r>
          </a:p>
          <a:p>
            <a:pPr lvl="2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sockfd</a:t>
            </a:r>
            <a:r>
              <a:rPr lang="en-US" dirty="0"/>
              <a:t> must have been created, bound, </a:t>
            </a:r>
            <a:r>
              <a:rPr lang="en-US" i="1" dirty="0"/>
              <a:t>and</a:t>
            </a:r>
            <a:r>
              <a:rPr lang="en-US" dirty="0"/>
              <a:t> listening</a:t>
            </a:r>
          </a:p>
          <a:p>
            <a:pPr lvl="2"/>
            <a:r>
              <a:rPr lang="en-US" dirty="0"/>
              <a:t>Pulls a queued connection or waits for an incoming one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/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addrlen</a:t>
            </a:r>
            <a:r>
              <a:rPr lang="en-US" dirty="0"/>
              <a:t> are output parameters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addrlen</a:t>
            </a:r>
            <a:r>
              <a:rPr lang="en-US" dirty="0"/>
              <a:t> should initially be set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(*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/>
              <a:t>, gets overwritten with the size of the client address</a:t>
            </a:r>
          </a:p>
          <a:p>
            <a:pPr lvl="2"/>
            <a:r>
              <a:rPr lang="en-US" dirty="0"/>
              <a:t>Address information of client is written into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r>
              <a:rPr lang="en-US" dirty="0"/>
              <a:t>Use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inet_ntop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to get the client’s printable IP address</a:t>
            </a:r>
          </a:p>
          <a:p>
            <a:pPr lvl="3"/>
            <a:r>
              <a:rPr lang="en-US" dirty="0"/>
              <a:t>Use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getnameinfo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to do a </a:t>
            </a:r>
            <a:r>
              <a:rPr lang="en-US" i="1" dirty="0"/>
              <a:t>reverse DNS lookup</a:t>
            </a:r>
            <a:r>
              <a:rPr lang="en-US" dirty="0"/>
              <a:t> on the client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15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822960" y="1463040"/>
            <a:ext cx="7680960" cy="731520"/>
          </a:xfrm>
          <a:prstGeom prst="roundRect">
            <a:avLst>
              <a:gd name="adj" fmla="val 1078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sockfd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socklen_t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addrlen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51155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solidFill>
                  <a:srgbClr val="4B2A85"/>
                </a:solidFill>
              </a:rPr>
              <a:t>server_accept_rw_close.cc</a:t>
            </a:r>
            <a:endParaRPr lang="en-US" dirty="0">
              <a:solidFill>
                <a:srgbClr val="4B2A8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i="1" dirty="0">
                <a:solidFill>
                  <a:srgbClr val="5A5A5A"/>
                </a:solidFill>
              </a:rPr>
              <a:t>Takes in a port number from the command line</a:t>
            </a:r>
          </a:p>
          <a:p>
            <a:pPr lvl="1"/>
            <a:r>
              <a:rPr lang="en-US" i="1" dirty="0">
                <a:solidFill>
                  <a:srgbClr val="5A5A5A"/>
                </a:solidFill>
              </a:rPr>
              <a:t>Opens a server socket, prints info, then listens for connections</a:t>
            </a:r>
          </a:p>
          <a:p>
            <a:pPr lvl="2"/>
            <a:r>
              <a:rPr lang="en-US" i="1" dirty="0">
                <a:solidFill>
                  <a:srgbClr val="5A5A5A"/>
                </a:solidFill>
              </a:rPr>
              <a:t>Can connect to it using </a:t>
            </a:r>
            <a:r>
              <a:rPr lang="en-US" i="1" dirty="0" err="1">
                <a:solidFill>
                  <a:srgbClr val="5A5A5A"/>
                </a:solidFill>
              </a:rPr>
              <a:t>netcat</a:t>
            </a:r>
            <a:r>
              <a:rPr lang="en-US" i="1" dirty="0">
                <a:solidFill>
                  <a:srgbClr val="5A5A5A"/>
                </a:solidFill>
              </a:rPr>
              <a:t> (</a:t>
            </a:r>
            <a:r>
              <a:rPr lang="en-US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  <a:r>
              <a:rPr lang="en-US" i="1" dirty="0">
                <a:solidFill>
                  <a:srgbClr val="5A5A5A"/>
                </a:solidFill>
              </a:rPr>
              <a:t>)</a:t>
            </a:r>
          </a:p>
          <a:p>
            <a:pPr lvl="1"/>
            <a:r>
              <a:rPr lang="en-US" dirty="0"/>
              <a:t>Accepts connections as they come</a:t>
            </a:r>
          </a:p>
          <a:p>
            <a:pPr lvl="1"/>
            <a:r>
              <a:rPr lang="en-US" dirty="0"/>
              <a:t>Echoes any data the client sends to it 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 and also sends it back to the client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16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Something to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server code is not concurrent</a:t>
            </a:r>
          </a:p>
          <a:p>
            <a:pPr lvl="1"/>
            <a:r>
              <a:rPr lang="en-US" dirty="0"/>
              <a:t>Single thread of execution</a:t>
            </a:r>
          </a:p>
          <a:p>
            <a:pPr lvl="1"/>
            <a:r>
              <a:rPr lang="en-US" dirty="0"/>
              <a:t>The thread blocks while waiting for the next connection</a:t>
            </a:r>
          </a:p>
          <a:p>
            <a:pPr lvl="1"/>
            <a:r>
              <a:rPr lang="en-US" dirty="0"/>
              <a:t>The thread blocks waiting for the next message from the connection</a:t>
            </a:r>
          </a:p>
          <a:p>
            <a:pPr lvl="3"/>
            <a:endParaRPr lang="en-US" dirty="0"/>
          </a:p>
          <a:p>
            <a:r>
              <a:rPr lang="en-US" dirty="0"/>
              <a:t>A crowd of clients is, by nature, concurrent</a:t>
            </a:r>
          </a:p>
          <a:p>
            <a:pPr lvl="1"/>
            <a:r>
              <a:rPr lang="en-US" dirty="0"/>
              <a:t>While our server is handling the next client, all other clients are stuck waiting for it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2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hw4 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Multithreaded Web Server (333gle)</a:t>
            </a:r>
          </a:p>
          <a:p>
            <a:pPr lvl="1"/>
            <a:r>
              <a:rPr lang="en-US" dirty="0"/>
              <a:t>Don’t worry – multithreading has mostly been written for you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./http333d &lt;port&gt; &lt;static files&gt; &lt;indices+&gt;</a:t>
            </a:r>
          </a:p>
          <a:p>
            <a:pPr lvl="1"/>
            <a:r>
              <a:rPr lang="en-US" dirty="0"/>
              <a:t>Some security bugs to fix, too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50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that:</a:t>
            </a:r>
          </a:p>
          <a:p>
            <a:pPr lvl="1"/>
            <a:r>
              <a:rPr lang="en-US" dirty="0"/>
              <a:t>Creates a listening socket that accepts connections from clients</a:t>
            </a:r>
          </a:p>
          <a:p>
            <a:pPr lvl="1"/>
            <a:r>
              <a:rPr lang="en-US" dirty="0"/>
              <a:t>Reads a line of text from the client</a:t>
            </a:r>
          </a:p>
          <a:p>
            <a:pPr lvl="1"/>
            <a:r>
              <a:rPr lang="en-US" dirty="0"/>
              <a:t>Parses the line of text as a DNS name</a:t>
            </a:r>
          </a:p>
          <a:p>
            <a:pPr lvl="1"/>
            <a:r>
              <a:rPr lang="en-US" dirty="0"/>
              <a:t>Does a DNS lookup on the name</a:t>
            </a:r>
          </a:p>
          <a:p>
            <a:pPr lvl="1"/>
            <a:r>
              <a:rPr lang="en-US" dirty="0"/>
              <a:t>Writes back to the client the list of IP addresses associated with the DNS name</a:t>
            </a:r>
          </a:p>
          <a:p>
            <a:pPr lvl="1"/>
            <a:r>
              <a:rPr lang="en-US" dirty="0"/>
              <a:t>Closes the connection to the client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7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 anchor="t" anchorCtr="0"/>
          <a:lstStyle/>
          <a:p>
            <a:r>
              <a:rPr lang="en-US" dirty="0"/>
              <a:t>Which concept has given you the most difficulty so far in the context of Homework 3?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9900"/>
                </a:solidFill>
              </a:rPr>
              <a:t>Understanding the index file layout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50"/>
                </a:solidFill>
              </a:rPr>
              <a:t>C++ Classes &amp; Inheritance 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3399"/>
                </a:solidFill>
              </a:rPr>
              <a:t>C++ STL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Query Processor Algorithm</a:t>
            </a: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chemeClr val="bg2"/>
                </a:solidFill>
              </a:rPr>
              <a:t>Debugging/GDB</a:t>
            </a: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4B2A85"/>
                </a:solidFill>
              </a:rPr>
              <a:t>Style considerations</a:t>
            </a: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996633"/>
                </a:solidFill>
              </a:rPr>
              <a:t>Prefer not to say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74245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10 released Wednesday, due Monday (5/24)</a:t>
            </a:r>
          </a:p>
          <a:p>
            <a:pPr lvl="1"/>
            <a:r>
              <a:rPr lang="en-US" dirty="0"/>
              <a:t>Client-side programming</a:t>
            </a:r>
          </a:p>
          <a:p>
            <a:r>
              <a:rPr lang="en-US" dirty="0"/>
              <a:t>Exercise 11 released today, due Wednesday (5/26)</a:t>
            </a:r>
          </a:p>
          <a:p>
            <a:pPr lvl="1"/>
            <a:r>
              <a:rPr lang="en-US" dirty="0"/>
              <a:t>Server-side programming</a:t>
            </a:r>
          </a:p>
          <a:p>
            <a:pPr lvl="3"/>
            <a:endParaRPr lang="en-US" dirty="0"/>
          </a:p>
          <a:p>
            <a:r>
              <a:rPr lang="en-US" dirty="0"/>
              <a:t>hw4 will be pushed &amp; released today or tomorrow</a:t>
            </a:r>
          </a:p>
          <a:p>
            <a:pPr lvl="1"/>
            <a:r>
              <a:rPr lang="en-US" dirty="0"/>
              <a:t>Due last Thursday of quarter (6/3)</a:t>
            </a:r>
          </a:p>
          <a:p>
            <a:pPr lvl="1"/>
            <a:r>
              <a:rPr lang="en-US" dirty="0"/>
              <a:t>Demo today (at end of lecture)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04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 API: Server TCP Connection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Pretty similar to clients, but with additional steps: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Figure out the IP address and port on which to listen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Create a socket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 </a:t>
            </a:r>
            <a:r>
              <a:rPr lang="en-US" b="1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/>
              <a:t>the socket to the address(</a:t>
            </a:r>
            <a:r>
              <a:rPr lang="en-US" dirty="0" err="1"/>
              <a:t>es</a:t>
            </a:r>
            <a:r>
              <a:rPr lang="en-US" dirty="0"/>
              <a:t>) and port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Tell the socket to </a:t>
            </a:r>
            <a:r>
              <a:rPr lang="en-US" b="1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/>
              <a:t>for incoming clients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 </a:t>
            </a:r>
            <a:r>
              <a:rPr lang="en-US" b="1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/>
              <a:t>a client connection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>
                <a:solidFill>
                  <a:schemeClr val="bg1"/>
                </a:solidFill>
              </a:rPr>
              <a:t>.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to that connection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the client socket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7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Servers can have multiple IP addresses (“</a:t>
            </a:r>
            <a:r>
              <a:rPr lang="en-US" i="1" dirty="0" err="1"/>
              <a:t>multihoming</a:t>
            </a:r>
            <a:r>
              <a:rPr lang="en-US" dirty="0"/>
              <a:t>”)</a:t>
            </a:r>
          </a:p>
          <a:p>
            <a:pPr lvl="1"/>
            <a:r>
              <a:rPr lang="en-US" dirty="0"/>
              <a:t>Usually have at least one externally-visible IP address, as well as a local-only address (127.0.0.1)</a:t>
            </a:r>
          </a:p>
          <a:p>
            <a:pPr lvl="3"/>
            <a:endParaRPr lang="en-US" dirty="0"/>
          </a:p>
          <a:p>
            <a:r>
              <a:rPr lang="en-US" dirty="0"/>
              <a:t>The goals of a server socket are different than a client socket</a:t>
            </a:r>
          </a:p>
          <a:p>
            <a:pPr lvl="1"/>
            <a:r>
              <a:rPr lang="en-US" dirty="0"/>
              <a:t>Want to bind the socket to a particular </a:t>
            </a:r>
            <a:r>
              <a:rPr lang="en-US" i="1" dirty="0"/>
              <a:t>port</a:t>
            </a:r>
            <a:r>
              <a:rPr lang="en-US" dirty="0"/>
              <a:t> of one or more IP addresses of the server</a:t>
            </a:r>
          </a:p>
          <a:p>
            <a:pPr lvl="1"/>
            <a:r>
              <a:rPr lang="en-US" dirty="0"/>
              <a:t>Want to allow multiple clients to connect to the same port</a:t>
            </a:r>
          </a:p>
          <a:p>
            <a:pPr lvl="2"/>
            <a:r>
              <a:rPr lang="en-US" dirty="0"/>
              <a:t>OS uses client IP address and port numbers to direct I/O to the  </a:t>
            </a:r>
            <a:r>
              <a:rPr lang="en-US"/>
              <a:t>correct server file </a:t>
            </a:r>
            <a:r>
              <a:rPr lang="en-US" dirty="0"/>
              <a:t>descriptor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4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Figure out IP address(</a:t>
            </a:r>
            <a:r>
              <a:rPr lang="en-US" dirty="0" err="1"/>
              <a:t>es</a:t>
            </a:r>
            <a:r>
              <a:rPr lang="en-US" dirty="0"/>
              <a:t>) &amp; 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Step 1</a:t>
            </a:r>
            <a:r>
              <a:rPr lang="en-US" dirty="0"/>
              <a:t>: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invocation may or may not be needed (but we’ll use it)</a:t>
            </a:r>
          </a:p>
          <a:p>
            <a:pPr lvl="1"/>
            <a:r>
              <a:rPr lang="en-US" dirty="0"/>
              <a:t>Do you know your IP address(</a:t>
            </a:r>
            <a:r>
              <a:rPr lang="en-US" dirty="0" err="1"/>
              <a:t>es</a:t>
            </a:r>
            <a:r>
              <a:rPr lang="en-US" dirty="0"/>
              <a:t>) already?</a:t>
            </a:r>
          </a:p>
          <a:p>
            <a:pPr lvl="2"/>
            <a:r>
              <a:rPr lang="en-US" dirty="0"/>
              <a:t>Static vs. dynamic IP address allocation</a:t>
            </a:r>
          </a:p>
          <a:p>
            <a:pPr lvl="2"/>
            <a:r>
              <a:rPr lang="en-US" dirty="0"/>
              <a:t>Even if the machine has a static IP address, don’t wire it into the code – either look it up dynamically or use a configuration file</a:t>
            </a:r>
          </a:p>
          <a:p>
            <a:pPr lvl="1"/>
            <a:r>
              <a:rPr lang="en-US" dirty="0"/>
              <a:t>Can request listen on all local IP addresses by passing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as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hostname</a:t>
            </a:r>
            <a:r>
              <a:rPr lang="en-US" dirty="0"/>
              <a:t> and setting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AI_PASSIVE</a:t>
            </a:r>
            <a:r>
              <a:rPr lang="en-US" dirty="0"/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hints.ai_flags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>
                <a:latin typeface="+mn-lt"/>
                <a:cs typeface="Courier New" panose="02070309020205020404" pitchFamily="49" charset="0"/>
              </a:rPr>
              <a:t>Effect is to use address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0.0.0.0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 (IPv4)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 (IPv6)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1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Create a Socket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Step 2</a:t>
            </a:r>
            <a:r>
              <a:rPr lang="en-US" dirty="0"/>
              <a:t>: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call is same as before</a:t>
            </a:r>
          </a:p>
          <a:p>
            <a:pPr lvl="1"/>
            <a:r>
              <a:rPr lang="en-US" dirty="0"/>
              <a:t>Can directly use constants or fields from result of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/>
          </a:p>
          <a:p>
            <a:pPr lvl="1"/>
            <a:r>
              <a:rPr lang="en-US" dirty="0"/>
              <a:t>Recall that this just returns a file descriptor – IP address and port are not associated with socket yet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08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Bind the socket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Looks nearly identical to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connect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Returns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/>
              <a:t> on success,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dirty="0"/>
              <a:t> on error</a:t>
            </a:r>
          </a:p>
          <a:p>
            <a:pPr lvl="3"/>
            <a:endParaRPr lang="en-US" dirty="0"/>
          </a:p>
          <a:p>
            <a:r>
              <a:rPr lang="en-US" dirty="0"/>
              <a:t>Some specifics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Address family:</a:t>
            </a:r>
            <a:r>
              <a:rPr lang="en-US" dirty="0"/>
              <a:t> 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AF_INET</a:t>
            </a:r>
            <a:r>
              <a:rPr lang="en-US" dirty="0"/>
              <a:t> or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AF_INET6</a:t>
            </a:r>
          </a:p>
          <a:p>
            <a:pPr lvl="2"/>
            <a:r>
              <a:rPr lang="en-US" dirty="0"/>
              <a:t>What type of IP connections can we accept?</a:t>
            </a:r>
          </a:p>
          <a:p>
            <a:pPr lvl="2"/>
            <a:r>
              <a:rPr lang="en-US" dirty="0"/>
              <a:t>POSIX systems can handle IPv4 clients via IPv6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pPr lvl="1"/>
            <a:r>
              <a:rPr lang="en-US" b="1" dirty="0"/>
              <a:t>Port:</a:t>
            </a:r>
            <a:r>
              <a:rPr lang="en-US" dirty="0"/>
              <a:t>  port in network byte order (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htons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is handy)</a:t>
            </a:r>
          </a:p>
          <a:p>
            <a:pPr lvl="1"/>
            <a:r>
              <a:rPr lang="en-US" b="1" dirty="0"/>
              <a:t>Address:</a:t>
            </a:r>
            <a:r>
              <a:rPr lang="en-US" dirty="0"/>
              <a:t>  specify </a:t>
            </a:r>
            <a:r>
              <a:rPr lang="en-US" i="1" dirty="0"/>
              <a:t>particular</a:t>
            </a:r>
            <a:r>
              <a:rPr lang="en-US" dirty="0"/>
              <a:t> IP address or </a:t>
            </a:r>
            <a:r>
              <a:rPr lang="en-US" i="1" dirty="0"/>
              <a:t>any</a:t>
            </a:r>
            <a:r>
              <a:rPr lang="en-US" dirty="0"/>
              <a:t> IP address</a:t>
            </a:r>
          </a:p>
          <a:p>
            <a:pPr lvl="2"/>
            <a:r>
              <a:rPr lang="en-US" dirty="0"/>
              <a:t>“Wildcard address” –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INADDR_ANY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(IPv4),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in6addr_any</a:t>
            </a:r>
            <a:r>
              <a:rPr lang="en-US" dirty="0"/>
              <a:t> (IPv6)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22960" y="1463040"/>
            <a:ext cx="7680960" cy="731520"/>
          </a:xfrm>
          <a:prstGeom prst="roundRect">
            <a:avLst>
              <a:gd name="adj" fmla="val 1078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sockfd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socklen_t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addrlen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59387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Listen for Incoming 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Tells the OS that the socket is a listening socket that clients can connect to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backlog</a:t>
            </a:r>
            <a:r>
              <a:rPr lang="en-US" dirty="0"/>
              <a:t>:  maximum length of connection queue</a:t>
            </a:r>
          </a:p>
          <a:p>
            <a:pPr lvl="2"/>
            <a:r>
              <a:rPr lang="en-US" dirty="0"/>
              <a:t>Gets truncated, if necessary, to defined constant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SOMAXCONN</a:t>
            </a:r>
          </a:p>
          <a:p>
            <a:pPr lvl="2"/>
            <a:r>
              <a:rPr lang="en-US" dirty="0"/>
              <a:t>The OS will refuse new connections once queue is full until server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s  them (removing them from the queue)</a:t>
            </a:r>
          </a:p>
          <a:p>
            <a:pPr lvl="1"/>
            <a:r>
              <a:rPr lang="en-US" dirty="0"/>
              <a:t>Returns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/>
              <a:t> on success,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dirty="0"/>
              <a:t> on error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Clients can start connecting to the socket as soon as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returns</a:t>
            </a:r>
          </a:p>
          <a:p>
            <a:pPr lvl="2"/>
            <a:r>
              <a:rPr lang="en-US" dirty="0"/>
              <a:t>Server can’t use a connection until you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FD669-BFA0-4EFD-9FE4-13BF1DFA1E19}" type="slidenum">
              <a:rPr lang="en-US" smtClean="0"/>
              <a:t>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22960" y="1463040"/>
            <a:ext cx="7680960" cy="457200"/>
          </a:xfrm>
          <a:prstGeom prst="roundRect">
            <a:avLst>
              <a:gd name="adj" fmla="val 1078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sockfd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backlog);</a:t>
            </a:r>
          </a:p>
        </p:txBody>
      </p:sp>
    </p:spTree>
    <p:extLst>
      <p:ext uri="{BB962C8B-B14F-4D97-AF65-F5344CB8AC3E}">
        <p14:creationId xmlns:p14="http://schemas.microsoft.com/office/powerpoint/2010/main" val="161575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5651</TotalTime>
  <Words>2085</Words>
  <Application>Microsoft Office PowerPoint</Application>
  <PresentationFormat>On-screen Show (4:3)</PresentationFormat>
  <Paragraphs>255</Paragraphs>
  <Slides>19</Slides>
  <Notes>8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Arial Narrow</vt:lpstr>
      <vt:lpstr>Calibri</vt:lpstr>
      <vt:lpstr>Courier New</vt:lpstr>
      <vt:lpstr>Times New Roman</vt:lpstr>
      <vt:lpstr>Wingdings</vt:lpstr>
      <vt:lpstr>UWTheme-333-Sp18</vt:lpstr>
      <vt:lpstr>Server-side Programming CSE 333 Spring 2021</vt:lpstr>
      <vt:lpstr>Which concept has given you the most difficulty so far in the context of Homework 3?</vt:lpstr>
      <vt:lpstr>Administrivia</vt:lpstr>
      <vt:lpstr>Socket API: Server TCP Connection</vt:lpstr>
      <vt:lpstr>Servers</vt:lpstr>
      <vt:lpstr>Step 1: Figure out IP address(es) &amp; Port</vt:lpstr>
      <vt:lpstr>Step 2: Create a Socket</vt:lpstr>
      <vt:lpstr>Step 3: Bind the socket</vt:lpstr>
      <vt:lpstr>Step 4: Listen for Incoming Clients</vt:lpstr>
      <vt:lpstr>Psuedocode exercise</vt:lpstr>
      <vt:lpstr>Pseudocode Time</vt:lpstr>
      <vt:lpstr>Pseudocode example</vt:lpstr>
      <vt:lpstr>Pseudocode example</vt:lpstr>
      <vt:lpstr>Example #1</vt:lpstr>
      <vt:lpstr>Step 5: Accept a Client Connection</vt:lpstr>
      <vt:lpstr>Example #2</vt:lpstr>
      <vt:lpstr>Something to Note</vt:lpstr>
      <vt:lpstr>hw4 demo</vt:lpstr>
      <vt:lpstr>Extra Exercise #1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Server Sockets CSE 333 Spring 2018</dc:title>
  <dc:creator>Justin Hsia</dc:creator>
  <cp:lastModifiedBy>Travis McGaha</cp:lastModifiedBy>
  <cp:revision>86</cp:revision>
  <cp:lastPrinted>2019-02-26T21:22:32Z</cp:lastPrinted>
  <dcterms:created xsi:type="dcterms:W3CDTF">2018-05-16T23:13:37Z</dcterms:created>
  <dcterms:modified xsi:type="dcterms:W3CDTF">2021-05-21T21:18:56Z</dcterms:modified>
</cp:coreProperties>
</file>