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29"/>
  </p:notesMasterIdLst>
  <p:handoutMasterIdLst>
    <p:handoutMasterId r:id="rId30"/>
  </p:handoutMasterIdLst>
  <p:sldIdLst>
    <p:sldId id="257" r:id="rId2"/>
    <p:sldId id="335" r:id="rId3"/>
    <p:sldId id="285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84" r:id="rId14"/>
    <p:sldId id="268" r:id="rId15"/>
    <p:sldId id="269" r:id="rId16"/>
    <p:sldId id="270" r:id="rId17"/>
    <p:sldId id="352" r:id="rId18"/>
    <p:sldId id="283" r:id="rId19"/>
    <p:sldId id="272" r:id="rId20"/>
    <p:sldId id="274" r:id="rId21"/>
    <p:sldId id="275" r:id="rId22"/>
    <p:sldId id="276" r:id="rId23"/>
    <p:sldId id="277" r:id="rId24"/>
    <p:sldId id="278" r:id="rId25"/>
    <p:sldId id="286" r:id="rId26"/>
    <p:sldId id="287" r:id="rId27"/>
    <p:sldId id="288" r:id="rId28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D340"/>
    <a:srgbClr val="4B2A85"/>
    <a:srgbClr val="0066FF"/>
    <a:srgbClr val="5A5A5A"/>
    <a:srgbClr val="E2661A"/>
    <a:srgbClr val="D94B7B"/>
    <a:srgbClr val="669900"/>
    <a:srgbClr val="0FF9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64" autoAdjust="0"/>
    <p:restoredTop sz="86241" autoAdjust="0"/>
  </p:normalViewPr>
  <p:slideViewPr>
    <p:cSldViewPr snapToGrid="0">
      <p:cViewPr varScale="1">
        <p:scale>
          <a:sx n="75" d="100"/>
          <a:sy n="75" d="100"/>
        </p:scale>
        <p:origin x="157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147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87882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2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5/14/2018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B0F8CB4-CBC1-4C49-ADA1-E6847DC5B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32230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man7.org/linux/man-pages/man2/socket.2.html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Hopefully hosts are listening, a “connection” doesn’t have to be setup before hand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5/14/2018</a:t>
            </a:r>
          </a:p>
        </p:txBody>
      </p:sp>
    </p:spTree>
    <p:extLst>
      <p:ext uri="{BB962C8B-B14F-4D97-AF65-F5344CB8AC3E}">
        <p14:creationId xmlns:p14="http://schemas.microsoft.com/office/powerpoint/2010/main" val="37465415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 do:  dig en.wikipedia.org</a:t>
            </a:r>
            <a:r>
              <a:rPr lang="en-US" baseline="0" dirty="0"/>
              <a:t> +trace &gt; trace.txt</a:t>
            </a:r>
            <a:endParaRPr lang="en-US" dirty="0"/>
          </a:p>
          <a:p>
            <a:endParaRPr lang="en-US" dirty="0"/>
          </a:p>
          <a:p>
            <a:r>
              <a:rPr lang="en-US" dirty="0"/>
              <a:t>https://en.wikipedia.org/wiki/Root_name_server</a:t>
            </a:r>
          </a:p>
          <a:p>
            <a:r>
              <a:rPr lang="en-US" dirty="0"/>
              <a:t>https://en.wikipedia.org/wiki/Domain_Name_System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5/14/2018</a:t>
            </a:r>
          </a:p>
        </p:txBody>
      </p:sp>
    </p:spTree>
    <p:extLst>
      <p:ext uri="{BB962C8B-B14F-4D97-AF65-F5344CB8AC3E}">
        <p14:creationId xmlns:p14="http://schemas.microsoft.com/office/powerpoint/2010/main" val="26631174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http://man7.org/linux/man-pages/man3/getaddrinfo.3.html</a:t>
            </a:r>
          </a:p>
          <a:p>
            <a:r>
              <a:rPr lang="en-US" dirty="0"/>
              <a:t>https://en.wikipedia.org/wiki/Getaddrinfo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5/14/2018</a:t>
            </a:r>
          </a:p>
        </p:txBody>
      </p:sp>
    </p:spTree>
    <p:extLst>
      <p:ext uri="{BB962C8B-B14F-4D97-AF65-F5344CB8AC3E}">
        <p14:creationId xmlns:p14="http://schemas.microsoft.com/office/powerpoint/2010/main" val="1908372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CODE</a:t>
            </a:r>
            <a:r>
              <a:rPr lang="en-US" baseline="0" dirty="0"/>
              <a:t> WALKTHROUGH:  dnsresolve.cc</a:t>
            </a:r>
          </a:p>
          <a:p>
            <a:r>
              <a:rPr lang="en-US" baseline="0" dirty="0"/>
              <a:t>DEMO:  ./</a:t>
            </a:r>
            <a:r>
              <a:rPr lang="en-US" baseline="0" dirty="0" err="1"/>
              <a:t>dnsresolve</a:t>
            </a:r>
            <a:r>
              <a:rPr lang="en-US" baseline="0" dirty="0"/>
              <a:t> (shows usage message)</a:t>
            </a:r>
          </a:p>
          <a:p>
            <a:r>
              <a:rPr lang="en-US" baseline="0" dirty="0"/>
              <a:t>./</a:t>
            </a:r>
            <a:r>
              <a:rPr lang="en-US" baseline="0" dirty="0" err="1"/>
              <a:t>dnsresolve</a:t>
            </a:r>
            <a:r>
              <a:rPr lang="en-US" baseline="0" dirty="0"/>
              <a:t> www.google.com</a:t>
            </a:r>
          </a:p>
          <a:p>
            <a:pPr defTabSz="966612">
              <a:defRPr/>
            </a:pPr>
            <a:r>
              <a:rPr lang="en-US" baseline="0" dirty="0"/>
              <a:t>./</a:t>
            </a:r>
            <a:r>
              <a:rPr lang="en-US" baseline="0" dirty="0" err="1"/>
              <a:t>dnsresolve</a:t>
            </a:r>
            <a:r>
              <a:rPr lang="en-US" baseline="0" dirty="0"/>
              <a:t> attu.cs.washington.edu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800A7D-9BE5-4C22-A629-035F7124843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565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https://en.wikipedia.org/wiki/Berkeley_sockets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5/14/2018</a:t>
            </a:r>
          </a:p>
        </p:txBody>
      </p:sp>
    </p:spTree>
    <p:extLst>
      <p:ext uri="{BB962C8B-B14F-4D97-AF65-F5344CB8AC3E}">
        <p14:creationId xmlns:p14="http://schemas.microsoft.com/office/powerpoint/2010/main" val="3805996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Question:  How many internet-enabled devices</a:t>
            </a:r>
            <a:r>
              <a:rPr lang="en-US" baseline="0" dirty="0"/>
              <a:t> do you own?</a:t>
            </a:r>
            <a:endParaRPr lang="en-US" dirty="0"/>
          </a:p>
          <a:p>
            <a:endParaRPr lang="en-US" dirty="0"/>
          </a:p>
          <a:p>
            <a:r>
              <a:rPr lang="en-US" dirty="0"/>
              <a:t>https://en.wikipedia.org/wiki/IPv4_address_exhaustion</a:t>
            </a:r>
          </a:p>
          <a:p>
            <a:r>
              <a:rPr lang="en-US" dirty="0"/>
              <a:t>http://worldpopulationreview.com/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5/14/2018</a:t>
            </a:r>
          </a:p>
        </p:txBody>
      </p:sp>
    </p:spTree>
    <p:extLst>
      <p:ext uri="{BB962C8B-B14F-4D97-AF65-F5344CB8AC3E}">
        <p14:creationId xmlns:p14="http://schemas.microsoft.com/office/powerpoint/2010/main" val="34080390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https://en.wikipedia.org/wiki/IPv4_address_exhaustion</a:t>
            </a:r>
          </a:p>
          <a:p>
            <a:endParaRPr lang="en-US" dirty="0"/>
          </a:p>
          <a:p>
            <a:r>
              <a:rPr lang="en-US" dirty="0"/>
              <a:t>~2^52 for every observable star in the known universe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Now that we have talked about ipv4/ipv6, we must see how we represent these in network programming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5/14/2018</a:t>
            </a:r>
          </a:p>
        </p:txBody>
      </p:sp>
    </p:spTree>
    <p:extLst>
      <p:ext uri="{BB962C8B-B14F-4D97-AF65-F5344CB8AC3E}">
        <p14:creationId xmlns:p14="http://schemas.microsoft.com/office/powerpoint/2010/main" val="3026358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http://man7.org/linux/man-pages/man2/socket.2.html</a:t>
            </a:r>
            <a:endParaRPr lang="en-US" dirty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5/14/2018</a:t>
            </a:r>
          </a:p>
        </p:txBody>
      </p:sp>
    </p:spTree>
    <p:extLst>
      <p:ext uri="{BB962C8B-B14F-4D97-AF65-F5344CB8AC3E}">
        <p14:creationId xmlns:p14="http://schemas.microsoft.com/office/powerpoint/2010/main" val="24972562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Common parameter type is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sockaddr</a:t>
            </a:r>
            <a:r>
              <a:rPr lang="en-US" dirty="0"/>
              <a:t> *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5/14/2018</a:t>
            </a:r>
          </a:p>
        </p:txBody>
      </p:sp>
    </p:spTree>
    <p:extLst>
      <p:ext uri="{BB962C8B-B14F-4D97-AF65-F5344CB8AC3E}">
        <p14:creationId xmlns:p14="http://schemas.microsoft.com/office/powerpoint/2010/main" val="27109761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 compile</a:t>
            </a:r>
            <a:r>
              <a:rPr lang="en-US" baseline="0" dirty="0"/>
              <a:t> genaddr.cc and open ./</a:t>
            </a:r>
            <a:r>
              <a:rPr lang="en-US" baseline="0" dirty="0" err="1"/>
              <a:t>genaddr</a:t>
            </a:r>
            <a:r>
              <a:rPr lang="en-US" baseline="0" dirty="0"/>
              <a:t> in </a:t>
            </a:r>
            <a:r>
              <a:rPr lang="en-US" baseline="0" dirty="0" err="1"/>
              <a:t>gdb</a:t>
            </a:r>
            <a:endParaRPr lang="en-US" baseline="0" dirty="0"/>
          </a:p>
          <a:p>
            <a:pPr marL="181240" indent="-181240">
              <a:buFontTx/>
              <a:buChar char="-"/>
            </a:pPr>
            <a:r>
              <a:rPr lang="en-US" baseline="0" dirty="0"/>
              <a:t>next 2 to move past both calls to </a:t>
            </a:r>
            <a:r>
              <a:rPr lang="en-US" baseline="0" dirty="0" err="1"/>
              <a:t>inet_pton</a:t>
            </a:r>
            <a:r>
              <a:rPr lang="en-US" baseline="0" dirty="0"/>
              <a:t>()</a:t>
            </a:r>
          </a:p>
          <a:p>
            <a:pPr marL="181240" indent="-181240">
              <a:buFontTx/>
              <a:buChar char="-"/>
            </a:pPr>
            <a:r>
              <a:rPr lang="en-US" baseline="0" dirty="0"/>
              <a:t>print </a:t>
            </a:r>
            <a:r>
              <a:rPr lang="en-US" baseline="0" dirty="0" err="1"/>
              <a:t>sa</a:t>
            </a:r>
            <a:r>
              <a:rPr lang="en-US" baseline="0" dirty="0"/>
              <a:t> for IPv4 </a:t>
            </a:r>
            <a:r>
              <a:rPr lang="en-US" baseline="0" dirty="0" err="1"/>
              <a:t>struct</a:t>
            </a:r>
            <a:r>
              <a:rPr lang="en-US" baseline="0" dirty="0"/>
              <a:t> </a:t>
            </a:r>
            <a:r>
              <a:rPr lang="en-US" baseline="0" dirty="0" err="1"/>
              <a:t>sockaddr_in</a:t>
            </a:r>
            <a:r>
              <a:rPr lang="en-US" baseline="0" dirty="0"/>
              <a:t> fields (mostly garbage)</a:t>
            </a:r>
          </a:p>
          <a:p>
            <a:pPr marL="181240" indent="-181240">
              <a:buFontTx/>
              <a:buChar char="-"/>
            </a:pPr>
            <a:r>
              <a:rPr lang="en-US" baseline="0" dirty="0"/>
              <a:t>print /x </a:t>
            </a:r>
            <a:r>
              <a:rPr lang="en-US" baseline="0" dirty="0" err="1"/>
              <a:t>sa.sin_addr</a:t>
            </a:r>
            <a:r>
              <a:rPr lang="en-US" baseline="0" dirty="0"/>
              <a:t> to show bytes of IP </a:t>
            </a:r>
            <a:r>
              <a:rPr lang="en-US" baseline="0" dirty="0" err="1"/>
              <a:t>addr</a:t>
            </a:r>
            <a:r>
              <a:rPr lang="en-US" baseline="0" dirty="0"/>
              <a:t> in hex (automatically interpreted in little-endian)</a:t>
            </a:r>
          </a:p>
          <a:p>
            <a:pPr marL="181240" indent="-181240">
              <a:buFontTx/>
              <a:buChar char="-"/>
            </a:pPr>
            <a:r>
              <a:rPr lang="en-US" baseline="0" dirty="0"/>
              <a:t>x /4bx &amp;</a:t>
            </a:r>
            <a:r>
              <a:rPr lang="en-US" baseline="0" dirty="0" err="1"/>
              <a:t>sa.sin_addr</a:t>
            </a:r>
            <a:r>
              <a:rPr lang="en-US" baseline="0" dirty="0"/>
              <a:t> to show in big-endian</a:t>
            </a:r>
          </a:p>
          <a:p>
            <a:pPr marL="181240" indent="-181240">
              <a:buFontTx/>
              <a:buChar char="-"/>
            </a:pPr>
            <a:r>
              <a:rPr lang="en-US" baseline="0" dirty="0"/>
              <a:t>print sa6 for IPv6 </a:t>
            </a:r>
            <a:r>
              <a:rPr lang="en-US" baseline="0" dirty="0" err="1"/>
              <a:t>struct</a:t>
            </a:r>
            <a:r>
              <a:rPr lang="en-US" baseline="0" dirty="0"/>
              <a:t> sockaddr_in6 fields (looks like garbage)</a:t>
            </a:r>
          </a:p>
          <a:p>
            <a:pPr marL="181240" indent="-181240">
              <a:buFontTx/>
              <a:buChar char="-"/>
            </a:pPr>
            <a:r>
              <a:rPr lang="en-US" baseline="0" dirty="0"/>
              <a:t>x /16bx &amp;sa6.sin6_addr to show in big-endian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5/14/2018</a:t>
            </a:r>
          </a:p>
        </p:txBody>
      </p:sp>
    </p:spTree>
    <p:extLst>
      <p:ext uri="{BB962C8B-B14F-4D97-AF65-F5344CB8AC3E}">
        <p14:creationId xmlns:p14="http://schemas.microsoft.com/office/powerpoint/2010/main" val="40534826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Notice that </a:t>
            </a:r>
            <a:r>
              <a:rPr lang="en-US" dirty="0" err="1"/>
              <a:t>inet_ntop</a:t>
            </a:r>
            <a:r>
              <a:rPr lang="en-US" dirty="0"/>
              <a:t>()</a:t>
            </a:r>
            <a:r>
              <a:rPr lang="en-US" baseline="0" dirty="0"/>
              <a:t> will chop off leading 0 in front of </a:t>
            </a:r>
            <a:r>
              <a:rPr lang="en-US" baseline="0" dirty="0" err="1"/>
              <a:t>hextet</a:t>
            </a:r>
            <a:r>
              <a:rPr lang="en-US" baseline="0" dirty="0"/>
              <a:t> “0db8”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5/14/2018</a:t>
            </a:r>
          </a:p>
        </p:txBody>
      </p:sp>
    </p:spTree>
    <p:extLst>
      <p:ext uri="{BB962C8B-B14F-4D97-AF65-F5344CB8AC3E}">
        <p14:creationId xmlns:p14="http://schemas.microsoft.com/office/powerpoint/2010/main" val="20108030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dig demo:</a:t>
            </a:r>
          </a:p>
          <a:p>
            <a:pPr marL="181240" indent="-181240">
              <a:buFont typeface="Arial" panose="020B0604020202020204" pitchFamily="34" charset="0"/>
              <a:buChar char="•"/>
            </a:pPr>
            <a:r>
              <a:rPr lang="en-US" dirty="0"/>
              <a:t>man</a:t>
            </a:r>
            <a:r>
              <a:rPr lang="en-US" baseline="0" dirty="0"/>
              <a:t> dig (hit spacebar twice to get to “SIMPLE USAGE”)</a:t>
            </a:r>
            <a:endParaRPr lang="en-US" dirty="0"/>
          </a:p>
          <a:p>
            <a:pPr marL="181240" indent="-181240">
              <a:buFont typeface="Arial" panose="020B0604020202020204" pitchFamily="34" charset="0"/>
              <a:buChar char="•"/>
            </a:pPr>
            <a:r>
              <a:rPr lang="en-US" dirty="0"/>
              <a:t>dig</a:t>
            </a:r>
            <a:r>
              <a:rPr lang="en-US" baseline="0" dirty="0"/>
              <a:t> www.google.com | more</a:t>
            </a:r>
          </a:p>
          <a:p>
            <a:pPr marL="181240" indent="-181240">
              <a:buFont typeface="Arial" panose="020B0604020202020204" pitchFamily="34" charset="0"/>
              <a:buChar char="•"/>
            </a:pPr>
            <a:r>
              <a:rPr lang="en-US" baseline="0" dirty="0"/>
              <a:t>dig @ns1.google.com www.google.com</a:t>
            </a:r>
          </a:p>
          <a:p>
            <a:pPr marL="181240" indent="-181240" defTabSz="966612">
              <a:buFont typeface="Arial" panose="020B0604020202020204" pitchFamily="34" charset="0"/>
              <a:buChar char="•"/>
              <a:defRPr/>
            </a:pPr>
            <a:r>
              <a:rPr lang="en-US" baseline="0" dirty="0"/>
              <a:t>dig @ns1.google.com www.google.com any</a:t>
            </a:r>
          </a:p>
          <a:p>
            <a:pPr marL="181240" indent="-181240" defTabSz="966612">
              <a:buFont typeface="Arial" panose="020B0604020202020204" pitchFamily="34" charset="0"/>
              <a:buChar char="•"/>
              <a:defRPr/>
            </a:pPr>
            <a:r>
              <a:rPr lang="en-US" baseline="0" dirty="0"/>
              <a:t>dig attu.cs.washington.edu +short</a:t>
            </a:r>
          </a:p>
          <a:p>
            <a:pPr marL="181240" indent="-181240" defTabSz="966612">
              <a:buFont typeface="Arial" panose="020B0604020202020204" pitchFamily="34" charset="0"/>
              <a:buChar char="•"/>
              <a:defRPr/>
            </a:pPr>
            <a:r>
              <a:rPr lang="en-US" baseline="0" dirty="0"/>
              <a:t>dig -x 128.208.1.139 +short</a:t>
            </a:r>
          </a:p>
          <a:p>
            <a:pPr marL="181240" indent="-181240">
              <a:buFont typeface="Arial" panose="020B0604020202020204" pitchFamily="34" charset="0"/>
              <a:buChar char="•"/>
            </a:pPr>
            <a:endParaRPr lang="en-US" baseline="0" dirty="0"/>
          </a:p>
          <a:p>
            <a:r>
              <a:rPr lang="en-US" baseline="0" dirty="0"/>
              <a:t>ns = “name server”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5/14/2018</a:t>
            </a:r>
          </a:p>
        </p:txBody>
      </p:sp>
    </p:spTree>
    <p:extLst>
      <p:ext uri="{BB962C8B-B14F-4D97-AF65-F5344CB8AC3E}">
        <p14:creationId xmlns:p14="http://schemas.microsoft.com/office/powerpoint/2010/main" val="2391894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384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600" b="0"/>
            </a:lvl1pPr>
            <a:lvl2pPr>
              <a:defRPr sz="2200"/>
            </a:lvl2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9A33A4AC-4F82-42FF-8847-D8588993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10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9A33A4AC-4F82-42FF-8847-D8588993778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375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516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41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9A33A4AC-4F82-42FF-8847-D8588993778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787538" y="27429"/>
            <a:ext cx="135646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CSE333</a:t>
            </a:r>
            <a:r>
              <a:rPr lang="en-US" sz="1100" b="0" i="0" baseline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, </a:t>
            </a:r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Spring 2021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25052" y="27429"/>
            <a:ext cx="1293945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L21: Sockets &amp; DNS</a:t>
            </a:r>
          </a:p>
        </p:txBody>
      </p:sp>
    </p:spTree>
    <p:extLst>
      <p:ext uri="{BB962C8B-B14F-4D97-AF65-F5344CB8AC3E}">
        <p14:creationId xmlns:p14="http://schemas.microsoft.com/office/powerpoint/2010/main" val="238702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588" indent="-1588"/>
            <a:r>
              <a:rPr lang="en-US" sz="4000" dirty="0"/>
              <a:t>Sockets &amp; DNS</a:t>
            </a:r>
            <a:br>
              <a:rPr lang="en-US" sz="4000" dirty="0"/>
            </a:br>
            <a:r>
              <a:rPr lang="en-US" sz="2800" b="0" dirty="0">
                <a:ea typeface="CMU Bright" panose="02000603000000000000" pitchFamily="2" charset="0"/>
              </a:rPr>
              <a:t>CSE 333 Spring 2021</a:t>
            </a:r>
            <a:endParaRPr lang="en-US" sz="3200" dirty="0">
              <a:ea typeface="CMU Bright" panose="02000603000000000000" pitchFamily="2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0C59C54F-BE01-4B7A-BDB0-F9D74FB731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2860040"/>
          </a:xfrm>
        </p:spPr>
        <p:txBody>
          <a:bodyPr/>
          <a:lstStyle/>
          <a:p>
            <a:pPr algn="l"/>
            <a:r>
              <a:rPr lang="en-US" sz="2400" b="1" dirty="0"/>
              <a:t>Instructor:</a:t>
            </a:r>
            <a:r>
              <a:rPr lang="en-US" sz="2400" dirty="0"/>
              <a:t>	Justin Hsia, Travis McGaha</a:t>
            </a:r>
          </a:p>
          <a:p>
            <a:pPr algn="l"/>
            <a:endParaRPr lang="en-US" sz="2400" dirty="0"/>
          </a:p>
          <a:p>
            <a:pPr algn="l"/>
            <a:r>
              <a:rPr lang="en-US" sz="2000" b="1" dirty="0"/>
              <a:t>Teaching Assistants:</a:t>
            </a:r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 dirty="0" err="1"/>
              <a:t>Arthava</a:t>
            </a:r>
            <a:r>
              <a:rPr lang="en-US" sz="2000" dirty="0"/>
              <a:t> </a:t>
            </a:r>
            <a:r>
              <a:rPr lang="en-US" sz="2000" dirty="0" err="1"/>
              <a:t>Deodhar</a:t>
            </a:r>
            <a:r>
              <a:rPr lang="en-US" sz="2000" dirty="0"/>
              <a:t>	Callum Walker	Cosmo Wang</a:t>
            </a:r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 dirty="0"/>
              <a:t>Dylan Hartono	Elizabeth </a:t>
            </a:r>
            <a:r>
              <a:rPr lang="en-US" sz="2000" dirty="0" err="1"/>
              <a:t>Haker</a:t>
            </a:r>
            <a:r>
              <a:rPr lang="en-US" sz="2000" dirty="0"/>
              <a:t>	Eric </a:t>
            </a:r>
            <a:r>
              <a:rPr lang="en-US" sz="2000" dirty="0" err="1"/>
              <a:t>Marnadi</a:t>
            </a:r>
            <a:endParaRPr lang="en-US" sz="2000" dirty="0"/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 dirty="0"/>
              <a:t>Kyrie Dowling	Leo Liao	Markus Schiffer</a:t>
            </a:r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 dirty="0"/>
              <a:t>Neha </a:t>
            </a:r>
            <a:r>
              <a:rPr lang="en-US" sz="2000" dirty="0" err="1"/>
              <a:t>Nagvekar</a:t>
            </a:r>
            <a:r>
              <a:rPr lang="en-US" sz="2000" dirty="0"/>
              <a:t>	</a:t>
            </a:r>
            <a:r>
              <a:rPr lang="en-US" sz="2000" dirty="0" err="1"/>
              <a:t>Nonthakit</a:t>
            </a:r>
            <a:r>
              <a:rPr lang="en-US" sz="2000" dirty="0"/>
              <a:t> </a:t>
            </a:r>
            <a:r>
              <a:rPr lang="en-US" sz="2000" dirty="0" err="1"/>
              <a:t>Chaiwong</a:t>
            </a:r>
            <a:r>
              <a:rPr lang="en-US" sz="2000" dirty="0"/>
              <a:t>	Ramya </a:t>
            </a:r>
            <a:r>
              <a:rPr lang="en-US" sz="2000" dirty="0" err="1"/>
              <a:t>Challa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64982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Datagram Sockets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463040"/>
          </a:xfrm>
        </p:spPr>
        <p:txBody>
          <a:bodyPr/>
          <a:lstStyle/>
          <a:p>
            <a:r>
              <a:rPr lang="en-US" dirty="0"/>
              <a:t>Often used as a building block</a:t>
            </a:r>
          </a:p>
          <a:p>
            <a:pPr lvl="1"/>
            <a:r>
              <a:rPr lang="en-US" dirty="0"/>
              <a:t>No flow control, ordering, or reliability, so used less frequently</a:t>
            </a:r>
          </a:p>
          <a:p>
            <a:pPr lvl="1"/>
            <a:r>
              <a:rPr lang="en-US" i="1" dirty="0"/>
              <a:t>e.g.</a:t>
            </a:r>
            <a:r>
              <a:rPr lang="en-US" dirty="0"/>
              <a:t> streaming media applications or DNS lookups</a:t>
            </a:r>
          </a:p>
          <a:p>
            <a:pPr lvl="1"/>
            <a:endParaRPr lang="en-US" dirty="0"/>
          </a:p>
          <a:p>
            <a:endParaRPr lang="en-US" dirty="0"/>
          </a:p>
          <a:p>
            <a:pPr marL="820674" lvl="1" indent="-457200">
              <a:spcBef>
                <a:spcPts val="1200"/>
              </a:spcBef>
              <a:buFont typeface="+mj-lt"/>
              <a:buAutoNum type="arabicParenR"/>
            </a:pPr>
            <a:r>
              <a:rPr lang="en-US" dirty="0"/>
              <a:t>Create sockets:</a:t>
            </a:r>
          </a:p>
          <a:p>
            <a:pPr marL="1341882" lvl="3" indent="-457200">
              <a:buFont typeface="+mj-lt"/>
              <a:buAutoNum type="arabicParenR"/>
            </a:pPr>
            <a:endParaRPr lang="en-US" dirty="0"/>
          </a:p>
          <a:p>
            <a:pPr marL="1341882" lvl="3" indent="-457200">
              <a:buFont typeface="+mj-lt"/>
              <a:buAutoNum type="arabicParenR"/>
            </a:pPr>
            <a:endParaRPr lang="en-US" dirty="0"/>
          </a:p>
          <a:p>
            <a:pPr marL="1341882" lvl="3" indent="-457200">
              <a:buFont typeface="+mj-lt"/>
              <a:buAutoNum type="arabicParenR"/>
            </a:pPr>
            <a:endParaRPr lang="en-US" dirty="0"/>
          </a:p>
          <a:p>
            <a:pPr marL="1341882" lvl="3" indent="-457200">
              <a:buFont typeface="+mj-lt"/>
              <a:buAutoNum type="arabicParenR"/>
            </a:pPr>
            <a:endParaRPr lang="en-US" dirty="0"/>
          </a:p>
          <a:p>
            <a:pPr marL="1085850" lvl="2" indent="-457200">
              <a:buFont typeface="+mj-lt"/>
              <a:buAutoNum type="arabicParenR"/>
            </a:pPr>
            <a:endParaRPr lang="en-US" dirty="0"/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Communicate:</a:t>
            </a:r>
          </a:p>
        </p:txBody>
      </p:sp>
      <p:sp>
        <p:nvSpPr>
          <p:cNvPr id="51" name="Slide Number Placeholder 5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10</a:t>
            </a:fld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4572000" y="3017520"/>
            <a:ext cx="3474720" cy="1554480"/>
            <a:chOff x="4572000" y="3017520"/>
            <a:chExt cx="3474720" cy="1554480"/>
          </a:xfrm>
        </p:grpSpPr>
        <p:sp>
          <p:nvSpPr>
            <p:cNvPr id="5" name="Rectangle 4"/>
            <p:cNvSpPr/>
            <p:nvPr/>
          </p:nvSpPr>
          <p:spPr bwMode="auto">
            <a:xfrm>
              <a:off x="6126480" y="4114800"/>
              <a:ext cx="1097280" cy="457200"/>
            </a:xfrm>
            <a:prstGeom prst="rect">
              <a:avLst/>
            </a:prstGeom>
            <a:solidFill>
              <a:srgbClr val="0066FF">
                <a:alpha val="69804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host</a:t>
              </a:r>
            </a:p>
          </p:txBody>
        </p:sp>
        <p:grpSp>
          <p:nvGrpSpPr>
            <p:cNvPr id="44" name="Group 43"/>
            <p:cNvGrpSpPr/>
            <p:nvPr/>
          </p:nvGrpSpPr>
          <p:grpSpPr>
            <a:xfrm>
              <a:off x="4572000" y="3566160"/>
              <a:ext cx="1097280" cy="457200"/>
              <a:chOff x="4572000" y="3566160"/>
              <a:chExt cx="1097280" cy="457200"/>
            </a:xfrm>
          </p:grpSpPr>
          <p:sp>
            <p:nvSpPr>
              <p:cNvPr id="4" name="Rectangle 3"/>
              <p:cNvSpPr/>
              <p:nvPr/>
            </p:nvSpPr>
            <p:spPr bwMode="auto">
              <a:xfrm>
                <a:off x="4572000" y="3566160"/>
                <a:ext cx="1097280" cy="457200"/>
              </a:xfrm>
              <a:prstGeom prst="rect">
                <a:avLst/>
              </a:prstGeom>
              <a:solidFill>
                <a:srgbClr val="0066FF">
                  <a:alpha val="69804"/>
                </a:srgbClr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0" tIns="45720" rIns="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solidFill>
                      <a:schemeClr val="bg1"/>
                    </a:solidFill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host</a:t>
                </a:r>
              </a:p>
            </p:txBody>
          </p:sp>
          <p:cxnSp>
            <p:nvCxnSpPr>
              <p:cNvPr id="15" name="Straight Connector 14"/>
              <p:cNvCxnSpPr/>
              <p:nvPr/>
            </p:nvCxnSpPr>
            <p:spPr bwMode="auto">
              <a:xfrm>
                <a:off x="5532120" y="3794760"/>
                <a:ext cx="2743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FFC000"/>
                </a:solidFill>
                <a:prstDash val="solid"/>
                <a:round/>
                <a:headEnd type="oval" w="med" len="med"/>
                <a:tailEnd type="none" w="med" len="med"/>
              </a:ln>
              <a:effectLst/>
            </p:spPr>
          </p:cxnSp>
        </p:grpSp>
        <p:grpSp>
          <p:nvGrpSpPr>
            <p:cNvPr id="41" name="Group 40"/>
            <p:cNvGrpSpPr/>
            <p:nvPr/>
          </p:nvGrpSpPr>
          <p:grpSpPr>
            <a:xfrm>
              <a:off x="6949440" y="3566160"/>
              <a:ext cx="1097280" cy="457200"/>
              <a:chOff x="6949440" y="3566160"/>
              <a:chExt cx="1097280" cy="457200"/>
            </a:xfrm>
          </p:grpSpPr>
          <p:sp>
            <p:nvSpPr>
              <p:cNvPr id="7" name="Rectangle 6"/>
              <p:cNvSpPr/>
              <p:nvPr/>
            </p:nvSpPr>
            <p:spPr bwMode="auto">
              <a:xfrm>
                <a:off x="6949440" y="3566160"/>
                <a:ext cx="1097280" cy="457200"/>
              </a:xfrm>
              <a:prstGeom prst="rect">
                <a:avLst/>
              </a:prstGeom>
              <a:solidFill>
                <a:srgbClr val="0066FF">
                  <a:alpha val="69804"/>
                </a:srgbClr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0" tIns="45720" rIns="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solidFill>
                      <a:schemeClr val="bg1"/>
                    </a:solidFill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host</a:t>
                </a:r>
              </a:p>
            </p:txBody>
          </p:sp>
          <p:cxnSp>
            <p:nvCxnSpPr>
              <p:cNvPr id="21" name="Straight Connector 20"/>
              <p:cNvCxnSpPr/>
              <p:nvPr/>
            </p:nvCxnSpPr>
            <p:spPr bwMode="auto">
              <a:xfrm>
                <a:off x="7086600" y="3794760"/>
                <a:ext cx="2743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FFC000"/>
                </a:solidFill>
                <a:prstDash val="solid"/>
                <a:round/>
                <a:headEnd type="oval" w="med" len="med"/>
                <a:tailEnd type="none" w="med" len="med"/>
              </a:ln>
              <a:effectLst/>
            </p:spPr>
          </p:cxnSp>
        </p:grpSp>
        <p:grpSp>
          <p:nvGrpSpPr>
            <p:cNvPr id="43" name="Group 42"/>
            <p:cNvGrpSpPr/>
            <p:nvPr/>
          </p:nvGrpSpPr>
          <p:grpSpPr>
            <a:xfrm>
              <a:off x="6126480" y="3017520"/>
              <a:ext cx="1097280" cy="457200"/>
              <a:chOff x="5943600" y="3017520"/>
              <a:chExt cx="1097280" cy="457200"/>
            </a:xfrm>
          </p:grpSpPr>
          <p:sp>
            <p:nvSpPr>
              <p:cNvPr id="6" name="Rectangle 5"/>
              <p:cNvSpPr/>
              <p:nvPr/>
            </p:nvSpPr>
            <p:spPr bwMode="auto">
              <a:xfrm>
                <a:off x="5943600" y="3017520"/>
                <a:ext cx="1097280" cy="457200"/>
              </a:xfrm>
              <a:prstGeom prst="rect">
                <a:avLst/>
              </a:prstGeom>
              <a:solidFill>
                <a:srgbClr val="0066FF">
                  <a:alpha val="69804"/>
                </a:srgbClr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0" tIns="45720" rIns="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solidFill>
                      <a:schemeClr val="bg1"/>
                    </a:solidFill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host</a:t>
                </a:r>
              </a:p>
            </p:txBody>
          </p:sp>
          <p:cxnSp>
            <p:nvCxnSpPr>
              <p:cNvPr id="22" name="Straight Connector 21"/>
              <p:cNvCxnSpPr/>
              <p:nvPr/>
            </p:nvCxnSpPr>
            <p:spPr bwMode="auto">
              <a:xfrm>
                <a:off x="6080760" y="3246120"/>
                <a:ext cx="2743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FFC000"/>
                </a:solidFill>
                <a:prstDash val="solid"/>
                <a:round/>
                <a:headEnd type="oval" w="med" len="med"/>
                <a:tailEnd type="none" w="med" len="med"/>
              </a:ln>
              <a:effectLst/>
            </p:spPr>
          </p:cxnSp>
        </p:grpSp>
      </p:grpSp>
      <p:grpSp>
        <p:nvGrpSpPr>
          <p:cNvPr id="49" name="Group 48"/>
          <p:cNvGrpSpPr/>
          <p:nvPr/>
        </p:nvGrpSpPr>
        <p:grpSpPr>
          <a:xfrm>
            <a:off x="4572000" y="5120640"/>
            <a:ext cx="3474720" cy="1554480"/>
            <a:chOff x="4572000" y="5120640"/>
            <a:chExt cx="3474720" cy="1554480"/>
          </a:xfrm>
        </p:grpSpPr>
        <p:sp>
          <p:nvSpPr>
            <p:cNvPr id="28" name="Rectangle 27"/>
            <p:cNvSpPr/>
            <p:nvPr/>
          </p:nvSpPr>
          <p:spPr bwMode="auto">
            <a:xfrm>
              <a:off x="6126480" y="6217920"/>
              <a:ext cx="1097280" cy="457200"/>
            </a:xfrm>
            <a:prstGeom prst="rect">
              <a:avLst/>
            </a:prstGeom>
            <a:solidFill>
              <a:srgbClr val="0066FF">
                <a:alpha val="69804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host</a:t>
              </a:r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4572000" y="5669280"/>
              <a:ext cx="1097280" cy="457200"/>
              <a:chOff x="4572000" y="5669280"/>
              <a:chExt cx="1097280" cy="457200"/>
            </a:xfrm>
          </p:grpSpPr>
          <p:sp>
            <p:nvSpPr>
              <p:cNvPr id="27" name="Rectangle 26"/>
              <p:cNvSpPr/>
              <p:nvPr/>
            </p:nvSpPr>
            <p:spPr bwMode="auto">
              <a:xfrm>
                <a:off x="4572000" y="5669280"/>
                <a:ext cx="1097280" cy="457200"/>
              </a:xfrm>
              <a:prstGeom prst="rect">
                <a:avLst/>
              </a:prstGeom>
              <a:solidFill>
                <a:srgbClr val="0066FF">
                  <a:alpha val="69804"/>
                </a:srgbClr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0" tIns="45720" rIns="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solidFill>
                      <a:schemeClr val="bg1"/>
                    </a:solidFill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host</a:t>
                </a:r>
              </a:p>
            </p:txBody>
          </p:sp>
          <p:cxnSp>
            <p:nvCxnSpPr>
              <p:cNvPr id="29" name="Straight Connector 28"/>
              <p:cNvCxnSpPr/>
              <p:nvPr/>
            </p:nvCxnSpPr>
            <p:spPr bwMode="auto">
              <a:xfrm>
                <a:off x="5532120" y="5897880"/>
                <a:ext cx="2743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FFC000"/>
                </a:solidFill>
                <a:prstDash val="solid"/>
                <a:round/>
                <a:headEnd type="oval" w="med" len="med"/>
                <a:tailEnd type="none" w="med" len="med"/>
              </a:ln>
              <a:effectLst/>
            </p:spPr>
          </p:cxnSp>
        </p:grpSp>
        <p:grpSp>
          <p:nvGrpSpPr>
            <p:cNvPr id="45" name="Group 44"/>
            <p:cNvGrpSpPr/>
            <p:nvPr/>
          </p:nvGrpSpPr>
          <p:grpSpPr>
            <a:xfrm>
              <a:off x="6949440" y="5669280"/>
              <a:ext cx="1097280" cy="457200"/>
              <a:chOff x="6949440" y="5669280"/>
              <a:chExt cx="1097280" cy="457200"/>
            </a:xfrm>
          </p:grpSpPr>
          <p:sp>
            <p:nvSpPr>
              <p:cNvPr id="30" name="Rectangle 29"/>
              <p:cNvSpPr/>
              <p:nvPr/>
            </p:nvSpPr>
            <p:spPr bwMode="auto">
              <a:xfrm>
                <a:off x="6949440" y="5669280"/>
                <a:ext cx="1097280" cy="457200"/>
              </a:xfrm>
              <a:prstGeom prst="rect">
                <a:avLst/>
              </a:prstGeom>
              <a:solidFill>
                <a:srgbClr val="0066FF">
                  <a:alpha val="69804"/>
                </a:srgbClr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0" tIns="45720" rIns="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solidFill>
                      <a:schemeClr val="bg1"/>
                    </a:solidFill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host</a:t>
                </a:r>
              </a:p>
            </p:txBody>
          </p:sp>
          <p:cxnSp>
            <p:nvCxnSpPr>
              <p:cNvPr id="31" name="Straight Connector 30"/>
              <p:cNvCxnSpPr/>
              <p:nvPr/>
            </p:nvCxnSpPr>
            <p:spPr bwMode="auto">
              <a:xfrm>
                <a:off x="7086600" y="5897880"/>
                <a:ext cx="2743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FFC000"/>
                </a:solidFill>
                <a:prstDash val="solid"/>
                <a:round/>
                <a:headEnd type="oval" w="med" len="med"/>
                <a:tailEnd type="none" w="med" len="med"/>
              </a:ln>
              <a:effectLst/>
            </p:spPr>
          </p:cxnSp>
        </p:grpSp>
        <p:grpSp>
          <p:nvGrpSpPr>
            <p:cNvPr id="46" name="Group 45"/>
            <p:cNvGrpSpPr/>
            <p:nvPr/>
          </p:nvGrpSpPr>
          <p:grpSpPr>
            <a:xfrm>
              <a:off x="6126480" y="5120640"/>
              <a:ext cx="1097280" cy="457200"/>
              <a:chOff x="5943600" y="5120640"/>
              <a:chExt cx="1097280" cy="457200"/>
            </a:xfrm>
          </p:grpSpPr>
          <p:sp>
            <p:nvSpPr>
              <p:cNvPr id="32" name="Rectangle 31"/>
              <p:cNvSpPr/>
              <p:nvPr/>
            </p:nvSpPr>
            <p:spPr bwMode="auto">
              <a:xfrm>
                <a:off x="5943600" y="5120640"/>
                <a:ext cx="1097280" cy="457200"/>
              </a:xfrm>
              <a:prstGeom prst="rect">
                <a:avLst/>
              </a:prstGeom>
              <a:solidFill>
                <a:srgbClr val="0066FF">
                  <a:alpha val="69804"/>
                </a:srgbClr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0" tIns="45720" rIns="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solidFill>
                      <a:schemeClr val="bg1"/>
                    </a:solidFill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host</a:t>
                </a:r>
              </a:p>
            </p:txBody>
          </p:sp>
          <p:cxnSp>
            <p:nvCxnSpPr>
              <p:cNvPr id="33" name="Straight Connector 32"/>
              <p:cNvCxnSpPr/>
              <p:nvPr/>
            </p:nvCxnSpPr>
            <p:spPr bwMode="auto">
              <a:xfrm>
                <a:off x="6080760" y="5349240"/>
                <a:ext cx="2743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FFC000"/>
                </a:solidFill>
                <a:prstDash val="solid"/>
                <a:round/>
                <a:headEnd type="oval" w="med" len="med"/>
                <a:tailEnd type="none" w="med" len="med"/>
              </a:ln>
              <a:effectLst/>
            </p:spPr>
          </p:cxnSp>
        </p:grpSp>
        <p:sp>
          <p:nvSpPr>
            <p:cNvPr id="34" name="Rectangle 33"/>
            <p:cNvSpPr/>
            <p:nvPr/>
          </p:nvSpPr>
          <p:spPr bwMode="auto">
            <a:xfrm rot="-2160000">
              <a:off x="5610662" y="5319677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 rot="2160000">
              <a:off x="5827016" y="6024234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6583680" y="5669280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 bwMode="auto">
            <a:xfrm flipV="1">
              <a:off x="5669280" y="5394960"/>
              <a:ext cx="365760" cy="27432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8" name="Straight Arrow Connector 37"/>
            <p:cNvCxnSpPr/>
            <p:nvPr/>
          </p:nvCxnSpPr>
          <p:spPr bwMode="auto">
            <a:xfrm>
              <a:off x="5669280" y="6126480"/>
              <a:ext cx="365760" cy="27432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>
              <a:off x="6400800" y="5897880"/>
              <a:ext cx="54864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rot="2160000">
              <a:off x="6025516" y="6327648"/>
              <a:ext cx="0" cy="146304"/>
            </a:xfrm>
            <a:prstGeom prst="line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550633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Sockets API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Berkeley sockets originated in 4.2BSD Unix (1983)</a:t>
            </a:r>
          </a:p>
          <a:p>
            <a:pPr lvl="1"/>
            <a:r>
              <a:rPr lang="en-US" dirty="0"/>
              <a:t>It is the standard API for network programming</a:t>
            </a:r>
          </a:p>
          <a:p>
            <a:pPr lvl="2"/>
            <a:r>
              <a:rPr lang="en-US" dirty="0"/>
              <a:t>Available on most OSs</a:t>
            </a:r>
          </a:p>
          <a:p>
            <a:pPr lvl="1"/>
            <a:r>
              <a:rPr lang="en-US" dirty="0"/>
              <a:t>Written in C</a:t>
            </a:r>
          </a:p>
          <a:p>
            <a:pPr lvl="3"/>
            <a:endParaRPr lang="en-US" dirty="0"/>
          </a:p>
          <a:p>
            <a:r>
              <a:rPr lang="en-US" dirty="0"/>
              <a:t>POSIX Socket API</a:t>
            </a:r>
          </a:p>
          <a:p>
            <a:pPr lvl="1"/>
            <a:r>
              <a:rPr lang="en-US" dirty="0"/>
              <a:t>A slight update of the Berkeley sockets API</a:t>
            </a:r>
          </a:p>
          <a:p>
            <a:pPr lvl="2"/>
            <a:r>
              <a:rPr lang="en-US" dirty="0"/>
              <a:t>A few functions were deprecated or replaced</a:t>
            </a:r>
          </a:p>
          <a:p>
            <a:pPr lvl="2"/>
            <a:r>
              <a:rPr lang="en-US" dirty="0"/>
              <a:t>Better support for multi-threading was added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675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 API: Client TCP Connection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We’ll start by looking at the API from the point of view of a client connecting to a server over TCP</a:t>
            </a:r>
          </a:p>
          <a:p>
            <a:pPr lvl="3"/>
            <a:endParaRPr lang="en-US" dirty="0"/>
          </a:p>
          <a:p>
            <a:r>
              <a:rPr lang="en-US" dirty="0"/>
              <a:t>There are five steps: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Figure out the IP address and port to which to connect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Create a socket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Connect the socket to the remote server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>
                <a:solidFill>
                  <a:schemeClr val="bg1"/>
                </a:solidFill>
              </a:rPr>
              <a:t>.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and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data using the socket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Close the socket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634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B2A85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B2A85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5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57B72-D183-A344-B8C0-A19A5E015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Figure Out IP Address and Port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35C22FD-2546-E648-8D3E-886A6AB48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Several parts:</a:t>
            </a:r>
          </a:p>
          <a:p>
            <a:pPr lvl="1"/>
            <a:r>
              <a:rPr lang="en-US" dirty="0"/>
              <a:t>Network addresses</a:t>
            </a:r>
          </a:p>
          <a:p>
            <a:pPr lvl="1"/>
            <a:r>
              <a:rPr lang="en-US" dirty="0"/>
              <a:t>Data structures for address info</a:t>
            </a:r>
          </a:p>
          <a:p>
            <a:pPr lvl="1"/>
            <a:r>
              <a:rPr lang="en-US" dirty="0"/>
              <a:t>DNS (Domain Name System) – finding IP addresses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EC0E98-2922-5040-8DE9-4DB082AF36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5557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IPv4 Network Addresses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IPv4 address is a </a:t>
            </a:r>
            <a:r>
              <a:rPr lang="en-US" b="1" dirty="0"/>
              <a:t>4-byte</a:t>
            </a:r>
            <a:r>
              <a:rPr lang="en-US" dirty="0"/>
              <a:t> tuple</a:t>
            </a:r>
          </a:p>
          <a:p>
            <a:pPr lvl="1"/>
            <a:r>
              <a:rPr lang="en-US" dirty="0"/>
              <a:t>For humans, written in “dotted-decimal notation”</a:t>
            </a:r>
          </a:p>
          <a:p>
            <a:pPr lvl="1"/>
            <a:r>
              <a:rPr lang="en-US" i="1" dirty="0"/>
              <a:t>e.g.</a:t>
            </a:r>
            <a:r>
              <a:rPr lang="en-US" dirty="0"/>
              <a:t> 128.95.4.1 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80:5f:04:01</a:t>
            </a:r>
            <a:r>
              <a:rPr lang="en-US" dirty="0"/>
              <a:t> in hex)</a:t>
            </a:r>
          </a:p>
          <a:p>
            <a:pPr lvl="2"/>
            <a:endParaRPr lang="en-US" dirty="0"/>
          </a:p>
          <a:p>
            <a:r>
              <a:rPr lang="en-US" dirty="0"/>
              <a:t>IPv4 address exhaustion</a:t>
            </a:r>
          </a:p>
          <a:p>
            <a:pPr lvl="1"/>
            <a:r>
              <a:rPr lang="en-US" dirty="0"/>
              <a:t>There are 2</a:t>
            </a:r>
            <a:r>
              <a:rPr lang="en-US" baseline="30000" dirty="0"/>
              <a:t>32</a:t>
            </a:r>
            <a:r>
              <a:rPr lang="en-US" dirty="0"/>
              <a:t> ≈ 4.3 billion IPv4 addresses</a:t>
            </a:r>
          </a:p>
          <a:p>
            <a:pPr lvl="1"/>
            <a:r>
              <a:rPr lang="en-US" dirty="0"/>
              <a:t>There are ≈ 7.87 billion people in the world (May 2021)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4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IPv6 Network Addresses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IPv6 address is a </a:t>
            </a:r>
            <a:r>
              <a:rPr lang="en-US" b="1" dirty="0"/>
              <a:t>16-byte</a:t>
            </a:r>
            <a:r>
              <a:rPr lang="en-US" dirty="0"/>
              <a:t> tuple</a:t>
            </a:r>
          </a:p>
          <a:p>
            <a:pPr lvl="1"/>
            <a:r>
              <a:rPr lang="en-US" dirty="0"/>
              <a:t>Typically written in “</a:t>
            </a:r>
            <a:r>
              <a:rPr lang="en-US" dirty="0" err="1"/>
              <a:t>hextets</a:t>
            </a:r>
            <a:r>
              <a:rPr lang="en-US" dirty="0"/>
              <a:t>” (groups of 4 hex digits)</a:t>
            </a:r>
          </a:p>
          <a:p>
            <a:pPr lvl="2"/>
            <a:r>
              <a:rPr lang="en-US" dirty="0"/>
              <a:t>Can omit leading zeros in </a:t>
            </a:r>
            <a:r>
              <a:rPr lang="en-US" dirty="0" err="1"/>
              <a:t>hextets</a:t>
            </a:r>
            <a:endParaRPr lang="en-US" dirty="0"/>
          </a:p>
          <a:p>
            <a:pPr lvl="2"/>
            <a:r>
              <a:rPr lang="en-US" dirty="0"/>
              <a:t>Double-colon replaces consecutive sections of zeros</a:t>
            </a:r>
          </a:p>
          <a:p>
            <a:pPr lvl="1">
              <a:spcBef>
                <a:spcPts val="1200"/>
              </a:spcBef>
            </a:pPr>
            <a:r>
              <a:rPr lang="en-US" i="1" dirty="0"/>
              <a:t>e.g.</a:t>
            </a: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2d01:0db8:f188:0000:0000:0000:0000:1f33</a:t>
            </a:r>
          </a:p>
          <a:p>
            <a:pPr lvl="2"/>
            <a:r>
              <a:rPr lang="en-US" dirty="0"/>
              <a:t>Shorthand: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2d01:db8:f188::1f33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Transition is still ongoing</a:t>
            </a:r>
          </a:p>
          <a:p>
            <a:pPr lvl="2"/>
            <a:r>
              <a:rPr lang="en-US" dirty="0"/>
              <a:t>IPv4-mapped IPv6 addresses</a:t>
            </a:r>
          </a:p>
          <a:p>
            <a:pPr lvl="3"/>
            <a:r>
              <a:rPr lang="en-US" dirty="0"/>
              <a:t>128.95.4.1 mapped to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::ffff:</a:t>
            </a:r>
            <a:r>
              <a:rPr lang="en-US" dirty="0"/>
              <a:t>128.95.4.1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::ffff:805f:401</a:t>
            </a:r>
          </a:p>
          <a:p>
            <a:pPr lvl="2"/>
            <a:r>
              <a:rPr lang="en-US" dirty="0"/>
              <a:t>This unfortunately makes network programming more of a headache </a:t>
            </a:r>
            <a:r>
              <a:rPr lang="en-US" dirty="0">
                <a:sym typeface="Wingdings" panose="05000000000000000000" pitchFamily="2" charset="2"/>
              </a:rPr>
              <a:t>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12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Socket Addresses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Structures, constants, and helper functions available in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arpa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inet.h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>
              <a:spcBef>
                <a:spcPts val="1200"/>
              </a:spcBef>
            </a:pPr>
            <a:r>
              <a:rPr lang="en-US" dirty="0"/>
              <a:t>Addresses stored in </a:t>
            </a:r>
            <a:r>
              <a:rPr lang="en-US" dirty="0">
                <a:solidFill>
                  <a:srgbClr val="0066FF"/>
                </a:solidFill>
              </a:rPr>
              <a:t>network byte order</a:t>
            </a:r>
            <a:r>
              <a:rPr lang="en-US" dirty="0"/>
              <a:t> (big endian)</a:t>
            </a:r>
          </a:p>
          <a:p>
            <a:pPr>
              <a:spcBef>
                <a:spcPts val="1200"/>
              </a:spcBef>
            </a:pPr>
            <a:r>
              <a:rPr lang="en-US" dirty="0"/>
              <a:t>Converting between host and network byte orders:</a:t>
            </a:r>
          </a:p>
          <a:p>
            <a:pPr lvl="1"/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uint32_t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htonl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uint32_t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hostlong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lvl="1"/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uint32_t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ntohl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uint32_t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netlong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lvl="2"/>
            <a:r>
              <a:rPr lang="en-US" dirty="0"/>
              <a:t>‘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</a:t>
            </a:r>
            <a:r>
              <a:rPr lang="en-US" dirty="0"/>
              <a:t>’ for host byte order and ‘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/>
              <a:t>’ for network byte order</a:t>
            </a:r>
          </a:p>
          <a:p>
            <a:pPr lvl="2"/>
            <a:r>
              <a:rPr lang="en-US" dirty="0"/>
              <a:t>Also versions with ‘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/>
              <a:t>’ for short (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uint16_t</a:t>
            </a:r>
            <a:r>
              <a:rPr lang="en-US" dirty="0"/>
              <a:t> instead)</a:t>
            </a:r>
          </a:p>
          <a:p>
            <a:pPr>
              <a:spcBef>
                <a:spcPts val="1200"/>
              </a:spcBef>
            </a:pPr>
            <a:r>
              <a:rPr lang="en-US" dirty="0"/>
              <a:t>How to handle both IPv4 and IPv6?</a:t>
            </a:r>
          </a:p>
          <a:p>
            <a:pPr lvl="1"/>
            <a:r>
              <a:rPr lang="en-US" dirty="0"/>
              <a:t>Use C </a:t>
            </a:r>
            <a:r>
              <a:rPr lang="en-US" dirty="0" err="1"/>
              <a:t>structs</a:t>
            </a:r>
            <a:r>
              <a:rPr lang="en-US" dirty="0"/>
              <a:t> for each, but make them somewhat similar</a:t>
            </a:r>
          </a:p>
          <a:p>
            <a:pPr lvl="1"/>
            <a:r>
              <a:rPr lang="en-US" dirty="0"/>
              <a:t>Use defined constants to differentiate when to use each: 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AF_INET</a:t>
            </a:r>
            <a:r>
              <a:rPr lang="en-US" dirty="0"/>
              <a:t> for IPv4 and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AF_INET6</a:t>
            </a:r>
            <a:r>
              <a:rPr lang="en-US" dirty="0"/>
              <a:t> for IPv6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05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IPv4 Address Structures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17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640080" y="1371600"/>
            <a:ext cx="7863840" cy="2926080"/>
          </a:xfrm>
          <a:prstGeom prst="roundRect">
            <a:avLst>
              <a:gd name="adj" fmla="val 215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IPv4 4-byte address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in_addr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     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uint32_t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s_addr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Address in network byte order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An IPv4-specific address structure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sockaddr_in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  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sa_family_t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sin_family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Address family: AF_INET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in_port_t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sin_port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Port in network byte order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in_addr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sin_addr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IPv4 address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 char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sin_zero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Pad out to 16 bytes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14400" y="5486400"/>
          <a:ext cx="73152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urier New" panose="02070309020205020404" pitchFamily="49" charset="0"/>
                          <a:ea typeface="CMU Bright" panose="02000603000000000000" pitchFamily="2" charset="0"/>
                          <a:cs typeface="Courier New" panose="02070309020205020404" pitchFamily="49" charset="0"/>
                        </a:rPr>
                        <a:t>family</a:t>
                      </a: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urier New" panose="02070309020205020404" pitchFamily="49" charset="0"/>
                          <a:ea typeface="CMU Bright" panose="02000603000000000000" pitchFamily="2" charset="0"/>
                          <a:cs typeface="Courier New" panose="02070309020205020404" pitchFamily="49" charset="0"/>
                        </a:rPr>
                        <a:t>port</a:t>
                      </a: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ourier New" panose="02070309020205020404" pitchFamily="49" charset="0"/>
                          <a:ea typeface="CMU Bright" panose="02000603000000000000" pitchFamily="2" charset="0"/>
                          <a:cs typeface="Courier New" panose="02070309020205020404" pitchFamily="49" charset="0"/>
                        </a:rPr>
                        <a:t>addr</a:t>
                      </a:r>
                      <a:endParaRPr lang="en-US" sz="1800" dirty="0">
                        <a:latin typeface="Courier New" panose="02070309020205020404" pitchFamily="49" charset="0"/>
                        <a:ea typeface="CMU Bright" panose="02000603000000000000" pitchFamily="2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urier New" panose="02070309020205020404" pitchFamily="49" charset="0"/>
                          <a:ea typeface="CMU Bright" panose="02000603000000000000" pitchFamily="2" charset="0"/>
                          <a:cs typeface="Courier New" panose="02070309020205020404" pitchFamily="49" charset="0"/>
                        </a:rPr>
                        <a:t>zero</a:t>
                      </a: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548640" y="4937760"/>
            <a:ext cx="7863840" cy="1280160"/>
            <a:chOff x="548640" y="4937760"/>
            <a:chExt cx="7863840" cy="1280160"/>
          </a:xfrm>
        </p:grpSpPr>
        <p:sp>
          <p:nvSpPr>
            <p:cNvPr id="6" name="TextBox 5"/>
            <p:cNvSpPr txBox="1"/>
            <p:nvPr/>
          </p:nvSpPr>
          <p:spPr>
            <a:xfrm>
              <a:off x="548640" y="4937760"/>
              <a:ext cx="457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rgbClr val="0066FF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struct</a:t>
              </a:r>
              <a:r>
                <a:rPr lang="en-US" sz="2400" dirty="0">
                  <a:solidFill>
                    <a:srgbClr val="0066FF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</a:t>
              </a:r>
              <a:r>
                <a:rPr lang="en-US" sz="2400" dirty="0" err="1">
                  <a:solidFill>
                    <a:srgbClr val="0066FF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sockaddr_in</a:t>
              </a:r>
              <a:r>
                <a:rPr lang="en-US" sz="20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:</a:t>
              </a: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731520" y="5852160"/>
              <a:ext cx="7680960" cy="365760"/>
              <a:chOff x="731520" y="5852160"/>
              <a:chExt cx="7680960" cy="365760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8046720" y="5852160"/>
                <a:ext cx="365760" cy="365760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16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31520" y="5852160"/>
                <a:ext cx="365760" cy="365760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645920" y="5852160"/>
                <a:ext cx="365760" cy="365760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2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2560320" y="5852160"/>
                <a:ext cx="365760" cy="365760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4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4389120" y="5852160"/>
                <a:ext cx="365760" cy="365760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8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8494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743200"/>
          </a:xfrm>
        </p:spPr>
        <p:txBody>
          <a:bodyPr/>
          <a:lstStyle/>
          <a:p>
            <a:r>
              <a:rPr lang="en-US" dirty="0"/>
              <a:t>Assume we have a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sockaddr_in</a:t>
            </a:r>
            <a:r>
              <a:rPr lang="en-US" dirty="0"/>
              <a:t> that represents a socket connected to 198.35.26.96 (c6:23:1a:60) on port 80 (0x50) stored on a little-endian machine.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AF_INET = 2</a:t>
            </a:r>
          </a:p>
          <a:p>
            <a:pPr lvl="1"/>
            <a:r>
              <a:rPr lang="en-US" dirty="0"/>
              <a:t>Fill in the bytes in memory below (in hex):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275497"/>
              </p:ext>
            </p:extLst>
          </p:nvPr>
        </p:nvGraphicFramePr>
        <p:xfrm>
          <a:off x="914400" y="4661131"/>
          <a:ext cx="731520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8640" y="4661131"/>
            <a:ext cx="365760" cy="54864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r"/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212080"/>
            <a:ext cx="365760" cy="54864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r"/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9717331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IPv6 Address Structures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19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640080" y="1371600"/>
            <a:ext cx="7863840" cy="3200400"/>
          </a:xfrm>
          <a:prstGeom prst="roundRect">
            <a:avLst>
              <a:gd name="adj" fmla="val 215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IPv6 16-byte address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in6_addr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uint8_t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s6_addr[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Address in network byte order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An IPv6-specific address structure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sockaddr_in6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sa_family_t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sin6_family;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Address family: AF_INET6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in_port_t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sin6_port;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Port number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uint32_t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sin6_flowinfo;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IPv6 flow information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in6_addr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sin6_addr;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IPv6 address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uint32_t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sin6_scope_id;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Scope ID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860567"/>
              </p:ext>
            </p:extLst>
          </p:nvPr>
        </p:nvGraphicFramePr>
        <p:xfrm>
          <a:off x="731520" y="5486400"/>
          <a:ext cx="768096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8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urier New" panose="02070309020205020404" pitchFamily="49" charset="0"/>
                          <a:ea typeface="CMU Bright" panose="02000603000000000000" pitchFamily="2" charset="0"/>
                          <a:cs typeface="Courier New" panose="02070309020205020404" pitchFamily="49" charset="0"/>
                        </a:rPr>
                        <a:t>fam</a:t>
                      </a: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urier New" panose="02070309020205020404" pitchFamily="49" charset="0"/>
                          <a:ea typeface="CMU Bright" panose="02000603000000000000" pitchFamily="2" charset="0"/>
                          <a:cs typeface="Courier New" panose="02070309020205020404" pitchFamily="49" charset="0"/>
                        </a:rPr>
                        <a:t>port</a:t>
                      </a: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urier New" panose="02070309020205020404" pitchFamily="49" charset="0"/>
                          <a:ea typeface="CMU Bright" panose="02000603000000000000" pitchFamily="2" charset="0"/>
                          <a:cs typeface="Courier New" panose="02070309020205020404" pitchFamily="49" charset="0"/>
                        </a:rPr>
                        <a:t>flow</a:t>
                      </a: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ourier New" panose="02070309020205020404" pitchFamily="49" charset="0"/>
                        <a:ea typeface="CMU Bright" panose="02000603000000000000" pitchFamily="2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ourier New" panose="02070309020205020404" pitchFamily="49" charset="0"/>
                        <a:ea typeface="CMU Bright" panose="02000603000000000000" pitchFamily="2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ourier New" panose="02070309020205020404" pitchFamily="49" charset="0"/>
                        <a:ea typeface="CMU Bright" panose="02000603000000000000" pitchFamily="2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ourier New" panose="02070309020205020404" pitchFamily="49" charset="0"/>
                        <a:ea typeface="CMU Bright" panose="02000603000000000000" pitchFamily="2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ourier New" panose="02070309020205020404" pitchFamily="49" charset="0"/>
                        <a:ea typeface="CMU Bright" panose="02000603000000000000" pitchFamily="2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ourier New" panose="02070309020205020404" pitchFamily="49" charset="0"/>
                        <a:ea typeface="CMU Bright" panose="02000603000000000000" pitchFamily="2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ourier New" panose="02070309020205020404" pitchFamily="49" charset="0"/>
                        <a:ea typeface="CMU Bright" panose="02000603000000000000" pitchFamily="2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ourier New" panose="02070309020205020404" pitchFamily="49" charset="0"/>
                        <a:ea typeface="CMU Bright" panose="02000603000000000000" pitchFamily="2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ourier New" panose="02070309020205020404" pitchFamily="49" charset="0"/>
                        <a:ea typeface="CMU Bright" panose="02000603000000000000" pitchFamily="2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ourier New" panose="02070309020205020404" pitchFamily="49" charset="0"/>
                        <a:ea typeface="CMU Bright" panose="02000603000000000000" pitchFamily="2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ourier New" panose="02070309020205020404" pitchFamily="49" charset="0"/>
                        <a:ea typeface="CMU Bright" panose="02000603000000000000" pitchFamily="2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ourier New" panose="02070309020205020404" pitchFamily="49" charset="0"/>
                        <a:ea typeface="CMU Bright" panose="02000603000000000000" pitchFamily="2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ourier New" panose="02070309020205020404" pitchFamily="49" charset="0"/>
                        <a:ea typeface="CMU Bright" panose="02000603000000000000" pitchFamily="2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ourier New" panose="02070309020205020404" pitchFamily="49" charset="0"/>
                        <a:ea typeface="CMU Bright" panose="02000603000000000000" pitchFamily="2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ourier New" panose="02070309020205020404" pitchFamily="49" charset="0"/>
                        <a:ea typeface="CMU Bright" panose="02000603000000000000" pitchFamily="2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ourier New" panose="02070309020205020404" pitchFamily="49" charset="0"/>
                        <a:ea typeface="CMU Bright" panose="02000603000000000000" pitchFamily="2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urier New" panose="02070309020205020404" pitchFamily="49" charset="0"/>
                          <a:ea typeface="CMU Bright" panose="02000603000000000000" pitchFamily="2" charset="0"/>
                          <a:cs typeface="Courier New" panose="02070309020205020404" pitchFamily="49" charset="0"/>
                        </a:rPr>
                        <a:t>scope</a:t>
                      </a: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8" name="Group 17"/>
          <p:cNvGrpSpPr/>
          <p:nvPr/>
        </p:nvGrpSpPr>
        <p:grpSpPr>
          <a:xfrm>
            <a:off x="548640" y="4937760"/>
            <a:ext cx="8046720" cy="1280160"/>
            <a:chOff x="548640" y="4937760"/>
            <a:chExt cx="8046720" cy="1280160"/>
          </a:xfrm>
        </p:grpSpPr>
        <p:sp>
          <p:nvSpPr>
            <p:cNvPr id="8" name="TextBox 7"/>
            <p:cNvSpPr txBox="1"/>
            <p:nvPr/>
          </p:nvSpPr>
          <p:spPr>
            <a:xfrm>
              <a:off x="548640" y="4937760"/>
              <a:ext cx="457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rgbClr val="0066FF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struct</a:t>
              </a:r>
              <a:r>
                <a:rPr lang="en-US" sz="2400" dirty="0">
                  <a:solidFill>
                    <a:srgbClr val="0066FF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sockaddr_in6</a:t>
              </a:r>
              <a:r>
                <a:rPr lang="en-US" sz="20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: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6079" y="5212080"/>
              <a:ext cx="4389120" cy="276999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addr</a:t>
              </a:r>
              <a:endParaRPr lang="en-US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548640" y="5852160"/>
              <a:ext cx="8046720" cy="365760"/>
              <a:chOff x="548640" y="5852160"/>
              <a:chExt cx="8046720" cy="365760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7132320" y="5852160"/>
                <a:ext cx="365760" cy="365760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24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548640" y="5852160"/>
                <a:ext cx="365760" cy="365760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1097280" y="5852160"/>
                <a:ext cx="365760" cy="365760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2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1645920" y="5852160"/>
                <a:ext cx="365760" cy="365760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4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2743200" y="5852160"/>
                <a:ext cx="365760" cy="365760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8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8229600" y="5852160"/>
                <a:ext cx="365760" cy="365760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28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30530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365760"/>
            <a:ext cx="4572000" cy="731520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A72645-5B67-46BD-9258-B8374076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009" y="1531761"/>
            <a:ext cx="8405982" cy="762000"/>
          </a:xfrm>
        </p:spPr>
        <p:txBody>
          <a:bodyPr/>
          <a:lstStyle/>
          <a:p>
            <a:r>
              <a:rPr lang="en-US" dirty="0"/>
              <a:t> About how long did Exercise 9 take you?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DFB5EEF-C11A-43DE-BCC7-883F2760D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2196445"/>
            <a:ext cx="8366125" cy="4137680"/>
          </a:xfrm>
        </p:spPr>
        <p:txBody>
          <a:bodyPr/>
          <a:lstStyle/>
          <a:p>
            <a:pPr marL="685800" lvl="2" indent="0">
              <a:buNone/>
            </a:pPr>
            <a:endParaRPr lang="en-US" dirty="0"/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FF9900"/>
                </a:solidFill>
              </a:rPr>
              <a:t>[0, 2) hours</a:t>
            </a:r>
            <a:endParaRPr lang="en-US" sz="2800" b="1" baseline="-25000" dirty="0">
              <a:solidFill>
                <a:srgbClr val="FF990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00B050"/>
                </a:solidFill>
              </a:rPr>
              <a:t>[2, 4) hours</a:t>
            </a:r>
            <a:endParaRPr lang="en-US" sz="2800" b="1" baseline="-25000" dirty="0">
              <a:solidFill>
                <a:srgbClr val="00B05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FF3399"/>
                </a:solidFill>
              </a:rPr>
              <a:t>[4, 6) hours</a:t>
            </a:r>
            <a:endParaRPr lang="en-US" sz="2800" b="1" baseline="-25000" dirty="0">
              <a:solidFill>
                <a:srgbClr val="FF3399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00B0F0"/>
                </a:solidFill>
              </a:rPr>
              <a:t>[6, 8) hours</a:t>
            </a:r>
            <a:endParaRPr lang="en-US" sz="2800" b="1" dirty="0">
              <a:solidFill>
                <a:srgbClr val="00B0F0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714EA3"/>
                </a:solidFill>
              </a:rPr>
              <a:t>8+ </a:t>
            </a:r>
            <a:r>
              <a:rPr lang="en-US" sz="2800" b="1" dirty="0">
                <a:solidFill>
                  <a:srgbClr val="714EA3"/>
                </a:solidFill>
              </a:rPr>
              <a:t>Hours</a:t>
            </a:r>
            <a:endParaRPr lang="en-US" sz="2800" b="1" baseline="-25000" dirty="0">
              <a:solidFill>
                <a:srgbClr val="714EA3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996633"/>
                </a:solidFill>
              </a:rPr>
              <a:t>I </a:t>
            </a:r>
            <a:r>
              <a:rPr lang="en-US" sz="2800" b="1" dirty="0">
                <a:solidFill>
                  <a:srgbClr val="996633"/>
                </a:solidFill>
              </a:rPr>
              <a:t>didn’t submit / I prefer not to say</a:t>
            </a:r>
            <a:endParaRPr lang="en-US" sz="2800" b="1" baseline="-25000" dirty="0">
              <a:solidFill>
                <a:srgbClr val="996633"/>
              </a:solidFill>
            </a:endParaRPr>
          </a:p>
          <a:p>
            <a:pPr lvl="1"/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9415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Address Structures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r>
              <a:rPr lang="en-US" dirty="0"/>
              <a:t>Commonly create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sockaddr_storage</a:t>
            </a:r>
            <a:r>
              <a:rPr lang="en-US" dirty="0"/>
              <a:t>, then pass pointer cast as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sockaddr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dirty="0"/>
              <a:t> to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connect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20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640080" y="1371600"/>
            <a:ext cx="7863840" cy="4206240"/>
          </a:xfrm>
          <a:prstGeom prst="roundRect">
            <a:avLst>
              <a:gd name="adj" fmla="val 215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mostly-protocol-independent address structure.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Pointer to this is parameter type for socket system calls.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sockaddr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sa_family_t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sa_family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Address family (AF_* constants)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sa_data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Socket address (size varies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according to socket domain)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structure big enough to hold either IPv4 or IPv6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structs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sockaddr_storage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sa_family_t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ss_family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Address family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padding and alignment; don’t worry about the details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__ss_pad1[_SS_PAD1SIZE];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int64_t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ss_align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__ss_pad2[_SS_PAD2SIZE];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94203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 Conversion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inet_pton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char*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void*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000" dirty="0"/>
          </a:p>
          <a:p>
            <a:pPr lvl="1"/>
            <a:r>
              <a:rPr lang="en-US" dirty="0"/>
              <a:t>Converts human-readable string representation (“</a:t>
            </a:r>
            <a:r>
              <a:rPr lang="en-US" b="1" dirty="0"/>
              <a:t>p</a:t>
            </a:r>
            <a:r>
              <a:rPr lang="en-US" dirty="0"/>
              <a:t>resentation”) to </a:t>
            </a:r>
            <a:r>
              <a:rPr lang="en-US" b="1" dirty="0"/>
              <a:t>n</a:t>
            </a:r>
            <a:r>
              <a:rPr lang="en-US" dirty="0"/>
              <a:t>etwork byte ordered address</a:t>
            </a:r>
          </a:p>
          <a:p>
            <a:pPr lvl="1"/>
            <a:r>
              <a:rPr lang="en-US" dirty="0"/>
              <a:t>Returns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/>
              <a:t> (success),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/>
              <a:t> (bad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dirty="0"/>
              <a:t>), or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dirty="0"/>
              <a:t> (error)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21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457200" y="3108960"/>
            <a:ext cx="8229600" cy="3383280"/>
          </a:xfrm>
          <a:prstGeom prst="roundRect">
            <a:avLst>
              <a:gd name="adj" fmla="val 215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arpa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inet.h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**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sockaddr_in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IPv4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sockaddr_in6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sa6;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IPv6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IPv4 string to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sockaddr_in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(192.0.2.1 = C0:00:02:01).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inet_pton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AF_INET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"192.0.2.1"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sa.sin_addr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IPv6 string to sockaddr_in6.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inet_pton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AF_INET6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"2001:db8:63b3:1::3490"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&amp;(sa6.sin6_addr));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60720" y="310896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genaddr.cc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777240" y="1408176"/>
            <a:ext cx="7863840" cy="365760"/>
          </a:xfrm>
          <a:prstGeom prst="roundRect">
            <a:avLst>
              <a:gd name="adj" fmla="val 21848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inet_pton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char*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void*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86297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 Conversion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inet_pton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char*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void*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000" dirty="0"/>
          </a:p>
          <a:p>
            <a:pPr lvl="1"/>
            <a:endParaRPr lang="en-US" dirty="0"/>
          </a:p>
          <a:p>
            <a:pPr lvl="1"/>
            <a:r>
              <a:rPr lang="en-US" dirty="0"/>
              <a:t>Converts network </a:t>
            </a:r>
            <a:r>
              <a:rPr lang="en-US" dirty="0" err="1"/>
              <a:t>addr</a:t>
            </a:r>
            <a:r>
              <a:rPr lang="en-US" dirty="0"/>
              <a:t>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dirty="0"/>
              <a:t> into buffer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dirty="0"/>
              <a:t> of size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Returns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dirty="0"/>
              <a:t> on success;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dirty="0"/>
              <a:t> on error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22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365760" y="3017520"/>
            <a:ext cx="8412480" cy="3657600"/>
          </a:xfrm>
          <a:prstGeom prst="roundRect">
            <a:avLst>
              <a:gd name="adj" fmla="val 215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arpa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inet.h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**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sockaddr_in6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sa6;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IPv6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INET6_ADDRSTRLEN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IPv6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IPv6 string to sockaddr_in6.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inet_pton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AF_INET6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"2001:0db8:63b3:1::3490"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&amp;(sa6.sin6_addr));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sockaddr_in6 to IPv6 string.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inet_ntop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AF_INET6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&amp;(sa6.sin6_addr),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INET6_ADDRSTRLEN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36920" y="301752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genstring.cc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777240" y="1408176"/>
            <a:ext cx="7863840" cy="731520"/>
          </a:xfrm>
          <a:prstGeom prst="roundRect">
            <a:avLst>
              <a:gd name="adj" fmla="val 12000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char* </a:t>
            </a:r>
            <a:r>
              <a:rPr lang="en-US" sz="20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inet_ntop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void*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socklen_t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size);</a:t>
            </a:r>
          </a:p>
        </p:txBody>
      </p:sp>
    </p:spTree>
    <p:extLst>
      <p:ext uri="{BB962C8B-B14F-4D97-AF65-F5344CB8AC3E}">
        <p14:creationId xmlns:p14="http://schemas.microsoft.com/office/powerpoint/2010/main" val="3279172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 Name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People tend to use DNS names, not IP addresses</a:t>
            </a:r>
          </a:p>
          <a:p>
            <a:pPr lvl="1"/>
            <a:r>
              <a:rPr lang="en-US" dirty="0"/>
              <a:t>The Sockets API lets you convert between the two</a:t>
            </a:r>
          </a:p>
          <a:p>
            <a:pPr lvl="1"/>
            <a:r>
              <a:rPr lang="en-US" dirty="0"/>
              <a:t>It’s a complicated process, though:</a:t>
            </a:r>
          </a:p>
          <a:p>
            <a:pPr lvl="2"/>
            <a:r>
              <a:rPr lang="en-US" dirty="0"/>
              <a:t>A given DNS name can have many IP addresses</a:t>
            </a:r>
          </a:p>
          <a:p>
            <a:pPr lvl="2"/>
            <a:r>
              <a:rPr lang="en-US" dirty="0"/>
              <a:t>Many different IP addresses can map to the same DNS name</a:t>
            </a:r>
          </a:p>
          <a:p>
            <a:pPr lvl="3"/>
            <a:r>
              <a:rPr lang="en-US" dirty="0"/>
              <a:t>An IP address will reverse map into at most one DNS name</a:t>
            </a:r>
          </a:p>
          <a:p>
            <a:pPr lvl="2"/>
            <a:r>
              <a:rPr lang="en-US" dirty="0"/>
              <a:t>A DNS lookup may require interacting with many DNS servers</a:t>
            </a:r>
          </a:p>
          <a:p>
            <a:pPr lvl="3"/>
            <a:endParaRPr lang="en-US" dirty="0"/>
          </a:p>
          <a:p>
            <a:r>
              <a:rPr lang="en-US" dirty="0"/>
              <a:t>You can use the Linux program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dig</a:t>
            </a:r>
            <a:r>
              <a:rPr lang="en-US" dirty="0"/>
              <a:t>” to explore DNS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dig @server name type (+short)</a:t>
            </a:r>
          </a:p>
          <a:p>
            <a:pPr lvl="2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server</a:t>
            </a:r>
            <a:r>
              <a:rPr lang="en-US" dirty="0"/>
              <a:t>:  specific name server to query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dirty="0"/>
              <a:t>: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/>
              <a:t> (IPv4),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AAAA</a:t>
            </a:r>
            <a:r>
              <a:rPr lang="en-US" dirty="0"/>
              <a:t> (IPv6),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ANY</a:t>
            </a:r>
            <a:r>
              <a:rPr lang="en-US" dirty="0"/>
              <a:t> (includes all types)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98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DNS Hierarchy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>
                <a:ea typeface="CMU Bright" panose="02000603000000000000" pitchFamily="2" charset="0"/>
              </a:rPr>
              <a:t>24</a:t>
            </a:fld>
            <a:endParaRPr lang="en-US" dirty="0">
              <a:ea typeface="CMU Bright" panose="02000603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66160" y="1554480"/>
            <a:ext cx="731520" cy="457200"/>
          </a:xfrm>
          <a:prstGeom prst="rect">
            <a:avLst/>
          </a:prstGeom>
          <a:solidFill>
            <a:srgbClr val="4B2A85">
              <a:alpha val="40000"/>
            </a:srgbClr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1188720" y="5669280"/>
            <a:ext cx="731520" cy="457200"/>
          </a:xfrm>
          <a:prstGeom prst="rect">
            <a:avLst/>
          </a:prstGeom>
          <a:solidFill>
            <a:srgbClr val="0066FF">
              <a:alpha val="70000"/>
            </a:srgbClr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mail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2103120" y="5669280"/>
            <a:ext cx="731520" cy="457200"/>
          </a:xfrm>
          <a:prstGeom prst="rect">
            <a:avLst/>
          </a:prstGeom>
          <a:solidFill>
            <a:srgbClr val="0066FF">
              <a:alpha val="70000"/>
            </a:srgbClr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news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274320" y="5669280"/>
            <a:ext cx="731520" cy="457200"/>
          </a:xfrm>
          <a:prstGeom prst="rect">
            <a:avLst/>
          </a:prstGeom>
          <a:solidFill>
            <a:srgbClr val="0066FF">
              <a:alpha val="70000"/>
            </a:srgbClr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docs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3657600" y="5669280"/>
            <a:ext cx="731520" cy="457200"/>
          </a:xfrm>
          <a:prstGeom prst="rect">
            <a:avLst/>
          </a:prstGeom>
          <a:solidFill>
            <a:srgbClr val="0066FF">
              <a:alpha val="70000"/>
            </a:srgbClr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www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1371600" y="2926080"/>
            <a:ext cx="5120640" cy="457200"/>
            <a:chOff x="1737360" y="2926080"/>
            <a:chExt cx="5120640" cy="457200"/>
          </a:xfrm>
        </p:grpSpPr>
        <p:sp>
          <p:nvSpPr>
            <p:cNvPr id="7" name="Rectangle 6"/>
            <p:cNvSpPr/>
            <p:nvPr/>
          </p:nvSpPr>
          <p:spPr bwMode="auto">
            <a:xfrm>
              <a:off x="2926080" y="2926080"/>
              <a:ext cx="731520" cy="457200"/>
            </a:xfrm>
            <a:prstGeom prst="rect">
              <a:avLst/>
            </a:prstGeom>
            <a:solidFill>
              <a:srgbClr val="4B2A85">
                <a:alpha val="40000"/>
              </a:srgbClr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cn</a:t>
              </a:r>
              <a:endParaRPr lang="en-US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737360" y="2926080"/>
              <a:ext cx="731520" cy="457200"/>
            </a:xfrm>
            <a:prstGeom prst="rect">
              <a:avLst/>
            </a:prstGeom>
            <a:solidFill>
              <a:srgbClr val="4B2A85">
                <a:alpha val="40000"/>
              </a:srgbClr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com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6126480" y="2926080"/>
              <a:ext cx="731520" cy="457200"/>
            </a:xfrm>
            <a:prstGeom prst="rect">
              <a:avLst/>
            </a:prstGeom>
            <a:solidFill>
              <a:srgbClr val="4B2A85">
                <a:alpha val="40000"/>
              </a:srgbClr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org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114800" y="2926080"/>
              <a:ext cx="731520" cy="457200"/>
            </a:xfrm>
            <a:prstGeom prst="rect">
              <a:avLst/>
            </a:prstGeom>
            <a:solidFill>
              <a:srgbClr val="4B2A85">
                <a:alpha val="40000"/>
              </a:srgbClr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edu</a:t>
              </a:r>
              <a:endParaRPr lang="en-US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120640" y="2926080"/>
              <a:ext cx="731520" cy="457200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• • •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57200" y="4297680"/>
            <a:ext cx="3749040" cy="457200"/>
            <a:chOff x="274320" y="4297680"/>
            <a:chExt cx="3749040" cy="457200"/>
          </a:xfrm>
        </p:grpSpPr>
        <p:sp>
          <p:nvSpPr>
            <p:cNvPr id="11" name="Rectangle 10"/>
            <p:cNvSpPr/>
            <p:nvPr/>
          </p:nvSpPr>
          <p:spPr bwMode="auto">
            <a:xfrm>
              <a:off x="1554480" y="4297680"/>
              <a:ext cx="822960" cy="457200"/>
            </a:xfrm>
            <a:prstGeom prst="rect">
              <a:avLst/>
            </a:prstGeom>
            <a:solidFill>
              <a:srgbClr val="0066FF">
                <a:alpha val="70000"/>
              </a:srgbClr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google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291840" y="4297680"/>
              <a:ext cx="731520" cy="457200"/>
            </a:xfrm>
            <a:prstGeom prst="rect">
              <a:avLst/>
            </a:prstGeom>
            <a:solidFill>
              <a:srgbClr val="4B2A85">
                <a:alpha val="40000"/>
              </a:srgbClr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netflix</a:t>
              </a:r>
              <a:endParaRPr lang="en-US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74320" y="4297680"/>
              <a:ext cx="1005840" cy="457200"/>
            </a:xfrm>
            <a:prstGeom prst="rect">
              <a:avLst/>
            </a:prstGeom>
            <a:solidFill>
              <a:srgbClr val="4B2A85">
                <a:alpha val="40000"/>
              </a:srgbClr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facebook</a:t>
              </a:r>
              <a:endParaRPr lang="en-US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468880" y="4297680"/>
              <a:ext cx="731520" cy="457200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• • •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937760" y="4297680"/>
            <a:ext cx="3749040" cy="457200"/>
            <a:chOff x="4846320" y="4297680"/>
            <a:chExt cx="3749040" cy="457200"/>
          </a:xfrm>
        </p:grpSpPr>
        <p:sp>
          <p:nvSpPr>
            <p:cNvPr id="18" name="Rectangle 17"/>
            <p:cNvSpPr/>
            <p:nvPr/>
          </p:nvSpPr>
          <p:spPr bwMode="auto">
            <a:xfrm>
              <a:off x="5943600" y="4297680"/>
              <a:ext cx="1005840" cy="457200"/>
            </a:xfrm>
            <a:prstGeom prst="rect">
              <a:avLst/>
            </a:prstGeom>
            <a:solidFill>
              <a:srgbClr val="E2661A">
                <a:alpha val="70000"/>
              </a:srgbClr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wikipedia</a:t>
              </a:r>
              <a:endParaRPr lang="en-US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7863840" y="4297680"/>
              <a:ext cx="731520" cy="457200"/>
            </a:xfrm>
            <a:prstGeom prst="rect">
              <a:avLst/>
            </a:prstGeom>
            <a:solidFill>
              <a:srgbClr val="4B2A85">
                <a:alpha val="40000"/>
              </a:srgbClr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fsf</a:t>
              </a:r>
              <a:endParaRPr lang="en-US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4846320" y="4297680"/>
              <a:ext cx="822960" cy="457200"/>
            </a:xfrm>
            <a:prstGeom prst="rect">
              <a:avLst/>
            </a:prstGeom>
            <a:solidFill>
              <a:srgbClr val="4B2A85">
                <a:alpha val="40000"/>
              </a:srgbClr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apache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040880" y="4297680"/>
              <a:ext cx="731520" cy="457200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• • •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7040880" y="1465747"/>
            <a:ext cx="1737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Root </a:t>
            </a:r>
            <a:b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Name Servers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40880" y="2831514"/>
            <a:ext cx="1737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Top-level </a:t>
            </a:r>
            <a:b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Domain Servers</a:t>
            </a:r>
          </a:p>
        </p:txBody>
      </p:sp>
      <p:grpSp>
        <p:nvGrpSpPr>
          <p:cNvPr id="63" name="Group 62"/>
          <p:cNvGrpSpPr/>
          <p:nvPr/>
        </p:nvGrpSpPr>
        <p:grpSpPr>
          <a:xfrm>
            <a:off x="2011680" y="2103120"/>
            <a:ext cx="3840480" cy="731520"/>
            <a:chOff x="2011680" y="2103120"/>
            <a:chExt cx="3840480" cy="731520"/>
          </a:xfrm>
        </p:grpSpPr>
        <p:cxnSp>
          <p:nvCxnSpPr>
            <p:cNvPr id="29" name="Straight Arrow Connector 28"/>
            <p:cNvCxnSpPr/>
            <p:nvPr/>
          </p:nvCxnSpPr>
          <p:spPr bwMode="auto">
            <a:xfrm flipH="1">
              <a:off x="2011680" y="2103120"/>
              <a:ext cx="1463040" cy="7315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32" name="Straight Arrow Connector 31"/>
            <p:cNvCxnSpPr/>
            <p:nvPr/>
          </p:nvCxnSpPr>
          <p:spPr bwMode="auto">
            <a:xfrm flipH="1">
              <a:off x="2926080" y="2103120"/>
              <a:ext cx="822960" cy="7315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3931920" y="2103120"/>
              <a:ext cx="182880" cy="7315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36" name="Straight Arrow Connector 35"/>
            <p:cNvCxnSpPr/>
            <p:nvPr/>
          </p:nvCxnSpPr>
          <p:spPr bwMode="auto">
            <a:xfrm>
              <a:off x="4389120" y="2103120"/>
              <a:ext cx="1463040" cy="7315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</p:grpSp>
      <p:grpSp>
        <p:nvGrpSpPr>
          <p:cNvPr id="41" name="Group 40"/>
          <p:cNvGrpSpPr/>
          <p:nvPr/>
        </p:nvGrpSpPr>
        <p:grpSpPr>
          <a:xfrm>
            <a:off x="2560320" y="3474720"/>
            <a:ext cx="731520" cy="274320"/>
            <a:chOff x="2560320" y="3474720"/>
            <a:chExt cx="731520" cy="274320"/>
          </a:xfrm>
        </p:grpSpPr>
        <p:cxnSp>
          <p:nvCxnSpPr>
            <p:cNvPr id="37" name="Straight Arrow Connector 36"/>
            <p:cNvCxnSpPr/>
            <p:nvPr/>
          </p:nvCxnSpPr>
          <p:spPr bwMode="auto">
            <a:xfrm>
              <a:off x="3108960" y="3474720"/>
              <a:ext cx="182880" cy="18288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38" name="Straight Arrow Connector 37"/>
            <p:cNvCxnSpPr/>
            <p:nvPr/>
          </p:nvCxnSpPr>
          <p:spPr bwMode="auto">
            <a:xfrm flipH="1">
              <a:off x="2560320" y="3474720"/>
              <a:ext cx="182880" cy="180109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40" name="Straight Arrow Connector 39"/>
            <p:cNvCxnSpPr/>
            <p:nvPr/>
          </p:nvCxnSpPr>
          <p:spPr bwMode="auto">
            <a:xfrm flipH="1">
              <a:off x="2926080" y="3474720"/>
              <a:ext cx="0" cy="2743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</p:grpSp>
      <p:grpSp>
        <p:nvGrpSpPr>
          <p:cNvPr id="42" name="Group 41"/>
          <p:cNvGrpSpPr/>
          <p:nvPr/>
        </p:nvGrpSpPr>
        <p:grpSpPr>
          <a:xfrm>
            <a:off x="3749040" y="3474720"/>
            <a:ext cx="731520" cy="274320"/>
            <a:chOff x="2560320" y="3474720"/>
            <a:chExt cx="731520" cy="274320"/>
          </a:xfrm>
        </p:grpSpPr>
        <p:cxnSp>
          <p:nvCxnSpPr>
            <p:cNvPr id="43" name="Straight Arrow Connector 42"/>
            <p:cNvCxnSpPr/>
            <p:nvPr/>
          </p:nvCxnSpPr>
          <p:spPr bwMode="auto">
            <a:xfrm>
              <a:off x="3108960" y="3474720"/>
              <a:ext cx="182880" cy="18288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44" name="Straight Arrow Connector 43"/>
            <p:cNvCxnSpPr/>
            <p:nvPr/>
          </p:nvCxnSpPr>
          <p:spPr bwMode="auto">
            <a:xfrm flipH="1">
              <a:off x="2560320" y="3474720"/>
              <a:ext cx="182880" cy="180109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45" name="Straight Arrow Connector 44"/>
            <p:cNvCxnSpPr/>
            <p:nvPr/>
          </p:nvCxnSpPr>
          <p:spPr bwMode="auto">
            <a:xfrm flipH="1">
              <a:off x="2926080" y="3474720"/>
              <a:ext cx="0" cy="2743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</p:grpSp>
      <p:grpSp>
        <p:nvGrpSpPr>
          <p:cNvPr id="46" name="Group 45"/>
          <p:cNvGrpSpPr/>
          <p:nvPr/>
        </p:nvGrpSpPr>
        <p:grpSpPr>
          <a:xfrm>
            <a:off x="594360" y="4846320"/>
            <a:ext cx="731520" cy="274320"/>
            <a:chOff x="2560320" y="3474720"/>
            <a:chExt cx="731520" cy="274320"/>
          </a:xfrm>
        </p:grpSpPr>
        <p:cxnSp>
          <p:nvCxnSpPr>
            <p:cNvPr id="47" name="Straight Arrow Connector 46"/>
            <p:cNvCxnSpPr/>
            <p:nvPr/>
          </p:nvCxnSpPr>
          <p:spPr bwMode="auto">
            <a:xfrm>
              <a:off x="3108960" y="3474720"/>
              <a:ext cx="182880" cy="18288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48" name="Straight Arrow Connector 47"/>
            <p:cNvCxnSpPr/>
            <p:nvPr/>
          </p:nvCxnSpPr>
          <p:spPr bwMode="auto">
            <a:xfrm flipH="1">
              <a:off x="2560320" y="3474720"/>
              <a:ext cx="182880" cy="180109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49" name="Straight Arrow Connector 48"/>
            <p:cNvCxnSpPr/>
            <p:nvPr/>
          </p:nvCxnSpPr>
          <p:spPr bwMode="auto">
            <a:xfrm flipH="1">
              <a:off x="2926080" y="3474720"/>
              <a:ext cx="0" cy="2743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</p:grpSp>
      <p:grpSp>
        <p:nvGrpSpPr>
          <p:cNvPr id="50" name="Group 49"/>
          <p:cNvGrpSpPr/>
          <p:nvPr/>
        </p:nvGrpSpPr>
        <p:grpSpPr>
          <a:xfrm>
            <a:off x="3474720" y="4846320"/>
            <a:ext cx="731520" cy="274320"/>
            <a:chOff x="2560320" y="3474720"/>
            <a:chExt cx="731520" cy="274320"/>
          </a:xfrm>
        </p:grpSpPr>
        <p:cxnSp>
          <p:nvCxnSpPr>
            <p:cNvPr id="51" name="Straight Arrow Connector 50"/>
            <p:cNvCxnSpPr/>
            <p:nvPr/>
          </p:nvCxnSpPr>
          <p:spPr bwMode="auto">
            <a:xfrm>
              <a:off x="3108960" y="3474720"/>
              <a:ext cx="182880" cy="18288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52" name="Straight Arrow Connector 51"/>
            <p:cNvCxnSpPr/>
            <p:nvPr/>
          </p:nvCxnSpPr>
          <p:spPr bwMode="auto">
            <a:xfrm flipH="1">
              <a:off x="2560320" y="3474720"/>
              <a:ext cx="182880" cy="180109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53" name="Straight Arrow Connector 52"/>
            <p:cNvCxnSpPr/>
            <p:nvPr/>
          </p:nvCxnSpPr>
          <p:spPr bwMode="auto">
            <a:xfrm flipH="1">
              <a:off x="2926080" y="3474720"/>
              <a:ext cx="0" cy="2743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</p:grpSp>
      <p:grpSp>
        <p:nvGrpSpPr>
          <p:cNvPr id="54" name="Group 53"/>
          <p:cNvGrpSpPr/>
          <p:nvPr/>
        </p:nvGrpSpPr>
        <p:grpSpPr>
          <a:xfrm>
            <a:off x="4983480" y="4846320"/>
            <a:ext cx="731520" cy="274320"/>
            <a:chOff x="2560320" y="3474720"/>
            <a:chExt cx="731520" cy="274320"/>
          </a:xfrm>
        </p:grpSpPr>
        <p:cxnSp>
          <p:nvCxnSpPr>
            <p:cNvPr id="55" name="Straight Arrow Connector 54"/>
            <p:cNvCxnSpPr/>
            <p:nvPr/>
          </p:nvCxnSpPr>
          <p:spPr bwMode="auto">
            <a:xfrm>
              <a:off x="3108960" y="3474720"/>
              <a:ext cx="182880" cy="18288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56" name="Straight Arrow Connector 55"/>
            <p:cNvCxnSpPr/>
            <p:nvPr/>
          </p:nvCxnSpPr>
          <p:spPr bwMode="auto">
            <a:xfrm flipH="1">
              <a:off x="2560320" y="3474720"/>
              <a:ext cx="182880" cy="180109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57" name="Straight Arrow Connector 56"/>
            <p:cNvCxnSpPr/>
            <p:nvPr/>
          </p:nvCxnSpPr>
          <p:spPr bwMode="auto">
            <a:xfrm flipH="1">
              <a:off x="2926080" y="3474720"/>
              <a:ext cx="0" cy="2743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</p:grpSp>
      <p:grpSp>
        <p:nvGrpSpPr>
          <p:cNvPr id="58" name="Group 57"/>
          <p:cNvGrpSpPr/>
          <p:nvPr/>
        </p:nvGrpSpPr>
        <p:grpSpPr>
          <a:xfrm>
            <a:off x="7955280" y="4846320"/>
            <a:ext cx="731520" cy="274320"/>
            <a:chOff x="2560320" y="3474720"/>
            <a:chExt cx="731520" cy="274320"/>
          </a:xfrm>
        </p:grpSpPr>
        <p:cxnSp>
          <p:nvCxnSpPr>
            <p:cNvPr id="59" name="Straight Arrow Connector 58"/>
            <p:cNvCxnSpPr/>
            <p:nvPr/>
          </p:nvCxnSpPr>
          <p:spPr bwMode="auto">
            <a:xfrm>
              <a:off x="3108960" y="3474720"/>
              <a:ext cx="182880" cy="18288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60" name="Straight Arrow Connector 59"/>
            <p:cNvCxnSpPr/>
            <p:nvPr/>
          </p:nvCxnSpPr>
          <p:spPr bwMode="auto">
            <a:xfrm flipH="1">
              <a:off x="2560320" y="3474720"/>
              <a:ext cx="182880" cy="180109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61" name="Straight Arrow Connector 60"/>
            <p:cNvCxnSpPr/>
            <p:nvPr/>
          </p:nvCxnSpPr>
          <p:spPr bwMode="auto">
            <a:xfrm flipH="1">
              <a:off x="2926080" y="3474720"/>
              <a:ext cx="0" cy="2743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</p:grpSp>
      <p:sp>
        <p:nvSpPr>
          <p:cNvPr id="62" name="TextBox 61"/>
          <p:cNvSpPr txBox="1"/>
          <p:nvPr/>
        </p:nvSpPr>
        <p:spPr>
          <a:xfrm>
            <a:off x="2926080" y="5669280"/>
            <a:ext cx="640080" cy="45720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400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• • •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914400" y="4846320"/>
            <a:ext cx="2834640" cy="731520"/>
            <a:chOff x="2697480" y="2103120"/>
            <a:chExt cx="2834640" cy="731520"/>
          </a:xfrm>
        </p:grpSpPr>
        <p:cxnSp>
          <p:nvCxnSpPr>
            <p:cNvPr id="65" name="Straight Arrow Connector 64"/>
            <p:cNvCxnSpPr/>
            <p:nvPr/>
          </p:nvCxnSpPr>
          <p:spPr bwMode="auto">
            <a:xfrm flipH="1">
              <a:off x="2697480" y="2103120"/>
              <a:ext cx="731520" cy="7315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66" name="Straight Arrow Connector 65"/>
            <p:cNvCxnSpPr/>
            <p:nvPr/>
          </p:nvCxnSpPr>
          <p:spPr bwMode="auto">
            <a:xfrm flipH="1">
              <a:off x="3337560" y="2103120"/>
              <a:ext cx="365760" cy="7315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67" name="Straight Arrow Connector 66"/>
            <p:cNvCxnSpPr/>
            <p:nvPr/>
          </p:nvCxnSpPr>
          <p:spPr bwMode="auto">
            <a:xfrm>
              <a:off x="3931920" y="2103120"/>
              <a:ext cx="274320" cy="7315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69" name="Straight Arrow Connector 68"/>
            <p:cNvCxnSpPr/>
            <p:nvPr/>
          </p:nvCxnSpPr>
          <p:spPr bwMode="auto">
            <a:xfrm>
              <a:off x="4434840" y="2103120"/>
              <a:ext cx="1097280" cy="7315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</p:grpSp>
      <p:grpSp>
        <p:nvGrpSpPr>
          <p:cNvPr id="73" name="Group 72"/>
          <p:cNvGrpSpPr/>
          <p:nvPr/>
        </p:nvGrpSpPr>
        <p:grpSpPr>
          <a:xfrm>
            <a:off x="5394960" y="5669280"/>
            <a:ext cx="2286000" cy="457200"/>
            <a:chOff x="2255520" y="5821680"/>
            <a:chExt cx="2286000" cy="457200"/>
          </a:xfrm>
        </p:grpSpPr>
        <p:sp>
          <p:nvSpPr>
            <p:cNvPr id="70" name="Rectangle 69"/>
            <p:cNvSpPr/>
            <p:nvPr/>
          </p:nvSpPr>
          <p:spPr bwMode="auto">
            <a:xfrm>
              <a:off x="2255520" y="5821680"/>
              <a:ext cx="731520" cy="457200"/>
            </a:xfrm>
            <a:prstGeom prst="rect">
              <a:avLst/>
            </a:prstGeom>
            <a:solidFill>
              <a:srgbClr val="E2661A">
                <a:alpha val="70000"/>
              </a:srgbClr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news</a:t>
              </a: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3810000" y="5821680"/>
              <a:ext cx="731520" cy="457200"/>
            </a:xfrm>
            <a:prstGeom prst="rect">
              <a:avLst/>
            </a:prstGeom>
            <a:solidFill>
              <a:srgbClr val="E2661A">
                <a:alpha val="70000"/>
              </a:srgbClr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www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078480" y="5821680"/>
              <a:ext cx="640080" cy="457200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400" b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• • •</a:t>
              </a: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5897880" y="4846319"/>
            <a:ext cx="1280160" cy="731521"/>
            <a:chOff x="2194560" y="3474719"/>
            <a:chExt cx="1280160" cy="731521"/>
          </a:xfrm>
        </p:grpSpPr>
        <p:cxnSp>
          <p:nvCxnSpPr>
            <p:cNvPr id="75" name="Straight Arrow Connector 74"/>
            <p:cNvCxnSpPr/>
            <p:nvPr/>
          </p:nvCxnSpPr>
          <p:spPr bwMode="auto">
            <a:xfrm>
              <a:off x="3108960" y="3474720"/>
              <a:ext cx="365760" cy="7315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76" name="Straight Arrow Connector 75"/>
            <p:cNvCxnSpPr/>
            <p:nvPr/>
          </p:nvCxnSpPr>
          <p:spPr bwMode="auto">
            <a:xfrm flipH="1">
              <a:off x="2194560" y="3474719"/>
              <a:ext cx="365760" cy="7315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</p:grpSp>
      <p:grpSp>
        <p:nvGrpSpPr>
          <p:cNvPr id="78" name="Group 77"/>
          <p:cNvGrpSpPr/>
          <p:nvPr/>
        </p:nvGrpSpPr>
        <p:grpSpPr>
          <a:xfrm>
            <a:off x="5486400" y="3474720"/>
            <a:ext cx="2560320" cy="731521"/>
            <a:chOff x="2209801" y="3474719"/>
            <a:chExt cx="2560320" cy="731521"/>
          </a:xfrm>
        </p:grpSpPr>
        <p:cxnSp>
          <p:nvCxnSpPr>
            <p:cNvPr id="79" name="Straight Arrow Connector 78"/>
            <p:cNvCxnSpPr/>
            <p:nvPr/>
          </p:nvCxnSpPr>
          <p:spPr bwMode="auto">
            <a:xfrm>
              <a:off x="3215641" y="3474720"/>
              <a:ext cx="1554480" cy="7315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80" name="Straight Arrow Connector 79"/>
            <p:cNvCxnSpPr/>
            <p:nvPr/>
          </p:nvCxnSpPr>
          <p:spPr bwMode="auto">
            <a:xfrm flipH="1">
              <a:off x="2209801" y="3474719"/>
              <a:ext cx="457200" cy="7315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81" name="Straight Arrow Connector 80"/>
            <p:cNvCxnSpPr/>
            <p:nvPr/>
          </p:nvCxnSpPr>
          <p:spPr bwMode="auto">
            <a:xfrm>
              <a:off x="2941321" y="3474719"/>
              <a:ext cx="274320" cy="731521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</p:grpSp>
      <p:grpSp>
        <p:nvGrpSpPr>
          <p:cNvPr id="83" name="Group 82"/>
          <p:cNvGrpSpPr/>
          <p:nvPr/>
        </p:nvGrpSpPr>
        <p:grpSpPr>
          <a:xfrm>
            <a:off x="1005840" y="3474720"/>
            <a:ext cx="2560320" cy="731521"/>
            <a:chOff x="2209801" y="3474719"/>
            <a:chExt cx="2560320" cy="731521"/>
          </a:xfrm>
        </p:grpSpPr>
        <p:cxnSp>
          <p:nvCxnSpPr>
            <p:cNvPr id="84" name="Straight Arrow Connector 83"/>
            <p:cNvCxnSpPr/>
            <p:nvPr/>
          </p:nvCxnSpPr>
          <p:spPr bwMode="auto">
            <a:xfrm>
              <a:off x="3215641" y="3474720"/>
              <a:ext cx="1554480" cy="7315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85" name="Straight Arrow Connector 84"/>
            <p:cNvCxnSpPr/>
            <p:nvPr/>
          </p:nvCxnSpPr>
          <p:spPr bwMode="auto">
            <a:xfrm flipH="1">
              <a:off x="2209801" y="3474719"/>
              <a:ext cx="457200" cy="73152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  <p:cxnSp>
          <p:nvCxnSpPr>
            <p:cNvPr id="86" name="Straight Arrow Connector 85"/>
            <p:cNvCxnSpPr/>
            <p:nvPr/>
          </p:nvCxnSpPr>
          <p:spPr bwMode="auto">
            <a:xfrm>
              <a:off x="2941321" y="3474719"/>
              <a:ext cx="274320" cy="731521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stealth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7444826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Resolving DNS Names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POSIX way is to use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dirty="0"/>
              <a:t>A complicated system call found in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netdb.h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Basic idea: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2">
              <a:spcBef>
                <a:spcPts val="1200"/>
              </a:spcBef>
            </a:pPr>
            <a:r>
              <a:rPr lang="en-US" dirty="0"/>
              <a:t>Tell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which host and port you want resolved</a:t>
            </a:r>
          </a:p>
          <a:p>
            <a:pPr lvl="3"/>
            <a:r>
              <a:rPr lang="en-US" dirty="0"/>
              <a:t>String representation for host: DNS name or IP address</a:t>
            </a:r>
          </a:p>
          <a:p>
            <a:pPr lvl="2"/>
            <a:r>
              <a:rPr lang="en-US" dirty="0"/>
              <a:t>Set up a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hints</a:t>
            </a:r>
            <a:r>
              <a:rPr lang="en-US" dirty="0"/>
              <a:t>” structure with constraints you want respected</a:t>
            </a:r>
          </a:p>
          <a:p>
            <a:pPr lvl="2"/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gives you a list of results packed into an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addrinfo</a:t>
            </a:r>
            <a:r>
              <a:rPr lang="en-US" dirty="0"/>
              <a:t>” structure/linked list</a:t>
            </a:r>
          </a:p>
          <a:p>
            <a:pPr lvl="3"/>
            <a:r>
              <a:rPr lang="en-US" dirty="0"/>
              <a:t>Returns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/>
              <a:t> on success; returns </a:t>
            </a:r>
            <a:r>
              <a:rPr lang="en-US" i="1" dirty="0"/>
              <a:t>negative number</a:t>
            </a:r>
            <a:r>
              <a:rPr lang="en-US" dirty="0"/>
              <a:t> on failure</a:t>
            </a:r>
          </a:p>
          <a:p>
            <a:pPr lvl="2"/>
            <a:r>
              <a:rPr lang="en-US" dirty="0"/>
              <a:t>Free the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addrinfo</a:t>
            </a:r>
            <a:r>
              <a:rPr lang="en-US" dirty="0"/>
              <a:t> later using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freeaddrinfo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25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097280" y="2377440"/>
            <a:ext cx="7589520" cy="1188720"/>
          </a:xfrm>
          <a:prstGeom prst="roundRect">
            <a:avLst>
              <a:gd name="adj" fmla="val 4726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char*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hostname, </a:t>
            </a:r>
          </a:p>
          <a:p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char*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service, 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addrinfo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hints, 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addrinfo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res);</a:t>
            </a:r>
          </a:p>
        </p:txBody>
      </p:sp>
    </p:spTree>
    <p:extLst>
      <p:ext uri="{BB962C8B-B14F-4D97-AF65-F5344CB8AC3E}">
        <p14:creationId xmlns:p14="http://schemas.microsoft.com/office/powerpoint/2010/main" val="1264593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arguments: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hostname</a:t>
            </a:r>
            <a:r>
              <a:rPr lang="en-US" dirty="0"/>
              <a:t> – domain name or IP address string</a:t>
            </a:r>
            <a:endParaRPr lang="en-US" dirty="0">
              <a:solidFill>
                <a:srgbClr val="D94B7B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tabLst>
                <a:tab pos="2171700" algn="l"/>
              </a:tabLs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service</a:t>
            </a:r>
            <a:r>
              <a:rPr lang="en-US" dirty="0"/>
              <a:t> – port # (</a:t>
            </a:r>
            <a:r>
              <a:rPr lang="en-US" i="1" dirty="0"/>
              <a:t>e.g.</a:t>
            </a: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"80"</a:t>
            </a:r>
            <a:r>
              <a:rPr lang="en-US" dirty="0"/>
              <a:t>) or service name (</a:t>
            </a:r>
            <a:r>
              <a:rPr lang="en-US" i="1" dirty="0"/>
              <a:t>e.g.</a:t>
            </a: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"www"</a:t>
            </a:r>
            <a:r>
              <a:rPr lang="en-US" dirty="0"/>
              <a:t>) </a:t>
            </a:r>
            <a:br>
              <a:rPr lang="en-US" dirty="0"/>
            </a:br>
            <a:r>
              <a:rPr lang="en-US" dirty="0"/>
              <a:t>	or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dirty="0"/>
              <a:t>/</a:t>
            </a:r>
            <a:r>
              <a:rPr lang="en-US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endParaRPr lang="en-US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1200"/>
              </a:spcBef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26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097280" y="3108960"/>
            <a:ext cx="7863840" cy="2468880"/>
          </a:xfrm>
          <a:prstGeom prst="roundRect">
            <a:avLst>
              <a:gd name="adj" fmla="val 215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addrinfo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ai_flags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additional flags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ai_family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AF_INET, AF_INET6, AF_UNSPEC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ai_socktype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SOCK_STREAM, SOCK_DGRAM, 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ai_protocol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IPPROTO_TCP, IPPROTO_UDP, 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ai_addrlen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length of socket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 bytes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sockaddr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ai_addr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pointer to socket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ai_canonname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canonical name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addrinfo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ai_next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can form a linked list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E49869-FDE5-475C-8B6D-3C6BF7633BAE}"/>
              </a:ext>
            </a:extLst>
          </p:cNvPr>
          <p:cNvSpPr txBox="1"/>
          <p:nvPr/>
        </p:nvSpPr>
        <p:spPr>
          <a:xfrm>
            <a:off x="737525" y="2801183"/>
            <a:ext cx="25421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Ink Free" panose="03080402000500000000" pitchFamily="66" charset="0"/>
              </a:rPr>
              <a:t>Hints Parameter</a:t>
            </a: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16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DNS Lookup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914400" indent="-457200">
              <a:buSzPct val="100000"/>
              <a:buFont typeface="+mj-lt"/>
              <a:buAutoNum type="arabicParenR"/>
            </a:pPr>
            <a:r>
              <a:rPr lang="en-US" sz="2200" dirty="0"/>
              <a:t>Create a </a:t>
            </a:r>
            <a:r>
              <a:rPr lang="en-US" sz="2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addrinfo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hints</a:t>
            </a:r>
          </a:p>
          <a:p>
            <a:pPr marL="914400" indent="-457200">
              <a:buSzPct val="100000"/>
              <a:buFont typeface="+mj-lt"/>
              <a:buAutoNum type="arabicParenR"/>
            </a:pPr>
            <a:r>
              <a:rPr lang="en-US" sz="2200" dirty="0"/>
              <a:t>Zero out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hints</a:t>
            </a:r>
            <a:r>
              <a:rPr lang="en-US" sz="2200" dirty="0"/>
              <a:t> for “defaults”</a:t>
            </a:r>
          </a:p>
          <a:p>
            <a:pPr marL="914400" indent="-457200">
              <a:buSzPct val="100000"/>
              <a:buFont typeface="+mj-lt"/>
              <a:buAutoNum type="arabicParenR"/>
            </a:pPr>
            <a:r>
              <a:rPr lang="en-US" sz="2200" dirty="0"/>
              <a:t>Set specific fields of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hints</a:t>
            </a:r>
            <a:r>
              <a:rPr lang="en-US" sz="2200" dirty="0"/>
              <a:t> as desired</a:t>
            </a:r>
          </a:p>
          <a:p>
            <a:pPr marL="914400" indent="-457200">
              <a:buSzPct val="100000"/>
              <a:buFont typeface="+mj-lt"/>
              <a:buAutoNum type="arabicParenR"/>
            </a:pPr>
            <a:r>
              <a:rPr lang="en-US" sz="2200" dirty="0"/>
              <a:t>Call </a:t>
            </a:r>
            <a:r>
              <a:rPr lang="en-US" sz="22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200" dirty="0"/>
              <a:t> using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&amp;hints</a:t>
            </a:r>
          </a:p>
          <a:p>
            <a:pPr marL="914400" indent="-457200">
              <a:buSzPct val="100000"/>
              <a:buFont typeface="+mj-lt"/>
              <a:buAutoNum type="arabicParenR"/>
            </a:pPr>
            <a:r>
              <a:rPr lang="en-US" sz="2200" dirty="0"/>
              <a:t>Resulting linked list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res</a:t>
            </a:r>
            <a:r>
              <a:rPr lang="en-US" sz="2200" dirty="0"/>
              <a:t> will have all fields appropriately set</a:t>
            </a:r>
          </a:p>
          <a:p>
            <a:pPr>
              <a:spcBef>
                <a:spcPts val="1800"/>
              </a:spcBef>
            </a:pPr>
            <a:r>
              <a:rPr lang="en-US" dirty="0"/>
              <a:t>See </a:t>
            </a:r>
            <a:r>
              <a:rPr lang="en-US" dirty="0">
                <a:solidFill>
                  <a:srgbClr val="4B2A85"/>
                </a:solidFill>
                <a:latin typeface="+mj-lt"/>
                <a:cs typeface="Courier New" panose="02070309020205020404" pitchFamily="49" charset="0"/>
              </a:rPr>
              <a:t>dnsresolve.cc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27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822960" y="1371600"/>
            <a:ext cx="7863840" cy="2468880"/>
          </a:xfrm>
          <a:prstGeom prst="roundRect">
            <a:avLst>
              <a:gd name="adj" fmla="val 215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addrinfo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ai_flags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additional flags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ai_family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AF_INET, AF_INET6, AF_UNSPEC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ai_socktype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SOCK_STREAM, SOCK_DGRAM, 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ai_protocol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IPPROTO_TCP, IPPROTO_UDP, 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ai_addrlen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length of socket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 bytes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sockaddr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ai_addr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pointer to socket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ai_canonname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canonical name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addrinfo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ai_next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can form a linked list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15338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Exercise 9 deadline pushed back to tomorrow</a:t>
            </a:r>
          </a:p>
          <a:p>
            <a:endParaRPr lang="en-US" dirty="0"/>
          </a:p>
          <a:p>
            <a:r>
              <a:rPr lang="en-US" dirty="0"/>
              <a:t>hw3 is due Thursday (5/20)</a:t>
            </a:r>
          </a:p>
          <a:p>
            <a:pPr lvl="1"/>
            <a:r>
              <a:rPr lang="en-US" dirty="0"/>
              <a:t>Usual reminder:  </a:t>
            </a:r>
            <a:r>
              <a:rPr lang="en-US" b="1" u="sng" dirty="0"/>
              <a:t>don’t forget to tag, clone elsewhere, and recompile</a:t>
            </a:r>
          </a:p>
          <a:p>
            <a:pPr lvl="1"/>
            <a:endParaRPr lang="en-US" b="1" u="sng" dirty="0"/>
          </a:p>
          <a:p>
            <a:r>
              <a:rPr lang="en-US" dirty="0"/>
              <a:t>hw4 out on Friday (5/21)</a:t>
            </a:r>
          </a:p>
          <a:p>
            <a:pPr lvl="3"/>
            <a:endParaRPr lang="en-US" dirty="0"/>
          </a:p>
          <a:p>
            <a:r>
              <a:rPr lang="en-US" dirty="0"/>
              <a:t>Exercise 10 will be released on Wednesday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69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Network Programming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Sockets API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Network Addresses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DNS Lookup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3D1E86-F313-424A-A306-8ECB0BC9BCD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46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Files and File Descriptors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and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POSIX system calls for interacting with files</a:t>
            </a:r>
          </a:p>
          <a:p>
            <a:pPr lvl="1"/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returns a </a:t>
            </a:r>
            <a:r>
              <a:rPr lang="en-US" dirty="0">
                <a:solidFill>
                  <a:srgbClr val="0066FF"/>
                </a:solidFill>
              </a:rPr>
              <a:t>file descriptor</a:t>
            </a:r>
          </a:p>
          <a:p>
            <a:pPr lvl="2"/>
            <a:r>
              <a:rPr lang="en-US" dirty="0"/>
              <a:t>An integer that represents an open file</a:t>
            </a:r>
          </a:p>
          <a:p>
            <a:pPr lvl="2"/>
            <a:r>
              <a:rPr lang="en-US" dirty="0"/>
              <a:t>This file descriptor is then passed to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and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dirty="0"/>
          </a:p>
          <a:p>
            <a:pPr lvl="1"/>
            <a:r>
              <a:rPr lang="en-US" dirty="0"/>
              <a:t>Inside the OS, the file descriptor is used to index into a table that keeps track of any OS-level state associated with the file, such as the file position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6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Networks and Sockets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UNIX likes to make </a:t>
            </a:r>
            <a:r>
              <a:rPr lang="en-US" i="1" dirty="0"/>
              <a:t>all</a:t>
            </a:r>
            <a:r>
              <a:rPr lang="en-US" dirty="0"/>
              <a:t> I/O look like file I/O</a:t>
            </a:r>
          </a:p>
          <a:p>
            <a:pPr lvl="1"/>
            <a:r>
              <a:rPr lang="en-US" dirty="0"/>
              <a:t>You use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and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to communicate with remote computers over the network!</a:t>
            </a:r>
          </a:p>
          <a:p>
            <a:pPr lvl="1"/>
            <a:r>
              <a:rPr lang="en-US" dirty="0"/>
              <a:t>A file descriptor use for network communications is called a </a:t>
            </a:r>
            <a:r>
              <a:rPr lang="en-US" dirty="0">
                <a:solidFill>
                  <a:srgbClr val="0066FF"/>
                </a:solidFill>
              </a:rPr>
              <a:t>socket</a:t>
            </a:r>
          </a:p>
          <a:p>
            <a:pPr lvl="1"/>
            <a:r>
              <a:rPr lang="en-US" dirty="0"/>
              <a:t>Just like with files:</a:t>
            </a:r>
          </a:p>
          <a:p>
            <a:pPr lvl="2"/>
            <a:r>
              <a:rPr lang="en-US" dirty="0"/>
              <a:t>Your program can have multiple network channels open at once</a:t>
            </a:r>
          </a:p>
          <a:p>
            <a:pPr lvl="2"/>
            <a:r>
              <a:rPr lang="en-US" dirty="0"/>
              <a:t>You need to pass a file descriptor to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and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to let the OS know which network channel to 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820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Descriptor Table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8346386"/>
              </p:ext>
            </p:extLst>
          </p:nvPr>
        </p:nvGraphicFramePr>
        <p:xfrm>
          <a:off x="4297680" y="1362075"/>
          <a:ext cx="4480560" cy="4170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OS’s</a:t>
                      </a:r>
                      <a:r>
                        <a:rPr lang="en-US" sz="2000" baseline="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 File Descriptor Table for the Process</a:t>
                      </a:r>
                      <a:endParaRPr lang="en-US" dirty="0">
                        <a:latin typeface="Calibri" panose="020F0502020204030204" pitchFamily="34" charset="0"/>
                        <a:ea typeface="CMU Bright" panose="02000603000000000000" pitchFamily="2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CMU Bright" panose="02000603000000000000" pitchFamily="2" charset="0"/>
                        <a:ea typeface="CMU Bright" panose="02000603000000000000" pitchFamily="2" charset="0"/>
                        <a:cs typeface="CMU Bright" panose="02000603000000000000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CMU Bright" panose="02000603000000000000" pitchFamily="2" charset="0"/>
                        <a:ea typeface="CMU Bright" panose="02000603000000000000" pitchFamily="2" charset="0"/>
                        <a:cs typeface="CMU Bright" panose="02000603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File Descriptor</a:t>
                      </a:r>
                    </a:p>
                  </a:txBody>
                  <a:tcPr anchor="ctr">
                    <a:lnT w="12700" cmpd="sng">
                      <a:noFill/>
                    </a:lnT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Type</a:t>
                      </a:r>
                    </a:p>
                  </a:txBody>
                  <a:tcPr anchor="ctr">
                    <a:lnT w="12700" cmpd="sng">
                      <a:noFill/>
                    </a:lnT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Connection</a:t>
                      </a:r>
                    </a:p>
                  </a:txBody>
                  <a:tcPr anchor="ctr">
                    <a:lnT w="12700" cmpd="sng">
                      <a:noFill/>
                    </a:lnT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pipe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stdin</a:t>
                      </a:r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 (console)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pipe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stdout</a:t>
                      </a:r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 (console)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pipe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stderr</a:t>
                      </a:r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 (console)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TCP socket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local:  128.95.4.33:80</a:t>
                      </a:r>
                      <a:b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</a:b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remote: 44.1.19.32:7113</a:t>
                      </a:r>
                      <a:endParaRPr lang="en-US" dirty="0">
                        <a:latin typeface="Calibri" panose="020F0502020204030204" pitchFamily="34" charset="0"/>
                        <a:ea typeface="CMU Bright" panose="02000603000000000000" pitchFamily="2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file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index.html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file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pic.png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TCP socket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local:  128.95.4.33:80</a:t>
                      </a:r>
                      <a:b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</a:b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remote: 102.12.3.4:5544</a:t>
                      </a:r>
                      <a:endParaRPr lang="en-US" dirty="0">
                        <a:latin typeface="Calibri" panose="020F0502020204030204" pitchFamily="34" charset="0"/>
                        <a:ea typeface="CMU Bright" panose="02000603000000000000" pitchFamily="2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2" name="Slide Number Placeholder 2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914400" y="2194560"/>
            <a:ext cx="2560320" cy="1097280"/>
          </a:xfrm>
          <a:prstGeom prst="rect">
            <a:avLst/>
          </a:prstGeom>
          <a:solidFill>
            <a:srgbClr val="0066FF">
              <a:alpha val="69804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Web Server</a:t>
            </a:r>
          </a:p>
        </p:txBody>
      </p:sp>
      <p:sp>
        <p:nvSpPr>
          <p:cNvPr id="7" name="TextBox 6"/>
          <p:cNvSpPr txBox="1"/>
          <p:nvPr/>
        </p:nvSpPr>
        <p:spPr>
          <a:xfrm rot="16200000">
            <a:off x="626318" y="4195156"/>
            <a:ext cx="1188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index.html</a:t>
            </a:r>
          </a:p>
        </p:txBody>
      </p:sp>
      <p:sp>
        <p:nvSpPr>
          <p:cNvPr id="8" name="TextBox 7"/>
          <p:cNvSpPr txBox="1"/>
          <p:nvPr/>
        </p:nvSpPr>
        <p:spPr>
          <a:xfrm rot="16200000">
            <a:off x="1259570" y="4250174"/>
            <a:ext cx="1188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pic.png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057400" y="5303520"/>
            <a:ext cx="731520" cy="457200"/>
          </a:xfrm>
          <a:prstGeom prst="rect">
            <a:avLst/>
          </a:prstGeom>
          <a:solidFill>
            <a:srgbClr val="0066FF">
              <a:alpha val="69804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client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880360" y="5303520"/>
            <a:ext cx="731520" cy="457200"/>
          </a:xfrm>
          <a:prstGeom prst="rect">
            <a:avLst/>
          </a:prstGeom>
          <a:solidFill>
            <a:srgbClr val="0066FF">
              <a:alpha val="69804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client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1234440" y="3108960"/>
            <a:ext cx="0" cy="73152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oval" w="med" len="med"/>
            <a:tailEnd type="triangle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914400" y="1828800"/>
            <a:ext cx="2560320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128.95.4.33</a:t>
            </a:r>
          </a:p>
        </p:txBody>
      </p:sp>
      <p:cxnSp>
        <p:nvCxnSpPr>
          <p:cNvPr id="15" name="Straight Arrow Connector 14"/>
          <p:cNvCxnSpPr/>
          <p:nvPr/>
        </p:nvCxnSpPr>
        <p:spPr bwMode="auto">
          <a:xfrm flipH="1">
            <a:off x="1874520" y="3108960"/>
            <a:ext cx="0" cy="73152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oval" w="med" len="med"/>
            <a:tailEnd type="triangle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flipH="1">
            <a:off x="2514600" y="3108960"/>
            <a:ext cx="0" cy="21945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oval" w="med" len="med"/>
            <a:tailEnd type="triangle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3154680" y="3108960"/>
            <a:ext cx="0" cy="21945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oval" w="med" len="med"/>
            <a:tailEnd type="triangle"/>
          </a:ln>
          <a:effectLst/>
        </p:spPr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297" y="3931920"/>
            <a:ext cx="1097280" cy="71836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914400" y="2743200"/>
            <a:ext cx="64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fd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2743200"/>
            <a:ext cx="64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fd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94560" y="2743200"/>
            <a:ext cx="64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fd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34640" y="2743200"/>
            <a:ext cx="64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fd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2978345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Sockets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66FF"/>
                </a:solidFill>
              </a:rPr>
              <a:t>Stream sockets</a:t>
            </a:r>
          </a:p>
          <a:p>
            <a:pPr lvl="1"/>
            <a:r>
              <a:rPr lang="en-US" dirty="0"/>
              <a:t>For connection-oriented, point-to-point, reliable byte streams</a:t>
            </a:r>
          </a:p>
          <a:p>
            <a:pPr lvl="2"/>
            <a:r>
              <a:rPr lang="en-US" dirty="0"/>
              <a:t>Using TCP, SCTP, or other stream transports</a:t>
            </a:r>
          </a:p>
          <a:p>
            <a:pPr lvl="3"/>
            <a:endParaRPr lang="en-US" dirty="0"/>
          </a:p>
          <a:p>
            <a:r>
              <a:rPr lang="en-US" dirty="0">
                <a:solidFill>
                  <a:srgbClr val="0066FF"/>
                </a:solidFill>
              </a:rPr>
              <a:t>Datagram sockets</a:t>
            </a:r>
          </a:p>
          <a:p>
            <a:pPr lvl="1"/>
            <a:r>
              <a:rPr lang="en-US" dirty="0"/>
              <a:t>For connection-less, one-to-many, unreliable packets</a:t>
            </a:r>
          </a:p>
          <a:p>
            <a:pPr lvl="2"/>
            <a:r>
              <a:rPr lang="en-US" dirty="0"/>
              <a:t>Using UDP or other packet transports</a:t>
            </a:r>
          </a:p>
          <a:p>
            <a:pPr lvl="3"/>
            <a:endParaRPr lang="en-US" dirty="0"/>
          </a:p>
          <a:p>
            <a:r>
              <a:rPr lang="en-US" dirty="0"/>
              <a:t>Raw sockets</a:t>
            </a:r>
          </a:p>
          <a:p>
            <a:pPr lvl="1"/>
            <a:r>
              <a:rPr lang="en-US" dirty="0"/>
              <a:t>For layer-3 communication (raw IP packet manipulation)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878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 Sockets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Typically used for client-server communications</a:t>
            </a:r>
          </a:p>
          <a:p>
            <a:pPr lvl="1"/>
            <a:r>
              <a:rPr lang="en-US" dirty="0">
                <a:solidFill>
                  <a:srgbClr val="0066FF"/>
                </a:solidFill>
              </a:rPr>
              <a:t>Client</a:t>
            </a:r>
            <a:r>
              <a:rPr lang="en-US" dirty="0"/>
              <a:t>: An application that establishes a connection to a server</a:t>
            </a:r>
          </a:p>
          <a:p>
            <a:pPr lvl="1"/>
            <a:r>
              <a:rPr lang="en-US" dirty="0">
                <a:solidFill>
                  <a:srgbClr val="0066FF"/>
                </a:solidFill>
              </a:rPr>
              <a:t>Server</a:t>
            </a:r>
            <a:r>
              <a:rPr lang="en-US" dirty="0"/>
              <a:t>: An application that receives connections from clients</a:t>
            </a:r>
          </a:p>
          <a:p>
            <a:pPr lvl="1"/>
            <a:r>
              <a:rPr lang="en-US" dirty="0"/>
              <a:t>Can also be used for other forms of communication like peer-to-peer</a:t>
            </a:r>
          </a:p>
          <a:p>
            <a:pPr lvl="1"/>
            <a:endParaRPr lang="en-US" dirty="0"/>
          </a:p>
          <a:p>
            <a:pPr marL="820674" lvl="1" indent="-457200">
              <a:spcBef>
                <a:spcPts val="1800"/>
              </a:spcBef>
              <a:buFont typeface="+mj-lt"/>
              <a:buAutoNum type="arabicParenR"/>
            </a:pPr>
            <a:r>
              <a:rPr lang="en-US" dirty="0"/>
              <a:t>Establish connection:</a:t>
            </a:r>
          </a:p>
          <a:p>
            <a:pPr marL="820674" lvl="1" indent="-457200">
              <a:buFont typeface="+mj-lt"/>
              <a:buAutoNum type="arabicParenR"/>
            </a:pPr>
            <a:endParaRPr lang="en-US" dirty="0"/>
          </a:p>
          <a:p>
            <a:pPr marL="820674" lvl="1" indent="-457200">
              <a:spcBef>
                <a:spcPts val="1200"/>
              </a:spcBef>
              <a:buFont typeface="+mj-lt"/>
              <a:buAutoNum type="arabicParenR"/>
            </a:pPr>
            <a:r>
              <a:rPr lang="en-US" dirty="0"/>
              <a:t>Communicate:</a:t>
            </a:r>
          </a:p>
          <a:p>
            <a:pPr marL="820674" lvl="1" indent="-457200">
              <a:buFont typeface="+mj-lt"/>
              <a:buAutoNum type="arabicParenR"/>
            </a:pPr>
            <a:endParaRPr lang="en-US" dirty="0"/>
          </a:p>
          <a:p>
            <a:pPr marL="820674" lvl="1" indent="-457200">
              <a:spcBef>
                <a:spcPts val="1200"/>
              </a:spcBef>
              <a:buFont typeface="+mj-lt"/>
              <a:buAutoNum type="arabicParenR"/>
            </a:pPr>
            <a:r>
              <a:rPr lang="en-US" dirty="0"/>
              <a:t>Close connection:</a:t>
            </a: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3A4AC-4F82-42FF-8847-D85889937785}" type="slidenum">
              <a:rPr lang="en-US" smtClean="0"/>
              <a:t>9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4572000" y="5669280"/>
            <a:ext cx="3474720" cy="457200"/>
            <a:chOff x="4572000" y="5669280"/>
            <a:chExt cx="3474720" cy="457200"/>
          </a:xfrm>
        </p:grpSpPr>
        <p:sp>
          <p:nvSpPr>
            <p:cNvPr id="15" name="Rectangle 14"/>
            <p:cNvSpPr/>
            <p:nvPr/>
          </p:nvSpPr>
          <p:spPr bwMode="auto">
            <a:xfrm>
              <a:off x="4572000" y="5669280"/>
              <a:ext cx="1097280" cy="457200"/>
            </a:xfrm>
            <a:prstGeom prst="rect">
              <a:avLst/>
            </a:prstGeom>
            <a:solidFill>
              <a:srgbClr val="0066FF">
                <a:alpha val="69804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client</a:t>
              </a: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6949440" y="5669280"/>
              <a:ext cx="1097280" cy="457200"/>
            </a:xfrm>
            <a:prstGeom prst="rect">
              <a:avLst/>
            </a:prstGeom>
            <a:solidFill>
              <a:srgbClr val="0066FF">
                <a:alpha val="69804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server</a:t>
              </a:r>
            </a:p>
          </p:txBody>
        </p:sp>
        <p:cxnSp>
          <p:nvCxnSpPr>
            <p:cNvPr id="17" name="Straight Arrow Connector 16"/>
            <p:cNvCxnSpPr/>
            <p:nvPr/>
          </p:nvCxnSpPr>
          <p:spPr bwMode="auto">
            <a:xfrm>
              <a:off x="5532120" y="5897880"/>
              <a:ext cx="54864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oval" w="med" len="med"/>
              <a:tailEnd type="none"/>
            </a:ln>
            <a:effectLst/>
          </p:spPr>
        </p:cxnSp>
        <p:cxnSp>
          <p:nvCxnSpPr>
            <p:cNvPr id="19" name="Straight Arrow Connector 18"/>
            <p:cNvCxnSpPr/>
            <p:nvPr/>
          </p:nvCxnSpPr>
          <p:spPr bwMode="auto">
            <a:xfrm>
              <a:off x="6537960" y="5897880"/>
              <a:ext cx="54864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oval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6035040" y="5824728"/>
              <a:ext cx="0" cy="146304"/>
            </a:xfrm>
            <a:prstGeom prst="line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>
              <a:off x="6537960" y="5824728"/>
              <a:ext cx="0" cy="146304"/>
            </a:xfrm>
            <a:prstGeom prst="line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9" name="Group 28"/>
          <p:cNvGrpSpPr/>
          <p:nvPr/>
        </p:nvGrpSpPr>
        <p:grpSpPr>
          <a:xfrm>
            <a:off x="4572000" y="4800600"/>
            <a:ext cx="3474720" cy="457200"/>
            <a:chOff x="4572000" y="4754880"/>
            <a:chExt cx="3474720" cy="457200"/>
          </a:xfrm>
        </p:grpSpPr>
        <p:sp>
          <p:nvSpPr>
            <p:cNvPr id="11" name="Rectangle 10"/>
            <p:cNvSpPr/>
            <p:nvPr/>
          </p:nvSpPr>
          <p:spPr bwMode="auto">
            <a:xfrm>
              <a:off x="4572000" y="4754880"/>
              <a:ext cx="1097280" cy="457200"/>
            </a:xfrm>
            <a:prstGeom prst="rect">
              <a:avLst/>
            </a:prstGeom>
            <a:solidFill>
              <a:srgbClr val="0066FF">
                <a:alpha val="69804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client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949440" y="4754880"/>
              <a:ext cx="1097280" cy="457200"/>
            </a:xfrm>
            <a:prstGeom prst="rect">
              <a:avLst/>
            </a:prstGeom>
            <a:solidFill>
              <a:srgbClr val="0066FF">
                <a:alpha val="69804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server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 bwMode="auto">
            <a:xfrm>
              <a:off x="5532120" y="4983480"/>
              <a:ext cx="155448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oval" w="med" len="med"/>
              <a:tailEnd type="oval"/>
            </a:ln>
            <a:effectLst/>
          </p:spPr>
        </p:cxnSp>
        <p:sp>
          <p:nvSpPr>
            <p:cNvPr id="24" name="Rectangle 23"/>
            <p:cNvSpPr/>
            <p:nvPr/>
          </p:nvSpPr>
          <p:spPr bwMode="auto">
            <a:xfrm>
              <a:off x="5852160" y="4754880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26" name="Straight Arrow Connector 25"/>
            <p:cNvCxnSpPr/>
            <p:nvPr/>
          </p:nvCxnSpPr>
          <p:spPr bwMode="auto">
            <a:xfrm>
              <a:off x="6126480" y="4828032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7" name="Rectangle 26"/>
            <p:cNvSpPr/>
            <p:nvPr/>
          </p:nvSpPr>
          <p:spPr bwMode="auto">
            <a:xfrm>
              <a:off x="6547104" y="5065776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28" name="Straight Arrow Connector 27"/>
            <p:cNvCxnSpPr/>
            <p:nvPr/>
          </p:nvCxnSpPr>
          <p:spPr bwMode="auto">
            <a:xfrm>
              <a:off x="6217920" y="5138928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</p:grpSp>
      <p:grpSp>
        <p:nvGrpSpPr>
          <p:cNvPr id="6" name="Group 5"/>
          <p:cNvGrpSpPr/>
          <p:nvPr/>
        </p:nvGrpSpPr>
        <p:grpSpPr>
          <a:xfrm>
            <a:off x="4572000" y="3931920"/>
            <a:ext cx="3474720" cy="457200"/>
            <a:chOff x="4572000" y="3931920"/>
            <a:chExt cx="3474720" cy="457200"/>
          </a:xfrm>
        </p:grpSpPr>
        <p:sp>
          <p:nvSpPr>
            <p:cNvPr id="4" name="Rectangle 3"/>
            <p:cNvSpPr/>
            <p:nvPr/>
          </p:nvSpPr>
          <p:spPr bwMode="auto">
            <a:xfrm>
              <a:off x="4572000" y="3931920"/>
              <a:ext cx="1097280" cy="457200"/>
            </a:xfrm>
            <a:prstGeom prst="rect">
              <a:avLst/>
            </a:prstGeom>
            <a:solidFill>
              <a:srgbClr val="0066FF">
                <a:alpha val="69804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client</a:t>
              </a: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6949440" y="3931920"/>
              <a:ext cx="1097280" cy="457200"/>
            </a:xfrm>
            <a:prstGeom prst="rect">
              <a:avLst/>
            </a:prstGeom>
            <a:solidFill>
              <a:srgbClr val="0066FF">
                <a:alpha val="69804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server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 bwMode="auto">
            <a:xfrm>
              <a:off x="5532120" y="4160520"/>
              <a:ext cx="109728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oval" w="med" len="med"/>
              <a:tailEnd type="triangle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>
              <a:off x="7086600" y="4160520"/>
              <a:ext cx="27432" cy="0"/>
            </a:xfrm>
            <a:prstGeom prst="line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49569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33-Sp18" id="{44FC5006-834D-4A11-9A19-A28E77026514}" vid="{707A0DD7-2910-4516-9D32-A0CE1886E1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UWTheme-333-Sp19</Template>
  <TotalTime>7787</TotalTime>
  <Words>2825</Words>
  <Application>Microsoft Office PowerPoint</Application>
  <PresentationFormat>On-screen Show (4:3)</PresentationFormat>
  <Paragraphs>481</Paragraphs>
  <Slides>27</Slides>
  <Notes>12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Arial Narrow</vt:lpstr>
      <vt:lpstr>Calibri</vt:lpstr>
      <vt:lpstr>Courier New</vt:lpstr>
      <vt:lpstr>Ink Free</vt:lpstr>
      <vt:lpstr>Times New Roman</vt:lpstr>
      <vt:lpstr>Wingdings</vt:lpstr>
      <vt:lpstr>UWTheme-333-Sp18</vt:lpstr>
      <vt:lpstr>Sockets &amp; DNS CSE 333 Spring 2021</vt:lpstr>
      <vt:lpstr> About how long did Exercise 9 take you?</vt:lpstr>
      <vt:lpstr>Administrivia</vt:lpstr>
      <vt:lpstr>Lecture Outline</vt:lpstr>
      <vt:lpstr>Files and File Descriptors</vt:lpstr>
      <vt:lpstr>Networks and Sockets</vt:lpstr>
      <vt:lpstr>File Descriptor Table</vt:lpstr>
      <vt:lpstr>Types of Sockets</vt:lpstr>
      <vt:lpstr>Stream Sockets</vt:lpstr>
      <vt:lpstr>Datagram Sockets</vt:lpstr>
      <vt:lpstr>The Sockets API</vt:lpstr>
      <vt:lpstr>Socket API: Client TCP Connection</vt:lpstr>
      <vt:lpstr>Step 1: Figure Out IP Address and Port</vt:lpstr>
      <vt:lpstr>IPv4 Network Addresses</vt:lpstr>
      <vt:lpstr>IPv6 Network Addresses</vt:lpstr>
      <vt:lpstr>Linux Socket Addresses</vt:lpstr>
      <vt:lpstr>IPv4 Address Structures</vt:lpstr>
      <vt:lpstr>Practice Question</vt:lpstr>
      <vt:lpstr>IPv6 Address Structures</vt:lpstr>
      <vt:lpstr>Generic Address Structures</vt:lpstr>
      <vt:lpstr>Address Conversion</vt:lpstr>
      <vt:lpstr>Address Conversion</vt:lpstr>
      <vt:lpstr>Domain Name System</vt:lpstr>
      <vt:lpstr>DNS Hierarchy</vt:lpstr>
      <vt:lpstr>Resolving DNS Names</vt:lpstr>
      <vt:lpstr>getaddrinfo</vt:lpstr>
      <vt:lpstr>DNS Lookup Procedure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CSE333 Su20 Lec20 - DNS &amp; Client-Side Programming</dc:title>
  <dc:creator>Travis McGaha</dc:creator>
  <cp:lastModifiedBy>Travis McGaha</cp:lastModifiedBy>
  <cp:revision>162</cp:revision>
  <cp:lastPrinted>2020-02-27T00:07:21Z</cp:lastPrinted>
  <dcterms:created xsi:type="dcterms:W3CDTF">2018-05-12T01:03:49Z</dcterms:created>
  <dcterms:modified xsi:type="dcterms:W3CDTF">2021-05-17T17:16:21Z</dcterms:modified>
</cp:coreProperties>
</file>