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4"/>
  </p:notesMasterIdLst>
  <p:handoutMasterIdLst>
    <p:handoutMasterId r:id="rId35"/>
  </p:handoutMasterIdLst>
  <p:sldIdLst>
    <p:sldId id="335" r:id="rId2"/>
    <p:sldId id="257" r:id="rId3"/>
    <p:sldId id="296" r:id="rId4"/>
    <p:sldId id="259" r:id="rId5"/>
    <p:sldId id="298" r:id="rId6"/>
    <p:sldId id="260" r:id="rId7"/>
    <p:sldId id="262" r:id="rId8"/>
    <p:sldId id="261" r:id="rId9"/>
    <p:sldId id="297" r:id="rId10"/>
    <p:sldId id="266" r:id="rId11"/>
    <p:sldId id="265" r:id="rId12"/>
    <p:sldId id="353" r:id="rId13"/>
    <p:sldId id="354" r:id="rId14"/>
    <p:sldId id="355" r:id="rId15"/>
    <p:sldId id="267" r:id="rId16"/>
    <p:sldId id="268" r:id="rId17"/>
    <p:sldId id="271" r:id="rId18"/>
    <p:sldId id="270" r:id="rId19"/>
    <p:sldId id="272" r:id="rId20"/>
    <p:sldId id="273" r:id="rId21"/>
    <p:sldId id="274" r:id="rId22"/>
    <p:sldId id="275" r:id="rId23"/>
    <p:sldId id="276" r:id="rId24"/>
    <p:sldId id="269" r:id="rId25"/>
    <p:sldId id="277" r:id="rId26"/>
    <p:sldId id="278" r:id="rId27"/>
    <p:sldId id="279" r:id="rId28"/>
    <p:sldId id="280" r:id="rId29"/>
    <p:sldId id="281" r:id="rId30"/>
    <p:sldId id="282" r:id="rId31"/>
    <p:sldId id="286" r:id="rId32"/>
    <p:sldId id="287" r:id="rId3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4B7B"/>
    <a:srgbClr val="7030A0"/>
    <a:srgbClr val="4B2A85"/>
    <a:srgbClr val="669900"/>
    <a:srgbClr val="E2661A"/>
    <a:srgbClr val="0066FF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84" autoAdjust="0"/>
    <p:restoredTop sz="91945" autoAdjust="0"/>
  </p:normalViewPr>
  <p:slideViewPr>
    <p:cSldViewPr snapToGrid="0">
      <p:cViewPr varScale="1">
        <p:scale>
          <a:sx n="150" d="100"/>
          <a:sy n="150" d="100"/>
        </p:scale>
        <p:origin x="199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147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4129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5/9/2018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FCE82-5EDA-45C0-A0BA-5E430D8E5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928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BRIEF. Don’t talk about override, just remind that if virtual in base, it is implicitly virtual in derived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873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 = b;  // compiler error</a:t>
            </a:r>
          </a:p>
          <a:p>
            <a:r>
              <a:rPr lang="en-US" dirty="0"/>
              <a:t>b = d;  // what happens</a:t>
            </a:r>
            <a:r>
              <a:rPr lang="en-US" baseline="0" dirty="0"/>
              <a:t> to 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</p:spTree>
    <p:extLst>
      <p:ext uri="{BB962C8B-B14F-4D97-AF65-F5344CB8AC3E}">
        <p14:creationId xmlns:p14="http://schemas.microsoft.com/office/powerpoint/2010/main" val="1570666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</p:spTree>
    <p:extLst>
      <p:ext uri="{BB962C8B-B14F-4D97-AF65-F5344CB8AC3E}">
        <p14:creationId xmlns:p14="http://schemas.microsoft.com/office/powerpoint/2010/main" val="12933350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</p:spTree>
    <p:extLst>
      <p:ext uri="{BB962C8B-B14F-4D97-AF65-F5344CB8AC3E}">
        <p14:creationId xmlns:p14="http://schemas.microsoft.com/office/powerpoint/2010/main" val="3648293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</a:t>
            </a:r>
            <a:r>
              <a:rPr lang="en-US" u="sng" dirty="0"/>
              <a:t>run</a:t>
            </a:r>
            <a:r>
              <a:rPr lang="en-US" u="sng" baseline="0" dirty="0"/>
              <a:t> time</a:t>
            </a:r>
            <a:r>
              <a:rPr lang="en-US" baseline="0" dirty="0"/>
              <a:t> checks on conversion.</a:t>
            </a:r>
          </a:p>
          <a:p>
            <a:r>
              <a:rPr lang="en-US" baseline="0" dirty="0"/>
              <a:t>Does not incur the overhead of type-safety checks of </a:t>
            </a:r>
            <a:r>
              <a:rPr lang="en-US" baseline="0" dirty="0" err="1"/>
              <a:t>dynamic_cast</a:t>
            </a:r>
            <a:r>
              <a:rPr lang="en-US" baseline="0" dirty="0"/>
              <a:t>.</a:t>
            </a:r>
          </a:p>
          <a:p>
            <a:r>
              <a:rPr lang="en-US" baseline="0" dirty="0"/>
              <a:t>Works with any </a:t>
            </a:r>
            <a:r>
              <a:rPr lang="en-US" i="1" baseline="0" dirty="0"/>
              <a:t>well-defined</a:t>
            </a:r>
            <a:r>
              <a:rPr lang="en-US" i="0" baseline="0" dirty="0"/>
              <a:t> type conversion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</p:spTree>
    <p:extLst>
      <p:ext uri="{BB962C8B-B14F-4D97-AF65-F5344CB8AC3E}">
        <p14:creationId xmlns:p14="http://schemas.microsoft.com/office/powerpoint/2010/main" val="28141260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virtual foo() function needed to make Base polymorphic. Otherwise, this won’t work at runtime</a:t>
            </a:r>
          </a:p>
          <a:p>
            <a:r>
              <a:rPr lang="en-US" dirty="0" err="1"/>
              <a:t>dynamic_cast</a:t>
            </a:r>
            <a:r>
              <a:rPr lang="en-US" dirty="0"/>
              <a:t> can do</a:t>
            </a:r>
            <a:r>
              <a:rPr lang="en-US" baseline="0" dirty="0"/>
              <a:t> pointer </a:t>
            </a:r>
            <a:r>
              <a:rPr lang="en-US" baseline="0" dirty="0" err="1"/>
              <a:t>upcast</a:t>
            </a:r>
            <a:r>
              <a:rPr lang="en-US" baseline="0" dirty="0"/>
              <a:t> (same as implicit conversion).</a:t>
            </a:r>
          </a:p>
          <a:p>
            <a:r>
              <a:rPr lang="en-US" baseline="0" dirty="0" err="1"/>
              <a:t>dynamic_cast</a:t>
            </a:r>
            <a:r>
              <a:rPr lang="en-US" baseline="0" dirty="0"/>
              <a:t> can do pointer downcast only for polymorphic classes.</a:t>
            </a:r>
            <a:endParaRPr lang="en-US" dirty="0"/>
          </a:p>
          <a:p>
            <a:r>
              <a:rPr lang="en-US" dirty="0"/>
              <a:t>Requires Run-Time Type Information</a:t>
            </a:r>
            <a:r>
              <a:rPr lang="en-US" baseline="0" dirty="0"/>
              <a:t> (RTTI).</a:t>
            </a:r>
          </a:p>
          <a:p>
            <a:endParaRPr lang="en-US" baseline="0" dirty="0"/>
          </a:p>
          <a:p>
            <a:r>
              <a:rPr lang="en-US" baseline="0" dirty="0"/>
              <a:t>Other ways to do ‘</a:t>
            </a:r>
            <a:r>
              <a:rPr lang="en-US" baseline="0" dirty="0" err="1"/>
              <a:t>instanceof’like</a:t>
            </a:r>
            <a:r>
              <a:rPr lang="en-US" baseline="0" dirty="0"/>
              <a:t> std::</a:t>
            </a:r>
            <a:r>
              <a:rPr lang="en-US" baseline="0" dirty="0" err="1"/>
              <a:t>is_base_of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</p:spTree>
    <p:extLst>
      <p:ext uri="{BB962C8B-B14F-4D97-AF65-F5344CB8AC3E}">
        <p14:creationId xmlns:p14="http://schemas.microsoft.com/office/powerpoint/2010/main" val="19686441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Changing a</a:t>
            </a:r>
            <a:r>
              <a:rPr lang="en-US" baseline="0" dirty="0"/>
              <a:t> </a:t>
            </a:r>
            <a:r>
              <a:rPr lang="en-US" baseline="0" dirty="0" err="1"/>
              <a:t>const</a:t>
            </a:r>
            <a:r>
              <a:rPr lang="en-US" baseline="0" dirty="0"/>
              <a:t> variable that was </a:t>
            </a:r>
            <a:r>
              <a:rPr lang="en-US" baseline="0" dirty="0" err="1"/>
              <a:t>const_cast</a:t>
            </a:r>
            <a:r>
              <a:rPr lang="en-US" baseline="0" dirty="0"/>
              <a:t> to remove </a:t>
            </a:r>
            <a:r>
              <a:rPr lang="en-US" baseline="0" dirty="0" err="1"/>
              <a:t>const</a:t>
            </a:r>
            <a:r>
              <a:rPr lang="en-US" baseline="0" dirty="0"/>
              <a:t>-ness is undefined behavior.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7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Could do Zoom Voting here, but takes too long for 50 minutes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70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just memorize this flow chart, try to really understand: why is this the case?</a:t>
            </a:r>
          </a:p>
          <a:p>
            <a:endParaRPr lang="en-US" dirty="0"/>
          </a:p>
          <a:p>
            <a:r>
              <a:rPr lang="en-US" dirty="0"/>
              <a:t>Underlining is to </a:t>
            </a:r>
            <a:r>
              <a:rPr lang="en-US" dirty="0" err="1"/>
              <a:t>signifiy</a:t>
            </a:r>
            <a:r>
              <a:rPr lang="en-US" dirty="0"/>
              <a:t>: that through most of the time, we look at </a:t>
            </a:r>
            <a:r>
              <a:rPr lang="en-US" dirty="0" err="1"/>
              <a:t>PromisedT</a:t>
            </a:r>
            <a:r>
              <a:rPr lang="en-US" dirty="0"/>
              <a:t>. Only once we have decided </a:t>
            </a:r>
            <a:r>
              <a:rPr lang="en-US" dirty="0" err="1"/>
              <a:t>DynamicDispatch</a:t>
            </a:r>
            <a:r>
              <a:rPr lang="en-US" dirty="0"/>
              <a:t> do I choose </a:t>
            </a:r>
            <a:r>
              <a:rPr lang="en-US" dirty="0" err="1"/>
              <a:t>ActualT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35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Could do Zoom voting here, but not enough time in a typical 50 minute lecture</a:t>
            </a:r>
          </a:p>
          <a:p>
            <a:pPr marL="0" lvl="1"/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B*</a:t>
            </a:r>
            <a:r>
              <a:rPr lang="en-US" sz="1600" baseline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aseline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b_ptr_a</a:t>
            </a:r>
            <a:r>
              <a:rPr lang="en-US" sz="1600" baseline="0" dirty="0">
                <a:latin typeface="Courier New" panose="02070309020205020404" pitchFamily="49" charset="0"/>
                <a:cs typeface="Courier New" panose="02070309020205020404" pitchFamily="49" charset="0"/>
              </a:rPr>
              <a:t> = &amp;a; is a compiler error</a:t>
            </a:r>
          </a:p>
          <a:p>
            <a:pPr marL="0" lvl="1"/>
            <a:r>
              <a:rPr lang="en-US" sz="1600" baseline="0" dirty="0">
                <a:latin typeface="Courier New" panose="02070309020205020404" pitchFamily="49" charset="0"/>
                <a:cs typeface="Courier New" panose="02070309020205020404" pitchFamily="49" charset="0"/>
              </a:rPr>
              <a:t>When inside a function, remember that “this” is a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a1,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a2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a1,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b2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b1,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b2</a:t>
            </a:r>
          </a:p>
          <a:p>
            <a:pPr marL="0" lvl="1"/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</p:spTree>
    <p:extLst>
      <p:ext uri="{BB962C8B-B14F-4D97-AF65-F5344CB8AC3E}">
        <p14:creationId xmlns:p14="http://schemas.microsoft.com/office/powerpoint/2010/main" val="3476717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87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~ should be 15/16 minutes when we get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96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Useful for the exercise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64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DEMO:  Run ./</a:t>
            </a:r>
            <a:r>
              <a:rPr lang="en-US" baseline="0" dirty="0" err="1"/>
              <a:t>badctor</a:t>
            </a:r>
            <a:r>
              <a:rPr lang="en-US" baseline="0" dirty="0"/>
              <a:t> in </a:t>
            </a:r>
            <a:r>
              <a:rPr lang="en-US" baseline="0" dirty="0" err="1"/>
              <a:t>gdb</a:t>
            </a:r>
            <a:r>
              <a:rPr lang="en-US" baseline="0" dirty="0"/>
              <a:t> to show </a:t>
            </a:r>
            <a:r>
              <a:rPr lang="en-US" baseline="0" dirty="0" err="1"/>
              <a:t>subobject</a:t>
            </a:r>
            <a:r>
              <a:rPr lang="en-US" baseline="0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69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delete </a:t>
            </a:r>
            <a:r>
              <a:rPr lang="en-US" sz="1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leaks Der1::y</a:t>
            </a:r>
            <a:endParaRPr lang="en-US" dirty="0"/>
          </a:p>
          <a:p>
            <a:r>
              <a:rPr lang="en-US" dirty="0"/>
              <a:t>DEMO:</a:t>
            </a:r>
            <a:r>
              <a:rPr lang="en-US" baseline="0" dirty="0"/>
              <a:t>  </a:t>
            </a:r>
            <a:r>
              <a:rPr lang="en-US" dirty="0"/>
              <a:t>Run</a:t>
            </a:r>
            <a:r>
              <a:rPr lang="en-US" baseline="0" dirty="0"/>
              <a:t> ./</a:t>
            </a:r>
            <a:r>
              <a:rPr lang="en-US" baseline="0" dirty="0" err="1"/>
              <a:t>baddtor</a:t>
            </a:r>
            <a:r>
              <a:rPr lang="en-US" baseline="0" dirty="0"/>
              <a:t> to show printouts of </a:t>
            </a:r>
            <a:r>
              <a:rPr lang="en-US" baseline="0" dirty="0" err="1"/>
              <a:t>ctor</a:t>
            </a:r>
            <a:r>
              <a:rPr lang="en-US" baseline="0" dirty="0"/>
              <a:t> &amp; </a:t>
            </a:r>
            <a:r>
              <a:rPr lang="en-US" baseline="0" dirty="0" err="1"/>
              <a:t>dtor</a:t>
            </a:r>
            <a:r>
              <a:rPr lang="en-US" baseline="0" dirty="0"/>
              <a:t> calls.  (optional) run </a:t>
            </a:r>
            <a:r>
              <a:rPr lang="en-US" baseline="0" dirty="0" err="1"/>
              <a:t>valgrind</a:t>
            </a:r>
            <a:r>
              <a:rPr lang="en-US" baseline="0" dirty="0"/>
              <a:t> --leak-check=full ./</a:t>
            </a:r>
            <a:r>
              <a:rPr lang="en-US" baseline="0" dirty="0" err="1"/>
              <a:t>baddtor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Note: synthesized </a:t>
            </a:r>
            <a:r>
              <a:rPr lang="en-US" baseline="0" dirty="0" err="1"/>
              <a:t>dtor</a:t>
            </a:r>
            <a:r>
              <a:rPr lang="en-US" baseline="0" dirty="0"/>
              <a:t> is not virtual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CE82-5EDA-45C0-A0BA-5E430D8E5541}" type="slidenum">
              <a:rPr lang="en-US" smtClean="0"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5/9/2018</a:t>
            </a:r>
          </a:p>
        </p:txBody>
      </p:sp>
    </p:spTree>
    <p:extLst>
      <p:ext uri="{BB962C8B-B14F-4D97-AF65-F5344CB8AC3E}">
        <p14:creationId xmlns:p14="http://schemas.microsoft.com/office/powerpoint/2010/main" val="350443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3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81B65F57-6629-491F-908D-2C38BE8C8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3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81B65F57-6629-491F-908D-2C38BE8C8B7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827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6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65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81B65F57-6629-491F-908D-2C38BE8C8B7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2112" y="27429"/>
            <a:ext cx="1859805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L16:  C++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 Inheritance II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Casts</a:t>
            </a:r>
          </a:p>
        </p:txBody>
      </p:sp>
    </p:spTree>
    <p:extLst>
      <p:ext uri="{BB962C8B-B14F-4D97-AF65-F5344CB8AC3E}">
        <p14:creationId xmlns:p14="http://schemas.microsoft.com/office/powerpoint/2010/main" val="351424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dirty="0"/>
              <a:t> About how long did the Midterm take you?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9900"/>
                </a:solidFill>
              </a:rPr>
              <a:t>[0, 4)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50"/>
                </a:solidFill>
              </a:rPr>
              <a:t>[4, 8)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3399"/>
                </a:solidFill>
              </a:rPr>
              <a:t>[8, 12)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[12, 16) hours</a:t>
            </a: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[16, 20)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714EA3"/>
                </a:solidFill>
              </a:rPr>
              <a:t>20+ Hours</a:t>
            </a:r>
            <a:endParaRPr lang="en-US" sz="2800" b="1" baseline="-25000" dirty="0">
              <a:solidFill>
                <a:srgbClr val="714EA3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996633"/>
                </a:solidFill>
              </a:rPr>
              <a:t>I didn’t submit / I prefer 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41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Mixed Dispatch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1828800"/>
            <a:ext cx="4846320" cy="3474720"/>
          </a:xfrm>
          <a:prstGeom prst="roundRect">
            <a:avLst>
              <a:gd name="adj" fmla="val 31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m1 will use static dispatch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"a1,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m2 will use dynamic dispatch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"a2"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"b1,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m2 is still virtual by default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"b2"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372793" y="1790700"/>
            <a:ext cx="3566160" cy="4663440"/>
          </a:xfrm>
          <a:prstGeom prst="roundRect">
            <a:avLst>
              <a:gd name="adj" fmla="val 325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&amp;a;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&amp;b;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b_ptr_a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&amp;a;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&amp;b;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b_ptr_b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7440" y="14286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mixed.cc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05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Whose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is called?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lvl="1" indent="0">
              <a:buNone/>
              <a:tabLst>
                <a:tab pos="460375" algn="l"/>
                <a:tab pos="1374775" algn="l"/>
              </a:tabLst>
            </a:pPr>
            <a:r>
              <a:rPr lang="en-US" sz="2600" dirty="0"/>
              <a:t>	</a:t>
            </a:r>
            <a:r>
              <a:rPr lang="en-US" sz="2600" b="1" dirty="0"/>
              <a:t>Q1	Q2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 </a:t>
            </a:r>
            <a:r>
              <a:rPr lang="en-US" b="1" dirty="0">
                <a:solidFill>
                  <a:srgbClr val="FF9900"/>
                </a:solidFill>
              </a:rPr>
              <a:t>A	 A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 </a:t>
            </a:r>
            <a:r>
              <a:rPr lang="en-US" b="1" dirty="0">
                <a:solidFill>
                  <a:srgbClr val="00B050"/>
                </a:solidFill>
              </a:rPr>
              <a:t>A	 B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 </a:t>
            </a:r>
            <a:r>
              <a:rPr lang="en-US" b="1" dirty="0">
                <a:solidFill>
                  <a:srgbClr val="FF3399"/>
                </a:solidFill>
              </a:rPr>
              <a:t>D	 A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 </a:t>
            </a:r>
            <a:r>
              <a:rPr lang="en-US" b="1" dirty="0">
                <a:solidFill>
                  <a:srgbClr val="00B0F0"/>
                </a:solidFill>
              </a:rPr>
              <a:t>D	 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852160" y="1828800"/>
            <a:ext cx="2926080" cy="4663440"/>
          </a:xfrm>
          <a:prstGeom prst="roundRect">
            <a:avLst>
              <a:gd name="adj" fmla="val 238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3200400" y="3474720"/>
            <a:ext cx="2377440" cy="3017520"/>
          </a:xfrm>
          <a:prstGeom prst="roundRect">
            <a:avLst>
              <a:gd name="adj" fmla="val 359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&amp;d;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&amp;e;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Q1: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Q2: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36920" y="14286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test.cc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C3DBC8-9452-4FAA-BDE5-40B7F6406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5DDDA5-F294-4FF8-A5D3-BEE0F3B5003B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B945B2BC-0550-4876-BF18-82715F59A16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pollev.com/cse33320su</a:t>
            </a:r>
          </a:p>
        </p:txBody>
      </p:sp>
    </p:spTree>
    <p:extLst>
      <p:ext uri="{BB962C8B-B14F-4D97-AF65-F5344CB8AC3E}">
        <p14:creationId xmlns:p14="http://schemas.microsoft.com/office/powerpoint/2010/main" val="596302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Whose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is called?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lvl="1" indent="0">
              <a:buNone/>
              <a:tabLst>
                <a:tab pos="460375" algn="l"/>
                <a:tab pos="1374775" algn="l"/>
              </a:tabLst>
            </a:pPr>
            <a:r>
              <a:rPr lang="en-US" sz="2600" dirty="0"/>
              <a:t>	</a:t>
            </a:r>
            <a:r>
              <a:rPr lang="en-US" sz="2600" b="1" dirty="0"/>
              <a:t>Q1	Q2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 </a:t>
            </a:r>
            <a:r>
              <a:rPr lang="en-US" b="1" dirty="0">
                <a:solidFill>
                  <a:srgbClr val="FF9900"/>
                </a:solidFill>
              </a:rPr>
              <a:t>A	 A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 </a:t>
            </a:r>
            <a:r>
              <a:rPr lang="en-US" b="1" dirty="0">
                <a:solidFill>
                  <a:srgbClr val="00B050"/>
                </a:solidFill>
              </a:rPr>
              <a:t>A	 B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 </a:t>
            </a:r>
            <a:r>
              <a:rPr lang="en-US" b="1" dirty="0">
                <a:solidFill>
                  <a:srgbClr val="FF3399"/>
                </a:solidFill>
              </a:rPr>
              <a:t>D	 A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 </a:t>
            </a:r>
            <a:r>
              <a:rPr lang="en-US" b="1" dirty="0">
                <a:solidFill>
                  <a:srgbClr val="00B0F0"/>
                </a:solidFill>
              </a:rPr>
              <a:t>D	 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852160" y="1828800"/>
            <a:ext cx="2926080" cy="4663440"/>
          </a:xfrm>
          <a:prstGeom prst="roundRect">
            <a:avLst>
              <a:gd name="adj" fmla="val 238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3200400" y="3474720"/>
            <a:ext cx="2377440" cy="3017520"/>
          </a:xfrm>
          <a:prstGeom prst="roundRect">
            <a:avLst>
              <a:gd name="adj" fmla="val 359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&amp;d;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&amp;e;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Q1: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Q2: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36920" y="14286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test.cc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0385C1F-9E0B-4275-A376-FFA02C170437}"/>
              </a:ext>
            </a:extLst>
          </p:cNvPr>
          <p:cNvSpPr/>
          <p:nvPr/>
        </p:nvSpPr>
        <p:spPr bwMode="auto">
          <a:xfrm>
            <a:off x="1625432" y="1884599"/>
            <a:ext cx="414779" cy="400110"/>
          </a:xfrm>
          <a:prstGeom prst="ellipse">
            <a:avLst/>
          </a:pr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chemeClr val="accent1">
                  <a:lumMod val="7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9EA811E-0AB7-4100-A1D5-54A33D9790B8}"/>
              </a:ext>
            </a:extLst>
          </p:cNvPr>
          <p:cNvSpPr/>
          <p:nvPr/>
        </p:nvSpPr>
        <p:spPr bwMode="auto">
          <a:xfrm>
            <a:off x="1930225" y="2413191"/>
            <a:ext cx="414779" cy="400110"/>
          </a:xfrm>
          <a:prstGeom prst="ellipse">
            <a:avLst/>
          </a:prstGeom>
          <a:noFill/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9843322-F575-463C-8989-484B8B4B2DFB}"/>
              </a:ext>
            </a:extLst>
          </p:cNvPr>
          <p:cNvCxnSpPr>
            <a:cxnSpLocks/>
            <a:stCxn id="8" idx="5"/>
            <a:endCxn id="9" idx="0"/>
          </p:cNvCxnSpPr>
          <p:nvPr/>
        </p:nvCxnSpPr>
        <p:spPr bwMode="auto">
          <a:xfrm>
            <a:off x="1979468" y="2226114"/>
            <a:ext cx="158147" cy="18707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DE48BAC-9350-452F-AC98-6800D739292D}"/>
              </a:ext>
            </a:extLst>
          </p:cNvPr>
          <p:cNvSpPr txBox="1"/>
          <p:nvPr/>
        </p:nvSpPr>
        <p:spPr>
          <a:xfrm>
            <a:off x="1668352" y="1900310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Ink Free" panose="03080402000500000000" pitchFamily="66" charset="0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39FADC-DE54-416C-B885-B09274291C7F}"/>
              </a:ext>
            </a:extLst>
          </p:cNvPr>
          <p:cNvSpPr txBox="1"/>
          <p:nvPr/>
        </p:nvSpPr>
        <p:spPr>
          <a:xfrm>
            <a:off x="1997288" y="330200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C14952-C6D3-4228-AAF7-F9A72C400A38}"/>
              </a:ext>
            </a:extLst>
          </p:cNvPr>
          <p:cNvSpPr txBox="1"/>
          <p:nvPr/>
        </p:nvSpPr>
        <p:spPr>
          <a:xfrm>
            <a:off x="4793828" y="540345"/>
            <a:ext cx="19303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Ink Free" panose="03080402000500000000" pitchFamily="66" charset="0"/>
              </a:rPr>
              <a:t>Key: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Ink Free" panose="03080402000500000000" pitchFamily="66" charset="0"/>
              </a:rPr>
              <a:t>Static dispatch</a:t>
            </a:r>
          </a:p>
          <a:p>
            <a:r>
              <a:rPr lang="en-US" dirty="0">
                <a:solidFill>
                  <a:srgbClr val="7030A0"/>
                </a:solidFill>
                <a:latin typeface="Ink Free" panose="03080402000500000000" pitchFamily="66" charset="0"/>
              </a:rPr>
              <a:t>Dynamic dispatch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8BA84C9-F69F-4DA4-A81A-98D0D78537E9}"/>
              </a:ext>
            </a:extLst>
          </p:cNvPr>
          <p:cNvSpPr/>
          <p:nvPr/>
        </p:nvSpPr>
        <p:spPr bwMode="auto">
          <a:xfrm>
            <a:off x="1555282" y="2806257"/>
            <a:ext cx="414779" cy="400110"/>
          </a:xfrm>
          <a:prstGeom prst="ellipse">
            <a:avLst/>
          </a:prstGeom>
          <a:noFill/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F5DBAB6-D13C-4304-B55F-3F7AA82900D3}"/>
              </a:ext>
            </a:extLst>
          </p:cNvPr>
          <p:cNvSpPr/>
          <p:nvPr/>
        </p:nvSpPr>
        <p:spPr bwMode="auto">
          <a:xfrm>
            <a:off x="1140503" y="3274665"/>
            <a:ext cx="414779" cy="400110"/>
          </a:xfrm>
          <a:prstGeom prst="ellipse">
            <a:avLst/>
          </a:prstGeom>
          <a:noFill/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C63A4DF-6903-4CCA-9888-ABDE698DA6C5}"/>
              </a:ext>
            </a:extLst>
          </p:cNvPr>
          <p:cNvSpPr/>
          <p:nvPr/>
        </p:nvSpPr>
        <p:spPr bwMode="auto">
          <a:xfrm>
            <a:off x="1963061" y="3271222"/>
            <a:ext cx="414779" cy="400110"/>
          </a:xfrm>
          <a:prstGeom prst="ellipse">
            <a:avLst/>
          </a:prstGeom>
          <a:noFill/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232985-EE7A-4403-B21E-925D8AC546D3}"/>
              </a:ext>
            </a:extLst>
          </p:cNvPr>
          <p:cNvSpPr txBox="1"/>
          <p:nvPr/>
        </p:nvSpPr>
        <p:spPr>
          <a:xfrm>
            <a:off x="1189186" y="3302000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Ink Free" panose="03080402000500000000" pitchFamily="66" charset="0"/>
              </a:rPr>
              <a:t>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7AF402-0E68-45A9-A611-E4C485B2CC08}"/>
              </a:ext>
            </a:extLst>
          </p:cNvPr>
          <p:cNvSpPr txBox="1"/>
          <p:nvPr/>
        </p:nvSpPr>
        <p:spPr>
          <a:xfrm>
            <a:off x="1625391" y="284957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Ink Free" panose="03080402000500000000" pitchFamily="66" charset="0"/>
              </a:rPr>
              <a:t>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4F1B43-E25F-4642-A7E8-6202EF478DB7}"/>
              </a:ext>
            </a:extLst>
          </p:cNvPr>
          <p:cNvSpPr txBox="1"/>
          <p:nvPr/>
        </p:nvSpPr>
        <p:spPr>
          <a:xfrm>
            <a:off x="2012838" y="242621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Ink Free" panose="03080402000500000000" pitchFamily="66" charset="0"/>
              </a:rPr>
              <a:t>B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4D724FE-82FA-42C3-9CF3-0D02A7ADBA6F}"/>
              </a:ext>
            </a:extLst>
          </p:cNvPr>
          <p:cNvCxnSpPr>
            <a:cxnSpLocks/>
            <a:stCxn id="9" idx="3"/>
            <a:endCxn id="15" idx="7"/>
          </p:cNvCxnSpPr>
          <p:nvPr/>
        </p:nvCxnSpPr>
        <p:spPr bwMode="auto">
          <a:xfrm flipH="1">
            <a:off x="1909318" y="2754706"/>
            <a:ext cx="81650" cy="11014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97FA585-CF91-4912-AC98-2CC01E3FB85B}"/>
              </a:ext>
            </a:extLst>
          </p:cNvPr>
          <p:cNvCxnSpPr>
            <a:cxnSpLocks/>
            <a:stCxn id="15" idx="3"/>
          </p:cNvCxnSpPr>
          <p:nvPr/>
        </p:nvCxnSpPr>
        <p:spPr bwMode="auto">
          <a:xfrm flipH="1">
            <a:off x="1493068" y="3147772"/>
            <a:ext cx="122957" cy="222992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444D4B3-2365-4216-A3E0-0DA65BD013A3}"/>
              </a:ext>
            </a:extLst>
          </p:cNvPr>
          <p:cNvCxnSpPr>
            <a:cxnSpLocks/>
            <a:endCxn id="17" idx="1"/>
          </p:cNvCxnSpPr>
          <p:nvPr/>
        </p:nvCxnSpPr>
        <p:spPr bwMode="auto">
          <a:xfrm>
            <a:off x="1914562" y="3153802"/>
            <a:ext cx="109242" cy="17601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392063C-13EE-4E6B-AA59-1561773EEBD0}"/>
              </a:ext>
            </a:extLst>
          </p:cNvPr>
          <p:cNvSpPr txBox="1"/>
          <p:nvPr/>
        </p:nvSpPr>
        <p:spPr>
          <a:xfrm>
            <a:off x="4287328" y="4899804"/>
            <a:ext cx="752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Ink Free" panose="03080402000500000000" pitchFamily="66" charset="0"/>
              </a:rPr>
              <a:t>A::foo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54728BD-3F2B-4562-B734-0BEB2B5DB758}"/>
              </a:ext>
            </a:extLst>
          </p:cNvPr>
          <p:cNvSpPr txBox="1"/>
          <p:nvPr/>
        </p:nvSpPr>
        <p:spPr>
          <a:xfrm>
            <a:off x="4314774" y="5616964"/>
            <a:ext cx="752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  <a:latin typeface="Ink Free" panose="03080402000500000000" pitchFamily="66" charset="0"/>
              </a:rPr>
              <a:t>B::foo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5C06BE8-F371-4ADA-BFD4-4C1421E9F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E6E7B90-3EAA-4C9E-A985-64BF60BFFE65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35" name="Rounded Rectangle 4">
            <a:extLst>
              <a:ext uri="{FF2B5EF4-FFF2-40B4-BE49-F238E27FC236}">
                <a16:creationId xmlns:a16="http://schemas.microsoft.com/office/drawing/2014/main" id="{729A32E0-F496-4F04-BF10-5E076DBA50D7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pollev.com/cse33320su</a:t>
            </a:r>
          </a:p>
        </p:txBody>
      </p:sp>
    </p:spTree>
    <p:extLst>
      <p:ext uri="{BB962C8B-B14F-4D97-AF65-F5344CB8AC3E}">
        <p14:creationId xmlns:p14="http://schemas.microsoft.com/office/powerpoint/2010/main" val="207068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5" grpId="0" animBg="1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what you’ve learned to a more</a:t>
            </a:r>
            <a:br>
              <a:rPr lang="en-US" dirty="0"/>
            </a:br>
            <a:r>
              <a:rPr lang="en-US" dirty="0"/>
              <a:t>complex example!</a:t>
            </a:r>
          </a:p>
          <a:p>
            <a:r>
              <a:rPr lang="en-US" dirty="0"/>
              <a:t>What is printed?</a:t>
            </a:r>
          </a:p>
          <a:p>
            <a:endParaRPr lang="en-US" dirty="0"/>
          </a:p>
          <a:p>
            <a:pPr marL="0" lvl="1" indent="0">
              <a:buNone/>
              <a:tabLst>
                <a:tab pos="460375" algn="l"/>
                <a:tab pos="1374775" algn="l"/>
              </a:tabLst>
            </a:pPr>
            <a:endParaRPr lang="en-US" sz="2600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 </a:t>
            </a:r>
            <a:r>
              <a:rPr lang="en-US" b="1" dirty="0">
                <a:solidFill>
                  <a:srgbClr val="FF9900"/>
                </a:solidFill>
              </a:rPr>
              <a:t>HI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 </a:t>
            </a:r>
            <a:r>
              <a:rPr lang="en-US" b="1" dirty="0">
                <a:solidFill>
                  <a:srgbClr val="00B050"/>
                </a:solidFill>
              </a:rPr>
              <a:t>HA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	 </a:t>
            </a:r>
            <a:r>
              <a:rPr lang="en-US" b="1" dirty="0">
                <a:solidFill>
                  <a:srgbClr val="FF3399"/>
                </a:solidFill>
              </a:rPr>
              <a:t>Compiler Error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 </a:t>
            </a:r>
            <a:r>
              <a:rPr lang="en-US" b="1" dirty="0">
                <a:solidFill>
                  <a:srgbClr val="00B0F0"/>
                </a:solidFill>
              </a:rPr>
              <a:t>Segmentation 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   fault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852160" y="2122098"/>
            <a:ext cx="2926080" cy="4370142"/>
          </a:xfrm>
          <a:prstGeom prst="roundRect">
            <a:avLst>
              <a:gd name="adj" fmla="val 238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this-&gt;Bar();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lvl="1"/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3291841" y="4701396"/>
            <a:ext cx="2377440" cy="1790844"/>
          </a:xfrm>
          <a:prstGeom prst="roundRect">
            <a:avLst>
              <a:gd name="adj" fmla="val 359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&amp;b;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Q: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44540" y="1721988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C3DBC8-9452-4FAA-BDE5-40B7F6406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5DDDA5-F294-4FF8-A5D3-BEE0F3B5003B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B945B2BC-0550-4876-BF18-82715F59A16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</p:spTree>
    <p:extLst>
      <p:ext uri="{BB962C8B-B14F-4D97-AF65-F5344CB8AC3E}">
        <p14:creationId xmlns:p14="http://schemas.microsoft.com/office/powerpoint/2010/main" val="3944142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what you’ve learned to a more</a:t>
            </a:r>
            <a:br>
              <a:rPr lang="en-US" dirty="0"/>
            </a:br>
            <a:r>
              <a:rPr lang="en-US" dirty="0"/>
              <a:t>complex example!</a:t>
            </a:r>
          </a:p>
          <a:p>
            <a:r>
              <a:rPr lang="en-US" dirty="0"/>
              <a:t>What is printed?</a:t>
            </a:r>
          </a:p>
          <a:p>
            <a:endParaRPr lang="en-US" dirty="0"/>
          </a:p>
          <a:p>
            <a:pPr marL="0" lvl="1" indent="0">
              <a:buNone/>
              <a:tabLst>
                <a:tab pos="460375" algn="l"/>
                <a:tab pos="1374775" algn="l"/>
              </a:tabLst>
            </a:pPr>
            <a:endParaRPr lang="en-US" sz="2600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 </a:t>
            </a:r>
            <a:r>
              <a:rPr lang="en-US" b="1" dirty="0">
                <a:solidFill>
                  <a:srgbClr val="FF9900"/>
                </a:solidFill>
              </a:rPr>
              <a:t>HI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 </a:t>
            </a:r>
            <a:r>
              <a:rPr lang="en-US" b="1" dirty="0">
                <a:solidFill>
                  <a:srgbClr val="00B050"/>
                </a:solidFill>
              </a:rPr>
              <a:t>HA</a:t>
            </a:r>
            <a:endParaRPr lang="en-US" b="1" dirty="0"/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	 </a:t>
            </a:r>
            <a:r>
              <a:rPr lang="en-US" b="1" dirty="0">
                <a:solidFill>
                  <a:srgbClr val="FF3399"/>
                </a:solidFill>
              </a:rPr>
              <a:t>Compiler Error</a:t>
            </a:r>
          </a:p>
          <a:p>
            <a:pPr marL="0" indent="0">
              <a:buNone/>
              <a:tabLst>
                <a:tab pos="460375" algn="l"/>
                <a:tab pos="13747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 </a:t>
            </a:r>
            <a:r>
              <a:rPr lang="en-US" b="1" dirty="0">
                <a:solidFill>
                  <a:srgbClr val="00B0F0"/>
                </a:solidFill>
              </a:rPr>
              <a:t>Segmentation 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   fault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14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852160" y="2122098"/>
            <a:ext cx="2926080" cy="4370142"/>
          </a:xfrm>
          <a:prstGeom prst="roundRect">
            <a:avLst>
              <a:gd name="adj" fmla="val 238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this-&gt;Bar();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lvl="1"/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"I"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3291841" y="4701396"/>
            <a:ext cx="2377440" cy="1790844"/>
          </a:xfrm>
          <a:prstGeom prst="roundRect">
            <a:avLst>
              <a:gd name="adj" fmla="val 359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&amp;b;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Q: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C3DBC8-9452-4FAA-BDE5-40B7F6406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5DDDA5-F294-4FF8-A5D3-BEE0F3B5003B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B945B2BC-0550-4876-BF18-82715F59A16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4893B1-930D-4010-9F0A-F714B389B74A}"/>
              </a:ext>
            </a:extLst>
          </p:cNvPr>
          <p:cNvSpPr/>
          <p:nvPr/>
        </p:nvSpPr>
        <p:spPr bwMode="auto">
          <a:xfrm>
            <a:off x="357018" y="4106174"/>
            <a:ext cx="1204363" cy="483079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83D6A3-C343-4B39-B690-3387EA07D88D}"/>
              </a:ext>
            </a:extLst>
          </p:cNvPr>
          <p:cNvSpPr txBox="1"/>
          <p:nvPr/>
        </p:nvSpPr>
        <p:spPr>
          <a:xfrm>
            <a:off x="2604018" y="3848100"/>
            <a:ext cx="3065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If we removed “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this-&gt;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”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we would get same </a:t>
            </a:r>
            <a:r>
              <a:rPr lang="en-US" dirty="0" err="1">
                <a:solidFill>
                  <a:srgbClr val="FF0000"/>
                </a:solidFill>
                <a:latin typeface="Ink Free" panose="03080402000500000000" pitchFamily="66" charset="0"/>
              </a:rPr>
              <a:t>behaviour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B362BE-D35C-44F1-97A1-A80AA08D07FF}"/>
              </a:ext>
            </a:extLst>
          </p:cNvPr>
          <p:cNvSpPr txBox="1"/>
          <p:nvPr/>
        </p:nvSpPr>
        <p:spPr>
          <a:xfrm>
            <a:off x="3751837" y="2560651"/>
            <a:ext cx="20088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"this"</a:t>
            </a:r>
            <a:b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  <a:cs typeface="Courier New" panose="02070309020205020404" pitchFamily="49" charset="0"/>
              </a:rPr>
              <a:t>is of type A*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  <a:cs typeface="Courier New" panose="02070309020205020404" pitchFamily="49" charset="0"/>
              </a:rPr>
              <a:t>in this context</a:t>
            </a:r>
          </a:p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  <a:cs typeface="Courier New" panose="02070309020205020404" pitchFamily="49" charset="0"/>
              </a:rPr>
              <a:t>So, static dispatch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06C4E1-24C1-4111-8F5B-58AFADFC4C73}"/>
              </a:ext>
            </a:extLst>
          </p:cNvPr>
          <p:cNvSpPr txBox="1"/>
          <p:nvPr/>
        </p:nvSpPr>
        <p:spPr>
          <a:xfrm>
            <a:off x="5844540" y="1721988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42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we want to include a function in a class but </a:t>
            </a:r>
            <a:r>
              <a:rPr lang="en-US" i="1" dirty="0"/>
              <a:t>only</a:t>
            </a:r>
            <a:r>
              <a:rPr lang="en-US" dirty="0"/>
              <a:t> implement it in derived classes</a:t>
            </a:r>
          </a:p>
          <a:p>
            <a:pPr lvl="1"/>
            <a:r>
              <a:rPr lang="en-US" dirty="0"/>
              <a:t>In Java, we would use an abstract method</a:t>
            </a:r>
          </a:p>
          <a:p>
            <a:pPr lvl="1"/>
            <a:r>
              <a:rPr lang="en-US" dirty="0"/>
              <a:t>In C++, we use a </a:t>
            </a:r>
            <a:r>
              <a:rPr lang="en-US" dirty="0">
                <a:solidFill>
                  <a:srgbClr val="0066FF"/>
                </a:solidFill>
              </a:rPr>
              <a:t>“pure virtual” </a:t>
            </a:r>
            <a:r>
              <a:rPr lang="en-US" dirty="0"/>
              <a:t>function</a:t>
            </a:r>
          </a:p>
          <a:p>
            <a:pPr lvl="2"/>
            <a:r>
              <a:rPr lang="en-US" u="sng" dirty="0"/>
              <a:t>Example</a:t>
            </a:r>
            <a:r>
              <a:rPr lang="en-US" dirty="0"/>
              <a:t>: 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noise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=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3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A class containing </a:t>
            </a:r>
            <a:r>
              <a:rPr lang="en-US" i="1" dirty="0"/>
              <a:t>any</a:t>
            </a:r>
            <a:r>
              <a:rPr lang="en-US" dirty="0"/>
              <a:t> pure virtual methods is </a:t>
            </a:r>
            <a:r>
              <a:rPr lang="en-US" dirty="0">
                <a:solidFill>
                  <a:srgbClr val="0066FF"/>
                </a:solidFill>
              </a:rPr>
              <a:t>abstract</a:t>
            </a:r>
          </a:p>
          <a:p>
            <a:pPr lvl="1"/>
            <a:r>
              <a:rPr lang="en-US" dirty="0"/>
              <a:t>You can’t create instances of an abstract class</a:t>
            </a:r>
          </a:p>
          <a:p>
            <a:pPr lvl="1"/>
            <a:r>
              <a:rPr lang="en-US" dirty="0"/>
              <a:t>Extend abstract classes and override methods to use them</a:t>
            </a:r>
          </a:p>
          <a:p>
            <a:r>
              <a:rPr lang="en-US" dirty="0"/>
              <a:t>A class containing </a:t>
            </a:r>
            <a:r>
              <a:rPr lang="en-US" i="1" dirty="0"/>
              <a:t>only</a:t>
            </a:r>
            <a:r>
              <a:rPr lang="en-US" dirty="0"/>
              <a:t> pure virtual methods is the same as a Java interface</a:t>
            </a:r>
          </a:p>
          <a:p>
            <a:pPr lvl="1"/>
            <a:r>
              <a:rPr lang="en-US" dirty="0"/>
              <a:t>Pure type specification without implementations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15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2447242" y="3063240"/>
            <a:ext cx="4389120" cy="365760"/>
          </a:xfrm>
          <a:prstGeom prst="roundRect">
            <a:avLst>
              <a:gd name="adj" fmla="val 12062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0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noise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 = 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4185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C++ Inheritance</a:t>
            </a:r>
          </a:p>
          <a:p>
            <a:pPr lvl="1"/>
            <a:r>
              <a:rPr lang="en-US" dirty="0"/>
              <a:t>Static Dispatch</a:t>
            </a:r>
          </a:p>
          <a:p>
            <a:pPr lvl="1"/>
            <a:r>
              <a:rPr lang="en-US" dirty="0"/>
              <a:t>Abstract Classes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Constructors and Destructors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Assignment</a:t>
            </a:r>
          </a:p>
          <a:p>
            <a:r>
              <a:rPr lang="en-US" dirty="0"/>
              <a:t>C++ Casting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Reference:  </a:t>
            </a:r>
            <a:r>
              <a:rPr lang="en-US" i="1" dirty="0"/>
              <a:t>C++ Primer</a:t>
            </a:r>
            <a:r>
              <a:rPr lang="en-US" dirty="0"/>
              <a:t>, Chapter 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D1E86-F313-424A-A306-8ECB0BC9BCD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17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Derived-Class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derived object contains “</a:t>
            </a:r>
            <a:r>
              <a:rPr lang="en-US" dirty="0" err="1"/>
              <a:t>subobjects</a:t>
            </a:r>
            <a:r>
              <a:rPr lang="en-US" dirty="0"/>
              <a:t>” corresponding to the data members inherited from each base class</a:t>
            </a:r>
          </a:p>
          <a:p>
            <a:pPr lvl="1"/>
            <a:r>
              <a:rPr lang="en-US" dirty="0"/>
              <a:t>No guarantees about how these are laid out in memory (not even contiguousness between </a:t>
            </a:r>
            <a:r>
              <a:rPr lang="en-US" dirty="0" err="1"/>
              <a:t>subobjects</a:t>
            </a:r>
            <a:r>
              <a:rPr lang="en-US" dirty="0"/>
              <a:t>)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Conceptual structure of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dirty="0"/>
              <a:t> object: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17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2011680" y="4206240"/>
            <a:ext cx="4663440" cy="1874520"/>
            <a:chOff x="2011680" y="4389120"/>
            <a:chExt cx="4663440" cy="1874520"/>
          </a:xfrm>
        </p:grpSpPr>
        <p:sp>
          <p:nvSpPr>
            <p:cNvPr id="5" name="Rectangle 4"/>
            <p:cNvSpPr/>
            <p:nvPr/>
          </p:nvSpPr>
          <p:spPr bwMode="auto">
            <a:xfrm>
              <a:off x="4389120" y="4480560"/>
              <a:ext cx="2194560" cy="128016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symbol_</a:t>
              </a:r>
            </a:p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total_shares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_</a:t>
              </a:r>
            </a:p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total_cost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_</a:t>
              </a:r>
            </a:p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current_price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_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297680" y="4389120"/>
              <a:ext cx="2377440" cy="18288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91440" numCol="1" rtlCol="0" anchor="b" anchorCtr="0" compatLnSpc="1">
              <a:prstTxWarp prst="textNoShape">
                <a:avLst/>
              </a:prstTxWarp>
            </a:bodyPr>
            <a:lstStyle/>
            <a:p>
              <a:r>
                <a:rPr lang="en-US" sz="2000" dirty="0"/>
                <a:t>  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dividends_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011680" y="4846320"/>
              <a:ext cx="1828800" cy="5486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members inherited from </a:t>
              </a: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Stock</a:t>
              </a:r>
              <a:endPara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011680" y="5715000"/>
              <a:ext cx="1828800" cy="5486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members defined by </a:t>
              </a: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DividendStock</a:t>
              </a:r>
              <a:endPara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3840480" y="5120640"/>
              <a:ext cx="548640" cy="0"/>
            </a:xfrm>
            <a:prstGeom prst="straightConnector1">
              <a:avLst/>
            </a:prstGeom>
            <a:noFill/>
            <a:ln w="508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3840480" y="5990217"/>
              <a:ext cx="548640" cy="0"/>
            </a:xfrm>
            <a:prstGeom prst="straightConnector1">
              <a:avLst/>
            </a:prstGeom>
            <a:noFill/>
            <a:ln w="508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9923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derived class </a:t>
            </a:r>
            <a:r>
              <a:rPr lang="en-US" b="1" dirty="0"/>
              <a:t>does not inherit</a:t>
            </a:r>
            <a:r>
              <a:rPr lang="en-US" dirty="0"/>
              <a:t> the base class’ constructor</a:t>
            </a:r>
          </a:p>
          <a:p>
            <a:pPr lvl="1"/>
            <a:r>
              <a:rPr lang="en-US" dirty="0"/>
              <a:t>The derived class must have its own constructor</a:t>
            </a:r>
          </a:p>
          <a:p>
            <a:pPr lvl="1"/>
            <a:r>
              <a:rPr lang="en-US" dirty="0"/>
              <a:t>A synthesized default constructor for the derived class first invokes the default constructor of the base class and then initialize the derived class’ member variables</a:t>
            </a:r>
          </a:p>
          <a:p>
            <a:pPr lvl="2"/>
            <a:r>
              <a:rPr lang="en-US" dirty="0"/>
              <a:t>Compiler error if the base class has no default constructor</a:t>
            </a:r>
          </a:p>
          <a:p>
            <a:pPr lvl="1"/>
            <a:r>
              <a:rPr lang="en-US" dirty="0"/>
              <a:t>The base class constructor is invoked </a:t>
            </a:r>
            <a:r>
              <a:rPr lang="en-US" i="1" dirty="0"/>
              <a:t>before</a:t>
            </a:r>
            <a:r>
              <a:rPr lang="en-US" dirty="0"/>
              <a:t> the constructor of the derived class</a:t>
            </a:r>
          </a:p>
          <a:p>
            <a:pPr lvl="2"/>
            <a:r>
              <a:rPr lang="en-US" dirty="0"/>
              <a:t>You can use the initialization list of the derived class to specify which base class constructor to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1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Examples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19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457200" y="1463040"/>
            <a:ext cx="4297680" cy="512064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default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Base(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: y(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 when you try to 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instantiate a Der1, as the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synthesized default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needs 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to invoke Base's default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Der2(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: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z(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06293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badctor.cc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120640" y="1463040"/>
            <a:ext cx="3474720" cy="4297680"/>
          </a:xfrm>
          <a:prstGeom prst="roundRect">
            <a:avLst>
              <a:gd name="adj" fmla="val 31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has default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works now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still works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Der2(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: z(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0" y="106293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goodctor.cc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87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C++ Inheritance II, Casts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7C51E17-CAAF-4F98-972D-74EA38555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Justin Hsia, Travis McGaha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Eric </a:t>
            </a:r>
            <a:r>
              <a:rPr lang="en-US" sz="2000" dirty="0" err="1"/>
              <a:t>Marnadi</a:t>
            </a:r>
            <a:endParaRPr lang="en-US" sz="2000" dirty="0"/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Kyrie Dowling	Leo Liao	Markus Schiffer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 dirty="0"/>
              <a:t>Neha </a:t>
            </a:r>
            <a:r>
              <a:rPr lang="en-US" sz="2000" dirty="0" err="1"/>
              <a:t>Nagvekar</a:t>
            </a:r>
            <a:r>
              <a:rPr lang="en-US" sz="2000" dirty="0"/>
              <a:t>	</a:t>
            </a: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01303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Destructor of a derived </a:t>
            </a:r>
            <a:br>
              <a:rPr lang="en-US" dirty="0"/>
            </a:br>
            <a:r>
              <a:rPr lang="en-US" dirty="0"/>
              <a:t>class:</a:t>
            </a:r>
          </a:p>
          <a:p>
            <a:pPr lvl="1"/>
            <a:r>
              <a:rPr lang="en-US" i="1" dirty="0"/>
              <a:t>First</a:t>
            </a:r>
            <a:r>
              <a:rPr lang="en-US" dirty="0"/>
              <a:t> runs body of the </a:t>
            </a:r>
            <a:r>
              <a:rPr lang="en-US" dirty="0" err="1"/>
              <a:t>dtor</a:t>
            </a:r>
            <a:endParaRPr lang="en-US" dirty="0"/>
          </a:p>
          <a:p>
            <a:pPr lvl="1"/>
            <a:r>
              <a:rPr lang="en-US" i="1" dirty="0"/>
              <a:t>Then</a:t>
            </a:r>
            <a:r>
              <a:rPr lang="en-US" dirty="0"/>
              <a:t> invokes of the </a:t>
            </a:r>
            <a:r>
              <a:rPr lang="en-US" dirty="0" err="1"/>
              <a:t>dtor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the base class</a:t>
            </a:r>
          </a:p>
          <a:p>
            <a:pPr lvl="3"/>
            <a:endParaRPr lang="en-US" sz="2000" dirty="0"/>
          </a:p>
          <a:p>
            <a:r>
              <a:rPr lang="en-US" dirty="0"/>
              <a:t>Static dispatch of </a:t>
            </a:r>
            <a:br>
              <a:rPr lang="en-US" dirty="0"/>
            </a:br>
            <a:r>
              <a:rPr lang="en-US" dirty="0"/>
              <a:t>destructors is almost </a:t>
            </a:r>
            <a:br>
              <a:rPr lang="en-US" dirty="0"/>
            </a:br>
            <a:r>
              <a:rPr lang="en-US" dirty="0"/>
              <a:t>always a mistake!</a:t>
            </a:r>
          </a:p>
          <a:p>
            <a:pPr lvl="1"/>
            <a:r>
              <a:rPr lang="en-US" dirty="0"/>
              <a:t>Good habit to always </a:t>
            </a:r>
            <a:br>
              <a:rPr lang="en-US" dirty="0"/>
            </a:br>
            <a:r>
              <a:rPr lang="en-US" dirty="0"/>
              <a:t>define a </a:t>
            </a:r>
            <a:r>
              <a:rPr lang="en-US" dirty="0" err="1"/>
              <a:t>dtor</a:t>
            </a:r>
            <a:r>
              <a:rPr lang="en-US" dirty="0"/>
              <a:t> as virtual</a:t>
            </a:r>
          </a:p>
          <a:p>
            <a:pPr lvl="2"/>
            <a:r>
              <a:rPr lang="en-US" dirty="0"/>
              <a:t>Empty body if there’s</a:t>
            </a:r>
            <a:br>
              <a:rPr lang="en-US" dirty="0"/>
            </a:br>
            <a:r>
              <a:rPr lang="en-US" dirty="0"/>
              <a:t>no work to do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4465320" y="1487588"/>
            <a:ext cx="4297680" cy="502920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Base() { x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~Base()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Der1() { y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~Der1()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y;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b0ptr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b1ptr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b0ptr;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b1ptr;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36920" y="1087478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baddtor.cc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828490"/>
          </a:xfrm>
        </p:spPr>
        <p:txBody>
          <a:bodyPr/>
          <a:lstStyle/>
          <a:p>
            <a:r>
              <a:rPr lang="en-US" dirty="0"/>
              <a:t>C++ allows you to assign </a:t>
            </a:r>
            <a:br>
              <a:rPr lang="en-US" dirty="0"/>
            </a:br>
            <a:r>
              <a:rPr lang="en-US" dirty="0"/>
              <a:t>the value of a derived </a:t>
            </a:r>
            <a:br>
              <a:rPr lang="en-US" dirty="0"/>
            </a:br>
            <a:r>
              <a:rPr lang="en-US" dirty="0"/>
              <a:t>class to an instance of </a:t>
            </a:r>
            <a:br>
              <a:rPr lang="en-US" dirty="0"/>
            </a:br>
            <a:r>
              <a:rPr lang="en-US" dirty="0"/>
              <a:t>a base class</a:t>
            </a:r>
          </a:p>
          <a:p>
            <a:pPr lvl="1"/>
            <a:r>
              <a:rPr lang="en-US" dirty="0"/>
              <a:t>Known as </a:t>
            </a:r>
            <a:r>
              <a:rPr lang="en-US" dirty="0">
                <a:solidFill>
                  <a:srgbClr val="FF0000"/>
                </a:solidFill>
              </a:rPr>
              <a:t>object slicing</a:t>
            </a:r>
          </a:p>
          <a:p>
            <a:pPr lvl="2"/>
            <a:r>
              <a:rPr lang="en-US" dirty="0"/>
              <a:t>It’s legal since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passes type checking rules</a:t>
            </a:r>
          </a:p>
          <a:p>
            <a:pPr lvl="2"/>
            <a:r>
              <a:rPr lang="en-US" dirty="0"/>
              <a:t>But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/>
              <a:t> doesn’t have space</a:t>
            </a:r>
            <a:br>
              <a:rPr lang="en-US" dirty="0"/>
            </a:br>
            <a:r>
              <a:rPr lang="en-US" dirty="0"/>
              <a:t>for any extra fields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4406900" y="1828800"/>
            <a:ext cx="4663440" cy="448056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Base(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xi) : x(xi) { }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Der1(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: Base(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y(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}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d = b;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 = d;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0" y="14286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slicing.cc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1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Recall:  STL containers store </a:t>
            </a:r>
            <a:r>
              <a:rPr lang="en-US" b="1" dirty="0"/>
              <a:t>copies of values</a:t>
            </a:r>
          </a:p>
          <a:p>
            <a:pPr lvl="1"/>
            <a:r>
              <a:rPr lang="en-US" dirty="0"/>
              <a:t>What happens when we want to store mixes of object types in a single container? 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Stock</a:t>
            </a:r>
            <a:r>
              <a:rPr lang="en-US" dirty="0"/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You get sliced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286000" y="3291840"/>
            <a:ext cx="4572000" cy="329184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&lt;list&gt;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ds;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li;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(ds);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OUCH!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746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Instead, store </a:t>
            </a:r>
            <a:r>
              <a:rPr lang="en-US" b="1" dirty="0"/>
              <a:t>pointers to heap-allocated objects</a:t>
            </a:r>
            <a:r>
              <a:rPr lang="en-US" dirty="0"/>
              <a:t> in STL containers</a:t>
            </a:r>
          </a:p>
          <a:p>
            <a:pPr lvl="1"/>
            <a:r>
              <a:rPr lang="en-US" dirty="0"/>
              <a:t>No slicing!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sort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()</a:t>
            </a:r>
            <a:r>
              <a:rPr lang="en-US" dirty="0">
                <a:sym typeface="Wingdings" panose="05000000000000000000" pitchFamily="2" charset="2"/>
              </a:rPr>
              <a:t> does the wrong thing 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You have to remember to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delete</a:t>
            </a:r>
            <a:r>
              <a:rPr lang="en-US" dirty="0">
                <a:sym typeface="Wingdings" panose="05000000000000000000" pitchFamily="2" charset="2"/>
              </a:rPr>
              <a:t> your objects before destroying the container 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Unless you use Smart pointers!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1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Inheritance</a:t>
            </a:r>
          </a:p>
          <a:p>
            <a:pPr lvl="1"/>
            <a:r>
              <a:rPr lang="en-US" dirty="0"/>
              <a:t>Static Dispatch</a:t>
            </a:r>
          </a:p>
          <a:p>
            <a:pPr lvl="1"/>
            <a:r>
              <a:rPr lang="en-US" dirty="0"/>
              <a:t>Abstract Classes</a:t>
            </a:r>
          </a:p>
          <a:p>
            <a:pPr lvl="1"/>
            <a:r>
              <a:rPr lang="en-US" dirty="0"/>
              <a:t>Constructors and Destructors</a:t>
            </a:r>
          </a:p>
          <a:p>
            <a:pPr lvl="1"/>
            <a:r>
              <a:rPr lang="en-US" dirty="0"/>
              <a:t>Assignment</a:t>
            </a:r>
          </a:p>
          <a:p>
            <a:r>
              <a:rPr lang="en-US" b="1" dirty="0">
                <a:solidFill>
                  <a:srgbClr val="4B2A85"/>
                </a:solidFill>
              </a:rPr>
              <a:t>C++ Casting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Reference:  </a:t>
            </a:r>
            <a:r>
              <a:rPr lang="en-US" i="1" dirty="0"/>
              <a:t>C++ Primer</a:t>
            </a:r>
            <a:r>
              <a:rPr lang="en-US" dirty="0"/>
              <a:t> §4.11.3, 19.2.1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D1E86-F313-424A-A306-8ECB0BC9BCD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215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Casting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syntax: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lhs =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/>
              <a:t>Used to:</a:t>
            </a:r>
          </a:p>
          <a:p>
            <a:pPr lvl="1"/>
            <a:r>
              <a:rPr lang="en-US" dirty="0"/>
              <a:t>Convert between pointers of arbitrary type</a:t>
            </a:r>
          </a:p>
          <a:p>
            <a:pPr lvl="2"/>
            <a:r>
              <a:rPr lang="en-US" dirty="0"/>
              <a:t>Doesn’t change the data, but treats it differently</a:t>
            </a:r>
          </a:p>
          <a:p>
            <a:pPr lvl="1"/>
            <a:r>
              <a:rPr lang="en-US" dirty="0"/>
              <a:t>Forcibly convert a primitive type to another</a:t>
            </a:r>
          </a:p>
          <a:p>
            <a:pPr lvl="2"/>
            <a:r>
              <a:rPr lang="en-US" dirty="0"/>
              <a:t>Actually changes the representation</a:t>
            </a:r>
          </a:p>
          <a:p>
            <a:pPr lvl="3"/>
            <a:endParaRPr lang="en-US" dirty="0"/>
          </a:p>
          <a:p>
            <a:r>
              <a:rPr lang="en-US" dirty="0"/>
              <a:t>You </a:t>
            </a:r>
            <a:r>
              <a:rPr lang="en-US" i="1" dirty="0"/>
              <a:t>can</a:t>
            </a:r>
            <a:r>
              <a:rPr lang="en-US" dirty="0"/>
              <a:t> still use C-style casting in C++, but sometimes the intent is not clear</a:t>
            </a:r>
          </a:p>
          <a:p>
            <a:pPr lvl="1"/>
            <a:r>
              <a:rPr lang="en-US" dirty="0"/>
              <a:t>You </a:t>
            </a:r>
            <a:r>
              <a:rPr lang="en-US" i="1" dirty="0"/>
              <a:t>should not</a:t>
            </a:r>
            <a:r>
              <a:rPr lang="en-US" dirty="0"/>
              <a:t> use C-style casting in C++.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841561" y="1408176"/>
            <a:ext cx="4389120" cy="457200"/>
          </a:xfrm>
          <a:prstGeom prst="roundRect">
            <a:avLst>
              <a:gd name="adj" fmla="val 12062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lhs = (</a:t>
            </a:r>
            <a:r>
              <a:rPr lang="en-US" sz="2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new_type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F8A86FB-A6AE-4D16-B2C0-F10AF3273531}"/>
              </a:ext>
            </a:extLst>
          </p:cNvPr>
          <p:cNvCxnSpPr/>
          <p:nvPr/>
        </p:nvCxnSpPr>
        <p:spPr bwMode="auto">
          <a:xfrm>
            <a:off x="819509" y="4960188"/>
            <a:ext cx="2355012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1538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Casting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provides an alternative casting style that is more informative:</a:t>
            </a:r>
          </a:p>
          <a:p>
            <a:pPr lvl="1"/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&gt;(expression)</a:t>
            </a:r>
          </a:p>
          <a:p>
            <a:pPr lvl="1"/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&gt;(expression)</a:t>
            </a:r>
          </a:p>
          <a:p>
            <a:pPr lvl="1"/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const_cast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&gt;(expression)</a:t>
            </a:r>
          </a:p>
          <a:p>
            <a:pPr lvl="1"/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reinterpret_cast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&gt;(expression)</a:t>
            </a:r>
          </a:p>
          <a:p>
            <a:pPr lvl="3"/>
            <a:endParaRPr lang="en-US" dirty="0"/>
          </a:p>
          <a:p>
            <a:r>
              <a:rPr lang="en-US" dirty="0"/>
              <a:t>Always use these in C++ code</a:t>
            </a:r>
          </a:p>
          <a:p>
            <a:pPr lvl="1"/>
            <a:r>
              <a:rPr lang="en-US" dirty="0"/>
              <a:t>Intent is clearer</a:t>
            </a:r>
          </a:p>
          <a:p>
            <a:pPr lvl="1"/>
            <a:r>
              <a:rPr lang="en-US" dirty="0"/>
              <a:t>Easier to find in code via searching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26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D5AD4D-EB55-4807-BFAD-FE83F6009883}"/>
              </a:ext>
            </a:extLst>
          </p:cNvPr>
          <p:cNvCxnSpPr>
            <a:cxnSpLocks/>
          </p:cNvCxnSpPr>
          <p:nvPr/>
        </p:nvCxnSpPr>
        <p:spPr bwMode="auto">
          <a:xfrm>
            <a:off x="767751" y="4597878"/>
            <a:ext cx="4011283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4161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can convert:</a:t>
            </a:r>
          </a:p>
          <a:p>
            <a:pPr lvl="1"/>
            <a:r>
              <a:rPr lang="en-US" dirty="0"/>
              <a:t>Pointers to classes </a:t>
            </a:r>
            <a:r>
              <a:rPr lang="en-US" b="1" dirty="0"/>
              <a:t>of</a:t>
            </a:r>
            <a:r>
              <a:rPr lang="en-US" dirty="0"/>
              <a:t> </a:t>
            </a:r>
            <a:r>
              <a:rPr lang="en-US" b="1" dirty="0"/>
              <a:t>related type</a:t>
            </a:r>
            <a:endParaRPr lang="en-US" dirty="0"/>
          </a:p>
          <a:p>
            <a:pPr lvl="2"/>
            <a:r>
              <a:rPr lang="en-US" dirty="0"/>
              <a:t>Compiler error if classes are not related</a:t>
            </a:r>
          </a:p>
          <a:p>
            <a:pPr lvl="2"/>
            <a:r>
              <a:rPr lang="en-US" dirty="0"/>
              <a:t>Dangerous to cast </a:t>
            </a:r>
            <a:r>
              <a:rPr lang="en-US" i="1" dirty="0"/>
              <a:t>down</a:t>
            </a:r>
            <a:r>
              <a:rPr lang="en-US" dirty="0"/>
              <a:t> a class hierarchy</a:t>
            </a:r>
          </a:p>
          <a:p>
            <a:pPr lvl="1"/>
            <a:r>
              <a:rPr lang="en-US" dirty="0"/>
              <a:t>casting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T*</a:t>
            </a:r>
          </a:p>
          <a:p>
            <a:pPr lvl="1"/>
            <a:r>
              <a:rPr lang="en-US" dirty="0"/>
              <a:t>Non-pointer conversion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 to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en-US" dirty="0"/>
          </a:p>
          <a:p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dirty="0"/>
              <a:t> is </a:t>
            </a:r>
            <a:br>
              <a:rPr lang="en-US" dirty="0"/>
            </a:br>
            <a:r>
              <a:rPr lang="en-US" dirty="0"/>
              <a:t>checked at </a:t>
            </a:r>
            <a:r>
              <a:rPr lang="en-US" u="sng" dirty="0"/>
              <a:t>compile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213624" y="693420"/>
            <a:ext cx="2743200" cy="329184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4389120" y="4036060"/>
            <a:ext cx="4572000" cy="246888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b;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compiler error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&gt;(&amp;b);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OK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&gt;(&amp;c); </a:t>
            </a:r>
          </a:p>
          <a:p>
            <a:pPr marL="0" lvl="1"/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compiles, but dangerous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&gt;(&amp;b);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0744" y="3314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staticcast.cc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00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999763"/>
            <a:ext cx="8366125" cy="4972050"/>
          </a:xfrm>
        </p:spPr>
        <p:txBody>
          <a:bodyPr/>
          <a:lstStyle/>
          <a:p>
            <a:r>
              <a:rPr lang="en-US" sz="24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sz="2400" dirty="0">
                <a:solidFill>
                  <a:srgbClr val="E2661A"/>
                </a:solidFill>
              </a:rPr>
              <a:t> </a:t>
            </a:r>
            <a:r>
              <a:rPr lang="en-US" sz="2400" dirty="0"/>
              <a:t>can convert:</a:t>
            </a:r>
          </a:p>
          <a:p>
            <a:pPr lvl="1"/>
            <a:r>
              <a:rPr lang="en-US" sz="2000" dirty="0"/>
              <a:t>Pointers to classes </a:t>
            </a:r>
            <a:r>
              <a:rPr lang="en-US" sz="2000" b="1" dirty="0"/>
              <a:t>of</a:t>
            </a:r>
            <a:r>
              <a:rPr lang="en-US" sz="2000" dirty="0"/>
              <a:t> </a:t>
            </a:r>
            <a:r>
              <a:rPr lang="en-US" sz="2000" b="1" dirty="0"/>
              <a:t>related type</a:t>
            </a:r>
            <a:endParaRPr lang="en-US" sz="2000" dirty="0"/>
          </a:p>
          <a:p>
            <a:pPr lvl="1"/>
            <a:r>
              <a:rPr lang="en-US" sz="2000" dirty="0"/>
              <a:t>References to classes </a:t>
            </a:r>
            <a:r>
              <a:rPr lang="en-US" sz="2000" b="1" dirty="0"/>
              <a:t>of related type</a:t>
            </a:r>
          </a:p>
          <a:p>
            <a:r>
              <a:rPr lang="en-US" sz="24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sz="2400" dirty="0"/>
              <a:t> is checked at both</a:t>
            </a:r>
            <a:br>
              <a:rPr lang="en-US" sz="2400" dirty="0"/>
            </a:br>
            <a:r>
              <a:rPr lang="en-US" sz="2400" u="sng" dirty="0"/>
              <a:t>compile time</a:t>
            </a:r>
            <a:r>
              <a:rPr lang="en-US" sz="2400" dirty="0"/>
              <a:t> and </a:t>
            </a:r>
            <a:r>
              <a:rPr lang="en-US" sz="2400" u="sng" dirty="0"/>
              <a:t>run time</a:t>
            </a:r>
            <a:endParaRPr lang="en-US" sz="2400" dirty="0"/>
          </a:p>
          <a:p>
            <a:pPr lvl="1"/>
            <a:r>
              <a:rPr lang="en-US" sz="2000" dirty="0"/>
              <a:t>Casts between </a:t>
            </a:r>
            <a:br>
              <a:rPr lang="en-US" sz="2000" dirty="0"/>
            </a:br>
            <a:r>
              <a:rPr lang="en-US" sz="2000" dirty="0"/>
              <a:t>unrelated classes fail </a:t>
            </a:r>
            <a:br>
              <a:rPr lang="en-US" sz="2000" dirty="0"/>
            </a:br>
            <a:r>
              <a:rPr lang="en-US" sz="2000" dirty="0"/>
              <a:t>at compile time</a:t>
            </a:r>
          </a:p>
          <a:p>
            <a:pPr lvl="1"/>
            <a:r>
              <a:rPr lang="en-US" sz="2000" dirty="0"/>
              <a:t>Casts from base to </a:t>
            </a:r>
            <a:br>
              <a:rPr lang="en-US" sz="2000" dirty="0"/>
            </a:br>
            <a:r>
              <a:rPr lang="en-US" sz="2000" dirty="0"/>
              <a:t>derived fail at run </a:t>
            </a:r>
            <a:br>
              <a:rPr lang="en-US" sz="2000" dirty="0"/>
            </a:br>
            <a:r>
              <a:rPr lang="en-US" sz="2000" dirty="0"/>
              <a:t>time if the pointed-to </a:t>
            </a:r>
            <a:br>
              <a:rPr lang="en-US" sz="2000" dirty="0"/>
            </a:br>
            <a:r>
              <a:rPr lang="en-US" sz="2000" dirty="0"/>
              <a:t>object is not the</a:t>
            </a:r>
            <a:br>
              <a:rPr lang="en-US" sz="2000" dirty="0"/>
            </a:br>
            <a:r>
              <a:rPr lang="en-US" sz="2000" dirty="0"/>
              <a:t>derived type</a:t>
            </a:r>
          </a:p>
          <a:p>
            <a:r>
              <a:rPr lang="en-US" sz="2400" dirty="0"/>
              <a:t>Can be used like</a:t>
            </a:r>
            <a:br>
              <a:rPr lang="en-US" sz="2400" dirty="0"/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instanceof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/>
              <a:t>from java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657600" y="3108960"/>
            <a:ext cx="5486400" cy="374904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b;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 (run-time check passes)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&gt;(&amp;d);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 (run-time check passes)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Run-time check fails, returns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&amp;b;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57165" y="239335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dynamiccast.cc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608525" y="589280"/>
            <a:ext cx="3474720" cy="246888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 }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45712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const_cast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const_cast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adds or strips </a:t>
            </a:r>
            <a:r>
              <a:rPr lang="en-US" dirty="0" err="1"/>
              <a:t>const</a:t>
            </a:r>
            <a:r>
              <a:rPr lang="en-US" dirty="0"/>
              <a:t>-ness</a:t>
            </a:r>
          </a:p>
          <a:p>
            <a:pPr lvl="1"/>
            <a:r>
              <a:rPr lang="en-US" dirty="0"/>
              <a:t>Dangerous (</a:t>
            </a:r>
            <a:r>
              <a:rPr lang="en-US" b="1" dirty="0">
                <a:solidFill>
                  <a:srgbClr val="FF0000"/>
                </a:solidFill>
              </a:rPr>
              <a:t>!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29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554480" y="2560320"/>
            <a:ext cx="6035040" cy="3383280"/>
          </a:xfrm>
          <a:prstGeom prst="roundRect">
            <a:avLst>
              <a:gd name="adj" fmla="val 271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*x++;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(x);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const_cast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&gt;(x));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succeeds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1"/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bar(&amp;x);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34280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9 released today, due Monday</a:t>
            </a:r>
          </a:p>
          <a:p>
            <a:pPr lvl="1"/>
            <a:r>
              <a:rPr lang="en-US" dirty="0"/>
              <a:t>C++ smart pointers and inheritance</a:t>
            </a:r>
          </a:p>
          <a:p>
            <a:pPr lvl="1"/>
            <a:r>
              <a:rPr lang="en-US" dirty="0"/>
              <a:t>New exercise, expect to be on the longer side (like Ex4)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800"/>
              </a:spcBef>
            </a:pPr>
            <a:r>
              <a:rPr lang="en-US" dirty="0"/>
              <a:t>hw3 is due next Thursday (5/20)</a:t>
            </a:r>
          </a:p>
          <a:p>
            <a:pPr lvl="1"/>
            <a:r>
              <a:rPr lang="en-US" dirty="0"/>
              <a:t>Suggestion:  write index files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/>
              <a:t>, which is a local scratch disk and is very fast, but please clean up when you’re done</a:t>
            </a:r>
          </a:p>
          <a:p>
            <a:pPr>
              <a:spcBef>
                <a:spcPts val="1800"/>
              </a:spcBef>
            </a:pPr>
            <a:r>
              <a:rPr lang="en-US" dirty="0"/>
              <a:t>Mid-quarter Survey ‘due’ tonight at 11:59 pm </a:t>
            </a:r>
          </a:p>
          <a:p>
            <a:pPr lvl="1"/>
            <a:r>
              <a:rPr lang="en-US" dirty="0"/>
              <a:t>Accepting submissions till tomorrow 11:59 pm for full credit</a:t>
            </a:r>
          </a:p>
          <a:p>
            <a:pPr lvl="1"/>
            <a:r>
              <a:rPr lang="en-US" dirty="0"/>
              <a:t>Feedback greatly appreciated!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411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reinterpret_cast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8366125" cy="3657600"/>
          </a:xfrm>
        </p:spPr>
        <p:txBody>
          <a:bodyPr/>
          <a:lstStyle/>
          <a:p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reinterpret_cast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casts between </a:t>
            </a:r>
            <a:r>
              <a:rPr lang="en-US" i="1" dirty="0"/>
              <a:t>incompatible</a:t>
            </a:r>
            <a:r>
              <a:rPr lang="en-US" dirty="0"/>
              <a:t> types</a:t>
            </a:r>
          </a:p>
          <a:p>
            <a:pPr lvl="1"/>
            <a:r>
              <a:rPr lang="en-US" dirty="0"/>
              <a:t>Low-level reinterpretation of the bit pattern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storing a pointer in an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, or vice-versa</a:t>
            </a:r>
          </a:p>
          <a:p>
            <a:pPr lvl="2"/>
            <a:r>
              <a:rPr lang="en-US" dirty="0"/>
              <a:t>Works as long as the integral type is “wide” enough</a:t>
            </a:r>
          </a:p>
          <a:p>
            <a:pPr lvl="1"/>
            <a:r>
              <a:rPr lang="en-US" dirty="0"/>
              <a:t>Converting between incompatible pointers</a:t>
            </a:r>
          </a:p>
          <a:p>
            <a:pPr lvl="2"/>
            <a:r>
              <a:rPr lang="en-US" dirty="0"/>
              <a:t>Dangerous (</a:t>
            </a:r>
            <a:r>
              <a:rPr lang="en-US" b="1" dirty="0">
                <a:solidFill>
                  <a:srgbClr val="FF0000"/>
                </a:solidFill>
              </a:rPr>
              <a:t>!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This is used (carefully) in hw3</a:t>
            </a:r>
          </a:p>
          <a:p>
            <a:pPr lvl="1"/>
            <a:r>
              <a:rPr lang="en-US" dirty="0"/>
              <a:t>Use any other C++ cast if you can.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374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a class hierarchy to represent shapes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Circle, Triangle, Square</a:t>
            </a:r>
          </a:p>
          <a:p>
            <a:r>
              <a:rPr lang="en-US" dirty="0"/>
              <a:t>Implement methods that:</a:t>
            </a:r>
          </a:p>
          <a:p>
            <a:pPr lvl="1"/>
            <a:r>
              <a:rPr lang="en-US" dirty="0"/>
              <a:t>Construct shapes</a:t>
            </a:r>
          </a:p>
          <a:p>
            <a:pPr lvl="1"/>
            <a:r>
              <a:rPr lang="en-US" dirty="0"/>
              <a:t>Move a shape (</a:t>
            </a:r>
            <a:r>
              <a:rPr lang="en-US" i="1" dirty="0"/>
              <a:t>i.e.</a:t>
            </a:r>
            <a:r>
              <a:rPr lang="en-US" dirty="0"/>
              <a:t> add (</a:t>
            </a:r>
            <a:r>
              <a:rPr lang="en-US" dirty="0" err="1"/>
              <a:t>x,y</a:t>
            </a:r>
            <a:r>
              <a:rPr lang="en-US" dirty="0"/>
              <a:t>) to the shape position)</a:t>
            </a:r>
          </a:p>
          <a:p>
            <a:pPr lvl="1"/>
            <a:r>
              <a:rPr lang="en-US" dirty="0"/>
              <a:t>Returns the centroid of the shape</a:t>
            </a:r>
          </a:p>
          <a:p>
            <a:pPr lvl="1"/>
            <a:r>
              <a:rPr lang="en-US" dirty="0"/>
              <a:t>Returns the area of the shape</a:t>
            </a:r>
          </a:p>
          <a:p>
            <a:pPr lvl="1"/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which prints out the details of a shape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3123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a program that uses Extra Exercise #1 (shapes class hierarchy):</a:t>
            </a:r>
          </a:p>
          <a:p>
            <a:pPr lvl="1"/>
            <a:r>
              <a:rPr lang="en-US" dirty="0"/>
              <a:t>Constructs a vector of shapes</a:t>
            </a:r>
          </a:p>
          <a:p>
            <a:pPr lvl="1"/>
            <a:r>
              <a:rPr lang="en-US" dirty="0"/>
              <a:t>Sorts the vector according to the area of the shape</a:t>
            </a:r>
          </a:p>
          <a:p>
            <a:pPr lvl="1"/>
            <a:r>
              <a:rPr lang="en-US" dirty="0"/>
              <a:t>Prints out each member of the vector</a:t>
            </a:r>
          </a:p>
          <a:p>
            <a:pPr lvl="3"/>
            <a:endParaRPr lang="en-US" dirty="0"/>
          </a:p>
          <a:p>
            <a:r>
              <a:rPr lang="en-US" dirty="0"/>
              <a:t>Notes:</a:t>
            </a:r>
          </a:p>
          <a:p>
            <a:pPr lvl="1"/>
            <a:r>
              <a:rPr lang="en-US" dirty="0"/>
              <a:t>Avoid slicing!</a:t>
            </a:r>
          </a:p>
          <a:p>
            <a:pPr lvl="1"/>
            <a:r>
              <a:rPr lang="en-US" dirty="0"/>
              <a:t>Make sure the sorting works properly!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58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C++ Inheritance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Static Dispatch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Abstract Classes</a:t>
            </a:r>
          </a:p>
          <a:p>
            <a:pPr lvl="1"/>
            <a:r>
              <a:rPr lang="en-US" dirty="0"/>
              <a:t>Constructors and Destructors</a:t>
            </a:r>
          </a:p>
          <a:p>
            <a:pPr lvl="1"/>
            <a:r>
              <a:rPr lang="en-US" dirty="0"/>
              <a:t>Assignment</a:t>
            </a:r>
          </a:p>
          <a:p>
            <a:r>
              <a:rPr lang="en-US" dirty="0"/>
              <a:t>C++ Casting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Reference:  </a:t>
            </a:r>
            <a:r>
              <a:rPr lang="en-US" i="1" dirty="0"/>
              <a:t>C++ Primer</a:t>
            </a:r>
            <a:r>
              <a:rPr lang="en-US" dirty="0"/>
              <a:t>, Chapter 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D1E86-F313-424A-A306-8ECB0BC9BC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37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 is “sticky”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X::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is declared virtual, then a </a:t>
            </a:r>
            <a:r>
              <a:rPr lang="en-US" dirty="0" err="1"/>
              <a:t>vtable</a:t>
            </a:r>
            <a:r>
              <a:rPr lang="en-US" dirty="0"/>
              <a:t> will be created for class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and for </a:t>
            </a:r>
            <a:r>
              <a:rPr lang="en-US" i="1" dirty="0"/>
              <a:t>all</a:t>
            </a:r>
            <a:r>
              <a:rPr lang="en-US" dirty="0"/>
              <a:t> of its subclasses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vtables</a:t>
            </a:r>
            <a:r>
              <a:rPr lang="en-US" dirty="0"/>
              <a:t> will include function pointers for (the correct)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</a:p>
          <a:p>
            <a:pPr lvl="3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will be called using dynamic dispatch even if overridden in a derived class without the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keyword</a:t>
            </a:r>
          </a:p>
          <a:p>
            <a:pPr lvl="1"/>
            <a:r>
              <a:rPr lang="en-US" dirty="0"/>
              <a:t>Good style to help the reader </a:t>
            </a:r>
            <a:r>
              <a:rPr lang="en-US" i="1" dirty="0"/>
              <a:t>and avoid bugs</a:t>
            </a:r>
            <a:r>
              <a:rPr lang="en-US" dirty="0"/>
              <a:t> by using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  <a:r>
              <a:rPr lang="en-US" dirty="0">
                <a:solidFill>
                  <a:srgbClr val="E2661A"/>
                </a:solidFill>
              </a:rPr>
              <a:t> </a:t>
            </a:r>
            <a:endParaRPr lang="en-US" dirty="0"/>
          </a:p>
          <a:p>
            <a:pPr lvl="2"/>
            <a:r>
              <a:rPr lang="en-US" dirty="0"/>
              <a:t>Style guide controversy, if you use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  <a:r>
              <a:rPr lang="en-US" dirty="0"/>
              <a:t> should you use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 in derived classes?  Recent style guides say just use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  <a:r>
              <a:rPr lang="en-US" dirty="0"/>
              <a:t>, but you’ll sometimes see both, particularly in older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90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if we omit “virtual”?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8366125" cy="2801712"/>
          </a:xfrm>
        </p:spPr>
        <p:txBody>
          <a:bodyPr>
            <a:normAutofit/>
          </a:bodyPr>
          <a:lstStyle/>
          <a:p>
            <a:r>
              <a:rPr lang="en-US" dirty="0"/>
              <a:t>By default, without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, methods are dispatched </a:t>
            </a:r>
            <a:r>
              <a:rPr lang="en-US" i="1" dirty="0">
                <a:solidFill>
                  <a:srgbClr val="FF0000"/>
                </a:solidFill>
              </a:rPr>
              <a:t>statically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At </a:t>
            </a:r>
            <a:r>
              <a:rPr lang="en-US" u="sng" dirty="0"/>
              <a:t>compile time</a:t>
            </a:r>
            <a:r>
              <a:rPr lang="en-US" dirty="0"/>
              <a:t>, the compiler writes in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dirty="0"/>
              <a:t> to the address of the class’ method in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  <a:r>
              <a:rPr lang="en-US" dirty="0"/>
              <a:t> segment</a:t>
            </a:r>
          </a:p>
          <a:p>
            <a:pPr lvl="2"/>
            <a:r>
              <a:rPr lang="en-US" dirty="0"/>
              <a:t>Based on the compile-time visible type of the </a:t>
            </a:r>
            <a:r>
              <a:rPr lang="en-US" dirty="0" err="1"/>
              <a:t>callee</a:t>
            </a:r>
            <a:endParaRPr lang="en-US" dirty="0"/>
          </a:p>
          <a:p>
            <a:pPr lvl="1"/>
            <a:r>
              <a:rPr lang="en-US" dirty="0"/>
              <a:t>This is </a:t>
            </a:r>
            <a:r>
              <a:rPr lang="en-US" i="1" dirty="0"/>
              <a:t>different </a:t>
            </a:r>
            <a:r>
              <a:rPr lang="en-US" dirty="0"/>
              <a:t>than Java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68660" y="3886200"/>
            <a:ext cx="4937760" cy="2468880"/>
          </a:xfrm>
          <a:prstGeom prst="roundRect">
            <a:avLst>
              <a:gd name="adj" fmla="val 378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Derived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...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lvl="1"/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Derived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Derived*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&amp;d;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&amp;d;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187319" y="4069080"/>
            <a:ext cx="6635553" cy="1447137"/>
            <a:chOff x="2203647" y="3840480"/>
            <a:chExt cx="6635553" cy="1447137"/>
          </a:xfrm>
        </p:grpSpPr>
        <p:sp>
          <p:nvSpPr>
            <p:cNvPr id="8" name="Rectangle 7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6461760" y="3840480"/>
              <a:ext cx="2377440" cy="677108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50799" dir="5400000" algn="ctr" rotWithShape="0">
                <a:schemeClr val="bg2">
                  <a:alpha val="50000"/>
                </a:schemeClr>
              </a:outerShdw>
            </a:effectLst>
          </p:spPr>
          <p:txBody>
            <a:bodyPr lIns="137160" tIns="91440" rIns="91440" bIns="91440">
              <a:spAutoFit/>
            </a:bodyPr>
            <a:lstStyle/>
            <a:p>
              <a:pPr>
                <a:tabLst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</a:tabLst>
              </a:pPr>
              <a:r>
                <a:rPr lang="en-US" sz="1600" b="1" dirty="0">
                  <a:latin typeface="Courier New" panose="02070309020205020404" pitchFamily="49" charset="0"/>
                  <a:ea typeface="Monaco" charset="0"/>
                  <a:cs typeface="Courier New" panose="02070309020205020404" pitchFamily="49" charset="0"/>
                  <a:sym typeface="Monaco" charset="0"/>
                </a:rPr>
                <a:t>Derived::foo()</a:t>
              </a:r>
              <a:endParaRPr lang="en-US" sz="1600" b="1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endParaRPr>
            </a:p>
            <a:p>
              <a:pPr>
                <a:tabLst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</a:tabLst>
              </a:pPr>
              <a:r>
                <a:rPr lang="en-US" sz="1600" b="0" dirty="0">
                  <a:latin typeface="Courier New" panose="02070309020205020404" pitchFamily="49" charset="0"/>
                  <a:ea typeface="Monaco" charset="0"/>
                  <a:cs typeface="Courier New" panose="02070309020205020404" pitchFamily="49" charset="0"/>
                  <a:sym typeface="Monaco" charset="0"/>
                </a:rPr>
                <a:t>...</a:t>
              </a:r>
            </a:p>
          </p:txBody>
        </p:sp>
        <p:cxnSp>
          <p:nvCxnSpPr>
            <p:cNvPr id="10" name="Elbow Connector 9"/>
            <p:cNvCxnSpPr/>
            <p:nvPr/>
          </p:nvCxnSpPr>
          <p:spPr bwMode="auto">
            <a:xfrm flipV="1">
              <a:off x="2203647" y="4043806"/>
              <a:ext cx="4258113" cy="1243811"/>
            </a:xfrm>
            <a:prstGeom prst="bentConnector3">
              <a:avLst>
                <a:gd name="adj1" fmla="val 84946"/>
              </a:avLst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6" name="Group 15"/>
          <p:cNvGrpSpPr/>
          <p:nvPr/>
        </p:nvGrpSpPr>
        <p:grpSpPr>
          <a:xfrm>
            <a:off x="2187319" y="5257800"/>
            <a:ext cx="6635553" cy="677108"/>
            <a:chOff x="2203647" y="5029200"/>
            <a:chExt cx="6635553" cy="677108"/>
          </a:xfrm>
        </p:grpSpPr>
        <p:sp>
          <p:nvSpPr>
            <p:cNvPr id="7" name="Rectangle 6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6461760" y="5029200"/>
              <a:ext cx="2377440" cy="677108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50799" dir="5400000" algn="ctr" rotWithShape="0">
                <a:schemeClr val="bg2">
                  <a:alpha val="50000"/>
                </a:schemeClr>
              </a:outerShdw>
            </a:effectLst>
          </p:spPr>
          <p:txBody>
            <a:bodyPr lIns="137160" tIns="91440" rIns="91440" bIns="91440">
              <a:spAutoFit/>
            </a:bodyPr>
            <a:lstStyle/>
            <a:p>
              <a:pPr>
                <a:tabLst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</a:tabLst>
              </a:pPr>
              <a:r>
                <a:rPr lang="en-US" sz="1600" b="1" dirty="0">
                  <a:latin typeface="Courier New" panose="02070309020205020404" pitchFamily="49" charset="0"/>
                  <a:ea typeface="Monaco" charset="0"/>
                  <a:cs typeface="Courier New" panose="02070309020205020404" pitchFamily="49" charset="0"/>
                  <a:sym typeface="Monaco" charset="0"/>
                </a:rPr>
                <a:t>Base::foo()</a:t>
              </a:r>
              <a:endParaRPr lang="en-US" sz="1600" b="1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endParaRPr>
            </a:p>
            <a:p>
              <a:pPr>
                <a:tabLst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  <a:tab pos="457200" algn="l"/>
                  <a:tab pos="1485900" algn="l"/>
                </a:tabLst>
              </a:pPr>
              <a:r>
                <a:rPr lang="en-US" sz="1600" b="0" dirty="0">
                  <a:latin typeface="Courier New" panose="02070309020205020404" pitchFamily="49" charset="0"/>
                  <a:ea typeface="Monaco" charset="0"/>
                  <a:cs typeface="Courier New" panose="02070309020205020404" pitchFamily="49" charset="0"/>
                  <a:sym typeface="Monaco" charset="0"/>
                </a:rPr>
                <a:t>...</a:t>
              </a:r>
            </a:p>
          </p:txBody>
        </p:sp>
        <p:cxnSp>
          <p:nvCxnSpPr>
            <p:cNvPr id="12" name="Elbow Connector 11"/>
            <p:cNvCxnSpPr/>
            <p:nvPr/>
          </p:nvCxnSpPr>
          <p:spPr bwMode="auto">
            <a:xfrm flipV="1">
              <a:off x="2203647" y="5257800"/>
              <a:ext cx="4258113" cy="274320"/>
            </a:xfrm>
            <a:prstGeom prst="bentConnector3">
              <a:avLst>
                <a:gd name="adj1" fmla="val 91881"/>
              </a:avLst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68305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Dispatch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Removed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 on methods: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BA16F-8114-47A3-84DE-8276A5C1847D}" type="slidenum">
              <a:rPr lang="en-US" smtClean="0"/>
              <a:t>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2743200"/>
            <a:ext cx="7863840" cy="3931920"/>
          </a:xfrm>
          <a:prstGeom prst="roundRect">
            <a:avLst>
              <a:gd name="adj" fmla="val 215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dividend();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ds = &amp;dividend;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 = &amp;dividend;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Invokes </a:t>
            </a:r>
            <a:r>
              <a:rPr lang="en-US" sz="1600" b="1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DividendStock</a:t>
            </a:r>
            <a:r>
              <a:rPr lang="en-US" sz="1600" b="1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ds-&gt;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Invokes </a:t>
            </a:r>
            <a:r>
              <a:rPr lang="en-US" sz="1600" b="1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s-&gt;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invokes Stock::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Stock::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invokes </a:t>
            </a:r>
            <a:r>
              <a:rPr lang="en-US" sz="1600" b="1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s-&gt;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invokes Stock::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 since that method is inherited.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Stock::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invokes </a:t>
            </a:r>
            <a:r>
              <a:rPr lang="en-US" sz="1600" b="1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ds-&gt;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14400" y="1920240"/>
            <a:ext cx="7315200" cy="548640"/>
          </a:xfrm>
          <a:prstGeom prst="roundRect">
            <a:avLst>
              <a:gd name="adj" fmla="val 1206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Stock::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GetMarketValue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Stock::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GetProfit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3520" y="152013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Stock.h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22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Always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(fairly uncommon) reasons:</a:t>
            </a:r>
          </a:p>
          <a:p>
            <a:pPr lvl="1"/>
            <a:r>
              <a:rPr lang="en-US" dirty="0"/>
              <a:t>Efficiency:</a:t>
            </a:r>
          </a:p>
          <a:p>
            <a:pPr lvl="2"/>
            <a:r>
              <a:rPr lang="en-US" dirty="0"/>
              <a:t>Non-virtual function calls are a tiny bit faster (no indirect lookup)</a:t>
            </a:r>
          </a:p>
          <a:p>
            <a:pPr lvl="2"/>
            <a:r>
              <a:rPr lang="en-US" dirty="0"/>
              <a:t>A class with no virtual functions has objects without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vptr</a:t>
            </a:r>
            <a:r>
              <a:rPr lang="en-US" dirty="0"/>
              <a:t> field</a:t>
            </a:r>
          </a:p>
          <a:p>
            <a:pPr lvl="1"/>
            <a:r>
              <a:rPr lang="en-US" dirty="0"/>
              <a:t>Control:</a:t>
            </a:r>
          </a:p>
          <a:p>
            <a:pPr lvl="2"/>
            <a:r>
              <a:rPr lang="en-US" dirty="0"/>
              <a:t>If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f()</a:t>
            </a:r>
            <a:r>
              <a:rPr lang="en-US" dirty="0"/>
              <a:t> calls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g()</a:t>
            </a:r>
            <a:r>
              <a:rPr lang="en-US" dirty="0"/>
              <a:t> in class X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dirty="0"/>
              <a:t> is not virtual, we’re guaranteed to call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X::g()</a:t>
            </a:r>
            <a:r>
              <a:rPr lang="en-US" dirty="0"/>
              <a:t> and not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g()</a:t>
            </a:r>
            <a:r>
              <a:rPr lang="en-US" dirty="0"/>
              <a:t> in some subclass</a:t>
            </a:r>
          </a:p>
          <a:p>
            <a:pPr lvl="3"/>
            <a:r>
              <a:rPr lang="en-US" dirty="0"/>
              <a:t>Particularly useful for framework design</a:t>
            </a:r>
          </a:p>
          <a:p>
            <a:r>
              <a:rPr lang="en-US" dirty="0"/>
              <a:t>In Java, all methods are virtual, except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class methods, which aren’t associated with objects</a:t>
            </a:r>
          </a:p>
          <a:p>
            <a:r>
              <a:rPr lang="en-US" dirty="0"/>
              <a:t>In C++ and C#, you can pick what you want</a:t>
            </a:r>
          </a:p>
          <a:p>
            <a:pPr lvl="1"/>
            <a:r>
              <a:rPr lang="en-US" dirty="0"/>
              <a:t>Omitting virtual can cause obscure bugs</a:t>
            </a:r>
          </a:p>
          <a:p>
            <a:pPr lvl="1"/>
            <a:r>
              <a:rPr lang="en-US" dirty="0"/>
              <a:t>(Most of the time, you want member function to be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1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64"/>
          <a:stretch/>
        </p:blipFill>
        <p:spPr>
          <a:xfrm>
            <a:off x="904564" y="3975463"/>
            <a:ext cx="8017371" cy="274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Mixed Dispatch Decision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182711"/>
          </a:xfrm>
        </p:spPr>
        <p:txBody>
          <a:bodyPr/>
          <a:lstStyle/>
          <a:p>
            <a:r>
              <a:rPr lang="en-US" dirty="0"/>
              <a:t>Which function is called is a mix of both compile time and runtime decisions as well as </a:t>
            </a:r>
            <a:r>
              <a:rPr lang="en-US" i="1" dirty="0"/>
              <a:t>how</a:t>
            </a:r>
            <a:r>
              <a:rPr lang="en-US" dirty="0"/>
              <a:t> you call the function</a:t>
            </a:r>
          </a:p>
          <a:p>
            <a:pPr lvl="1"/>
            <a:r>
              <a:rPr lang="en-US" dirty="0"/>
              <a:t>If called on an object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), usually optimized into a hard-coded function call at compile time</a:t>
            </a:r>
          </a:p>
          <a:p>
            <a:pPr lvl="1"/>
            <a:r>
              <a:rPr lang="en-US" dirty="0"/>
              <a:t>If called via a pointer or reference:</a:t>
            </a:r>
            <a:br>
              <a:rPr lang="en-US" dirty="0"/>
            </a:b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PromisedT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ActualT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which version is called?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65F57-6629-491F-908D-2C38BE8C8B72}" type="slidenum">
              <a:rPr lang="en-US" smtClean="0"/>
              <a:t>9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DCFB1CD-D6F2-41F6-A195-EF1FC14A7614}"/>
              </a:ext>
            </a:extLst>
          </p:cNvPr>
          <p:cNvCxnSpPr>
            <a:cxnSpLocks/>
          </p:cNvCxnSpPr>
          <p:nvPr/>
        </p:nvCxnSpPr>
        <p:spPr bwMode="auto">
          <a:xfrm>
            <a:off x="1351800" y="5234174"/>
            <a:ext cx="972474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85D80E7-82E8-4977-BA5A-F4A899277684}"/>
              </a:ext>
            </a:extLst>
          </p:cNvPr>
          <p:cNvCxnSpPr>
            <a:cxnSpLocks/>
          </p:cNvCxnSpPr>
          <p:nvPr/>
        </p:nvCxnSpPr>
        <p:spPr bwMode="auto">
          <a:xfrm>
            <a:off x="3325552" y="5147280"/>
            <a:ext cx="972474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6D45704-6075-4F29-9093-C2D4FA51E1C5}"/>
              </a:ext>
            </a:extLst>
          </p:cNvPr>
          <p:cNvCxnSpPr>
            <a:cxnSpLocks/>
          </p:cNvCxnSpPr>
          <p:nvPr/>
        </p:nvCxnSpPr>
        <p:spPr bwMode="auto">
          <a:xfrm>
            <a:off x="3582796" y="6492240"/>
            <a:ext cx="972474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12FD011-A060-4A0A-9C1C-776F331BF817}"/>
              </a:ext>
            </a:extLst>
          </p:cNvPr>
          <p:cNvCxnSpPr>
            <a:cxnSpLocks/>
          </p:cNvCxnSpPr>
          <p:nvPr/>
        </p:nvCxnSpPr>
        <p:spPr bwMode="auto">
          <a:xfrm>
            <a:off x="7975076" y="5234174"/>
            <a:ext cx="688157" cy="0"/>
          </a:xfrm>
          <a:prstGeom prst="line">
            <a:avLst/>
          </a:prstGeom>
          <a:noFill/>
          <a:ln w="254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5CCA6E-A270-4D6F-9ED1-56E5328F4DC7}"/>
              </a:ext>
            </a:extLst>
          </p:cNvPr>
          <p:cNvCxnSpPr>
            <a:cxnSpLocks/>
          </p:cNvCxnSpPr>
          <p:nvPr/>
        </p:nvCxnSpPr>
        <p:spPr bwMode="auto">
          <a:xfrm>
            <a:off x="7975075" y="5303798"/>
            <a:ext cx="688157" cy="0"/>
          </a:xfrm>
          <a:prstGeom prst="line">
            <a:avLst/>
          </a:prstGeom>
          <a:noFill/>
          <a:ln w="254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EF3ECA2-2C72-4A30-B692-8062056511B2}"/>
              </a:ext>
            </a:extLst>
          </p:cNvPr>
          <p:cNvSpPr txBox="1"/>
          <p:nvPr/>
        </p:nvSpPr>
        <p:spPr>
          <a:xfrm>
            <a:off x="5948436" y="5553145"/>
            <a:ext cx="2814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Try to understand why the flow chart works, and not only memorize it</a:t>
            </a:r>
          </a:p>
        </p:txBody>
      </p:sp>
    </p:spTree>
    <p:extLst>
      <p:ext uri="{BB962C8B-B14F-4D97-AF65-F5344CB8AC3E}">
        <p14:creationId xmlns:p14="http://schemas.microsoft.com/office/powerpoint/2010/main" val="394943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6552</TotalTime>
  <Words>3825</Words>
  <Application>Microsoft Office PowerPoint</Application>
  <PresentationFormat>On-screen Show (4:3)</PresentationFormat>
  <Paragraphs>722</Paragraphs>
  <Slides>32</Slides>
  <Notes>15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Arial Narrow</vt:lpstr>
      <vt:lpstr>Calibri</vt:lpstr>
      <vt:lpstr>Courier New</vt:lpstr>
      <vt:lpstr>Ink Free</vt:lpstr>
      <vt:lpstr>Times New Roman</vt:lpstr>
      <vt:lpstr>Wingdings</vt:lpstr>
      <vt:lpstr>UWTheme-333-Sp18</vt:lpstr>
      <vt:lpstr> About how long did the Midterm take you?</vt:lpstr>
      <vt:lpstr>C++ Inheritance II, Casts CSE 333 Spring 2021</vt:lpstr>
      <vt:lpstr>Administrivia</vt:lpstr>
      <vt:lpstr>Lecture Outline</vt:lpstr>
      <vt:lpstr>Reminder: virtual is “sticky”</vt:lpstr>
      <vt:lpstr>What happens if we omit “virtual”?</vt:lpstr>
      <vt:lpstr>Static Dispatch Example</vt:lpstr>
      <vt:lpstr>Why Not Always Use virtual?</vt:lpstr>
      <vt:lpstr>Mixed Dispatch Decision Tree</vt:lpstr>
      <vt:lpstr>Mixed Dispatch Example</vt:lpstr>
      <vt:lpstr>Practice Question</vt:lpstr>
      <vt:lpstr>Practice Question</vt:lpstr>
      <vt:lpstr>Practice Question</vt:lpstr>
      <vt:lpstr>Practice Question</vt:lpstr>
      <vt:lpstr>Abstract Classes</vt:lpstr>
      <vt:lpstr>Lecture Outline</vt:lpstr>
      <vt:lpstr>Derived-Class Objects</vt:lpstr>
      <vt:lpstr>Constructors and Inheritance</vt:lpstr>
      <vt:lpstr>Constructor Examples</vt:lpstr>
      <vt:lpstr>Destructors and Inheritance</vt:lpstr>
      <vt:lpstr>Assignment and Inheritance</vt:lpstr>
      <vt:lpstr>STL and Inheritance</vt:lpstr>
      <vt:lpstr>STL and Inheritance</vt:lpstr>
      <vt:lpstr>Lecture Outline</vt:lpstr>
      <vt:lpstr>Explicit Casting in C</vt:lpstr>
      <vt:lpstr>Casting in C++</vt:lpstr>
      <vt:lpstr>static_cast</vt:lpstr>
      <vt:lpstr>dynamic_cast</vt:lpstr>
      <vt:lpstr>const_cast</vt:lpstr>
      <vt:lpstr>reinterpret_cast</vt:lpstr>
      <vt:lpstr>Extra Exercise #1</vt:lpstr>
      <vt:lpstr>Extra Exercise #2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Su20 Lec16 - C++ Inheritance II, Casting</dc:title>
  <dc:creator>Travis McGaha</dc:creator>
  <cp:lastModifiedBy>Travis McGaha</cp:lastModifiedBy>
  <cp:revision>156</cp:revision>
  <cp:lastPrinted>2020-07-29T08:26:33Z</cp:lastPrinted>
  <dcterms:created xsi:type="dcterms:W3CDTF">2018-05-07T08:25:54Z</dcterms:created>
  <dcterms:modified xsi:type="dcterms:W3CDTF">2021-05-12T18:06:15Z</dcterms:modified>
</cp:coreProperties>
</file>