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23"/>
  </p:notesMasterIdLst>
  <p:handoutMasterIdLst>
    <p:handoutMasterId r:id="rId24"/>
  </p:handoutMasterIdLst>
  <p:sldIdLst>
    <p:sldId id="257" r:id="rId2"/>
    <p:sldId id="293" r:id="rId3"/>
    <p:sldId id="365" r:id="rId4"/>
    <p:sldId id="268" r:id="rId5"/>
    <p:sldId id="367" r:id="rId6"/>
    <p:sldId id="369" r:id="rId7"/>
    <p:sldId id="366" r:id="rId8"/>
    <p:sldId id="358" r:id="rId9"/>
    <p:sldId id="370" r:id="rId10"/>
    <p:sldId id="371" r:id="rId11"/>
    <p:sldId id="372" r:id="rId12"/>
    <p:sldId id="362" r:id="rId13"/>
    <p:sldId id="363" r:id="rId14"/>
    <p:sldId id="359" r:id="rId15"/>
    <p:sldId id="361" r:id="rId16"/>
    <p:sldId id="364" r:id="rId17"/>
    <p:sldId id="373" r:id="rId18"/>
    <p:sldId id="320" r:id="rId19"/>
    <p:sldId id="310" r:id="rId20"/>
    <p:sldId id="321" r:id="rId21"/>
    <p:sldId id="311" r:id="rId2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669900"/>
    <a:srgbClr val="4B2A85"/>
    <a:srgbClr val="5A5A5A"/>
    <a:srgbClr val="D94B7B"/>
    <a:srgbClr val="E266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83" autoAdjust="0"/>
    <p:restoredTop sz="90172" autoAdjust="0"/>
  </p:normalViewPr>
  <p:slideViewPr>
    <p:cSldViewPr snapToGrid="0">
      <p:cViewPr varScale="1">
        <p:scale>
          <a:sx n="78" d="100"/>
          <a:sy n="78" d="100"/>
        </p:scale>
        <p:origin x="65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3" d="100"/>
          <a:sy n="103" d="100"/>
        </p:scale>
        <p:origin x="2320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/>
              <a:t>15-</a:t>
            </a:r>
            <a:fld id="{BA7BC467-9C61-4066-80D3-50BCBEEC97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12032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9-07-27T03:20:24.61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37 60 6387,'-12'-4'5105,"-12"18"-720,47-15-2299,277-4 1238,-33-12-2161,248 9-645,-128-13 10,-36 8-237,-98 9-299,111 4 123,196 4 175,-169 4 271,12-4-276,-58-6-95,-73 14 487,-114-10-2099,-155-2 902,-1-5-9178,-5-4 4469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4/25/2018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D95167-E367-4FF7-8E39-CC491441F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1849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layer above:</a:t>
            </a:r>
            <a:br>
              <a:rPr lang="en-US" dirty="0"/>
            </a:br>
            <a:r>
              <a:rPr lang="en-US" dirty="0"/>
              <a:t>- Pointers! Even if they aren’t in other languages explicitly, pointers are often running in the background</a:t>
            </a:r>
            <a:br>
              <a:rPr lang="en-US" dirty="0"/>
            </a:br>
            <a:r>
              <a:rPr lang="en-US" dirty="0"/>
              <a:t>- Programmer discipline for handling all the “features” of low-level programming!</a:t>
            </a:r>
          </a:p>
          <a:p>
            <a:r>
              <a:rPr lang="en-US" dirty="0"/>
              <a:t>Memory:</a:t>
            </a:r>
          </a:p>
          <a:p>
            <a:r>
              <a:rPr lang="en-US" dirty="0"/>
              <a:t>- Many types of memory allocation, static, automatic, dynamic</a:t>
            </a:r>
            <a:br>
              <a:rPr lang="en-US" dirty="0"/>
            </a:br>
            <a:r>
              <a:rPr lang="en-US" dirty="0"/>
              <a:t>- need to clean it up ourselves</a:t>
            </a:r>
            <a:br>
              <a:rPr lang="en-US" dirty="0"/>
            </a:br>
            <a:r>
              <a:rPr lang="en-US" dirty="0"/>
              <a:t>Robustness &amp; error handling:</a:t>
            </a:r>
            <a:br>
              <a:rPr lang="en-U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289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69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was done with a “clickable image” poll</a:t>
            </a:r>
          </a:p>
          <a:p>
            <a:endParaRPr lang="en-US" dirty="0"/>
          </a:p>
          <a:p>
            <a:r>
              <a:rPr lang="en-US" dirty="0"/>
              <a:t>No header guards</a:t>
            </a:r>
          </a:p>
          <a:p>
            <a:r>
              <a:rPr lang="en-US" dirty="0"/>
              <a:t>Struct pair is not </a:t>
            </a:r>
            <a:r>
              <a:rPr lang="en-US" dirty="0" err="1"/>
              <a:t>typedef’d</a:t>
            </a:r>
            <a:r>
              <a:rPr lang="en-US" dirty="0"/>
              <a:t>, so users need to use it as “struct pair”</a:t>
            </a:r>
          </a:p>
          <a:p>
            <a:r>
              <a:rPr lang="en-US" dirty="0" err="1"/>
              <a:t>Pair_Allocate</a:t>
            </a:r>
            <a:r>
              <a:rPr lang="en-US" dirty="0"/>
              <a:t> doesn’t use output parameters correctly, needs to be rewritten</a:t>
            </a:r>
          </a:p>
          <a:p>
            <a:r>
              <a:rPr lang="en-US" dirty="0" err="1"/>
              <a:t>Pair_Print</a:t>
            </a:r>
            <a:r>
              <a:rPr lang="en-US" dirty="0"/>
              <a:t> should use p-&gt;x and p-&gt;y</a:t>
            </a:r>
          </a:p>
          <a:p>
            <a:r>
              <a:rPr lang="en-US" dirty="0"/>
              <a:t>Memory Leak, p should be </a:t>
            </a:r>
            <a:r>
              <a:rPr lang="en-US" dirty="0" err="1"/>
              <a:t>free’d</a:t>
            </a:r>
            <a:r>
              <a:rPr lang="en-US" dirty="0"/>
              <a:t> at the end of main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04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was done with a “clickable image” poll</a:t>
            </a:r>
          </a:p>
          <a:p>
            <a:endParaRPr lang="en-US" dirty="0"/>
          </a:p>
          <a:p>
            <a:r>
              <a:rPr lang="en-US" dirty="0"/>
              <a:t>No header guards</a:t>
            </a:r>
          </a:p>
          <a:p>
            <a:r>
              <a:rPr lang="en-US" dirty="0"/>
              <a:t>Struct pair is not </a:t>
            </a:r>
            <a:r>
              <a:rPr lang="en-US" dirty="0" err="1"/>
              <a:t>typedef’d</a:t>
            </a:r>
            <a:r>
              <a:rPr lang="en-US" dirty="0"/>
              <a:t>, so users need to use it as “struct pair”</a:t>
            </a:r>
          </a:p>
          <a:p>
            <a:r>
              <a:rPr lang="en-US" dirty="0" err="1"/>
              <a:t>Pair_Allocate</a:t>
            </a:r>
            <a:r>
              <a:rPr lang="en-US" dirty="0"/>
              <a:t> doesn’t use output parameters correctly, needs to be rewritten</a:t>
            </a:r>
          </a:p>
          <a:p>
            <a:r>
              <a:rPr lang="en-US" dirty="0" err="1"/>
              <a:t>Pair_Print</a:t>
            </a:r>
            <a:r>
              <a:rPr lang="en-US" dirty="0"/>
              <a:t> should use p-&gt;x and p-&gt;y</a:t>
            </a:r>
          </a:p>
          <a:p>
            <a:r>
              <a:rPr lang="en-US" dirty="0"/>
              <a:t>Memory Leak, p should be </a:t>
            </a:r>
            <a:r>
              <a:rPr lang="en-US" dirty="0" err="1"/>
              <a:t>free’d</a:t>
            </a:r>
            <a:r>
              <a:rPr lang="en-US" dirty="0"/>
              <a:t> at the end of main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20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Answers are visible in </a:t>
            </a:r>
            <a:r>
              <a:rPr lang="en-US" dirty="0" err="1"/>
              <a:t>pollev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3 &gt; 1 &gt; 2</a:t>
            </a:r>
          </a:p>
          <a:p>
            <a:r>
              <a:rPr lang="en-US" dirty="0"/>
              <a:t>1 &gt; 3 &gt; 2</a:t>
            </a:r>
          </a:p>
          <a:p>
            <a:r>
              <a:rPr lang="en-US" dirty="0"/>
              <a:t>1 &gt; 2 = 3</a:t>
            </a:r>
          </a:p>
          <a:p>
            <a:r>
              <a:rPr lang="en-US" dirty="0"/>
              <a:t>3 = 2 &gt; 1</a:t>
            </a:r>
          </a:p>
          <a:p>
            <a:r>
              <a:rPr lang="en-US" dirty="0"/>
              <a:t>2 &gt; 3 &gt; 1</a:t>
            </a:r>
          </a:p>
          <a:p>
            <a:r>
              <a:rPr lang="en-US" dirty="0"/>
              <a:t>We’re lost….</a:t>
            </a:r>
          </a:p>
          <a:p>
            <a:r>
              <a:rPr lang="en-US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95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6906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4/25/2018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D95167-E367-4FF7-8E39-CC491441FC8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9162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954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47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423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829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600" b="0"/>
            </a:lvl1pPr>
            <a:lvl2pPr>
              <a:defRPr sz="2200"/>
            </a:lvl2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555F633F-D9A8-45BD-BA2B-83E73B802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555F633F-D9A8-45BD-BA2B-83E73B802A9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27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785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2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555F633F-D9A8-45BD-BA2B-83E73B802A9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87538" y="27429"/>
            <a:ext cx="13564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CSE333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Spring 2021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9004" y="27429"/>
            <a:ext cx="906018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L17:  Review</a:t>
            </a:r>
          </a:p>
        </p:txBody>
      </p:sp>
    </p:spTree>
    <p:extLst>
      <p:ext uri="{BB962C8B-B14F-4D97-AF65-F5344CB8AC3E}">
        <p14:creationId xmlns:p14="http://schemas.microsoft.com/office/powerpoint/2010/main" val="359684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presentation/d/1gaH16FYe3X37V2Mzs06aWj3qZCCyITJZW3SpBdnxyAA/edit?usp=sharing" TargetMode="External"/><Relationship Id="rId2" Type="http://schemas.openxmlformats.org/officeDocument/2006/relationships/hyperlink" Target="https://docs.google.com/presentation/d/1ZwvmEkl0zqW6RcmVaNh1Hb41ITqiHes4qwbebWVG4UM/edit?usp=shari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588" indent="-1588"/>
            <a:r>
              <a:rPr lang="en-US" sz="4000" dirty="0"/>
              <a:t>Mid Quarter Review</a:t>
            </a:r>
            <a:br>
              <a:rPr lang="en-US" sz="4000" dirty="0"/>
            </a:br>
            <a:r>
              <a:rPr lang="en-US" sz="2800" b="0" dirty="0">
                <a:ea typeface="CMU Bright" panose="02000603000000000000" pitchFamily="2" charset="0"/>
              </a:rPr>
              <a:t>CSE 333 Spring 2021</a:t>
            </a:r>
            <a:endParaRPr lang="en-US" sz="3200" dirty="0">
              <a:ea typeface="CMU Bright" panose="02000603000000000000" pitchFamily="2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9AB40CE-04C9-4633-800D-3627ADD49F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2860040"/>
          </a:xfrm>
        </p:spPr>
        <p:txBody>
          <a:bodyPr/>
          <a:lstStyle/>
          <a:p>
            <a:pPr algn="l"/>
            <a:r>
              <a:rPr lang="en-US" sz="2400" b="1" dirty="0"/>
              <a:t>Instructor:</a:t>
            </a:r>
            <a:r>
              <a:rPr lang="en-US" sz="2400" dirty="0"/>
              <a:t>	Justin Hsia, Travis McGaha</a:t>
            </a:r>
          </a:p>
          <a:p>
            <a:pPr algn="l"/>
            <a:endParaRPr lang="en-US" sz="24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 err="1"/>
              <a:t>Arthava</a:t>
            </a:r>
            <a:r>
              <a:rPr lang="en-US" sz="2000" dirty="0"/>
              <a:t> </a:t>
            </a:r>
            <a:r>
              <a:rPr lang="en-US" sz="2000" dirty="0" err="1"/>
              <a:t>Deodhar</a:t>
            </a:r>
            <a:r>
              <a:rPr lang="en-US" sz="2000" dirty="0"/>
              <a:t>	Callum Walker	Cosmo Wang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/>
              <a:t>Dylan Hartono	Elizabeth </a:t>
            </a:r>
            <a:r>
              <a:rPr lang="en-US" sz="2000" dirty="0" err="1"/>
              <a:t>Haker</a:t>
            </a:r>
            <a:r>
              <a:rPr lang="en-US" sz="2000" dirty="0"/>
              <a:t>	Kyrie Dowling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/>
              <a:t>Leo Liao	Markus Schiffer	Neha </a:t>
            </a:r>
            <a:r>
              <a:rPr lang="en-US" sz="2000" dirty="0" err="1"/>
              <a:t>Nagvekar</a:t>
            </a:r>
            <a:endParaRPr lang="en-US" sz="2000" dirty="0"/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 err="1"/>
              <a:t>Nonthakit</a:t>
            </a:r>
            <a:r>
              <a:rPr lang="en-US" sz="2000" dirty="0"/>
              <a:t> </a:t>
            </a:r>
            <a:r>
              <a:rPr lang="en-US" sz="2000" dirty="0" err="1"/>
              <a:t>Chaiwong</a:t>
            </a:r>
            <a:r>
              <a:rPr lang="en-US" sz="2000" dirty="0"/>
              <a:t>	Ramya </a:t>
            </a:r>
            <a:r>
              <a:rPr lang="en-US" sz="2000" dirty="0" err="1"/>
              <a:t>Challa</a:t>
            </a:r>
            <a:endParaRPr lang="en-US" sz="2000" dirty="0"/>
          </a:p>
          <a:p>
            <a:pPr algn="l">
              <a:tabLst>
                <a:tab pos="2289175" algn="l"/>
                <a:tab pos="4572000" algn="l"/>
              </a:tabLs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12956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ED830-0AEF-4C37-BFFF-DF671CF03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 Level Programming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C470D-8620-4FEA-8A12-98A07A117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 the function "</a:t>
            </a:r>
            <a:r>
              <a:rPr lang="en-US" dirty="0" err="1"/>
              <a:t>rand_string</a:t>
            </a:r>
            <a:r>
              <a:rPr lang="en-US" dirty="0"/>
              <a:t>", which generates a random string of random length. Assume we have the following functions available to you: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int32_t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rand_len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685800" lvl="2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returns a random int in the range of 1 – 256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rand_char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685800" lvl="2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returns a random printable character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(no '\0' or other special characters)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BBD97D-258C-48F2-AB28-D736051369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672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80AC5-B9DB-4E76-A937-8BCFBDA3D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 Level Programming Review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6B1472-689F-4C31-BE2C-301BA77BE5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11</a:t>
            </a:fld>
            <a:endParaRPr lang="en-US"/>
          </a:p>
        </p:txBody>
      </p:sp>
      <p:sp>
        <p:nvSpPr>
          <p:cNvPr id="6" name="Rounded Rectangle 4">
            <a:extLst>
              <a:ext uri="{FF2B5EF4-FFF2-40B4-BE49-F238E27FC236}">
                <a16:creationId xmlns:a16="http://schemas.microsoft.com/office/drawing/2014/main" id="{F50721E0-B418-474A-9066-5BFE46ED685A}"/>
              </a:ext>
            </a:extLst>
          </p:cNvPr>
          <p:cNvSpPr/>
          <p:nvPr/>
        </p:nvSpPr>
        <p:spPr bwMode="auto">
          <a:xfrm>
            <a:off x="559002" y="1115724"/>
            <a:ext cx="7975398" cy="5635272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returns a random string and its length. Returns -1 on error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int32_t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rand_string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output)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generate random length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int32_t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rand_len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allocate space for the string (+1 for null terminator)</a:t>
            </a:r>
            <a:b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result = 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((len+1)*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error checking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if (result == 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assign random characters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for (int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result[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rand_char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add null terminator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result[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dirty="0">
                <a:solidFill>
                  <a:srgbClr val="00B050"/>
                </a:solidFill>
              </a:rPr>
              <a:t>'</a:t>
            </a:r>
            <a:r>
              <a:rPr lang="en-US" sz="16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\0</a:t>
            </a:r>
            <a:r>
              <a:rPr lang="en-US" sz="1600" dirty="0">
                <a:solidFill>
                  <a:srgbClr val="00B050"/>
                </a:solidFill>
              </a:rPr>
              <a:t>'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return results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*output = result;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return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1360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12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6F46E1C-B036-4D07-8584-1D26D7D4B1F4}"/>
              </a:ext>
            </a:extLst>
          </p:cNvPr>
          <p:cNvSpPr txBox="1">
            <a:spLocks/>
          </p:cNvSpPr>
          <p:nvPr/>
        </p:nvSpPr>
        <p:spPr bwMode="auto">
          <a:xfrm>
            <a:off x="396875" y="1362076"/>
            <a:ext cx="8366125" cy="509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/>
              <a:t>What is wrong with this program?</a:t>
            </a:r>
          </a:p>
          <a:p>
            <a:pPr lvl="1"/>
            <a:r>
              <a:rPr lang="en-US" kern="0" dirty="0"/>
              <a:t>(ignoring style issues)</a:t>
            </a:r>
          </a:p>
        </p:txBody>
      </p:sp>
      <p:sp>
        <p:nvSpPr>
          <p:cNvPr id="8" name="Rounded Rectangle 4">
            <a:extLst>
              <a:ext uri="{FF2B5EF4-FFF2-40B4-BE49-F238E27FC236}">
                <a16:creationId xmlns:a16="http://schemas.microsoft.com/office/drawing/2014/main" id="{AB837623-5337-4CCE-8A32-0E65CF1057BC}"/>
              </a:ext>
            </a:extLst>
          </p:cNvPr>
          <p:cNvSpPr/>
          <p:nvPr/>
        </p:nvSpPr>
        <p:spPr bwMode="auto">
          <a:xfrm>
            <a:off x="6644005" y="2353130"/>
            <a:ext cx="2103120" cy="1073966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333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x, y;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4BE5CC6B-0D24-45E3-BFB2-9C6430B27745}"/>
              </a:ext>
            </a:extLst>
          </p:cNvPr>
          <p:cNvSpPr/>
          <p:nvPr/>
        </p:nvSpPr>
        <p:spPr bwMode="auto">
          <a:xfrm>
            <a:off x="396875" y="3430904"/>
            <a:ext cx="4996392" cy="3061335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6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Pair_Allocate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(pair *out)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out = (pair *)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(pair))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out-&gt;x = 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out-&gt;y = 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Pair_Print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(pair *p)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"(x:%d, y:%d)"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620056A6-AEEF-4C67-953A-E1226DB60945}"/>
              </a:ext>
            </a:extLst>
          </p:cNvPr>
          <p:cNvSpPr/>
          <p:nvPr/>
        </p:nvSpPr>
        <p:spPr bwMode="auto">
          <a:xfrm>
            <a:off x="5927195" y="3980873"/>
            <a:ext cx="2819930" cy="2498731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6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pair * p;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Pair_Allocate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(p);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p-&gt;x = FOO;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p-&gt;y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351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Pair_Print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(*p);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78F78E-7B5B-45B9-BEB3-D08881CD72EC}"/>
              </a:ext>
            </a:extLst>
          </p:cNvPr>
          <p:cNvSpPr txBox="1"/>
          <p:nvPr/>
        </p:nvSpPr>
        <p:spPr>
          <a:xfrm>
            <a:off x="2192867" y="3026986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util.h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BCB8B5-21EF-49BF-8392-903116733C98}"/>
              </a:ext>
            </a:extLst>
          </p:cNvPr>
          <p:cNvSpPr txBox="1"/>
          <p:nvPr/>
        </p:nvSpPr>
        <p:spPr>
          <a:xfrm>
            <a:off x="5486400" y="3638957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527B34-119D-40E2-A27C-415045541808}"/>
              </a:ext>
            </a:extLst>
          </p:cNvPr>
          <p:cNvSpPr txBox="1"/>
          <p:nvPr/>
        </p:nvSpPr>
        <p:spPr>
          <a:xfrm>
            <a:off x="5562600" y="1999299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72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13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6F46E1C-B036-4D07-8584-1D26D7D4B1F4}"/>
              </a:ext>
            </a:extLst>
          </p:cNvPr>
          <p:cNvSpPr txBox="1">
            <a:spLocks/>
          </p:cNvSpPr>
          <p:nvPr/>
        </p:nvSpPr>
        <p:spPr bwMode="auto">
          <a:xfrm>
            <a:off x="396875" y="1362076"/>
            <a:ext cx="8366125" cy="509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/>
              <a:t>What is wrong with this program?</a:t>
            </a:r>
          </a:p>
          <a:p>
            <a:pPr lvl="1"/>
            <a:r>
              <a:rPr lang="en-US" kern="0" dirty="0"/>
              <a:t>(ignoring style issues)</a:t>
            </a:r>
          </a:p>
        </p:txBody>
      </p:sp>
      <p:sp>
        <p:nvSpPr>
          <p:cNvPr id="8" name="Rounded Rectangle 4">
            <a:extLst>
              <a:ext uri="{FF2B5EF4-FFF2-40B4-BE49-F238E27FC236}">
                <a16:creationId xmlns:a16="http://schemas.microsoft.com/office/drawing/2014/main" id="{AB837623-5337-4CCE-8A32-0E65CF1057BC}"/>
              </a:ext>
            </a:extLst>
          </p:cNvPr>
          <p:cNvSpPr/>
          <p:nvPr/>
        </p:nvSpPr>
        <p:spPr bwMode="auto">
          <a:xfrm>
            <a:off x="6644005" y="2353130"/>
            <a:ext cx="2103120" cy="1073966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333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pair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x, y;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4BE5CC6B-0D24-45E3-BFB2-9C6430B27745}"/>
              </a:ext>
            </a:extLst>
          </p:cNvPr>
          <p:cNvSpPr/>
          <p:nvPr/>
        </p:nvSpPr>
        <p:spPr bwMode="auto">
          <a:xfrm>
            <a:off x="396875" y="3430904"/>
            <a:ext cx="4996392" cy="3061335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6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Pair_Allocate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(pair *out)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out = (pair *)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(pair))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out-&gt;x = 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out-&gt;y = 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Pair_Print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(pair *p)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"(x:%d, y:%d)"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620056A6-AEEF-4C67-953A-E1226DB60945}"/>
              </a:ext>
            </a:extLst>
          </p:cNvPr>
          <p:cNvSpPr/>
          <p:nvPr/>
        </p:nvSpPr>
        <p:spPr bwMode="auto">
          <a:xfrm>
            <a:off x="5927195" y="3980873"/>
            <a:ext cx="2819930" cy="2498731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6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pair * p;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Pair_Allocate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(p);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p-&gt;x = FOO;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p-&gt;y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351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Pair_Print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(*p);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78F78E-7B5B-45B9-BEB3-D08881CD72EC}"/>
              </a:ext>
            </a:extLst>
          </p:cNvPr>
          <p:cNvSpPr txBox="1"/>
          <p:nvPr/>
        </p:nvSpPr>
        <p:spPr>
          <a:xfrm>
            <a:off x="2192867" y="3026986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util.h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BCB8B5-21EF-49BF-8392-903116733C98}"/>
              </a:ext>
            </a:extLst>
          </p:cNvPr>
          <p:cNvSpPr txBox="1"/>
          <p:nvPr/>
        </p:nvSpPr>
        <p:spPr>
          <a:xfrm>
            <a:off x="5486400" y="3638957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527B34-119D-40E2-A27C-415045541808}"/>
              </a:ext>
            </a:extLst>
          </p:cNvPr>
          <p:cNvSpPr txBox="1"/>
          <p:nvPr/>
        </p:nvSpPr>
        <p:spPr>
          <a:xfrm>
            <a:off x="5562600" y="1999299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pair.h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5DC1AF-3D3A-43E8-89E0-ADC43F791B3D}"/>
              </a:ext>
            </a:extLst>
          </p:cNvPr>
          <p:cNvSpPr txBox="1"/>
          <p:nvPr/>
        </p:nvSpPr>
        <p:spPr>
          <a:xfrm>
            <a:off x="3891197" y="2279413"/>
            <a:ext cx="2035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No header guards!</a:t>
            </a:r>
            <a:endParaRPr lang="en-US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C2382BE-072C-4115-BD69-DA62BDF188B3}"/>
              </a:ext>
            </a:extLst>
          </p:cNvPr>
          <p:cNvCxnSpPr>
            <a:cxnSpLocks/>
          </p:cNvCxnSpPr>
          <p:nvPr/>
        </p:nvCxnSpPr>
        <p:spPr bwMode="auto">
          <a:xfrm>
            <a:off x="5812508" y="2513142"/>
            <a:ext cx="815622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622D953-3CA6-49BF-8433-7758ECAC0621}"/>
              </a:ext>
            </a:extLst>
          </p:cNvPr>
          <p:cNvCxnSpPr>
            <a:cxnSpLocks/>
            <a:endCxn id="9" idx="0"/>
          </p:cNvCxnSpPr>
          <p:nvPr/>
        </p:nvCxnSpPr>
        <p:spPr bwMode="auto">
          <a:xfrm flipH="1">
            <a:off x="2895071" y="2648745"/>
            <a:ext cx="1198504" cy="782159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248AF15-86DC-4523-8F54-C5AE3F0CCB65}"/>
              </a:ext>
            </a:extLst>
          </p:cNvPr>
          <p:cNvSpPr txBox="1"/>
          <p:nvPr/>
        </p:nvSpPr>
        <p:spPr>
          <a:xfrm>
            <a:off x="3075575" y="3609637"/>
            <a:ext cx="2035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Output parameter</a:t>
            </a:r>
            <a:b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</a:b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	misuse</a:t>
            </a:r>
            <a:endParaRPr lang="en-US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27942E2-60BB-4CC9-94BF-12FA7A28D817}"/>
              </a:ext>
            </a:extLst>
          </p:cNvPr>
          <p:cNvCxnSpPr>
            <a:cxnSpLocks/>
          </p:cNvCxnSpPr>
          <p:nvPr/>
        </p:nvCxnSpPr>
        <p:spPr bwMode="auto">
          <a:xfrm flipH="1">
            <a:off x="3280830" y="3980873"/>
            <a:ext cx="376771" cy="232082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5F4A12CA-B2D2-4EEE-9613-1746062C70FD}"/>
              </a:ext>
            </a:extLst>
          </p:cNvPr>
          <p:cNvSpPr txBox="1"/>
          <p:nvPr/>
        </p:nvSpPr>
        <p:spPr>
          <a:xfrm>
            <a:off x="3336254" y="4986866"/>
            <a:ext cx="2035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Needs to use -&gt; syntax</a:t>
            </a:r>
            <a:endParaRPr lang="en-US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986149E-BFFF-4923-AEC5-E3BCBCB64BEB}"/>
              </a:ext>
            </a:extLst>
          </p:cNvPr>
          <p:cNvCxnSpPr>
            <a:cxnSpLocks/>
          </p:cNvCxnSpPr>
          <p:nvPr/>
        </p:nvCxnSpPr>
        <p:spPr bwMode="auto">
          <a:xfrm flipH="1">
            <a:off x="3793068" y="5633197"/>
            <a:ext cx="141429" cy="31348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013BB4FE-1815-4B0D-BF89-404F4AAB10D9}"/>
              </a:ext>
            </a:extLst>
          </p:cNvPr>
          <p:cNvSpPr txBox="1"/>
          <p:nvPr/>
        </p:nvSpPr>
        <p:spPr>
          <a:xfrm>
            <a:off x="7453615" y="4537323"/>
            <a:ext cx="2035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Memory leak</a:t>
            </a:r>
            <a:endParaRPr lang="en-US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FAB8FA3-FB84-4E09-A51C-1009BCD631E6}"/>
              </a:ext>
            </a:extLst>
          </p:cNvPr>
          <p:cNvCxnSpPr>
            <a:cxnSpLocks/>
          </p:cNvCxnSpPr>
          <p:nvPr/>
        </p:nvCxnSpPr>
        <p:spPr bwMode="auto">
          <a:xfrm flipH="1">
            <a:off x="7695565" y="4835814"/>
            <a:ext cx="141429" cy="31348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15EBC597-728D-4943-A862-4F56F3DF3DC6}"/>
              </a:ext>
            </a:extLst>
          </p:cNvPr>
          <p:cNvSpPr txBox="1"/>
          <p:nvPr/>
        </p:nvSpPr>
        <p:spPr>
          <a:xfrm>
            <a:off x="7053968" y="3113285"/>
            <a:ext cx="2035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No ; and typedef</a:t>
            </a:r>
            <a:endParaRPr lang="en-US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3D40C1D-F16F-4F78-9055-EC37C81F8E24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893119" y="3219043"/>
            <a:ext cx="231564" cy="87154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39CE85C4-087E-46E7-9366-0B6C408F3069}"/>
              </a:ext>
            </a:extLst>
          </p:cNvPr>
          <p:cNvSpPr txBox="1"/>
          <p:nvPr/>
        </p:nvSpPr>
        <p:spPr>
          <a:xfrm>
            <a:off x="7969659" y="5423856"/>
            <a:ext cx="14839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Shouldn’t</a:t>
            </a:r>
          </a:p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Dereference</a:t>
            </a:r>
            <a:endParaRPr lang="en-US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41DFB53-6E8D-4075-9465-F7BF679B373A}"/>
              </a:ext>
            </a:extLst>
          </p:cNvPr>
          <p:cNvCxnSpPr>
            <a:cxnSpLocks/>
          </p:cNvCxnSpPr>
          <p:nvPr/>
        </p:nvCxnSpPr>
        <p:spPr bwMode="auto">
          <a:xfrm flipH="1">
            <a:off x="7847965" y="5747022"/>
            <a:ext cx="141429" cy="31348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782957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2" grpId="0"/>
      <p:bldP spid="25" grpId="0"/>
      <p:bldP spid="27" grpId="0"/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14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8" name="Rounded Rectangle 4">
            <a:extLst>
              <a:ext uri="{FF2B5EF4-FFF2-40B4-BE49-F238E27FC236}">
                <a16:creationId xmlns:a16="http://schemas.microsoft.com/office/drawing/2014/main" id="{F14AA3BA-577A-4294-A34E-88624EBDE5AF}"/>
              </a:ext>
            </a:extLst>
          </p:cNvPr>
          <p:cNvSpPr/>
          <p:nvPr/>
        </p:nvSpPr>
        <p:spPr bwMode="auto">
          <a:xfrm>
            <a:off x="149012" y="3361575"/>
            <a:ext cx="4829388" cy="528090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LEN,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), file);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ED8A8310-4208-4289-945E-A14383D7BB07}"/>
              </a:ext>
            </a:extLst>
          </p:cNvPr>
          <p:cNvSpPr/>
          <p:nvPr/>
        </p:nvSpPr>
        <p:spPr bwMode="auto">
          <a:xfrm>
            <a:off x="149012" y="5295388"/>
            <a:ext cx="7191588" cy="1253642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while((res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buf+numread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LEN -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!=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...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+= res;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3CFCA53A-68A3-4C60-B5CE-2931431B4370}"/>
              </a:ext>
            </a:extLst>
          </p:cNvPr>
          <p:cNvSpPr/>
          <p:nvPr/>
        </p:nvSpPr>
        <p:spPr bwMode="auto">
          <a:xfrm>
            <a:off x="149012" y="3968136"/>
            <a:ext cx="6268721" cy="1248693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while(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buf+numread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 !=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...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  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2E51881-15EB-400B-90C7-E997DF207AD0}"/>
              </a:ext>
            </a:extLst>
          </p:cNvPr>
          <p:cNvSpPr txBox="1">
            <a:spLocks/>
          </p:cNvSpPr>
          <p:nvPr/>
        </p:nvSpPr>
        <p:spPr bwMode="auto">
          <a:xfrm>
            <a:off x="388937" y="1580545"/>
            <a:ext cx="8366125" cy="1073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/>
              <a:t>Provided are three different ways to read the contents of a large file. Rank the implementations by their efficiency.</a:t>
            </a:r>
          </a:p>
          <a:p>
            <a:pPr lvl="1"/>
            <a:r>
              <a:rPr lang="en-US" kern="0" dirty="0"/>
              <a:t>Assume that buffers are allocated and files opened/closed for you 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AD343A1-14CC-4E72-854C-D56D71447450}"/>
              </a:ext>
            </a:extLst>
          </p:cNvPr>
          <p:cNvSpPr txBox="1">
            <a:spLocks/>
          </p:cNvSpPr>
          <p:nvPr/>
        </p:nvSpPr>
        <p:spPr bwMode="auto">
          <a:xfrm>
            <a:off x="5200588" y="3361575"/>
            <a:ext cx="2287058" cy="44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2000" kern="0" dirty="0"/>
              <a:t>Implementation #1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95A6B9B3-3FF6-44E9-B16E-DB0CFC79923C}"/>
              </a:ext>
            </a:extLst>
          </p:cNvPr>
          <p:cNvSpPr txBox="1">
            <a:spLocks/>
          </p:cNvSpPr>
          <p:nvPr/>
        </p:nvSpPr>
        <p:spPr bwMode="auto">
          <a:xfrm>
            <a:off x="6552142" y="4203489"/>
            <a:ext cx="2287058" cy="44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2000" kern="0" dirty="0"/>
              <a:t>Implementation #2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F599DED-B4BF-472B-98B6-DF77864BED5A}"/>
              </a:ext>
            </a:extLst>
          </p:cNvPr>
          <p:cNvSpPr txBox="1">
            <a:spLocks/>
          </p:cNvSpPr>
          <p:nvPr/>
        </p:nvSpPr>
        <p:spPr bwMode="auto">
          <a:xfrm>
            <a:off x="7340600" y="5472881"/>
            <a:ext cx="1866055" cy="44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2000" kern="0" dirty="0"/>
              <a:t>Implementation</a:t>
            </a:r>
            <a:br>
              <a:rPr lang="en-US" sz="2000" kern="0" dirty="0"/>
            </a:br>
            <a:r>
              <a:rPr lang="en-US" sz="2000" kern="0" dirty="0"/>
              <a:t>   #3</a:t>
            </a:r>
          </a:p>
        </p:txBody>
      </p:sp>
    </p:spTree>
    <p:extLst>
      <p:ext uri="{BB962C8B-B14F-4D97-AF65-F5344CB8AC3E}">
        <p14:creationId xmlns:p14="http://schemas.microsoft.com/office/powerpoint/2010/main" val="2881749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15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8" name="Rounded Rectangle 4">
            <a:extLst>
              <a:ext uri="{FF2B5EF4-FFF2-40B4-BE49-F238E27FC236}">
                <a16:creationId xmlns:a16="http://schemas.microsoft.com/office/drawing/2014/main" id="{F14AA3BA-577A-4294-A34E-88624EBDE5AF}"/>
              </a:ext>
            </a:extLst>
          </p:cNvPr>
          <p:cNvSpPr/>
          <p:nvPr/>
        </p:nvSpPr>
        <p:spPr bwMode="auto">
          <a:xfrm>
            <a:off x="149012" y="3361575"/>
            <a:ext cx="4829388" cy="528090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), LEN, file);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ED8A8310-4208-4289-945E-A14383D7BB07}"/>
              </a:ext>
            </a:extLst>
          </p:cNvPr>
          <p:cNvSpPr/>
          <p:nvPr/>
        </p:nvSpPr>
        <p:spPr bwMode="auto">
          <a:xfrm>
            <a:off x="149012" y="5295388"/>
            <a:ext cx="7191588" cy="1253642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while((res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buf+numread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LEN -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!=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...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+= res;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3CFCA53A-68A3-4C60-B5CE-2931431B4370}"/>
              </a:ext>
            </a:extLst>
          </p:cNvPr>
          <p:cNvSpPr/>
          <p:nvPr/>
        </p:nvSpPr>
        <p:spPr bwMode="auto">
          <a:xfrm>
            <a:off x="149012" y="3968136"/>
            <a:ext cx="6268721" cy="1248693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while(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buf+numread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 !=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...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numread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  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2E51881-15EB-400B-90C7-E997DF207AD0}"/>
              </a:ext>
            </a:extLst>
          </p:cNvPr>
          <p:cNvSpPr txBox="1">
            <a:spLocks/>
          </p:cNvSpPr>
          <p:nvPr/>
        </p:nvSpPr>
        <p:spPr bwMode="auto">
          <a:xfrm>
            <a:off x="388937" y="1580545"/>
            <a:ext cx="8366125" cy="1073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/>
              <a:t>Provided are three different ways to read the contents of a large file. Rank the implementations by their efficiency. 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AD343A1-14CC-4E72-854C-D56D71447450}"/>
              </a:ext>
            </a:extLst>
          </p:cNvPr>
          <p:cNvSpPr txBox="1">
            <a:spLocks/>
          </p:cNvSpPr>
          <p:nvPr/>
        </p:nvSpPr>
        <p:spPr bwMode="auto">
          <a:xfrm>
            <a:off x="5200588" y="3361575"/>
            <a:ext cx="2287058" cy="44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2000" kern="0" dirty="0"/>
              <a:t>Implementation #1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95A6B9B3-3FF6-44E9-B16E-DB0CFC79923C}"/>
              </a:ext>
            </a:extLst>
          </p:cNvPr>
          <p:cNvSpPr txBox="1">
            <a:spLocks/>
          </p:cNvSpPr>
          <p:nvPr/>
        </p:nvSpPr>
        <p:spPr bwMode="auto">
          <a:xfrm>
            <a:off x="6552142" y="4203489"/>
            <a:ext cx="2287058" cy="44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2000" kern="0" dirty="0"/>
              <a:t>Implementation #2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F599DED-B4BF-472B-98B6-DF77864BED5A}"/>
              </a:ext>
            </a:extLst>
          </p:cNvPr>
          <p:cNvSpPr txBox="1">
            <a:spLocks/>
          </p:cNvSpPr>
          <p:nvPr/>
        </p:nvSpPr>
        <p:spPr bwMode="auto">
          <a:xfrm>
            <a:off x="7340600" y="5472881"/>
            <a:ext cx="1866055" cy="44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2000" kern="0" dirty="0"/>
              <a:t>Implementation</a:t>
            </a:r>
            <a:br>
              <a:rPr lang="en-US" sz="2000" kern="0" dirty="0"/>
            </a:br>
            <a:r>
              <a:rPr lang="en-US" sz="2000" kern="0" dirty="0"/>
              <a:t>   #3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573B9EE-AC63-4F38-9E86-69E09D429C36}"/>
              </a:ext>
            </a:extLst>
          </p:cNvPr>
          <p:cNvSpPr txBox="1"/>
          <p:nvPr/>
        </p:nvSpPr>
        <p:spPr>
          <a:xfrm>
            <a:off x="3934497" y="2611280"/>
            <a:ext cx="5060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Read in as much as you can. Minimal system calls, but copies contents twice. </a:t>
            </a:r>
            <a:endParaRPr lang="en-US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72B4741-7F47-42CF-91DA-08C9544788A0}"/>
              </a:ext>
            </a:extLst>
          </p:cNvPr>
          <p:cNvCxnSpPr>
            <a:cxnSpLocks/>
          </p:cNvCxnSpPr>
          <p:nvPr/>
        </p:nvCxnSpPr>
        <p:spPr bwMode="auto">
          <a:xfrm flipH="1">
            <a:off x="3025178" y="2980837"/>
            <a:ext cx="838482" cy="40011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54E15583-A9F5-4DD9-8CBA-9E4E898C2A0B}"/>
              </a:ext>
            </a:extLst>
          </p:cNvPr>
          <p:cNvSpPr txBox="1"/>
          <p:nvPr/>
        </p:nvSpPr>
        <p:spPr>
          <a:xfrm>
            <a:off x="1735668" y="4626091"/>
            <a:ext cx="406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One system call per character!</a:t>
            </a:r>
            <a:b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</a:b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SYSTEM CALLS TAKE A WHILE</a:t>
            </a:r>
            <a:endParaRPr lang="en-US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D57A1D8-D8D0-4AAE-BE35-B8AB25950523}"/>
              </a:ext>
            </a:extLst>
          </p:cNvPr>
          <p:cNvCxnSpPr>
            <a:cxnSpLocks/>
          </p:cNvCxnSpPr>
          <p:nvPr/>
        </p:nvCxnSpPr>
        <p:spPr bwMode="auto">
          <a:xfrm flipV="1">
            <a:off x="4052431" y="4224910"/>
            <a:ext cx="0" cy="423971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01C4E233-3E1E-4A27-B633-C27A15EEE7AE}"/>
              </a:ext>
            </a:extLst>
          </p:cNvPr>
          <p:cNvSpPr txBox="1"/>
          <p:nvPr/>
        </p:nvSpPr>
        <p:spPr>
          <a:xfrm>
            <a:off x="2540000" y="5878628"/>
            <a:ext cx="406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Reads in as much as possible per system call, no double copying</a:t>
            </a:r>
            <a:endParaRPr lang="en-US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CCFBDEA-D158-479C-A780-A36D87FF8B48}"/>
              </a:ext>
            </a:extLst>
          </p:cNvPr>
          <p:cNvCxnSpPr>
            <a:cxnSpLocks/>
          </p:cNvCxnSpPr>
          <p:nvPr/>
        </p:nvCxnSpPr>
        <p:spPr bwMode="auto">
          <a:xfrm flipV="1">
            <a:off x="4856763" y="5477447"/>
            <a:ext cx="0" cy="423971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97636BEB-221D-4CCE-87A5-7B238C41AACF}"/>
              </a:ext>
            </a:extLst>
          </p:cNvPr>
          <p:cNvSpPr txBox="1"/>
          <p:nvPr/>
        </p:nvSpPr>
        <p:spPr>
          <a:xfrm>
            <a:off x="213717" y="2686361"/>
            <a:ext cx="1696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3 &gt; 1 &gt;&gt;&gt;&gt;&gt; 2</a:t>
            </a:r>
          </a:p>
        </p:txBody>
      </p:sp>
    </p:spTree>
    <p:extLst>
      <p:ext uri="{BB962C8B-B14F-4D97-AF65-F5344CB8AC3E}">
        <p14:creationId xmlns:p14="http://schemas.microsoft.com/office/powerpoint/2010/main" val="118133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1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16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6F46E1C-B036-4D07-8584-1D26D7D4B1F4}"/>
              </a:ext>
            </a:extLst>
          </p:cNvPr>
          <p:cNvSpPr txBox="1">
            <a:spLocks/>
          </p:cNvSpPr>
          <p:nvPr/>
        </p:nvSpPr>
        <p:spPr bwMode="auto">
          <a:xfrm>
            <a:off x="396875" y="1362076"/>
            <a:ext cx="8366125" cy="4442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kern="0" dirty="0"/>
              <a:t>Two questions on </a:t>
            </a:r>
            <a:r>
              <a:rPr lang="en-US" kern="0" dirty="0" err="1"/>
              <a:t>Makefiles</a:t>
            </a:r>
            <a:r>
              <a:rPr lang="en-US" kern="0" dirty="0"/>
              <a:t>!</a:t>
            </a:r>
          </a:p>
          <a:p>
            <a:r>
              <a:rPr lang="en-US" kern="0" dirty="0"/>
              <a:t>What benefit does a </a:t>
            </a:r>
            <a:r>
              <a:rPr lang="en-US" kern="0" dirty="0" err="1"/>
              <a:t>Makefile</a:t>
            </a:r>
            <a:r>
              <a:rPr lang="en-US" kern="0" dirty="0"/>
              <a:t> have over a shell script?</a:t>
            </a:r>
          </a:p>
          <a:p>
            <a:pPr lvl="1"/>
            <a:r>
              <a:rPr lang="en-US" kern="0" dirty="0"/>
              <a:t>(A shell script would just run all the commands to recompile)</a:t>
            </a:r>
          </a:p>
          <a:p>
            <a:endParaRPr lang="en-US" kern="0" dirty="0"/>
          </a:p>
          <a:p>
            <a:r>
              <a:rPr lang="en-US" kern="0" dirty="0"/>
              <a:t>Why do we include header files in the sources list, but not in the compilation command?</a:t>
            </a:r>
          </a:p>
          <a:p>
            <a:pPr lvl="1"/>
            <a:r>
              <a:rPr lang="en-US" kern="0" dirty="0"/>
              <a:t>Example:</a:t>
            </a:r>
          </a:p>
        </p:txBody>
      </p:sp>
      <p:sp>
        <p:nvSpPr>
          <p:cNvPr id="16" name="Rounded Rectangle 4">
            <a:extLst>
              <a:ext uri="{FF2B5EF4-FFF2-40B4-BE49-F238E27FC236}">
                <a16:creationId xmlns:a16="http://schemas.microsoft.com/office/drawing/2014/main" id="{7B0CE43C-A3DA-40ED-B328-D60560EBC743}"/>
              </a:ext>
            </a:extLst>
          </p:cNvPr>
          <p:cNvSpPr/>
          <p:nvPr/>
        </p:nvSpPr>
        <p:spPr bwMode="auto">
          <a:xfrm>
            <a:off x="2302066" y="4152758"/>
            <a:ext cx="5778377" cy="528090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main: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main.cc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–g –Wall –std=c17 –o main main.cc</a:t>
            </a:r>
          </a:p>
        </p:txBody>
      </p:sp>
    </p:spTree>
    <p:extLst>
      <p:ext uri="{BB962C8B-B14F-4D97-AF65-F5344CB8AC3E}">
        <p14:creationId xmlns:p14="http://schemas.microsoft.com/office/powerpoint/2010/main" val="39738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17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6F46E1C-B036-4D07-8584-1D26D7D4B1F4}"/>
              </a:ext>
            </a:extLst>
          </p:cNvPr>
          <p:cNvSpPr txBox="1">
            <a:spLocks/>
          </p:cNvSpPr>
          <p:nvPr/>
        </p:nvSpPr>
        <p:spPr bwMode="auto">
          <a:xfrm>
            <a:off x="396875" y="1362076"/>
            <a:ext cx="8366125" cy="4442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kern="0" dirty="0"/>
              <a:t>Two questions on </a:t>
            </a:r>
            <a:r>
              <a:rPr lang="en-US" kern="0" dirty="0" err="1"/>
              <a:t>Makefiles</a:t>
            </a:r>
            <a:r>
              <a:rPr lang="en-US" kern="0" dirty="0"/>
              <a:t>!</a:t>
            </a:r>
          </a:p>
          <a:p>
            <a:r>
              <a:rPr lang="en-US" kern="0" dirty="0"/>
              <a:t>What benefit does a </a:t>
            </a:r>
            <a:r>
              <a:rPr lang="en-US" kern="0" dirty="0" err="1"/>
              <a:t>Makefile</a:t>
            </a:r>
            <a:r>
              <a:rPr lang="en-US" kern="0" dirty="0"/>
              <a:t> have over a shell script?</a:t>
            </a:r>
          </a:p>
          <a:p>
            <a:pPr lvl="1"/>
            <a:r>
              <a:rPr lang="en-US" kern="0" dirty="0"/>
              <a:t>(A shell script would just run all the commands to recompile)</a:t>
            </a:r>
          </a:p>
          <a:p>
            <a:endParaRPr lang="en-US" kern="0" dirty="0"/>
          </a:p>
          <a:p>
            <a:r>
              <a:rPr lang="en-US" kern="0" dirty="0"/>
              <a:t>Why do we include header files in the sources list, but not in the compilation command?</a:t>
            </a:r>
          </a:p>
          <a:p>
            <a:pPr lvl="1"/>
            <a:r>
              <a:rPr lang="en-US" kern="0" dirty="0"/>
              <a:t>Example:</a:t>
            </a:r>
          </a:p>
        </p:txBody>
      </p:sp>
      <p:sp>
        <p:nvSpPr>
          <p:cNvPr id="16" name="Rounded Rectangle 4">
            <a:extLst>
              <a:ext uri="{FF2B5EF4-FFF2-40B4-BE49-F238E27FC236}">
                <a16:creationId xmlns:a16="http://schemas.microsoft.com/office/drawing/2014/main" id="{7B0CE43C-A3DA-40ED-B328-D60560EBC743}"/>
              </a:ext>
            </a:extLst>
          </p:cNvPr>
          <p:cNvSpPr/>
          <p:nvPr/>
        </p:nvSpPr>
        <p:spPr bwMode="auto">
          <a:xfrm>
            <a:off x="2302066" y="4152758"/>
            <a:ext cx="5778377" cy="528090"/>
          </a:xfrm>
          <a:prstGeom prst="roundRect">
            <a:avLst>
              <a:gd name="adj" fmla="val 253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main: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main.cc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util.h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–g –Wall –std=c17 –o main main.cc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BC0159-3905-4C4F-BE27-5D0D43F26955}"/>
              </a:ext>
            </a:extLst>
          </p:cNvPr>
          <p:cNvSpPr txBox="1"/>
          <p:nvPr/>
        </p:nvSpPr>
        <p:spPr>
          <a:xfrm>
            <a:off x="914400" y="2633062"/>
            <a:ext cx="7166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A </a:t>
            </a:r>
            <a:r>
              <a:rPr lang="en-US" dirty="0" err="1">
                <a:solidFill>
                  <a:srgbClr val="FF0000"/>
                </a:solidFill>
                <a:latin typeface="Ink Free" panose="03080402000500000000" pitchFamily="66" charset="0"/>
              </a:rPr>
              <a:t>Makefile</a:t>
            </a:r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 will only recompile what needs to be recompiled by checking timestamps and using a DAG</a:t>
            </a:r>
            <a:endParaRPr lang="en-US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2E1002-4177-4199-85BA-C9A5FABE8B4C}"/>
              </a:ext>
            </a:extLst>
          </p:cNvPr>
          <p:cNvSpPr txBox="1"/>
          <p:nvPr/>
        </p:nvSpPr>
        <p:spPr>
          <a:xfrm>
            <a:off x="996915" y="4736819"/>
            <a:ext cx="7166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</a:rPr>
              <a:t>The C Pre-Processor will handle #include”util.h” in main.cc, and it is implicitly included in compilation.</a:t>
            </a:r>
            <a:endParaRPr lang="en-US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3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 Constructor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18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3429002" y="1351279"/>
            <a:ext cx="5333998" cy="5212080"/>
          </a:xfrm>
          <a:prstGeom prst="roundRect">
            <a:avLst>
              <a:gd name="adj" fmla="val 1998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ifndef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_COMPLEX_H_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#define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_COMPLEX_H_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complex {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Copy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constructor,should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we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pass a reference or not? (Answer: ?)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Complex </a:t>
            </a:r>
            <a:r>
              <a:rPr lang="en-US" sz="1600" b="1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copyme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real_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copyme.real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copyme.image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real_,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class Complex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namespace complex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_COMPLEX_H_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1335557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Complex1.h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EAE77B-C073-463F-B79E-3F5D5385DF48}"/>
              </a:ext>
            </a:extLst>
          </p:cNvPr>
          <p:cNvSpPr txBox="1"/>
          <p:nvPr/>
        </p:nvSpPr>
        <p:spPr>
          <a:xfrm>
            <a:off x="457200" y="1321276"/>
            <a:ext cx="309033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60375" algn="l"/>
              </a:tabLst>
            </a:pPr>
            <a:r>
              <a:rPr lang="en-US" sz="2400" dirty="0"/>
              <a:t>Should we use a reference?</a:t>
            </a:r>
          </a:p>
          <a:p>
            <a:pPr>
              <a:tabLst>
                <a:tab pos="460375" algn="l"/>
              </a:tabLst>
            </a:pP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A.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FF9900"/>
                </a:solidFill>
              </a:rPr>
              <a:t>We must NOT use a reference</a:t>
            </a:r>
            <a:endParaRPr lang="en-US" sz="2400" b="1" dirty="0"/>
          </a:p>
          <a:p>
            <a:pPr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B.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00B050"/>
                </a:solidFill>
              </a:rPr>
              <a:t>It’s OK but </a:t>
            </a:r>
            <a:r>
              <a:rPr lang="en-US" sz="2400" b="1" i="1" dirty="0">
                <a:solidFill>
                  <a:srgbClr val="00B050"/>
                </a:solidFill>
              </a:rPr>
              <a:t>discouraged</a:t>
            </a:r>
            <a:r>
              <a:rPr lang="en-US" sz="2400" b="1" dirty="0">
                <a:solidFill>
                  <a:srgbClr val="00B050"/>
                </a:solidFill>
              </a:rPr>
              <a:t> to use a reference</a:t>
            </a:r>
            <a:endParaRPr lang="en-US" sz="2400" b="1" dirty="0"/>
          </a:p>
          <a:p>
            <a:pPr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C.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FF3399"/>
                </a:solidFill>
              </a:rPr>
              <a:t>It’s OK and </a:t>
            </a:r>
            <a:r>
              <a:rPr lang="en-US" sz="2400" b="1" i="1" dirty="0">
                <a:solidFill>
                  <a:srgbClr val="FF3399"/>
                </a:solidFill>
              </a:rPr>
              <a:t>encouraged</a:t>
            </a:r>
            <a:r>
              <a:rPr lang="en-US" sz="2400" b="1" dirty="0">
                <a:solidFill>
                  <a:srgbClr val="FF3399"/>
                </a:solidFill>
              </a:rPr>
              <a:t> to use a reference</a:t>
            </a:r>
          </a:p>
          <a:p>
            <a:pPr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D.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00B0F0"/>
                </a:solidFill>
              </a:rPr>
              <a:t>We must use a reference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E.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996633"/>
                </a:solidFill>
              </a:rPr>
              <a:t>We’re lost…</a:t>
            </a:r>
            <a:endParaRPr lang="en-US" sz="24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DAE978-B36B-4F74-8456-4378DEAD8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9869259-17E4-402E-8146-0EEAABCC7BBF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10A4AFD5-F5C0-41D2-A796-B7D381A49A5F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</p:spTree>
    <p:extLst>
      <p:ext uri="{BB962C8B-B14F-4D97-AF65-F5344CB8AC3E}">
        <p14:creationId xmlns:p14="http://schemas.microsoft.com/office/powerpoint/2010/main" val="3315624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Complex1.h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We must use a reference</a:t>
            </a:r>
            <a:r>
              <a:rPr lang="en-US" b="1" dirty="0">
                <a:solidFill>
                  <a:srgbClr val="FF9900"/>
                </a:solidFill>
              </a:rPr>
              <a:t> </a:t>
            </a:r>
          </a:p>
          <a:p>
            <a:pPr lvl="1"/>
            <a:r>
              <a:rPr lang="en-US" dirty="0"/>
              <a:t>A </a:t>
            </a:r>
            <a:r>
              <a:rPr lang="en-US" dirty="0" err="1"/>
              <a:t>const</a:t>
            </a:r>
            <a:r>
              <a:rPr lang="en-US" dirty="0"/>
              <a:t> reference to a complex type</a:t>
            </a:r>
          </a:p>
          <a:p>
            <a:pPr lvl="1"/>
            <a:r>
              <a:rPr lang="en-US" dirty="0"/>
              <a:t>We aren’t changing the argument’s values so it doesn’t matter if we use a copy or not, in theory</a:t>
            </a:r>
          </a:p>
          <a:p>
            <a:pPr lvl="1"/>
            <a:r>
              <a:rPr lang="en-US" dirty="0"/>
              <a:t>A copy constructor </a:t>
            </a:r>
            <a:r>
              <a:rPr lang="en-US" i="1" dirty="0"/>
              <a:t>must</a:t>
            </a:r>
            <a:r>
              <a:rPr lang="en-US" dirty="0"/>
              <a:t> take a reference, otherwise it would need to call itself to make a (call-by-value) copy of the argument…</a:t>
            </a:r>
          </a:p>
          <a:p>
            <a:pPr lvl="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F2112-AA3A-4426-BBBD-9D8141F8986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101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Exercise 8 due Monday</a:t>
            </a:r>
          </a:p>
          <a:p>
            <a:pPr lvl="2"/>
            <a:endParaRPr lang="en-US" dirty="0"/>
          </a:p>
          <a:p>
            <a:r>
              <a:rPr lang="en-US" dirty="0"/>
              <a:t>No Lecture Friday!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Midterm “exam” due Friday (5/7) @ 11:59 pm</a:t>
            </a:r>
          </a:p>
          <a:p>
            <a:pPr lvl="1"/>
            <a:endParaRPr lang="en-US" dirty="0"/>
          </a:p>
          <a:p>
            <a:r>
              <a:rPr lang="en-US" dirty="0"/>
              <a:t>Homework 3 due Thursday (5/20) @ 11:59 pm</a:t>
            </a:r>
          </a:p>
          <a:p>
            <a:pPr lvl="1"/>
            <a:r>
              <a:rPr lang="en-US" dirty="0"/>
              <a:t>Due date is two weeks from tomorrow</a:t>
            </a:r>
          </a:p>
          <a:p>
            <a:pPr lvl="1"/>
            <a:r>
              <a:rPr lang="en-US" dirty="0"/>
              <a:t>Partner sign-up &amp; Partner Finding form already open on Ed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191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operator+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4101A9-F5F6-4FA1-9370-4EAB397D2497}" type="slidenum">
              <a:rPr lang="en-US" smtClean="0"/>
              <a:t>20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2658533" y="1426277"/>
            <a:ext cx="6180667" cy="4663440"/>
          </a:xfrm>
          <a:prstGeom prst="roundRect">
            <a:avLst>
              <a:gd name="adj" fmla="val 1998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iostream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complex {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Should operator+ return a reference or not?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(Answer: ?)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 </a:t>
            </a:r>
            <a:r>
              <a:rPr lang="en-US" sz="1600" b="1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operator+(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Complex &amp;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a)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tmp.real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 = this-&gt;real_ +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a.real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tmp.imag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 =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this-&gt;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 +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real_,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class Complex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namespace complex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1405596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Complex2.h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F5FF10-27E8-454C-A2B4-01D5A3103DFB}"/>
              </a:ext>
            </a:extLst>
          </p:cNvPr>
          <p:cNvSpPr txBox="1"/>
          <p:nvPr/>
        </p:nvSpPr>
        <p:spPr>
          <a:xfrm>
            <a:off x="177800" y="1254660"/>
            <a:ext cx="240453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60375" algn="l"/>
              </a:tabLst>
            </a:pPr>
            <a:r>
              <a:rPr lang="en-US" sz="2400" dirty="0"/>
              <a:t>Should we use a reference?</a:t>
            </a:r>
          </a:p>
          <a:p>
            <a:pPr>
              <a:tabLst>
                <a:tab pos="460375" algn="l"/>
              </a:tabLst>
            </a:pP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A.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FF9900"/>
                </a:solidFill>
              </a:rPr>
              <a:t>We must NOT use a reference</a:t>
            </a:r>
            <a:endParaRPr lang="en-US" sz="2400" b="1" dirty="0"/>
          </a:p>
          <a:p>
            <a:pPr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B.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00B050"/>
                </a:solidFill>
              </a:rPr>
              <a:t>It’s OK but </a:t>
            </a:r>
            <a:r>
              <a:rPr lang="en-US" sz="2400" b="1" i="1" dirty="0">
                <a:solidFill>
                  <a:srgbClr val="00B050"/>
                </a:solidFill>
              </a:rPr>
              <a:t>discouraged</a:t>
            </a:r>
            <a:r>
              <a:rPr lang="en-US" sz="2400" b="1" dirty="0">
                <a:solidFill>
                  <a:srgbClr val="00B050"/>
                </a:solidFill>
              </a:rPr>
              <a:t> to use a reference</a:t>
            </a:r>
            <a:endParaRPr lang="en-US" sz="2400" b="1" dirty="0"/>
          </a:p>
          <a:p>
            <a:pPr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C.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FF3399"/>
                </a:solidFill>
              </a:rPr>
              <a:t>It’s OK and </a:t>
            </a:r>
            <a:r>
              <a:rPr lang="en-US" sz="2400" b="1" i="1" dirty="0">
                <a:solidFill>
                  <a:srgbClr val="FF3399"/>
                </a:solidFill>
              </a:rPr>
              <a:t>encouraged</a:t>
            </a:r>
            <a:r>
              <a:rPr lang="en-US" sz="2400" b="1" dirty="0">
                <a:solidFill>
                  <a:srgbClr val="FF3399"/>
                </a:solidFill>
              </a:rPr>
              <a:t> to use a reference</a:t>
            </a:r>
          </a:p>
          <a:p>
            <a:pPr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D.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00B0F0"/>
                </a:solidFill>
              </a:rPr>
              <a:t>We must use a reference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460375" algn="l"/>
              </a:tabLst>
            </a:pPr>
            <a:r>
              <a:rPr lang="en-US" sz="2400" b="1" dirty="0">
                <a:solidFill>
                  <a:srgbClr val="4B2A85"/>
                </a:solidFill>
              </a:rPr>
              <a:t>E.</a:t>
            </a:r>
            <a:r>
              <a:rPr lang="en-US" sz="2400" b="1" dirty="0"/>
              <a:t>	</a:t>
            </a:r>
            <a:r>
              <a:rPr lang="en-US" sz="2400" b="1" dirty="0">
                <a:solidFill>
                  <a:srgbClr val="996633"/>
                </a:solidFill>
              </a:rPr>
              <a:t>We’re lost…</a:t>
            </a:r>
            <a:endParaRPr lang="en-US" sz="240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6187E57-0250-4309-A520-39B978B61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6AB89CD-7102-41EE-9A9B-BD93CEDA40D5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1" name="Rounded Rectangle 4">
            <a:extLst>
              <a:ext uri="{FF2B5EF4-FFF2-40B4-BE49-F238E27FC236}">
                <a16:creationId xmlns:a16="http://schemas.microsoft.com/office/drawing/2014/main" id="{D8E427B8-FA48-4D56-8F70-3C31A7093B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</p:spTree>
    <p:extLst>
      <p:ext uri="{BB962C8B-B14F-4D97-AF65-F5344CB8AC3E}">
        <p14:creationId xmlns:p14="http://schemas.microsoft.com/office/powerpoint/2010/main" val="36735179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Complex2.h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We must NOT use a reference </a:t>
            </a:r>
          </a:p>
          <a:p>
            <a:pPr lvl="1"/>
            <a:r>
              <a:rPr lang="en-US" dirty="0"/>
              <a:t>A reference to a stack-allocated complex type</a:t>
            </a:r>
          </a:p>
          <a:p>
            <a:pPr lvl="1"/>
            <a:r>
              <a:rPr lang="en-US" dirty="0"/>
              <a:t>Never return a reference (or pointer to) a local variable</a:t>
            </a:r>
          </a:p>
          <a:p>
            <a:pPr lvl="2"/>
            <a:r>
              <a:rPr lang="en-US" dirty="0"/>
              <a:t>Destructor is also called on object when returning</a:t>
            </a:r>
          </a:p>
          <a:p>
            <a:pPr lvl="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AF2112-AA3A-4426-BBBD-9D8141F8986C}" type="slidenum">
              <a:rPr lang="en-US" smtClean="0"/>
              <a:t>21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F5427611-7EF0-450C-9038-80D224CDA73D}"/>
                  </a:ext>
                </a:extLst>
              </p14:cNvPr>
              <p14:cNvContentPartPr/>
              <p14:nvPr/>
            </p14:nvContentPartPr>
            <p14:xfrm>
              <a:off x="3082989" y="2181514"/>
              <a:ext cx="1654560" cy="252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F5427611-7EF0-450C-9038-80D224CDA73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74349" y="2172874"/>
                <a:ext cx="1672200" cy="42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44430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F952A-A27F-4244-9B33-C5B3AE442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C0A15-EEB8-4A7D-B79B-6F0C5C1D4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Reflection</a:t>
            </a:r>
          </a:p>
          <a:p>
            <a:r>
              <a:rPr lang="en-US" dirty="0"/>
              <a:t>Review Questions!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4767C1-6D87-492E-817C-23B794A93A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751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Topics (so far)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</a:p>
          <a:p>
            <a:pPr lvl="1"/>
            <a:r>
              <a:rPr lang="en-US" dirty="0"/>
              <a:t>Low-level programming language</a:t>
            </a:r>
          </a:p>
          <a:p>
            <a:r>
              <a:rPr lang="en-US" dirty="0"/>
              <a:t>C++</a:t>
            </a:r>
          </a:p>
          <a:p>
            <a:pPr lvl="1"/>
            <a:r>
              <a:rPr lang="en-US" dirty="0"/>
              <a:t>The 800-lb gorilla of programming languages</a:t>
            </a:r>
          </a:p>
          <a:p>
            <a:pPr lvl="1"/>
            <a:r>
              <a:rPr lang="en-US" dirty="0"/>
              <a:t>“better C” + classes + STL + smart pointers + …</a:t>
            </a:r>
          </a:p>
          <a:p>
            <a:pPr lvl="2"/>
            <a:r>
              <a:rPr lang="en-US" dirty="0"/>
              <a:t>More to come soon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  <a:p>
            <a:r>
              <a:rPr lang="en-US" dirty="0"/>
              <a:t>Memory management</a:t>
            </a:r>
          </a:p>
          <a:p>
            <a:r>
              <a:rPr lang="en-US" dirty="0"/>
              <a:t>System interfaces and services</a:t>
            </a:r>
          </a:p>
          <a:p>
            <a:pPr lvl="1"/>
            <a:r>
              <a:rPr lang="en-US" dirty="0"/>
              <a:t>More to come later in the quarter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39BBAF-12A8-44A0-A034-B526236973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967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7191D-B411-42FD-96D8-F8454E932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Low-Level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DCACE-52CD-4718-962B-DB837A97C4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layer between CSE 351 and Java</a:t>
            </a:r>
          </a:p>
          <a:p>
            <a:pPr lvl="1"/>
            <a:r>
              <a:rPr lang="en-US" sz="2000" dirty="0"/>
              <a:t>Understanding the “layer below” makes you a better programmer at the layer above</a:t>
            </a:r>
          </a:p>
          <a:p>
            <a:pPr lvl="1"/>
            <a:r>
              <a:rPr lang="en-US" sz="2000" dirty="0"/>
              <a:t>More to come on this with Inheritance</a:t>
            </a:r>
          </a:p>
          <a:p>
            <a:pPr lvl="1"/>
            <a:endParaRPr lang="en-US" sz="2000" dirty="0"/>
          </a:p>
          <a:p>
            <a:r>
              <a:rPr lang="en-US" sz="2400" dirty="0"/>
              <a:t>Memory &amp; Resource management</a:t>
            </a:r>
          </a:p>
          <a:p>
            <a:pPr lvl="1"/>
            <a:r>
              <a:rPr lang="en-US" sz="2000" dirty="0"/>
              <a:t>Pointers!!!!</a:t>
            </a:r>
          </a:p>
          <a:p>
            <a:pPr lvl="1"/>
            <a:r>
              <a:rPr lang="en-US" sz="2000" dirty="0"/>
              <a:t>C/C++ won’t clean up for you!</a:t>
            </a:r>
          </a:p>
          <a:p>
            <a:pPr lvl="1"/>
            <a:endParaRPr lang="en-US" sz="2000" dirty="0"/>
          </a:p>
          <a:p>
            <a:r>
              <a:rPr lang="en-US" sz="2400" dirty="0"/>
              <a:t>Robustness and error handling</a:t>
            </a:r>
          </a:p>
          <a:p>
            <a:pPr lvl="1"/>
            <a:r>
              <a:rPr lang="en-US" sz="2000" dirty="0"/>
              <a:t>Code must be well thought out</a:t>
            </a:r>
          </a:p>
          <a:p>
            <a:pPr lvl="1"/>
            <a:r>
              <a:rPr lang="en-US" sz="2000" dirty="0"/>
              <a:t>We must be disciplined!</a:t>
            </a:r>
          </a:p>
          <a:p>
            <a:pPr lvl="1"/>
            <a:endParaRPr lang="en-US" sz="2000" dirty="0"/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93A61-F067-4AF5-BC28-610F129FD2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38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A8134-7801-4538-8AD4-E23C8E0FA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Operating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905A6-F49F-4BF0-B143-B5E40C2ED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Operating System</a:t>
            </a:r>
          </a:p>
          <a:p>
            <a:pPr lvl="1"/>
            <a:r>
              <a:rPr lang="en-US" dirty="0"/>
              <a:t>Complicated software that has permission to interact with hardware</a:t>
            </a:r>
          </a:p>
          <a:p>
            <a:r>
              <a:rPr lang="en-US" dirty="0"/>
              <a:t>System Calls</a:t>
            </a:r>
          </a:p>
          <a:p>
            <a:pPr lvl="1"/>
            <a:r>
              <a:rPr lang="en-US" dirty="0"/>
              <a:t>Interface for users to request protected OS operations</a:t>
            </a:r>
          </a:p>
          <a:p>
            <a:pPr lvl="1"/>
            <a:r>
              <a:rPr lang="en-US" dirty="0"/>
              <a:t>Some library calls (</a:t>
            </a:r>
            <a:r>
              <a:rPr lang="en-US" dirty="0" err="1"/>
              <a:t>fread</a:t>
            </a:r>
            <a:r>
              <a:rPr lang="en-US" dirty="0"/>
              <a:t>/</a:t>
            </a:r>
            <a:r>
              <a:rPr lang="en-US" dirty="0" err="1"/>
              <a:t>fwrite</a:t>
            </a:r>
            <a:r>
              <a:rPr lang="en-US" dirty="0"/>
              <a:t>/…) will also have to go through the OS via system calls.</a:t>
            </a:r>
          </a:p>
          <a:p>
            <a:r>
              <a:rPr lang="en-US" dirty="0"/>
              <a:t>I/O</a:t>
            </a:r>
          </a:p>
          <a:p>
            <a:pPr lvl="1"/>
            <a:r>
              <a:rPr lang="en-US" dirty="0"/>
              <a:t>Reading/Writing to disk takes a LONG time</a:t>
            </a:r>
          </a:p>
          <a:p>
            <a:pPr lvl="2"/>
            <a:r>
              <a:rPr lang="en-US" dirty="0"/>
              <a:t>(relative to other operations)</a:t>
            </a:r>
          </a:p>
          <a:p>
            <a:pPr lvl="1"/>
            <a:r>
              <a:rPr lang="en-US" dirty="0"/>
              <a:t>Strategies like buffering should be used to minimize number of disk accesses.</a:t>
            </a:r>
          </a:p>
          <a:p>
            <a:r>
              <a:rPr lang="en-US" dirty="0"/>
              <a:t>More OS features coming later!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DD2861-37A4-4D6E-AC99-774FE4C99E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4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F952A-A27F-4244-9B33-C5B3AE442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C0A15-EEB8-4A7D-B79B-6F0C5C1D4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Reflection</a:t>
            </a:r>
          </a:p>
          <a:p>
            <a:r>
              <a:rPr lang="en-US" b="1" dirty="0">
                <a:solidFill>
                  <a:srgbClr val="4B2A85"/>
                </a:solidFill>
              </a:rPr>
              <a:t>Review Questions!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4767C1-6D87-492E-817C-23B794A93A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81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6F46E1C-B036-4D07-8584-1D26D7D4B1F4}"/>
              </a:ext>
            </a:extLst>
          </p:cNvPr>
          <p:cNvSpPr txBox="1">
            <a:spLocks/>
          </p:cNvSpPr>
          <p:nvPr/>
        </p:nvSpPr>
        <p:spPr bwMode="auto">
          <a:xfrm>
            <a:off x="396875" y="1362075"/>
            <a:ext cx="8366125" cy="252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49224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914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17043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144475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kern="0" dirty="0"/>
              <a:t>We don’t have a “normal” midterm this quarter</a:t>
            </a:r>
          </a:p>
          <a:p>
            <a:r>
              <a:rPr lang="en-US" kern="0" dirty="0"/>
              <a:t>For the rest of lecture, we will do some conceptual questions to reflect on what we learned in the first half of the course.</a:t>
            </a:r>
          </a:p>
        </p:txBody>
      </p:sp>
    </p:spTree>
    <p:extLst>
      <p:ext uri="{BB962C8B-B14F-4D97-AF65-F5344CB8AC3E}">
        <p14:creationId xmlns:p14="http://schemas.microsoft.com/office/powerpoint/2010/main" val="1339950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ED830-0AEF-4C37-BFFF-DF671CF03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 Level Programming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C470D-8620-4FEA-8A12-98A07A117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“plan” for this question</a:t>
            </a:r>
          </a:p>
          <a:p>
            <a:pPr lvl="1"/>
            <a:r>
              <a:rPr lang="en-US" dirty="0"/>
              <a:t>Send everyone to breakouts</a:t>
            </a:r>
          </a:p>
          <a:p>
            <a:pPr lvl="1"/>
            <a:r>
              <a:rPr lang="en-US" dirty="0"/>
              <a:t>1 person per breakout shares their screen and goes to the shared google slides here:</a:t>
            </a:r>
          </a:p>
          <a:p>
            <a:pPr lvl="2"/>
            <a:r>
              <a:rPr lang="en-US" dirty="0"/>
              <a:t>Lecture A: </a:t>
            </a:r>
            <a:r>
              <a:rPr lang="en-US" dirty="0">
                <a:hlinkClick r:id="rId2"/>
              </a:rPr>
              <a:t>https://docs.google.com/presentation/d/1ZwvmEkl0zqW6RcmVaNh1Hb41ITqiHes4qwbebWVG4UM/edit?usp=sharing</a:t>
            </a:r>
            <a:endParaRPr lang="en-US" dirty="0"/>
          </a:p>
          <a:p>
            <a:pPr lvl="2"/>
            <a:r>
              <a:rPr lang="en-US" dirty="0"/>
              <a:t>Lecture B: </a:t>
            </a:r>
            <a:r>
              <a:rPr lang="en-US" dirty="0">
                <a:hlinkClick r:id="rId3"/>
              </a:rPr>
              <a:t>https://docs.google.com/presentation/d/1gaH16FYe3X37V2Mzs06aWj3qZCCyITJZW3SpBdnxyAA/edit?usp=sharing</a:t>
            </a:r>
            <a:endParaRPr lang="en-US" dirty="0"/>
          </a:p>
          <a:p>
            <a:pPr lvl="1"/>
            <a:r>
              <a:rPr lang="en-US" dirty="0"/>
              <a:t>Work with &amp; Discuss with neighbors!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BBD97D-258C-48F2-AB28-D736051369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5F633F-D9A8-45BD-BA2B-83E73B802A9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26545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33-Sp18" id="{44FC5006-834D-4A11-9A19-A28E77026514}" vid="{707A0DD7-2910-4516-9D32-A0CE1886E1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UWTheme-333-Sp19</Template>
  <TotalTime>7284</TotalTime>
  <Words>2217</Words>
  <Application>Microsoft Office PowerPoint</Application>
  <PresentationFormat>On-screen Show (4:3)</PresentationFormat>
  <Paragraphs>338</Paragraphs>
  <Slides>21</Slides>
  <Notes>10</Notes>
  <HiddenSlides>2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Arial Narrow</vt:lpstr>
      <vt:lpstr>Arial Rounded MT Bold</vt:lpstr>
      <vt:lpstr>Calibri</vt:lpstr>
      <vt:lpstr>Courier New</vt:lpstr>
      <vt:lpstr>Ink Free</vt:lpstr>
      <vt:lpstr>Times New Roman</vt:lpstr>
      <vt:lpstr>Wingdings</vt:lpstr>
      <vt:lpstr>UWTheme-333-Sp18</vt:lpstr>
      <vt:lpstr>Mid Quarter Review CSE 333 Spring 2021</vt:lpstr>
      <vt:lpstr>Administrivia</vt:lpstr>
      <vt:lpstr>Lecture Outline</vt:lpstr>
      <vt:lpstr>Main Topics (so far)</vt:lpstr>
      <vt:lpstr>Low-Level Programming</vt:lpstr>
      <vt:lpstr>The Operating System</vt:lpstr>
      <vt:lpstr>Lecture Outline</vt:lpstr>
      <vt:lpstr>PowerPoint Presentation</vt:lpstr>
      <vt:lpstr>Low Level Programming Review</vt:lpstr>
      <vt:lpstr>Low Level Programming Review</vt:lpstr>
      <vt:lpstr>Low Level Programming 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Copy Constructor</vt:lpstr>
      <vt:lpstr>Complex1.h</vt:lpstr>
      <vt:lpstr>operator+</vt:lpstr>
      <vt:lpstr>Complex2.h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STL and Mid-Quarter Review CSE 333 20su</dc:title>
  <dc:creator>Travis McGaha</dc:creator>
  <cp:lastModifiedBy>Travis McGaha</cp:lastModifiedBy>
  <cp:revision>151</cp:revision>
  <cp:lastPrinted>2021-05-05T23:24:02Z</cp:lastPrinted>
  <dcterms:created xsi:type="dcterms:W3CDTF">2018-04-23T06:25:50Z</dcterms:created>
  <dcterms:modified xsi:type="dcterms:W3CDTF">2021-05-06T02:59:26Z</dcterms:modified>
</cp:coreProperties>
</file>