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21"/>
  </p:notesMasterIdLst>
  <p:handoutMasterIdLst>
    <p:handoutMasterId r:id="rId22"/>
  </p:handoutMasterIdLst>
  <p:sldIdLst>
    <p:sldId id="257" r:id="rId2"/>
    <p:sldId id="293" r:id="rId3"/>
    <p:sldId id="335" r:id="rId4"/>
    <p:sldId id="283" r:id="rId5"/>
    <p:sldId id="355" r:id="rId6"/>
    <p:sldId id="356" r:id="rId7"/>
    <p:sldId id="265" r:id="rId8"/>
    <p:sldId id="365" r:id="rId9"/>
    <p:sldId id="3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82" r:id="rId2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00"/>
    <a:srgbClr val="D94B7B"/>
    <a:srgbClr val="0066FF"/>
    <a:srgbClr val="5A5A5A"/>
    <a:srgbClr val="E2661A"/>
    <a:srgbClr val="4B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83" autoAdjust="0"/>
    <p:restoredTop sz="75866" autoAdjust="0"/>
  </p:normalViewPr>
  <p:slideViewPr>
    <p:cSldViewPr snapToGrid="0">
      <p:cViewPr varScale="1">
        <p:scale>
          <a:sx n="124" d="100"/>
          <a:sy n="124" d="100"/>
        </p:scale>
        <p:origin x="274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3" d="100"/>
          <a:sy n="103" d="100"/>
        </p:scale>
        <p:origin x="2320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en-US" dirty="0"/>
              <a:t>15-</a:t>
            </a:r>
            <a:fld id="{BA7BC467-9C61-4066-80D3-50BCBEEC97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12032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4/25/2018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D95167-E367-4FF7-8E39-CC491441F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01849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4/25/2018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D95167-E367-4FF7-8E39-CC491441FC8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075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template, "class" is traditional, but may see "</a:t>
            </a:r>
            <a:r>
              <a:rPr lang="en-US" dirty="0" err="1"/>
              <a:t>typename</a:t>
            </a:r>
            <a:r>
              <a:rPr lang="en-US" dirty="0"/>
              <a:t>" instead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4/25/2018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5167-E367-4FF7-8E39-CC491441FC8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7610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operators are required will be in the documentation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4/25/2018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D95167-E367-4FF7-8E39-CC491441FC8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4165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Run </a:t>
            </a:r>
            <a:r>
              <a:rPr lang="en-US" dirty="0" err="1"/>
              <a:t>vectoralgos</a:t>
            </a:r>
            <a:r>
              <a:rPr lang="en-US" dirty="0"/>
              <a:t> to</a:t>
            </a:r>
            <a:r>
              <a:rPr lang="en-US" baseline="0" dirty="0"/>
              <a:t> see Tracer output – lots of copying!!!</a:t>
            </a:r>
          </a:p>
          <a:p>
            <a:r>
              <a:rPr lang="en-US" dirty="0"/>
              <a:t>http://www.cplusplus.com/reference/algorithm/sort/ -- “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average,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linearithmic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the distance between </a:t>
            </a:r>
            <a:r>
              <a:rPr lang="en-US" sz="12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first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and </a:t>
            </a:r>
            <a:r>
              <a:rPr lang="en-US" sz="12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last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Performs approximately </a:t>
            </a:r>
            <a:r>
              <a:rPr lang="en-US" dirty="0"/>
              <a:t>N*log</a:t>
            </a:r>
            <a:r>
              <a:rPr lang="en-US" baseline="-25000" dirty="0"/>
              <a:t>2</a:t>
            </a:r>
            <a:r>
              <a:rPr lang="en-US" dirty="0"/>
              <a:t>(N)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(where </a:t>
            </a:r>
            <a:r>
              <a:rPr lang="en-US" sz="12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is this distance) comparisons of elements, and up to that many element swaps (or moves).”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4/25/2018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5167-E367-4FF7-8E39-CC491441FC8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640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Unlike C where we had to implement these ourselves, they are implemented for us in C++ </a:t>
            </a:r>
            <a:r>
              <a:rPr lang="en-US" dirty="0">
                <a:sym typeface="Wingdings" panose="05000000000000000000" pitchFamily="2" charset="2"/>
              </a:rPr>
              <a:t>))))))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4/25/2018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D95167-E367-4FF7-8E39-CC491441FC8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010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4/25/2018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5167-E367-4FF7-8E39-CC491441FC8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5409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chose things in our exercises for a reason to allude to these</a:t>
            </a:r>
          </a:p>
          <a:p>
            <a:r>
              <a:rPr lang="en-US" dirty="0"/>
              <a:t>We won’t go over all of the functionality, you can look up the rest of it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4/25/2018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D95167-E367-4FF7-8E39-CC491441FC8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5311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 make</a:t>
            </a:r>
          </a:p>
          <a:p>
            <a:r>
              <a:rPr lang="en-US" dirty="0"/>
              <a:t>./</a:t>
            </a:r>
            <a:r>
              <a:rPr lang="en-US" dirty="0" err="1"/>
              <a:t>vectorfun</a:t>
            </a:r>
            <a:endParaRPr lang="en-US" dirty="0"/>
          </a:p>
          <a:p>
            <a:r>
              <a:rPr lang="en-US" dirty="0"/>
              <a:t>make </a:t>
            </a:r>
            <a:r>
              <a:rPr lang="en-US" dirty="0" err="1"/>
              <a:t>vectorcap</a:t>
            </a:r>
            <a:endParaRPr lang="en-US" dirty="0"/>
          </a:p>
          <a:p>
            <a:r>
              <a:rPr lang="en-US" dirty="0"/>
              <a:t>./</a:t>
            </a:r>
            <a:r>
              <a:rPr lang="en-US" dirty="0" err="1"/>
              <a:t>vectorfun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4/25/2018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5167-E367-4FF7-8E39-CC491441FC8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2499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 uncomment </a:t>
            </a:r>
            <a:r>
              <a:rPr lang="en-US" dirty="0" err="1"/>
              <a:t>vec.reserve</a:t>
            </a:r>
            <a:r>
              <a:rPr lang="en-US" dirty="0"/>
              <a:t>(4); in vectorfun.cc</a:t>
            </a:r>
          </a:p>
          <a:p>
            <a:r>
              <a:rPr lang="en-US" dirty="0"/>
              <a:t>make</a:t>
            </a:r>
            <a:r>
              <a:rPr lang="en-US" baseline="0" dirty="0"/>
              <a:t> </a:t>
            </a:r>
            <a:r>
              <a:rPr lang="en-US" baseline="0" dirty="0" err="1"/>
              <a:t>vectorcap</a:t>
            </a:r>
            <a:endParaRPr lang="en-US" baseline="0" dirty="0"/>
          </a:p>
          <a:p>
            <a:r>
              <a:rPr lang="en-US" baseline="0" dirty="0"/>
              <a:t>make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4/25/2018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5167-E367-4FF7-8E39-CC491441FC8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221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 run</a:t>
            </a:r>
            <a:r>
              <a:rPr lang="en-US" baseline="0" dirty="0"/>
              <a:t> ./</a:t>
            </a:r>
            <a:r>
              <a:rPr lang="en-US" baseline="0" dirty="0" err="1"/>
              <a:t>vectoriterator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4/25/2018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DD95167-E367-4FF7-8E39-CC491441FC8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6660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Methods</a:t>
            </a:r>
            <a:r>
              <a:rPr lang="en-US" baseline="0" dirty="0"/>
              <a:t> begin() and end() return begin and end iterators (which can be assigned and compared – at least equality).</a:t>
            </a:r>
          </a:p>
          <a:p>
            <a:r>
              <a:rPr lang="en-US" baseline="0" dirty="0"/>
              <a:t>Getting container data is done by dereferencing iterator.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4/25/2018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5167-E367-4FF7-8E39-CC491441FC8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6485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4/25/2018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5167-E367-4FF7-8E39-CC491441FC8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7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F633F-D9A8-45BD-BA2B-83E73B802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829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600" b="0"/>
            </a:lvl1pPr>
            <a:lvl2pPr>
              <a:defRPr sz="2200"/>
            </a:lvl2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555F633F-D9A8-45BD-BA2B-83E73B802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20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555F633F-D9A8-45BD-BA2B-83E73B802A9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27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F633F-D9A8-45BD-BA2B-83E73B802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785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F633F-D9A8-45BD-BA2B-83E73B802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523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555F633F-D9A8-45BD-BA2B-83E73B802A9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376" y="25342"/>
            <a:ext cx="2150721" cy="16903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787538" y="27429"/>
            <a:ext cx="1356462" cy="169277"/>
          </a:xfrm>
          <a:prstGeom prst="rect">
            <a:avLst/>
          </a:prstGeom>
          <a:noFill/>
        </p:spPr>
        <p:txBody>
          <a:bodyPr wrap="none" tIns="0" bIns="0" rtlCol="0" anchor="ctr" anchorCtr="0">
            <a:spAutoFit/>
          </a:bodyPr>
          <a:lstStyle/>
          <a:p>
            <a:pPr algn="r"/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CSE333</a:t>
            </a:r>
            <a:r>
              <a:rPr lang="en-US" sz="1100" b="0" i="0" baseline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, </a:t>
            </a:r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Spring 2021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43337" y="27429"/>
            <a:ext cx="2257349" cy="169277"/>
          </a:xfrm>
          <a:prstGeom prst="rect">
            <a:avLst/>
          </a:prstGeom>
          <a:noFill/>
        </p:spPr>
        <p:txBody>
          <a:bodyPr wrap="none" tIns="0" bIns="0" rtlCol="0" anchor="ctr" anchorCtr="0">
            <a:spAutoFit/>
          </a:bodyPr>
          <a:lstStyle/>
          <a:p>
            <a:pPr algn="ctr"/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L14:  C++ Standard</a:t>
            </a:r>
            <a:r>
              <a:rPr lang="en-US" sz="1100" b="0" i="0" baseline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 Template Library</a:t>
            </a:r>
            <a:endParaRPr lang="en-US" sz="1100" b="0" i="0" dirty="0">
              <a:solidFill>
                <a:schemeClr val="bg1"/>
              </a:solidFill>
              <a:latin typeface="Calibri" panose="020F0502020204030204" pitchFamily="34" charset="0"/>
              <a:ea typeface="Roboto Regular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84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600" b="1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plusplus.com/reference/std/iterator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plusplus.com/reference/stl/vector/vector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588" indent="-1588"/>
            <a:r>
              <a:rPr lang="en-US" sz="4000" dirty="0"/>
              <a:t>C++ STL</a:t>
            </a:r>
            <a:br>
              <a:rPr lang="en-US" sz="4000" dirty="0"/>
            </a:br>
            <a:r>
              <a:rPr lang="en-US" sz="2800" b="0" dirty="0">
                <a:ea typeface="CMU Bright" panose="02000603000000000000" pitchFamily="2" charset="0"/>
              </a:rPr>
              <a:t>CSE 333 Spring 2021</a:t>
            </a:r>
            <a:endParaRPr lang="en-US" sz="3200" dirty="0">
              <a:ea typeface="CMU Bright" panose="02000603000000000000" pitchFamily="2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849656C-1879-4CAC-8100-613B8D81B4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2860040"/>
          </a:xfrm>
        </p:spPr>
        <p:txBody>
          <a:bodyPr/>
          <a:lstStyle/>
          <a:p>
            <a:pPr algn="l"/>
            <a:r>
              <a:rPr lang="en-US" sz="2400" b="1" dirty="0"/>
              <a:t>Instructor:</a:t>
            </a:r>
            <a:r>
              <a:rPr lang="en-US" sz="2400" dirty="0"/>
              <a:t>	Justin Hsia, Travis McGaha</a:t>
            </a:r>
          </a:p>
          <a:p>
            <a:pPr algn="l"/>
            <a:endParaRPr lang="en-US" sz="2400" dirty="0"/>
          </a:p>
          <a:p>
            <a:pPr algn="l"/>
            <a:r>
              <a:rPr lang="en-US" sz="2000" b="1" dirty="0"/>
              <a:t>Teaching Assistants: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 dirty="0" err="1"/>
              <a:t>Arthava</a:t>
            </a:r>
            <a:r>
              <a:rPr lang="en-US" sz="2000" dirty="0"/>
              <a:t> </a:t>
            </a:r>
            <a:r>
              <a:rPr lang="en-US" sz="2000" dirty="0" err="1"/>
              <a:t>Deodhar</a:t>
            </a:r>
            <a:r>
              <a:rPr lang="en-US" sz="2000" dirty="0"/>
              <a:t>	Callum Walker	Cosmo Wang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 dirty="0"/>
              <a:t>Dylan Hartono	Elizabeth </a:t>
            </a:r>
            <a:r>
              <a:rPr lang="en-US" sz="2000" dirty="0" err="1"/>
              <a:t>Haker</a:t>
            </a:r>
            <a:r>
              <a:rPr lang="en-US" sz="2000" dirty="0"/>
              <a:t>	Kyrie Dowling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 dirty="0"/>
              <a:t>Leo Liao	Markus Schiffer	Neha </a:t>
            </a:r>
            <a:r>
              <a:rPr lang="en-US" sz="2000" dirty="0" err="1"/>
              <a:t>Nagvekar</a:t>
            </a:r>
            <a:endParaRPr lang="en-US" sz="2000" dirty="0"/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 dirty="0" err="1"/>
              <a:t>Nonthakit</a:t>
            </a:r>
            <a:r>
              <a:rPr lang="en-US" sz="2000" dirty="0"/>
              <a:t> </a:t>
            </a:r>
            <a:r>
              <a:rPr lang="en-US" sz="2000" dirty="0" err="1"/>
              <a:t>Chaiwong</a:t>
            </a:r>
            <a:r>
              <a:rPr lang="en-US" sz="2000" dirty="0"/>
              <a:t>	Ramya </a:t>
            </a:r>
            <a:r>
              <a:rPr lang="en-US" sz="2000" dirty="0" err="1"/>
              <a:t>Challa</a:t>
            </a:r>
            <a:endParaRPr lang="en-US" sz="2000" dirty="0"/>
          </a:p>
          <a:p>
            <a:pPr algn="l">
              <a:tabLst>
                <a:tab pos="2289175" algn="l"/>
                <a:tab pos="4572000" algn="l"/>
              </a:tabLs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12956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All the Copying?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BAFE7-1CE9-42C3-A3FE-DCC6F890A4A3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61" name="Table 61">
            <a:extLst>
              <a:ext uri="{FF2B5EF4-FFF2-40B4-BE49-F238E27FC236}">
                <a16:creationId xmlns:a16="http://schemas.microsoft.com/office/drawing/2014/main" id="{C7A5BCE8-16EA-4B49-A623-D51B6E9194BF}"/>
              </a:ext>
            </a:extLst>
          </p:cNvPr>
          <p:cNvGraphicFramePr>
            <a:graphicFrameLocks noGrp="1"/>
          </p:cNvGraphicFramePr>
          <p:nvPr/>
        </p:nvGraphicFramePr>
        <p:xfrm>
          <a:off x="6186001" y="1905328"/>
          <a:ext cx="2813237" cy="2834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12079">
                  <a:extLst>
                    <a:ext uri="{9D8B030D-6E8A-4147-A177-3AD203B41FA5}">
                      <a16:colId xmlns:a16="http://schemas.microsoft.com/office/drawing/2014/main" val="3445283244"/>
                    </a:ext>
                  </a:extLst>
                </a:gridCol>
                <a:gridCol w="1501158">
                  <a:extLst>
                    <a:ext uri="{9D8B030D-6E8A-4147-A177-3AD203B41FA5}">
                      <a16:colId xmlns:a16="http://schemas.microsoft.com/office/drawing/2014/main" val="2412188910"/>
                    </a:ext>
                  </a:extLst>
                </a:gridCol>
              </a:tblGrid>
              <a:tr h="305571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Push back calls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Tracers constructed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59813120"/>
                  </a:ext>
                </a:extLst>
              </a:tr>
              <a:tr h="305571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 (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a,b,c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76135403"/>
                  </a:ext>
                </a:extLst>
              </a:tr>
              <a:tr h="305571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66798403"/>
                  </a:ext>
                </a:extLst>
              </a:tr>
              <a:tr h="305571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23483983"/>
                  </a:ext>
                </a:extLst>
              </a:tr>
              <a:tr h="305571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07139103"/>
                  </a:ext>
                </a:extLst>
              </a:tr>
              <a:tr h="305571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81471113"/>
                  </a:ext>
                </a:extLst>
              </a:tr>
              <a:tr h="305571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41913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8830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STL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iterator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container class has an associated </a:t>
            </a:r>
            <a:r>
              <a:rPr lang="en-US" dirty="0">
                <a:solidFill>
                  <a:srgbClr val="0066FF"/>
                </a:solidFill>
              </a:rPr>
              <a:t>iterator</a:t>
            </a:r>
            <a:r>
              <a:rPr lang="en-US" dirty="0"/>
              <a:t> class </a:t>
            </a:r>
            <a:br>
              <a:rPr lang="en-US" dirty="0"/>
            </a:br>
            <a:r>
              <a:rPr lang="en-US" dirty="0"/>
              <a:t>(</a:t>
            </a:r>
            <a:r>
              <a:rPr lang="en-US" i="1" dirty="0"/>
              <a:t>e.g.</a:t>
            </a:r>
            <a:r>
              <a:rPr lang="en-US" dirty="0"/>
              <a:t>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vector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&gt;::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iterator</a:t>
            </a:r>
            <a:r>
              <a:rPr lang="en-US" dirty="0"/>
              <a:t>) used to iterate through elements of the container</a:t>
            </a:r>
          </a:p>
          <a:p>
            <a:pPr lvl="1"/>
            <a:r>
              <a:rPr lang="en-US" dirty="0">
                <a:hlinkClick r:id="rId3"/>
              </a:rPr>
              <a:t>http://www.cplusplus.com/reference/std/iterator/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solidFill>
                  <a:srgbClr val="0066FF"/>
                </a:solidFill>
              </a:rPr>
              <a:t>Iterator range </a:t>
            </a:r>
            <a:r>
              <a:rPr lang="en-US" dirty="0"/>
              <a:t>is from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  <a:r>
              <a:rPr lang="en-US" dirty="0"/>
              <a:t> up to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end </a:t>
            </a:r>
            <a:r>
              <a:rPr lang="en-US" dirty="0"/>
              <a:t>i.e., [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  <a:r>
              <a:rPr lang="en-US" dirty="0"/>
              <a:t> 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r>
              <a:rPr lang="en-US" dirty="0"/>
              <a:t>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r>
              <a:rPr lang="en-US" dirty="0"/>
              <a:t> is one past the last container element!</a:t>
            </a:r>
          </a:p>
          <a:p>
            <a:pPr lvl="1"/>
            <a:r>
              <a:rPr lang="en-US" dirty="0"/>
              <a:t>Some container iterators support more operations than others</a:t>
            </a:r>
          </a:p>
          <a:p>
            <a:pPr lvl="2"/>
            <a:r>
              <a:rPr lang="en-US" dirty="0"/>
              <a:t>All can be incremented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++</a:t>
            </a:r>
            <a:r>
              <a:rPr lang="en-US" dirty="0"/>
              <a:t>), copied, copy-constructed</a:t>
            </a:r>
          </a:p>
          <a:p>
            <a:pPr lvl="2"/>
            <a:r>
              <a:rPr lang="en-US" dirty="0"/>
              <a:t>Some can be dereferenced on RHS (</a:t>
            </a:r>
            <a:r>
              <a:rPr lang="en-US" i="1" dirty="0"/>
              <a:t>e.g.</a:t>
            </a:r>
            <a:r>
              <a:rPr lang="en-US" dirty="0"/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x = *it;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Some can be dereferenced on LHS (</a:t>
            </a:r>
            <a:r>
              <a:rPr lang="en-US" i="1" dirty="0"/>
              <a:t>e.g.</a:t>
            </a:r>
            <a:r>
              <a:rPr lang="en-US" dirty="0"/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*it = x;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Some can be decremented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--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Some support random access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[]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+=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-=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dirty="0"/>
              <a:t> operators)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F633F-D9A8-45BD-BA2B-83E73B802A9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782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iterator</a:t>
            </a:r>
            <a:r>
              <a:rPr lang="en-US" dirty="0"/>
              <a:t>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BAFE7-1CE9-42C3-A3FE-DCC6F890A4A3}" type="slidenum">
              <a:rPr lang="en-US" smtClean="0"/>
              <a:t>12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48640" y="1371599"/>
            <a:ext cx="8046720" cy="5120640"/>
          </a:xfrm>
          <a:prstGeom prst="roundRect">
            <a:avLst>
              <a:gd name="adj" fmla="val 253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&lt;vector&gt;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Tracer.h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Tracer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a, b, c;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vector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Tracer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(a);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(b);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(c);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"Iterating:"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vector&lt;Tracer&gt;::iterator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(it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</a:t>
            </a:r>
            <a:r>
              <a:rPr lang="en-US" sz="16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it 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</a:t>
            </a:r>
            <a:r>
              <a:rPr lang="en-US" sz="16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it++)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*it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"Done iterating!"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94960" y="971489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vectoriterator.cc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345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Inference (C++11)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auto</a:t>
            </a:r>
            <a:r>
              <a:rPr lang="en-US" dirty="0"/>
              <a:t> keyword can be used to infer types</a:t>
            </a:r>
          </a:p>
          <a:p>
            <a:pPr lvl="1"/>
            <a:r>
              <a:rPr lang="en-US" dirty="0"/>
              <a:t>Simplifies your life if, for example, functions return complicated types</a:t>
            </a:r>
          </a:p>
          <a:p>
            <a:pPr lvl="1"/>
            <a:r>
              <a:rPr lang="en-US" dirty="0"/>
              <a:t>The expression using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auto</a:t>
            </a:r>
            <a:r>
              <a:rPr lang="en-US" dirty="0"/>
              <a:t> must contain explicit initialization for it to work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F633F-D9A8-45BD-BA2B-83E73B802A94}" type="slidenum">
              <a:rPr lang="en-US" smtClean="0"/>
              <a:t>13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4389120" y="3200400"/>
            <a:ext cx="4206240" cy="3566160"/>
          </a:xfrm>
          <a:prstGeom prst="roundRect">
            <a:avLst>
              <a:gd name="adj" fmla="val 3307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Calculate and return a vector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containing all factors of n</a:t>
            </a: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vector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Factors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n);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Manually identified type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vector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facts1 =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Factors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324234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Inferred type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auto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facts2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Factors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12321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Compiler error here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auto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facts3;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416517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auto</a:t>
            </a:r>
            <a:r>
              <a:rPr lang="en-US" dirty="0"/>
              <a:t> and Iterators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640080"/>
          </a:xfrm>
        </p:spPr>
        <p:txBody>
          <a:bodyPr/>
          <a:lstStyle/>
          <a:p>
            <a:r>
              <a:rPr lang="en-US" dirty="0"/>
              <a:t>Life becomes much simpler!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F633F-D9A8-45BD-BA2B-83E73B802A94}" type="slidenum">
              <a:rPr lang="en-US" smtClean="0"/>
              <a:t>14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91440" y="2286000"/>
            <a:ext cx="8961120" cy="822960"/>
          </a:xfrm>
          <a:prstGeom prst="roundRect">
            <a:avLst>
              <a:gd name="adj" fmla="val 1667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vector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Tracer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&gt;::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iterator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it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it 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it++)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*it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2468880" y="3840480"/>
            <a:ext cx="6583680" cy="822960"/>
          </a:xfrm>
          <a:prstGeom prst="roundRect">
            <a:avLst>
              <a:gd name="adj" fmla="val 1667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auto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it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it 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it++)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*it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8" name="Straight Arrow Connector 7"/>
          <p:cNvCxnSpPr/>
          <p:nvPr/>
        </p:nvCxnSpPr>
        <p:spPr bwMode="auto">
          <a:xfrm flipH="1">
            <a:off x="3474720" y="3108960"/>
            <a:ext cx="0" cy="73152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331734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Range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dirty="0"/>
              <a:t> Statement (C++11)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Syntactic sugar similar to Java’s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foreach</a:t>
            </a:r>
          </a:p>
          <a:p>
            <a:pPr lvl="1"/>
            <a:r>
              <a:rPr lang="en-US" dirty="0"/>
              <a:t>General format: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declaration</a:t>
            </a:r>
            <a:r>
              <a:rPr lang="en-US" dirty="0"/>
              <a:t> defines loop variable</a:t>
            </a:r>
          </a:p>
          <a:p>
            <a:pPr lvl="1"/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expression</a:t>
            </a:r>
            <a:r>
              <a:rPr lang="en-US" dirty="0"/>
              <a:t> is an object representing a sequence</a:t>
            </a:r>
          </a:p>
          <a:p>
            <a:pPr lvl="2"/>
            <a:r>
              <a:rPr lang="en-US" dirty="0"/>
              <a:t>Strings, initializer lists, arrays with an explicit length defined, STL containers that support iterators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F633F-D9A8-45BD-BA2B-83E73B802A94}" type="slidenum">
              <a:rPr lang="en-US" smtClean="0"/>
              <a:t>15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2468880" y="4937760"/>
            <a:ext cx="4206240" cy="1737360"/>
          </a:xfrm>
          <a:prstGeom prst="roundRect">
            <a:avLst>
              <a:gd name="adj" fmla="val 841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Prints out a string, one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character per line</a:t>
            </a: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"hello"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c :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c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822960" y="1920240"/>
            <a:ext cx="6035040" cy="1097280"/>
          </a:xfrm>
          <a:prstGeom prst="roundRect">
            <a:avLst>
              <a:gd name="adj" fmla="val 8411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2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2200" i="1" dirty="0">
                <a:latin typeface="Courier New" panose="02070309020205020404" pitchFamily="49" charset="0"/>
                <a:cs typeface="Courier New" panose="02070309020205020404" pitchFamily="49" charset="0"/>
              </a:rPr>
              <a:t>declaration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2200" i="1" dirty="0">
                <a:latin typeface="Courier New" panose="02070309020205020404" pitchFamily="49" charset="0"/>
                <a:cs typeface="Courier New" panose="02070309020205020404" pitchFamily="49" charset="0"/>
              </a:rPr>
              <a:t>expression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) {</a:t>
            </a:r>
          </a:p>
          <a:p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200" i="1" dirty="0">
                <a:latin typeface="Courier New" panose="02070309020205020404" pitchFamily="49" charset="0"/>
                <a:cs typeface="Courier New" panose="02070309020205020404" pitchFamily="49" charset="0"/>
              </a:rPr>
              <a:t>statements</a:t>
            </a:r>
          </a:p>
          <a:p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77518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iterator</a:t>
            </a:r>
            <a:r>
              <a:rPr lang="en-US" dirty="0"/>
              <a:t>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BAFE7-1CE9-42C3-A3FE-DCC6F890A4A3}" type="slidenum">
              <a:rPr lang="en-US" smtClean="0"/>
              <a:t>16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48640" y="1371599"/>
            <a:ext cx="8046720" cy="5120640"/>
          </a:xfrm>
          <a:prstGeom prst="roundRect">
            <a:avLst>
              <a:gd name="adj" fmla="val 253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&lt;vector&gt;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Tracer.h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Tracer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a, b, c;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vector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Tracer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(a);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(b);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(c);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"Iterating:"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"auto" is a C++11 feature not available on older compilers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auto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p :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p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"Done iterating!"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94960" y="971489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vectoriterator_2011.cc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8377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STL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set of functions to be used on ranges of elements</a:t>
            </a:r>
          </a:p>
          <a:p>
            <a:pPr lvl="1"/>
            <a:r>
              <a:rPr lang="en-US" dirty="0">
                <a:solidFill>
                  <a:srgbClr val="0066FF"/>
                </a:solidFill>
              </a:rPr>
              <a:t>Range</a:t>
            </a:r>
            <a:r>
              <a:rPr lang="en-US" dirty="0"/>
              <a:t>: any sequence that can be accessed through </a:t>
            </a:r>
            <a:r>
              <a:rPr lang="en-US" i="1" dirty="0"/>
              <a:t>iterators</a:t>
            </a:r>
            <a:r>
              <a:rPr lang="en-US" dirty="0"/>
              <a:t> or </a:t>
            </a:r>
            <a:r>
              <a:rPr lang="en-US" i="1" dirty="0"/>
              <a:t>pointers</a:t>
            </a:r>
            <a:r>
              <a:rPr lang="en-US" dirty="0"/>
              <a:t>, like arrays or some of the containers</a:t>
            </a:r>
          </a:p>
          <a:p>
            <a:pPr lvl="1"/>
            <a:r>
              <a:rPr lang="en-US" dirty="0"/>
              <a:t>General form:</a:t>
            </a:r>
          </a:p>
          <a:p>
            <a:pPr lvl="3"/>
            <a:endParaRPr lang="en-US" dirty="0"/>
          </a:p>
          <a:p>
            <a:r>
              <a:rPr lang="en-US" dirty="0"/>
              <a:t>Algorithms operate directly on range </a:t>
            </a:r>
            <a:r>
              <a:rPr lang="en-US" i="1" dirty="0"/>
              <a:t>elements</a:t>
            </a:r>
            <a:r>
              <a:rPr lang="en-US" dirty="0"/>
              <a:t> rather than the containers they live in</a:t>
            </a:r>
          </a:p>
          <a:p>
            <a:pPr lvl="1"/>
            <a:r>
              <a:rPr lang="en-US" dirty="0"/>
              <a:t>Make use of elements’ copy </a:t>
            </a:r>
            <a:r>
              <a:rPr lang="en-US" dirty="0" err="1"/>
              <a:t>ctor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!=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</a:p>
          <a:p>
            <a:pPr lvl="1"/>
            <a:r>
              <a:rPr lang="en-US" dirty="0"/>
              <a:t>Some do not modify elements</a:t>
            </a:r>
          </a:p>
          <a:p>
            <a:pPr lvl="2"/>
            <a:r>
              <a:rPr lang="en-US" i="1" dirty="0"/>
              <a:t>e.g.</a:t>
            </a:r>
            <a:r>
              <a:rPr lang="en-US" dirty="0"/>
              <a:t>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</a:t>
            </a:r>
            <a:r>
              <a:rPr lang="en-US" dirty="0"/>
              <a:t>,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count</a:t>
            </a:r>
            <a:r>
              <a:rPr lang="en-US" dirty="0"/>
              <a:t>,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for_each</a:t>
            </a:r>
            <a:r>
              <a:rPr lang="en-US" dirty="0"/>
              <a:t>,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min_element</a:t>
            </a:r>
            <a:r>
              <a:rPr lang="en-US" dirty="0"/>
              <a:t>,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binary_search</a:t>
            </a:r>
            <a:endParaRPr lang="en-US" b="1" dirty="0">
              <a:solidFill>
                <a:srgbClr val="6699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Some do modify elements</a:t>
            </a:r>
          </a:p>
          <a:p>
            <a:pPr lvl="2"/>
            <a:r>
              <a:rPr lang="en-US" i="1" dirty="0"/>
              <a:t>e.g.</a:t>
            </a:r>
            <a:r>
              <a:rPr lang="en-US" dirty="0"/>
              <a:t>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sort</a:t>
            </a:r>
            <a:r>
              <a:rPr lang="en-US" dirty="0"/>
              <a:t>,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transform</a:t>
            </a:r>
            <a:r>
              <a:rPr lang="en-US" dirty="0"/>
              <a:t>,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</a:t>
            </a:r>
            <a:r>
              <a:rPr lang="en-US" dirty="0"/>
              <a:t>,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F633F-D9A8-45BD-BA2B-83E73B802A94}" type="slidenum">
              <a:rPr lang="en-US" smtClean="0"/>
              <a:t>17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2856808" y="2615184"/>
            <a:ext cx="4754880" cy="365760"/>
          </a:xfrm>
          <a:prstGeom prst="roundRect">
            <a:avLst>
              <a:gd name="adj" fmla="val 8411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2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algorithm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200" i="1" dirty="0"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200" i="1" dirty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, ...);</a:t>
            </a:r>
          </a:p>
        </p:txBody>
      </p:sp>
    </p:spTree>
    <p:extLst>
      <p:ext uri="{BB962C8B-B14F-4D97-AF65-F5344CB8AC3E}">
        <p14:creationId xmlns:p14="http://schemas.microsoft.com/office/powerpoint/2010/main" val="910983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Algorithms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BAFE7-1CE9-42C3-A3FE-DCC6F890A4A3}" type="slidenum">
              <a:rPr lang="en-US" smtClean="0"/>
              <a:t>18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48640" y="1371599"/>
            <a:ext cx="8046720" cy="5212080"/>
          </a:xfrm>
          <a:prstGeom prst="roundRect">
            <a:avLst>
              <a:gd name="adj" fmla="val 253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&lt;vector&gt;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&lt;algorithm&gt;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Tracer.h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Tracer&amp;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printout: "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 p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Tracer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a, b, c;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vector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Tracer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(c);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(a);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(b);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"sort:"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"done sort!"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for_each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(), &amp;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94960" y="971489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vectoralgos.cc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3868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 Exercise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the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Tracer.h</a:t>
            </a:r>
            <a:r>
              <a:rPr lang="en-US" dirty="0"/>
              <a:t>/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.cc</a:t>
            </a:r>
            <a:r>
              <a:rPr lang="en-US" dirty="0"/>
              <a:t> files from lecture:</a:t>
            </a:r>
          </a:p>
          <a:p>
            <a:pPr lvl="1"/>
            <a:r>
              <a:rPr lang="en-US" dirty="0"/>
              <a:t>Construct a vector of lists of Tracers</a:t>
            </a:r>
          </a:p>
          <a:p>
            <a:pPr lvl="2"/>
            <a:r>
              <a:rPr lang="en-US" i="1" dirty="0"/>
              <a:t>i.e.</a:t>
            </a:r>
            <a:r>
              <a:rPr lang="en-US" dirty="0"/>
              <a:t> a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vector</a:t>
            </a:r>
            <a:r>
              <a:rPr lang="en-US" dirty="0"/>
              <a:t> container with each element being a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</a:t>
            </a:r>
            <a:r>
              <a:rPr lang="en-US" dirty="0"/>
              <a:t> of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Tracer</a:t>
            </a:r>
            <a:r>
              <a:rPr lang="en-US" dirty="0"/>
              <a:t>s</a:t>
            </a:r>
          </a:p>
          <a:p>
            <a:pPr lvl="1"/>
            <a:r>
              <a:rPr lang="en-US" dirty="0"/>
              <a:t>Observe how many copies happen  </a:t>
            </a:r>
            <a:r>
              <a:rPr lang="en-US" dirty="0">
                <a:sym typeface="Wingdings" panose="05000000000000000000" pitchFamily="2" charset="2"/>
              </a:rPr>
              <a:t>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Use the sort algorithm to sort the vector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Use the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list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.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sort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()</a:t>
            </a:r>
            <a:r>
              <a:rPr lang="en-US" dirty="0">
                <a:sym typeface="Wingdings" panose="05000000000000000000" pitchFamily="2" charset="2"/>
              </a:rPr>
              <a:t> function to sort each list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F633F-D9A8-45BD-BA2B-83E73B802A9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470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Exercise 7 released Monday</a:t>
            </a:r>
          </a:p>
          <a:p>
            <a:pPr lvl="1"/>
            <a:r>
              <a:rPr lang="en-US" dirty="0"/>
              <a:t>Namespace is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vecto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333</a:t>
            </a:r>
            <a:r>
              <a:rPr lang="en-US" dirty="0"/>
              <a:t>, not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vecto333</a:t>
            </a:r>
          </a:p>
          <a:p>
            <a:pPr lvl="1"/>
            <a:r>
              <a:rPr lang="en-US" dirty="0"/>
              <a:t>Due Monday May 3</a:t>
            </a:r>
            <a:r>
              <a:rPr lang="en-US" baseline="30000" dirty="0"/>
              <a:t>rd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Homework 2 due Tomorrow @ 11:59 pm!</a:t>
            </a:r>
          </a:p>
          <a:p>
            <a:pPr lvl="1"/>
            <a:r>
              <a:rPr lang="en-US" dirty="0"/>
              <a:t>Don’t forget to clone your repo to double-/triple-/quadruple-check compilation!</a:t>
            </a:r>
          </a:p>
          <a:p>
            <a:pPr lvl="1"/>
            <a:r>
              <a:rPr lang="en-US" dirty="0"/>
              <a:t>Use Late days if you can’t finish &amp; polish your submission! They exist for a reason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619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23556C-B83D-4B63-AEF6-38C99C6BF0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3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46E510-9E42-485C-AB9E-BF9F10AC7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20A36E-F29C-4266-A9D0-80CD47E8C798}"/>
              </a:ext>
            </a:extLst>
          </p:cNvPr>
          <p:cNvPicPr>
            <a:picLocks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365760"/>
            <a:ext cx="4572000" cy="731520"/>
          </a:xfrm>
          <a:prstGeom prst="rect">
            <a:avLst/>
          </a:prstGeom>
        </p:spPr>
      </p:pic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774F7A76-20AA-4248-9412-CBEE78F53E2E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A72645-5B67-46BD-9258-B83740761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009" y="1531761"/>
            <a:ext cx="8405982" cy="762000"/>
          </a:xfrm>
        </p:spPr>
        <p:txBody>
          <a:bodyPr/>
          <a:lstStyle/>
          <a:p>
            <a:r>
              <a:rPr lang="en-US" dirty="0"/>
              <a:t> How are you liking C++?</a:t>
            </a:r>
          </a:p>
        </p:txBody>
      </p:sp>
    </p:spTree>
    <p:extLst>
      <p:ext uri="{BB962C8B-B14F-4D97-AF65-F5344CB8AC3E}">
        <p14:creationId xmlns:p14="http://schemas.microsoft.com/office/powerpoint/2010/main" val="3597941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C++’s Standard Library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C++’s Standard Library consists of four major pieces:</a:t>
            </a:r>
          </a:p>
          <a:p>
            <a:pPr marL="820674" lvl="1" indent="-457200">
              <a:lnSpc>
                <a:spcPct val="150000"/>
              </a:lnSpc>
              <a:buFont typeface="+mj-lt"/>
              <a:buAutoNum type="arabicParenR"/>
            </a:pPr>
            <a:r>
              <a:rPr lang="en-US" dirty="0"/>
              <a:t>The entire C standard library</a:t>
            </a:r>
          </a:p>
          <a:p>
            <a:pPr marL="820674" lvl="1" indent="-457200">
              <a:lnSpc>
                <a:spcPct val="150000"/>
              </a:lnSpc>
              <a:buFont typeface="+mj-lt"/>
              <a:buAutoNum type="arabicParenR"/>
            </a:pPr>
            <a:r>
              <a:rPr lang="en-US" dirty="0"/>
              <a:t>C++’s input/output stream library</a:t>
            </a:r>
          </a:p>
          <a:p>
            <a:pPr lvl="2">
              <a:lnSpc>
                <a:spcPct val="150000"/>
              </a:lnSpc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r>
              <a:rPr lang="en-US" dirty="0"/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dirty="0"/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stringstreams</a:t>
            </a:r>
            <a:r>
              <a:rPr lang="en-US" dirty="0"/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fstreams</a:t>
            </a:r>
            <a:r>
              <a:rPr lang="en-US" dirty="0"/>
              <a:t>, etc.</a:t>
            </a:r>
          </a:p>
          <a:p>
            <a:pPr marL="820674" lvl="1" indent="-457200">
              <a:lnSpc>
                <a:spcPct val="150000"/>
              </a:lnSpc>
              <a:buFont typeface="+mj-lt"/>
              <a:buAutoNum type="arabicParenR"/>
            </a:pPr>
            <a:r>
              <a:rPr lang="en-US" dirty="0">
                <a:solidFill>
                  <a:srgbClr val="FF0000"/>
                </a:solidFill>
              </a:rPr>
              <a:t>C++’s standard template library (</a:t>
            </a:r>
            <a:r>
              <a:rPr lang="en-US" b="1" dirty="0">
                <a:solidFill>
                  <a:srgbClr val="FF0000"/>
                </a:solidFill>
              </a:rPr>
              <a:t>STL</a:t>
            </a:r>
            <a:r>
              <a:rPr lang="en-US" dirty="0">
                <a:solidFill>
                  <a:srgbClr val="FF0000"/>
                </a:solidFill>
              </a:rPr>
              <a:t>)  </a:t>
            </a:r>
            <a:r>
              <a:rPr lang="en-US" sz="2400" dirty="0">
                <a:solidFill>
                  <a:srgbClr val="FF0000"/>
                </a:solidFill>
              </a:rPr>
              <a:t>☜</a:t>
            </a:r>
            <a:endParaRPr lang="en-US" dirty="0">
              <a:solidFill>
                <a:srgbClr val="FF0000"/>
              </a:solidFill>
            </a:endParaRPr>
          </a:p>
          <a:p>
            <a:pPr lvl="2">
              <a:lnSpc>
                <a:spcPct val="150000"/>
              </a:lnSpc>
            </a:pPr>
            <a:r>
              <a:rPr lang="en-US" dirty="0">
                <a:solidFill>
                  <a:srgbClr val="FF0000"/>
                </a:solidFill>
              </a:rPr>
              <a:t>Containers, iterators, algorithms (sort, find, etc.), </a:t>
            </a:r>
            <a:r>
              <a:rPr lang="en-US" dirty="0" err="1">
                <a:solidFill>
                  <a:srgbClr val="FF0000"/>
                </a:solidFill>
              </a:rPr>
              <a:t>numerics</a:t>
            </a:r>
            <a:endParaRPr lang="en-US" dirty="0">
              <a:solidFill>
                <a:srgbClr val="FF0000"/>
              </a:solidFill>
            </a:endParaRPr>
          </a:p>
          <a:p>
            <a:pPr marL="820674" lvl="1" indent="-457200">
              <a:lnSpc>
                <a:spcPct val="150000"/>
              </a:lnSpc>
              <a:buFont typeface="+mj-lt"/>
              <a:buAutoNum type="arabicParenR"/>
            </a:pPr>
            <a:r>
              <a:rPr lang="en-US" dirty="0"/>
              <a:t>C++’s miscellaneous library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Strings, exceptions, memory allocation, localization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BAFE7-1CE9-42C3-A3FE-DCC6F890A4A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731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STL </a:t>
            </a:r>
            <a:r>
              <a:rPr lang="en-US" dirty="0">
                <a:sym typeface="Wingdings" panose="05000000000000000000" pitchFamily="2" charset="2"/>
              </a:rPr>
              <a:t>Containers 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0066FF"/>
                </a:solidFill>
              </a:rPr>
              <a:t>container</a:t>
            </a:r>
            <a:r>
              <a:rPr lang="en-US" dirty="0"/>
              <a:t> is an object that stores (in memory) a collection of other objects (elements)</a:t>
            </a:r>
          </a:p>
          <a:p>
            <a:pPr lvl="1"/>
            <a:r>
              <a:rPr lang="en-US" dirty="0"/>
              <a:t>Implemented as class templates, so hugely flexible</a:t>
            </a:r>
          </a:p>
          <a:p>
            <a:pPr lvl="1"/>
            <a:r>
              <a:rPr lang="en-US" dirty="0"/>
              <a:t>More info in </a:t>
            </a:r>
            <a:r>
              <a:rPr lang="en-US" i="1" dirty="0"/>
              <a:t>C++ Primer</a:t>
            </a:r>
            <a:r>
              <a:rPr lang="en-US" dirty="0"/>
              <a:t> §9.2, 11.2</a:t>
            </a:r>
          </a:p>
          <a:p>
            <a:pPr lvl="3"/>
            <a:endParaRPr lang="en-US" dirty="0"/>
          </a:p>
          <a:p>
            <a:r>
              <a:rPr lang="en-US" dirty="0"/>
              <a:t>Several different classes of container</a:t>
            </a:r>
          </a:p>
          <a:p>
            <a:pPr lvl="1"/>
            <a:r>
              <a:rPr lang="en-US" u="sng" dirty="0"/>
              <a:t>Sequence</a:t>
            </a:r>
            <a:r>
              <a:rPr lang="en-US" dirty="0"/>
              <a:t> containers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vector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deque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list, ...</a:t>
            </a:r>
            <a:r>
              <a:rPr lang="en-US" dirty="0"/>
              <a:t>)</a:t>
            </a:r>
          </a:p>
          <a:p>
            <a:pPr lvl="1"/>
            <a:r>
              <a:rPr lang="en-US" u="sng" dirty="0"/>
              <a:t>Associative</a:t>
            </a:r>
            <a:r>
              <a:rPr lang="en-US" dirty="0"/>
              <a:t> containers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set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map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multiset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multimap</a:t>
            </a:r>
            <a:r>
              <a:rPr lang="en-US" dirty="0"/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bitset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...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Differ in algorithmic cost and supported operations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F633F-D9A8-45BD-BA2B-83E73B802A9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798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STL Containers </a:t>
            </a:r>
            <a:r>
              <a:rPr lang="en-US" dirty="0">
                <a:sym typeface="Wingdings" pitchFamily="2" charset="2"/>
              </a:rPr>
              <a:t>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STL containers store by </a:t>
            </a:r>
            <a:r>
              <a:rPr lang="en-US" i="1" dirty="0"/>
              <a:t>value</a:t>
            </a:r>
            <a:r>
              <a:rPr lang="en-US" dirty="0"/>
              <a:t>, not by </a:t>
            </a:r>
            <a:r>
              <a:rPr lang="en-US" i="1" dirty="0"/>
              <a:t>reference</a:t>
            </a:r>
          </a:p>
          <a:p>
            <a:pPr lvl="1"/>
            <a:r>
              <a:rPr lang="en-US" dirty="0"/>
              <a:t>When you insert an object, the container makes a </a:t>
            </a:r>
            <a:r>
              <a:rPr lang="en-US" i="1" dirty="0"/>
              <a:t>copy</a:t>
            </a:r>
          </a:p>
          <a:p>
            <a:pPr lvl="1"/>
            <a:r>
              <a:rPr lang="en-US" dirty="0"/>
              <a:t>If the container needs to rearrange objects, it makes copies</a:t>
            </a:r>
          </a:p>
          <a:p>
            <a:pPr lvl="2"/>
            <a:r>
              <a:rPr lang="en-US" i="1" dirty="0"/>
              <a:t>e.g.</a:t>
            </a:r>
            <a:r>
              <a:rPr lang="en-US" dirty="0"/>
              <a:t> if you sort a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vector</a:t>
            </a:r>
            <a:r>
              <a:rPr lang="en-US" dirty="0"/>
              <a:t>, it will make many, many copies</a:t>
            </a:r>
          </a:p>
          <a:p>
            <a:pPr lvl="2"/>
            <a:r>
              <a:rPr lang="en-US" i="1" dirty="0"/>
              <a:t>e.g.</a:t>
            </a:r>
            <a:r>
              <a:rPr lang="en-US" dirty="0"/>
              <a:t> if you insert into a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map</a:t>
            </a:r>
            <a:r>
              <a:rPr lang="en-US" dirty="0"/>
              <a:t>, that may trigger several copies</a:t>
            </a:r>
          </a:p>
          <a:p>
            <a:pPr lvl="1"/>
            <a:r>
              <a:rPr lang="en-US" dirty="0"/>
              <a:t>What if you don’t want this (disabled copy constructor or copying is expensive)?</a:t>
            </a:r>
          </a:p>
          <a:p>
            <a:pPr lvl="2"/>
            <a:r>
              <a:rPr lang="en-US" dirty="0"/>
              <a:t>You can insert a wrapper object with a pointer to the object</a:t>
            </a:r>
          </a:p>
          <a:p>
            <a:pPr lvl="3"/>
            <a:r>
              <a:rPr lang="en-US" dirty="0"/>
              <a:t>We’ll learn about these “smart pointers” soon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F633F-D9A8-45BD-BA2B-83E73B802A9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424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Tracer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Wrapper class for an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/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value_</a:t>
            </a:r>
            <a:endParaRPr lang="en-US" dirty="0"/>
          </a:p>
          <a:p>
            <a:pPr lvl="1"/>
            <a:r>
              <a:rPr lang="en-US" dirty="0"/>
              <a:t>Also holds unique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id_</a:t>
            </a:r>
            <a:r>
              <a:rPr lang="en-US" dirty="0"/>
              <a:t> (increasing from 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/>
              <a:t>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Default </a:t>
            </a:r>
            <a:r>
              <a:rPr lang="en-US" dirty="0" err="1"/>
              <a:t>ctor</a:t>
            </a:r>
            <a:r>
              <a:rPr lang="en-US" dirty="0"/>
              <a:t>, </a:t>
            </a:r>
            <a:r>
              <a:rPr lang="en-US" dirty="0" err="1"/>
              <a:t>cctor</a:t>
            </a:r>
            <a:r>
              <a:rPr lang="en-US" dirty="0"/>
              <a:t>, </a:t>
            </a:r>
            <a:r>
              <a:rPr lang="en-US" dirty="0" err="1"/>
              <a:t>dtor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op=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op&lt;</a:t>
            </a:r>
            <a:r>
              <a:rPr lang="en-US" dirty="0"/>
              <a:t> defined</a:t>
            </a:r>
          </a:p>
          <a:p>
            <a:pPr lvl="1"/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friend</a:t>
            </a:r>
            <a:r>
              <a:rPr lang="en-US" dirty="0">
                <a:solidFill>
                  <a:srgbClr val="E2661A"/>
                </a:solidFill>
              </a:rPr>
              <a:t> </a:t>
            </a:r>
            <a:r>
              <a:rPr lang="en-US" dirty="0"/>
              <a:t>function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operator&lt;&lt;</a:t>
            </a:r>
            <a:r>
              <a:rPr lang="en-US" dirty="0"/>
              <a:t> defined</a:t>
            </a:r>
          </a:p>
          <a:p>
            <a:pPr lvl="1"/>
            <a:r>
              <a:rPr lang="en-US" dirty="0"/>
              <a:t>Private helper method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to return </a:t>
            </a:r>
            <a:r>
              <a:rPr lang="en-US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id_</a:t>
            </a:r>
            <a:r>
              <a:rPr lang="en-US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lang="en-US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)"</a:t>
            </a:r>
            <a:r>
              <a:rPr lang="en-US" dirty="0"/>
              <a:t> as a string</a:t>
            </a:r>
          </a:p>
          <a:p>
            <a:pPr lvl="1"/>
            <a:r>
              <a:rPr lang="en-US" dirty="0"/>
              <a:t>Class and member definitions can be found in </a:t>
            </a:r>
            <a:r>
              <a:rPr lang="en-US" dirty="0" err="1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Tracer.h</a:t>
            </a:r>
            <a:r>
              <a:rPr lang="en-US" dirty="0"/>
              <a:t> and </a:t>
            </a:r>
            <a:r>
              <a:rPr lang="en-US" dirty="0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Tracer.cc</a:t>
            </a:r>
          </a:p>
          <a:p>
            <a:pPr lvl="3"/>
            <a:endParaRPr lang="en-US" dirty="0"/>
          </a:p>
          <a:p>
            <a:r>
              <a:rPr lang="en-US" dirty="0"/>
              <a:t>Useful for tracing behaviors of containers</a:t>
            </a:r>
          </a:p>
          <a:p>
            <a:pPr lvl="1"/>
            <a:r>
              <a:rPr lang="en-US" dirty="0"/>
              <a:t>All methods print identifying messages</a:t>
            </a:r>
          </a:p>
          <a:p>
            <a:pPr lvl="1"/>
            <a:r>
              <a:rPr lang="en-US" dirty="0"/>
              <a:t>Unique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id_</a:t>
            </a:r>
            <a:r>
              <a:rPr lang="en-US" dirty="0"/>
              <a:t> allows you to follow individual instances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BAFE7-1CE9-42C3-A3FE-DCC6F890A4A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131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STL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generic, dynamically resizable array</a:t>
            </a:r>
          </a:p>
          <a:p>
            <a:pPr lvl="1"/>
            <a:r>
              <a:rPr lang="en-US" dirty="0">
                <a:hlinkClick r:id="rId3"/>
              </a:rPr>
              <a:t>http://www.cplusplus.com/reference/stl/vector/vector/</a:t>
            </a:r>
            <a:r>
              <a:rPr lang="en-US" dirty="0"/>
              <a:t>   </a:t>
            </a:r>
          </a:p>
          <a:p>
            <a:pPr lvl="1"/>
            <a:r>
              <a:rPr lang="en-US" dirty="0"/>
              <a:t>Elements are store in </a:t>
            </a:r>
            <a:r>
              <a:rPr lang="en-US" i="1" dirty="0"/>
              <a:t>contiguous</a:t>
            </a:r>
            <a:r>
              <a:rPr lang="en-US" dirty="0"/>
              <a:t> memory locations</a:t>
            </a:r>
          </a:p>
          <a:p>
            <a:pPr lvl="2"/>
            <a:r>
              <a:rPr lang="en-US" dirty="0"/>
              <a:t>Elements can be accessed using pointer arithmetic if you’d like</a:t>
            </a:r>
          </a:p>
          <a:p>
            <a:pPr lvl="2"/>
            <a:r>
              <a:rPr lang="en-US" dirty="0"/>
              <a:t>Random access is O(1) time</a:t>
            </a:r>
          </a:p>
          <a:p>
            <a:pPr lvl="1"/>
            <a:r>
              <a:rPr lang="en-US" dirty="0"/>
              <a:t>Adding/removing from the end is cheap (amortized constant time)</a:t>
            </a:r>
          </a:p>
          <a:p>
            <a:pPr lvl="1"/>
            <a:r>
              <a:rPr lang="en-US" dirty="0"/>
              <a:t>Inserting/deleting from the middle or start is expensive (linear time)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F633F-D9A8-45BD-BA2B-83E73B802A9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822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vector</a:t>
            </a:r>
            <a:r>
              <a:rPr lang="en-US" dirty="0"/>
              <a:t>/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Tracer</a:t>
            </a:r>
            <a:r>
              <a:rPr lang="en-US" dirty="0"/>
              <a:t>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BAFE7-1CE9-42C3-A3FE-DCC6F890A4A3}" type="slidenum">
              <a:rPr lang="en-US" smtClean="0"/>
              <a:t>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94960" y="971489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vectorfun.cc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548640" y="1371600"/>
            <a:ext cx="8046720" cy="5029200"/>
          </a:xfrm>
          <a:prstGeom prst="roundRect">
            <a:avLst>
              <a:gd name="adj" fmla="val 241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&lt;vector&gt;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Tracer.h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Tracer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a, b, c;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vector&lt;Tracer&gt;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vec.push_back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"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 a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(a);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vec.push_back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"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 b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(b);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vec.push_back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"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 c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(c);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[0]"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[0]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[2]"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42305239"/>
      </p:ext>
    </p:extLst>
  </p:cSld>
  <p:clrMapOvr>
    <a:masterClrMapping/>
  </p:clrMapOvr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33-Sp18" id="{44FC5006-834D-4A11-9A19-A28E77026514}" vid="{707A0DD7-2910-4516-9D32-A0CE1886E1F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UWTheme-333-Sp19</Template>
  <TotalTime>6183</TotalTime>
  <Words>1985</Words>
  <Application>Microsoft Office PowerPoint</Application>
  <PresentationFormat>On-screen Show (4:3)</PresentationFormat>
  <Paragraphs>310</Paragraphs>
  <Slides>19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Arial Narrow</vt:lpstr>
      <vt:lpstr>Calibri</vt:lpstr>
      <vt:lpstr>Courier New</vt:lpstr>
      <vt:lpstr>Times New Roman</vt:lpstr>
      <vt:lpstr>Wingdings</vt:lpstr>
      <vt:lpstr>UWTheme-333-Sp18</vt:lpstr>
      <vt:lpstr>C++ STL CSE 333 Spring 2021</vt:lpstr>
      <vt:lpstr>Administrivia</vt:lpstr>
      <vt:lpstr> How are you liking C++?</vt:lpstr>
      <vt:lpstr>C++’s Standard Library</vt:lpstr>
      <vt:lpstr>STL Containers </vt:lpstr>
      <vt:lpstr>STL Containers </vt:lpstr>
      <vt:lpstr>Our Tracer Class</vt:lpstr>
      <vt:lpstr>STL vector</vt:lpstr>
      <vt:lpstr>vector/Tracer Example</vt:lpstr>
      <vt:lpstr>Why All the Copying?</vt:lpstr>
      <vt:lpstr>STL iterator</vt:lpstr>
      <vt:lpstr>iterator Example</vt:lpstr>
      <vt:lpstr>Type Inference (C++11)</vt:lpstr>
      <vt:lpstr>auto and Iterators</vt:lpstr>
      <vt:lpstr>Range for Statement (C++11)</vt:lpstr>
      <vt:lpstr>Updated iterator Example</vt:lpstr>
      <vt:lpstr>STL Algorithms</vt:lpstr>
      <vt:lpstr>Algorithms Example</vt:lpstr>
      <vt:lpstr>Extra Exercise #1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C++ STL and Mid-Quarter Review CSE 333 20su</dc:title>
  <dc:creator>Travis McGaha</dc:creator>
  <cp:lastModifiedBy>Travis McGaha</cp:lastModifiedBy>
  <cp:revision>140</cp:revision>
  <cp:lastPrinted>2020-07-24T09:56:17Z</cp:lastPrinted>
  <dcterms:created xsi:type="dcterms:W3CDTF">2018-04-23T06:25:50Z</dcterms:created>
  <dcterms:modified xsi:type="dcterms:W3CDTF">2021-04-28T12:09:45Z</dcterms:modified>
</cp:coreProperties>
</file>