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44"/>
  </p:notesMasterIdLst>
  <p:handoutMasterIdLst>
    <p:handoutMasterId r:id="rId45"/>
  </p:handoutMasterIdLst>
  <p:sldIdLst>
    <p:sldId id="257" r:id="rId2"/>
    <p:sldId id="335" r:id="rId3"/>
    <p:sldId id="290" r:id="rId4"/>
    <p:sldId id="368" r:id="rId5"/>
    <p:sldId id="273" r:id="rId6"/>
    <p:sldId id="284" r:id="rId7"/>
    <p:sldId id="286" r:id="rId8"/>
    <p:sldId id="287" r:id="rId9"/>
    <p:sldId id="272" r:id="rId10"/>
    <p:sldId id="276" r:id="rId11"/>
    <p:sldId id="279" r:id="rId12"/>
    <p:sldId id="370" r:id="rId13"/>
    <p:sldId id="354" r:id="rId14"/>
    <p:sldId id="355" r:id="rId15"/>
    <p:sldId id="277" r:id="rId16"/>
    <p:sldId id="278" r:id="rId17"/>
    <p:sldId id="288" r:id="rId18"/>
    <p:sldId id="275" r:id="rId19"/>
    <p:sldId id="263" r:id="rId20"/>
    <p:sldId id="260" r:id="rId21"/>
    <p:sldId id="352" r:id="rId22"/>
    <p:sldId id="261" r:id="rId23"/>
    <p:sldId id="264" r:id="rId24"/>
    <p:sldId id="265" r:id="rId25"/>
    <p:sldId id="268" r:id="rId26"/>
    <p:sldId id="289" r:id="rId27"/>
    <p:sldId id="267" r:id="rId28"/>
    <p:sldId id="356" r:id="rId29"/>
    <p:sldId id="359" r:id="rId30"/>
    <p:sldId id="357" r:id="rId31"/>
    <p:sldId id="360" r:id="rId32"/>
    <p:sldId id="358" r:id="rId33"/>
    <p:sldId id="361" r:id="rId34"/>
    <p:sldId id="362" r:id="rId35"/>
    <p:sldId id="363" r:id="rId36"/>
    <p:sldId id="364" r:id="rId37"/>
    <p:sldId id="366" r:id="rId38"/>
    <p:sldId id="367" r:id="rId39"/>
    <p:sldId id="281" r:id="rId40"/>
    <p:sldId id="269" r:id="rId41"/>
    <p:sldId id="280" r:id="rId42"/>
    <p:sldId id="262" r:id="rId4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661A"/>
    <a:srgbClr val="0066FF"/>
    <a:srgbClr val="669900"/>
    <a:srgbClr val="5A5A5A"/>
    <a:srgbClr val="4B2A85"/>
    <a:srgbClr val="D94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49" autoAdjust="0"/>
    <p:restoredTop sz="86522" autoAdjust="0"/>
  </p:normalViewPr>
  <p:slideViewPr>
    <p:cSldViewPr snapToGrid="0">
      <p:cViewPr varScale="1">
        <p:scale>
          <a:sx n="75" d="100"/>
          <a:sy n="75" d="100"/>
        </p:scale>
        <p:origin x="1416" y="58"/>
      </p:cViewPr>
      <p:guideLst/>
    </p:cSldViewPr>
  </p:slideViewPr>
  <p:notesTextViewPr>
    <p:cViewPr>
      <p:scale>
        <a:sx n="1" d="1"/>
        <a:sy n="1" d="1"/>
      </p:scale>
      <p:origin x="0" y="-139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147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125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4/20/2018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FA229-BB24-4A49-A89E-25497C1CE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9144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9A741-3D03-49A6-9313-02DA1F1A1AEB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4/18/2018</a:t>
            </a:r>
          </a:p>
        </p:txBody>
      </p:sp>
    </p:spTree>
    <p:extLst>
      <p:ext uri="{BB962C8B-B14F-4D97-AF65-F5344CB8AC3E}">
        <p14:creationId xmlns:p14="http://schemas.microsoft.com/office/powerpoint/2010/main" val="23777417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else is there besides arrays, </a:t>
            </a:r>
            <a:r>
              <a:rPr lang="en-US" dirty="0" err="1"/>
              <a:t>structs</a:t>
            </a:r>
            <a:r>
              <a:rPr lang="en-US" dirty="0"/>
              <a:t>,</a:t>
            </a:r>
            <a:r>
              <a:rPr lang="en-US" baseline="0" dirty="0"/>
              <a:t> objects, and primitives?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26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2062557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Foo is a class with a private data member</a:t>
            </a:r>
            <a:r>
              <a:rPr lang="en-US" baseline="0" dirty="0"/>
              <a:t> </a:t>
            </a:r>
            <a:r>
              <a:rPr lang="en-US" baseline="0" dirty="0" err="1"/>
              <a:t>int</a:t>
            </a:r>
            <a:r>
              <a:rPr lang="en-US" baseline="0" dirty="0"/>
              <a:t>* </a:t>
            </a:r>
            <a:r>
              <a:rPr lang="en-US" baseline="0" dirty="0" err="1"/>
              <a:t>foo_ptr</a:t>
            </a:r>
            <a:r>
              <a:rPr lang="en-US" baseline="0" dirty="0"/>
              <a:t>_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39013913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Foo is a class with a private data member</a:t>
            </a:r>
            <a:r>
              <a:rPr lang="en-US" baseline="0" dirty="0"/>
              <a:t> </a:t>
            </a:r>
            <a:r>
              <a:rPr lang="en-US" baseline="0" dirty="0" err="1"/>
              <a:t>int</a:t>
            </a:r>
            <a:r>
              <a:rPr lang="en-US" baseline="0" dirty="0"/>
              <a:t>* </a:t>
            </a:r>
            <a:r>
              <a:rPr lang="en-US" baseline="0" dirty="0" err="1"/>
              <a:t>foo_ptr</a:t>
            </a:r>
            <a:r>
              <a:rPr lang="en-US" baseline="0" dirty="0"/>
              <a:t>_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2813829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Foo is a class with a private data member</a:t>
            </a:r>
            <a:r>
              <a:rPr lang="en-US" baseline="0" dirty="0"/>
              <a:t> </a:t>
            </a:r>
            <a:r>
              <a:rPr lang="en-US" baseline="0" dirty="0" err="1"/>
              <a:t>int</a:t>
            </a:r>
            <a:r>
              <a:rPr lang="en-US" baseline="0" dirty="0"/>
              <a:t>* </a:t>
            </a:r>
            <a:r>
              <a:rPr lang="en-US" baseline="0" dirty="0" err="1"/>
              <a:t>foo_ptr</a:t>
            </a:r>
            <a:r>
              <a:rPr lang="en-US" baseline="0" dirty="0"/>
              <a:t>_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29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8292284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Foo is a class with a private data member</a:t>
            </a:r>
            <a:r>
              <a:rPr lang="en-US" baseline="0" dirty="0"/>
              <a:t> </a:t>
            </a:r>
            <a:r>
              <a:rPr lang="en-US" baseline="0" dirty="0" err="1"/>
              <a:t>int</a:t>
            </a:r>
            <a:r>
              <a:rPr lang="en-US" baseline="0" dirty="0"/>
              <a:t>* </a:t>
            </a:r>
            <a:r>
              <a:rPr lang="en-US" baseline="0" dirty="0" err="1"/>
              <a:t>foo_ptr</a:t>
            </a:r>
            <a:r>
              <a:rPr lang="en-US" baseline="0" dirty="0"/>
              <a:t>_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30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6823901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Foo is a class with a private data member</a:t>
            </a:r>
            <a:r>
              <a:rPr lang="en-US" baseline="0" dirty="0"/>
              <a:t> </a:t>
            </a:r>
            <a:r>
              <a:rPr lang="en-US" baseline="0" dirty="0" err="1"/>
              <a:t>int</a:t>
            </a:r>
            <a:r>
              <a:rPr lang="en-US" baseline="0" dirty="0"/>
              <a:t>* </a:t>
            </a:r>
            <a:r>
              <a:rPr lang="en-US" baseline="0" dirty="0" err="1"/>
              <a:t>foo_ptr</a:t>
            </a:r>
            <a:r>
              <a:rPr lang="en-US" baseline="0" dirty="0"/>
              <a:t>_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31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1056593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Foo is a class with a private data member</a:t>
            </a:r>
            <a:r>
              <a:rPr lang="en-US" baseline="0" dirty="0"/>
              <a:t> </a:t>
            </a:r>
            <a:r>
              <a:rPr lang="en-US" baseline="0" dirty="0" err="1"/>
              <a:t>int</a:t>
            </a:r>
            <a:r>
              <a:rPr lang="en-US" baseline="0" dirty="0"/>
              <a:t>* </a:t>
            </a:r>
            <a:r>
              <a:rPr lang="en-US" baseline="0" dirty="0" err="1"/>
              <a:t>foo_ptr</a:t>
            </a:r>
            <a:r>
              <a:rPr lang="en-US" baseline="0" dirty="0"/>
              <a:t>_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32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36264000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Foo is a class with a private data member</a:t>
            </a:r>
            <a:r>
              <a:rPr lang="en-US" baseline="0" dirty="0"/>
              <a:t> </a:t>
            </a:r>
            <a:r>
              <a:rPr lang="en-US" baseline="0" dirty="0" err="1"/>
              <a:t>int</a:t>
            </a:r>
            <a:r>
              <a:rPr lang="en-US" baseline="0" dirty="0"/>
              <a:t>* </a:t>
            </a:r>
            <a:r>
              <a:rPr lang="en-US" baseline="0" dirty="0" err="1"/>
              <a:t>foo_ptr</a:t>
            </a:r>
            <a:r>
              <a:rPr lang="en-US" baseline="0" dirty="0"/>
              <a:t>_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33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25816175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Foo is a class with a private data member</a:t>
            </a:r>
            <a:r>
              <a:rPr lang="en-US" baseline="0" dirty="0"/>
              <a:t> int* </a:t>
            </a:r>
            <a:r>
              <a:rPr lang="en-US" baseline="0" dirty="0" err="1"/>
              <a:t>foo_ptr</a:t>
            </a:r>
            <a:r>
              <a:rPr lang="en-US" baseline="0" dirty="0"/>
              <a:t>_ </a:t>
            </a:r>
          </a:p>
          <a:p>
            <a:endParaRPr lang="en-US" baseline="0" dirty="0"/>
          </a:p>
          <a:p>
            <a:r>
              <a:rPr lang="en-US" baseline="0" dirty="0"/>
              <a:t>Note that we should have a </a:t>
            </a:r>
            <a:r>
              <a:rPr lang="en-US" baseline="0" dirty="0" err="1"/>
              <a:t>cctor</a:t>
            </a:r>
            <a:r>
              <a:rPr lang="en-US" baseline="0" dirty="0"/>
              <a:t>, but we don’t have space.</a:t>
            </a:r>
          </a:p>
          <a:p>
            <a:r>
              <a:rPr lang="en-US" baseline="0" dirty="0"/>
              <a:t>Will talk more about the rule of 3 in section</a:t>
            </a:r>
          </a:p>
          <a:p>
            <a:r>
              <a:rPr lang="en-US" baseline="0" dirty="0"/>
              <a:t>(If this is end of class, Ask class what they think happens if we used the </a:t>
            </a:r>
            <a:r>
              <a:rPr lang="en-US" baseline="0" dirty="0" err="1"/>
              <a:t>cctor</a:t>
            </a:r>
            <a:r>
              <a:rPr lang="en-US" baseline="0" dirty="0"/>
              <a:t> with Foo?)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34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2293874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35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1243411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Allows for explicit copying without inadvertent execution of the copy constructor</a:t>
            </a:r>
            <a:r>
              <a:rPr lang="en-US" baseline="0" dirty="0"/>
              <a:t> (especially during function calls and returns).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9A741-3D03-49A6-9313-02DA1F1A1AEB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4/18/2018</a:t>
            </a:r>
          </a:p>
        </p:txBody>
      </p:sp>
    </p:spTree>
    <p:extLst>
      <p:ext uri="{BB962C8B-B14F-4D97-AF65-F5344CB8AC3E}">
        <p14:creationId xmlns:p14="http://schemas.microsoft.com/office/powerpoint/2010/main" val="2545454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36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32455758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37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30868536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38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36376455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Constructors, copy</a:t>
            </a:r>
            <a:r>
              <a:rPr lang="en-US" baseline="0" dirty="0"/>
              <a:t> constructor, destructor, assignment</a:t>
            </a:r>
          </a:p>
          <a:p>
            <a:r>
              <a:rPr lang="en-US" baseline="0" dirty="0"/>
              <a:t>Length, concatenate (append), stream output, “getter” (must return a copy!)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39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1222366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Distance was defined as a member function, but could have been defined as a non-member function.</a:t>
            </a:r>
          </a:p>
          <a:p>
            <a:r>
              <a:rPr lang="en-US" dirty="0"/>
              <a:t> - defined in global namespace, but not part of class, just associated with it.</a:t>
            </a:r>
          </a:p>
          <a:p>
            <a:r>
              <a:rPr lang="en-US" dirty="0"/>
              <a:t> - if a function takes in two instances of an object, and doesn’t directly modify the objects, then better style to use non-member functions since it can be more flexible</a:t>
            </a:r>
          </a:p>
          <a:p>
            <a:r>
              <a:rPr lang="en-US" dirty="0"/>
              <a:t>+= and -= make sense as member functions. +, -, *, </a:t>
            </a:r>
            <a:r>
              <a:rPr lang="en-US" dirty="0" err="1"/>
              <a:t>etc</a:t>
            </a:r>
            <a:r>
              <a:rPr lang="en-US" dirty="0"/>
              <a:t> would make more sense as a nonmember</a:t>
            </a:r>
          </a:p>
          <a:p>
            <a:r>
              <a:rPr lang="en-US" dirty="0"/>
              <a:t>Operator syntax doesn’t change when we define as member or nonmember</a:t>
            </a:r>
          </a:p>
          <a:p>
            <a:r>
              <a:rPr lang="en-US" dirty="0"/>
              <a:t> - because of function overloading,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Note: With C++ 17 if we overload an operator as BOTH a member and a non-member, it will compile and invoke the member function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23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there are other design patterns like </a:t>
            </a:r>
            <a:r>
              <a:rPr lang="en-US" dirty="0" err="1"/>
              <a:t>pimpl</a:t>
            </a:r>
            <a:r>
              <a:rPr lang="en-US" dirty="0"/>
              <a:t> which complicate things.</a:t>
            </a:r>
            <a:br>
              <a:rPr lang="en-US" dirty="0"/>
            </a:br>
            <a:r>
              <a:rPr lang="en-US" dirty="0"/>
              <a:t>We don’t have time to go over object design in depth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br>
              <a:rPr lang="en-US" dirty="0">
                <a:sym typeface="Wingdings" panose="05000000000000000000" pitchFamily="2" charset="2"/>
              </a:rPr>
            </a:b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DO NOT go over the reasons to in depth. Focus on the “member functions”, only friend if NEED it, and if we are not modifying.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For the rest, say that these take a while to explain, look over it when doing exercise 7</a:t>
            </a:r>
          </a:p>
          <a:p>
            <a:r>
              <a:rPr lang="en-US" dirty="0">
                <a:sym typeface="Wingdings" panose="05000000000000000000" pitchFamily="2" charset="2"/>
              </a:rPr>
              <a:t>Also say that these are good rules of thumb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33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Takes ~4 minutes with no questions</a:t>
            </a:r>
          </a:p>
          <a:p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Don’t go line by line, too much time</a:t>
            </a:r>
          </a:p>
          <a:p>
            <a:pPr marL="228600" indent="-228600">
              <a:buAutoNum type="arabicPeriod"/>
            </a:pPr>
            <a:r>
              <a:rPr lang="en-US" dirty="0"/>
              <a:t>Just highlight some of these new things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Complex.h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Header guards</a:t>
            </a:r>
          </a:p>
          <a:p>
            <a:pPr marL="228600" indent="-228600">
              <a:buAutoNum type="arabicPeriod"/>
            </a:pPr>
            <a:r>
              <a:rPr lang="en-US" dirty="0"/>
              <a:t>Namespace definition (note that complex is lowercase)</a:t>
            </a:r>
          </a:p>
          <a:p>
            <a:pPr marL="228600" indent="-228600">
              <a:buAutoNum type="arabicPeriod"/>
            </a:pPr>
            <a:r>
              <a:rPr lang="en-US" dirty="0"/>
              <a:t>Comment on bottom to help know where namespace ends. (similar for ending class, just no semi colon)</a:t>
            </a:r>
          </a:p>
          <a:p>
            <a:pPr marL="228600" indent="-228600">
              <a:buAutoNum type="arabicPeriod"/>
            </a:pPr>
            <a:r>
              <a:rPr lang="en-US" dirty="0"/>
              <a:t>Also note that we don’t indent our class code</a:t>
            </a:r>
          </a:p>
          <a:p>
            <a:pPr marL="228600" indent="-228600">
              <a:buAutoNum type="arabicPeriod"/>
            </a:pPr>
            <a:r>
              <a:rPr lang="en-US" dirty="0"/>
              <a:t>Note how similar it is to point</a:t>
            </a:r>
          </a:p>
          <a:p>
            <a:pPr marL="228600" indent="-228600">
              <a:buAutoNum type="arabicPeriod"/>
            </a:pPr>
            <a:r>
              <a:rPr lang="en-US" dirty="0"/>
              <a:t>Note the getters &amp; setters that will affect how we design the class</a:t>
            </a:r>
          </a:p>
          <a:p>
            <a:pPr marL="228600" indent="-228600">
              <a:buAutoNum type="arabicPeriod"/>
            </a:pPr>
            <a:r>
              <a:rPr lang="en-US" dirty="0"/>
              <a:t>+=, -=, and = member functions</a:t>
            </a:r>
          </a:p>
          <a:p>
            <a:pPr marL="228600" indent="-228600">
              <a:buAutoNum type="arabicPeriod"/>
            </a:pPr>
            <a:r>
              <a:rPr lang="en-US" dirty="0"/>
              <a:t>- is member function (bad style, but for demonstration like for operator +)</a:t>
            </a:r>
          </a:p>
          <a:p>
            <a:pPr marL="228600" indent="-228600">
              <a:buAutoNum type="arabicPeriod"/>
            </a:pPr>
            <a:r>
              <a:rPr lang="en-US" dirty="0"/>
              <a:t>Friend </a:t>
            </a:r>
            <a:r>
              <a:rPr lang="en-US" dirty="0" err="1"/>
              <a:t>istream</a:t>
            </a:r>
            <a:r>
              <a:rPr lang="en-US" dirty="0"/>
              <a:t> &gt;&gt; could have been setter via using setters, but we want to demonstrate how to use friend functions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Complex.cc</a:t>
            </a:r>
          </a:p>
          <a:p>
            <a:pPr marL="0" indent="0">
              <a:buNone/>
            </a:pPr>
            <a:r>
              <a:rPr lang="en-US" dirty="0"/>
              <a:t>1. Note how the </a:t>
            </a:r>
            <a:r>
              <a:rPr lang="en-US" dirty="0" err="1"/>
              <a:t>istream</a:t>
            </a:r>
            <a:r>
              <a:rPr lang="en-US" dirty="0"/>
              <a:t> operator&gt;&gt; doesn’t need Complex::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Istream</a:t>
            </a:r>
            <a:r>
              <a:rPr lang="en-US" dirty="0"/>
              <a:t> functions is complicated, don’t worry, we wont ask you to implement one.</a:t>
            </a:r>
          </a:p>
          <a:p>
            <a:pPr marL="0" indent="0">
              <a:buNone/>
            </a:pPr>
            <a:r>
              <a:rPr lang="en-US" dirty="0"/>
              <a:t>3. Note how since we defined the class in the complex namespace, so we need to put declarations in the same namespace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18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Things to note here:</a:t>
            </a:r>
            <a:br>
              <a:rPr lang="en-US" dirty="0"/>
            </a:br>
            <a:r>
              <a:rPr lang="en-US" dirty="0"/>
              <a:t>how to use new &amp; Delete</a:t>
            </a:r>
            <a:br>
              <a:rPr lang="en-US" dirty="0"/>
            </a:br>
            <a:r>
              <a:rPr lang="en-US" dirty="0"/>
              <a:t>- can be used on </a:t>
            </a:r>
            <a:r>
              <a:rPr lang="en-US" dirty="0" err="1"/>
              <a:t>primatives</a:t>
            </a:r>
            <a:r>
              <a:rPr lang="en-US" dirty="0"/>
              <a:t> and objects</a:t>
            </a:r>
          </a:p>
          <a:p>
            <a:r>
              <a:rPr lang="en-US" dirty="0"/>
              <a:t>- Persists beyond function call like malloc/free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2795285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2046703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delete</a:t>
            </a:r>
            <a:r>
              <a:rPr lang="en-US" baseline="0" dirty="0"/>
              <a:t> </a:t>
            </a:r>
            <a:r>
              <a:rPr lang="en-US" baseline="0" dirty="0" err="1"/>
              <a:t>heap_arr</a:t>
            </a:r>
            <a:r>
              <a:rPr lang="en-US" baseline="0" dirty="0"/>
              <a:t>;  // should be delete[] </a:t>
            </a:r>
            <a:r>
              <a:rPr lang="en-US" baseline="0" dirty="0" err="1"/>
              <a:t>heap_arr</a:t>
            </a:r>
            <a:r>
              <a:rPr lang="en-US" baseline="0" dirty="0"/>
              <a:t>;</a:t>
            </a:r>
          </a:p>
          <a:p>
            <a:r>
              <a:rPr lang="en-US" baseline="0" dirty="0"/>
              <a:t>Memory leak of </a:t>
            </a:r>
            <a:r>
              <a:rPr lang="en-US" baseline="0" dirty="0" err="1"/>
              <a:t>heap_arr_init_lst</a:t>
            </a:r>
            <a:endParaRPr lang="en-US" baseline="0" dirty="0"/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DEMO:</a:t>
            </a:r>
            <a:r>
              <a:rPr lang="en-US" baseline="0" dirty="0"/>
              <a:t>  run $ </a:t>
            </a:r>
            <a:r>
              <a:rPr lang="en-US" baseline="0" dirty="0" err="1"/>
              <a:t>valgrind</a:t>
            </a:r>
            <a:r>
              <a:rPr lang="en-US" baseline="0" dirty="0"/>
              <a:t> --leak-check=full ./arrays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 - highlight “Mismatched free() / delete / delete []” which results in memory leak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17602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Point*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heap_pt_arr_err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];  </a:t>
            </a:r>
            <a:r>
              <a:rPr lang="en-US" dirty="0"/>
              <a:t>// no default constructor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FA229-BB24-4A49-A89E-25497C1CEA93}" type="slidenum">
              <a:rPr lang="en-US" smtClean="0"/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4/20/2018</a:t>
            </a:r>
          </a:p>
        </p:txBody>
      </p:sp>
    </p:spTree>
    <p:extLst>
      <p:ext uri="{BB962C8B-B14F-4D97-AF65-F5344CB8AC3E}">
        <p14:creationId xmlns:p14="http://schemas.microsoft.com/office/powerpoint/2010/main" val="203965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0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F25E24E5-27BC-4BC8-8A4C-AD49CAC2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3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F25E24E5-27BC-4BC8-8A4C-AD49CAC2D6E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6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23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3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F25E24E5-27BC-4BC8-8A4C-AD49CAC2D6E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Spring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66155" y="27429"/>
            <a:ext cx="1811714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L12:  C++ Class Details, Heap</a:t>
            </a:r>
          </a:p>
        </p:txBody>
      </p:sp>
    </p:spTree>
    <p:extLst>
      <p:ext uri="{BB962C8B-B14F-4D97-AF65-F5344CB8AC3E}">
        <p14:creationId xmlns:p14="http://schemas.microsoft.com/office/powerpoint/2010/main" val="1225954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/>
              <a:t>C++ Class Details, Heap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E64F73F-8E55-48A9-B5FE-A286E30C25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Justin Hsia, Travis McGaha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Leo Liao	Markus Schiffer	Neha </a:t>
            </a:r>
            <a:r>
              <a:rPr lang="en-US" sz="2000" dirty="0" err="1"/>
              <a:t>Nagvekar</a:t>
            </a:r>
            <a:endParaRPr lang="en-US" sz="2000" dirty="0"/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  <a:p>
            <a:pPr algn="l">
              <a:tabLst>
                <a:tab pos="2289175" algn="l"/>
                <a:tab pos="4572000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7273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Nonmember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dirty="0">
                <a:solidFill>
                  <a:srgbClr val="0066FF"/>
                </a:solidFill>
              </a:rPr>
              <a:t>Nonmember functions</a:t>
            </a:r>
            <a:r>
              <a:rPr lang="en-US" dirty="0"/>
              <a:t>” are just normal functions that happen to use some class</a:t>
            </a:r>
          </a:p>
          <a:p>
            <a:pPr lvl="1"/>
            <a:r>
              <a:rPr lang="en-US" dirty="0"/>
              <a:t>Called like a regular function instead of as a member of a class object instance</a:t>
            </a:r>
          </a:p>
          <a:p>
            <a:pPr lvl="2"/>
            <a:r>
              <a:rPr lang="en-US" dirty="0"/>
              <a:t>This gets a little weird when we talk about operators…</a:t>
            </a:r>
          </a:p>
          <a:p>
            <a:pPr lvl="1"/>
            <a:r>
              <a:rPr lang="en-US" dirty="0"/>
              <a:t>These do </a:t>
            </a:r>
            <a:r>
              <a:rPr lang="en-US" i="1" dirty="0"/>
              <a:t>not</a:t>
            </a:r>
            <a:r>
              <a:rPr lang="en-US" dirty="0"/>
              <a:t> have direct access to the class’ private members</a:t>
            </a:r>
          </a:p>
          <a:p>
            <a:pPr lvl="3"/>
            <a:endParaRPr lang="en-US" dirty="0"/>
          </a:p>
          <a:p>
            <a:r>
              <a:rPr lang="en-US" dirty="0"/>
              <a:t>Useful nonmember functions often included as part of interface to a class</a:t>
            </a:r>
          </a:p>
          <a:p>
            <a:pPr lvl="1"/>
            <a:r>
              <a:rPr lang="en-US" dirty="0"/>
              <a:t>Declaration goes in header file, but </a:t>
            </a:r>
            <a:r>
              <a:rPr lang="en-US" i="1" dirty="0"/>
              <a:t>outside</a:t>
            </a:r>
            <a:r>
              <a:rPr lang="en-US" dirty="0"/>
              <a:t> of class definition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70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  <a:r>
              <a:rPr lang="en-US" dirty="0"/>
              <a:t> Nonmember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743200"/>
          </a:xfrm>
        </p:spPr>
        <p:txBody>
          <a:bodyPr>
            <a:noAutofit/>
          </a:bodyPr>
          <a:lstStyle/>
          <a:p>
            <a:r>
              <a:rPr lang="en-US" dirty="0"/>
              <a:t>A class can give a nonmember function (or class) access to its non-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/>
              <a:t> members by declaring it as a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within its definition</a:t>
            </a:r>
          </a:p>
          <a:p>
            <a:pPr lvl="1"/>
            <a:r>
              <a:rPr lang="en-US" dirty="0"/>
              <a:t>Not a class member, but has access privileges as if it were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  <a:r>
              <a:rPr lang="en-US" dirty="0"/>
              <a:t> functions are usually unnecessary if your class includes appropriate “getter” public functions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11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57200" y="4114800"/>
            <a:ext cx="8229600" cy="1280160"/>
          </a:xfrm>
          <a:prstGeom prst="roundRect">
            <a:avLst>
              <a:gd name="adj" fmla="val 942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istream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istream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in,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class Complex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457200" y="5577840"/>
            <a:ext cx="8229600" cy="822960"/>
          </a:xfrm>
          <a:prstGeom prst="roundRect">
            <a:avLst>
              <a:gd name="adj" fmla="val 12118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istream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istream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in,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a) 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60720" y="3709928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Complex.h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60720" y="640080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Complex.cc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54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78392-3F11-454F-84EA-15BBF6424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Nonmember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FE570-CE8E-49D9-B14C-CA10B4A92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 functions:</a:t>
            </a:r>
          </a:p>
          <a:p>
            <a:pPr lvl="1"/>
            <a:r>
              <a:rPr lang="en-US" dirty="0"/>
              <a:t>Operators that modify the object being called on</a:t>
            </a:r>
          </a:p>
          <a:p>
            <a:pPr lvl="2"/>
            <a:r>
              <a:rPr lang="en-US" dirty="0"/>
              <a:t>Assignment operator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operator=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“Core” non-operator functionality that is part of the class interface</a:t>
            </a:r>
          </a:p>
          <a:p>
            <a:r>
              <a:rPr lang="en-US" dirty="0"/>
              <a:t>Nonmember function</a:t>
            </a:r>
          </a:p>
          <a:p>
            <a:pPr lvl="1"/>
            <a:r>
              <a:rPr lang="en-US" dirty="0"/>
              <a:t>Used for commutative operators</a:t>
            </a:r>
          </a:p>
          <a:p>
            <a:pPr lvl="2"/>
            <a:r>
              <a:rPr lang="en-US" dirty="0"/>
              <a:t>So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 + v2 </a:t>
            </a:r>
            <a:r>
              <a:rPr lang="en-US" dirty="0"/>
              <a:t>is invoked as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operator+(v1, v2)</a:t>
            </a:r>
            <a:r>
              <a:rPr lang="en-US" dirty="0"/>
              <a:t>instead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v1.operator+(v2)</a:t>
            </a:r>
          </a:p>
          <a:p>
            <a:pPr lvl="1"/>
            <a:r>
              <a:rPr lang="en-US" dirty="0"/>
              <a:t>If operating on two types and the class is on the right-hand side</a:t>
            </a:r>
          </a:p>
          <a:p>
            <a:pPr lvl="2"/>
            <a:r>
              <a:rPr lang="en-US" dirty="0"/>
              <a:t>E.g.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complex;</a:t>
            </a:r>
          </a:p>
          <a:p>
            <a:pPr lvl="1"/>
            <a:r>
              <a:rPr lang="en-US" dirty="0"/>
              <a:t>Returning a “new” object, not modifying an existing one</a:t>
            </a:r>
            <a:endParaRPr lang="en-US" sz="1300" dirty="0"/>
          </a:p>
          <a:p>
            <a:pPr lvl="1"/>
            <a:r>
              <a:rPr lang="en-US" dirty="0"/>
              <a:t>Only grant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  <a:r>
              <a:rPr lang="en-US" dirty="0"/>
              <a:t> permission if you NEED 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879B5-9A43-42AB-90F3-9DBA155F39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67F4EC-C871-4275-A9E3-F8045126B4F1}"/>
              </a:ext>
            </a:extLst>
          </p:cNvPr>
          <p:cNvSpPr txBox="1"/>
          <p:nvPr/>
        </p:nvSpPr>
        <p:spPr>
          <a:xfrm>
            <a:off x="5902014" y="3085040"/>
            <a:ext cx="29371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There is more to C++ object design that we don’t have time to get to 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  <a:sym typeface="Wingdings" panose="05000000000000000000" pitchFamily="2" charset="2"/>
              </a:rPr>
              <a:t></a:t>
            </a:r>
            <a:endParaRPr lang="en-US" dirty="0">
              <a:solidFill>
                <a:srgbClr val="FF0000"/>
              </a:solidFill>
              <a:latin typeface="Ink Free" panose="03080402000500000000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6E476D-08D1-427D-8940-2166D477E150}"/>
              </a:ext>
            </a:extLst>
          </p:cNvPr>
          <p:cNvSpPr txBox="1"/>
          <p:nvPr/>
        </p:nvSpPr>
        <p:spPr>
          <a:xfrm>
            <a:off x="5723417" y="1349859"/>
            <a:ext cx="32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Good rules of thumb, be sure to think about these carefully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6C3F7F-2B61-4D82-8742-651C830F62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365760"/>
            <a:ext cx="914400" cy="914400"/>
          </a:xfrm>
          <a:prstGeom prst="rect">
            <a:avLst/>
          </a:prstGeom>
          <a:effectLst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FC70F36-7845-4E7F-A298-DCE25A457B27}"/>
              </a:ext>
            </a:extLst>
          </p:cNvPr>
          <p:cNvSpPr txBox="1"/>
          <p:nvPr/>
        </p:nvSpPr>
        <p:spPr>
          <a:xfrm>
            <a:off x="8229600" y="548640"/>
            <a:ext cx="914400" cy="548640"/>
          </a:xfrm>
          <a:prstGeom prst="rect">
            <a:avLst/>
          </a:prstGeom>
          <a:noFill/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Calibri" pitchFamily="34" charset="0"/>
              </a:rPr>
              <a:t>STYLE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Calibri" pitchFamily="34" charset="0"/>
              </a:rPr>
              <a:t>TIP</a:t>
            </a:r>
          </a:p>
        </p:txBody>
      </p:sp>
    </p:spTree>
    <p:extLst>
      <p:ext uri="{BB962C8B-B14F-4D97-AF65-F5344CB8AC3E}">
        <p14:creationId xmlns:p14="http://schemas.microsoft.com/office/powerpoint/2010/main" val="241901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283516"/>
            <a:ext cx="8405982" cy="1897239"/>
          </a:xfrm>
        </p:spPr>
        <p:txBody>
          <a:bodyPr/>
          <a:lstStyle/>
          <a:p>
            <a:r>
              <a:rPr lang="en-US" sz="3200" dirty="0"/>
              <a:t>If we wanted to overload operator== to compare two points, what type of function should it be?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088640"/>
            <a:ext cx="8405981" cy="3589861"/>
          </a:xfrm>
        </p:spPr>
        <p:txBody>
          <a:bodyPr/>
          <a:lstStyle/>
          <a:p>
            <a:r>
              <a:rPr lang="en-US" dirty="0"/>
              <a:t>Reminder that Point has getters and a setter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9900"/>
                </a:solidFill>
              </a:rPr>
              <a:t>	non-friend + member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50"/>
                </a:solidFill>
              </a:rPr>
              <a:t>	friend + member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3399"/>
                </a:solidFill>
              </a:rPr>
              <a:t>	non-friend + non-member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	friend + non-member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	</a:t>
            </a:r>
            <a:r>
              <a:rPr lang="en-US" sz="2800" b="1" dirty="0">
                <a:solidFill>
                  <a:srgbClr val="996633"/>
                </a:solidFill>
              </a:rPr>
              <a:t>We’re lost…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844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283516"/>
            <a:ext cx="8405982" cy="1897239"/>
          </a:xfrm>
        </p:spPr>
        <p:txBody>
          <a:bodyPr/>
          <a:lstStyle/>
          <a:p>
            <a:r>
              <a:rPr lang="en-US" sz="3200" dirty="0"/>
              <a:t>If we wanted to overload operator== to compare two points, what type of function should it be?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088640"/>
            <a:ext cx="8405981" cy="3589861"/>
          </a:xfrm>
        </p:spPr>
        <p:txBody>
          <a:bodyPr/>
          <a:lstStyle/>
          <a:p>
            <a:r>
              <a:rPr lang="en-US" dirty="0"/>
              <a:t>Reminder that Point has getters and a setter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9900"/>
                </a:solidFill>
              </a:rPr>
              <a:t>	non-friend + member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50"/>
                </a:solidFill>
              </a:rPr>
              <a:t>	friend + member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3399"/>
                </a:solidFill>
              </a:rPr>
              <a:t>	non-friend + non-member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	friend + non-member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	</a:t>
            </a:r>
            <a:r>
              <a:rPr lang="en-US" sz="2800" b="1" dirty="0">
                <a:solidFill>
                  <a:srgbClr val="996633"/>
                </a:solidFill>
              </a:rPr>
              <a:t>We’re lost…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  <a:p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4AF09BF-70C9-407B-A128-DF75392B7FFB}"/>
              </a:ext>
            </a:extLst>
          </p:cNvPr>
          <p:cNvCxnSpPr>
            <a:cxnSpLocks/>
          </p:cNvCxnSpPr>
          <p:nvPr/>
        </p:nvCxnSpPr>
        <p:spPr bwMode="auto">
          <a:xfrm>
            <a:off x="890693" y="5161280"/>
            <a:ext cx="4727787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97490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Namespaces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namespace is a separate scope</a:t>
            </a:r>
          </a:p>
          <a:p>
            <a:pPr lvl="1"/>
            <a:r>
              <a:rPr lang="en-US" dirty="0"/>
              <a:t>Useful for avoiding symbol collisions!</a:t>
            </a:r>
          </a:p>
          <a:p>
            <a:pPr lvl="3"/>
            <a:endParaRPr lang="en-US" dirty="0"/>
          </a:p>
          <a:p>
            <a:r>
              <a:rPr lang="en-US" dirty="0"/>
              <a:t>Namespace definition:</a:t>
            </a:r>
          </a:p>
          <a:p>
            <a:pPr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name {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// declarations go here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		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Doesn’t end with a semi-colon and doesn’t add to the indentation of its contents</a:t>
            </a:r>
          </a:p>
          <a:p>
            <a:pPr lvl="1">
              <a:spcBef>
                <a:spcPts val="0"/>
              </a:spcBef>
            </a:pPr>
            <a:r>
              <a:rPr lang="en-US" dirty="0"/>
              <a:t>Creates a new namespace name if it did not exist, otherwise </a:t>
            </a:r>
            <a:r>
              <a:rPr lang="en-US" i="1" dirty="0"/>
              <a:t>adds to the existing namespace</a:t>
            </a:r>
            <a:r>
              <a:rPr lang="en-US" dirty="0"/>
              <a:t> (</a:t>
            </a:r>
            <a:r>
              <a:rPr lang="en-US" b="1" dirty="0">
                <a:solidFill>
                  <a:srgbClr val="FF0000"/>
                </a:solidFill>
              </a:rPr>
              <a:t>!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This means that components (</a:t>
            </a:r>
            <a:r>
              <a:rPr lang="en-US" i="1" dirty="0"/>
              <a:t>e.g.</a:t>
            </a:r>
            <a:r>
              <a:rPr lang="en-US" dirty="0"/>
              <a:t> classes, functions) of a namespace can be defined in multiple source files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097280" y="3054096"/>
            <a:ext cx="4572000" cy="1097280"/>
          </a:xfrm>
          <a:prstGeom prst="roundRect">
            <a:avLst>
              <a:gd name="adj" fmla="val 11224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en-US" sz="2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name {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declarations go here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}  </a:t>
            </a:r>
            <a:r>
              <a:rPr lang="en-US" sz="22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namespace name</a:t>
            </a:r>
          </a:p>
        </p:txBody>
      </p:sp>
    </p:spTree>
    <p:extLst>
      <p:ext uri="{BB962C8B-B14F-4D97-AF65-F5344CB8AC3E}">
        <p14:creationId xmlns:p14="http://schemas.microsoft.com/office/powerpoint/2010/main" val="176536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vs. Namespaces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seems somewhat similar, but classes are </a:t>
            </a:r>
            <a:r>
              <a:rPr lang="en-US" i="1" dirty="0"/>
              <a:t>not</a:t>
            </a:r>
            <a:r>
              <a:rPr lang="en-US" dirty="0"/>
              <a:t> namespaces: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There are no instances/objects of a namespace; a namespace is just a group of logically-related things (classes, functions, etc.)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To access a member of a namespace, you must use the fully qualified name (</a:t>
            </a:r>
            <a:r>
              <a:rPr lang="en-US" i="1" dirty="0"/>
              <a:t>i.e.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nsp_name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::member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Unless you are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en-US" dirty="0"/>
              <a:t> that namespace</a:t>
            </a:r>
          </a:p>
          <a:p>
            <a:pPr lvl="2"/>
            <a:r>
              <a:rPr lang="en-US" dirty="0"/>
              <a:t>You only used the fully qualified name of a class member when you are defining it outside of the scope of the class definition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5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 Example Walkthrough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pPr marL="0" indent="0" algn="ctr">
              <a:buNone/>
            </a:pPr>
            <a:r>
              <a:rPr lang="en-US" sz="3200" dirty="0"/>
              <a:t>See:</a:t>
            </a:r>
          </a:p>
          <a:p>
            <a:pPr marL="0" indent="0" algn="ctr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Complex.h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Complex.cc</a:t>
            </a:r>
          </a:p>
          <a:p>
            <a:pPr marL="0" indent="0" algn="ctr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testcomplex.cc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94EEC1-8357-4960-AF46-16DCE7FA7C3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49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Details</a:t>
            </a:r>
          </a:p>
          <a:p>
            <a:pPr lvl="1"/>
            <a:r>
              <a:rPr lang="en-US" dirty="0"/>
              <a:t>Filling in some gaps from last time</a:t>
            </a:r>
          </a:p>
          <a:p>
            <a:r>
              <a:rPr lang="en-US" b="1" dirty="0">
                <a:solidFill>
                  <a:srgbClr val="4B2A85"/>
                </a:solidFill>
              </a:rPr>
              <a:t>Using the Heap</a:t>
            </a:r>
          </a:p>
          <a:p>
            <a:pPr lvl="1"/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dirty="0">
                <a:solidFill>
                  <a:srgbClr val="4B2A85"/>
                </a:solidFill>
              </a:rPr>
              <a:t> /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b="1" dirty="0">
                <a:solidFill>
                  <a:srgbClr val="4B2A85"/>
                </a:solidFill>
              </a:rPr>
              <a:t> /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delete[]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215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2B2A1F3-B4F0-4DAF-90E2-EDC4F1F8E5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365760"/>
            <a:ext cx="914400" cy="914400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C++11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 and C++ have long used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 as a pointer value that references nothing</a:t>
            </a:r>
          </a:p>
          <a:p>
            <a:pPr lvl="3"/>
            <a:endParaRPr lang="en-US" dirty="0"/>
          </a:p>
          <a:p>
            <a:r>
              <a:rPr lang="en-US" dirty="0"/>
              <a:t>C++11 introduced a new literal for this:  </a:t>
            </a:r>
            <a:r>
              <a:rPr lang="en-US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endParaRPr lang="en-US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New reserved word</a:t>
            </a:r>
          </a:p>
          <a:p>
            <a:pPr lvl="1"/>
            <a:r>
              <a:rPr lang="en-US" dirty="0"/>
              <a:t>Interchangeable with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for all practical purposes, but it has type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T*</a:t>
            </a:r>
            <a:r>
              <a:rPr lang="en-US" dirty="0"/>
              <a:t> for any/every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/>
              <a:t>, and is not an integer value</a:t>
            </a:r>
          </a:p>
          <a:p>
            <a:pPr lvl="2"/>
            <a:r>
              <a:rPr lang="en-US" dirty="0"/>
              <a:t>Avoids funny edge cases (see C++ references for details)</a:t>
            </a:r>
          </a:p>
          <a:p>
            <a:pPr lvl="2"/>
            <a:r>
              <a:rPr lang="en-US" dirty="0"/>
              <a:t>Still can convert to/from integer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/>
              <a:t> for tests, assignment, etc.</a:t>
            </a:r>
          </a:p>
          <a:p>
            <a:pPr lvl="1"/>
            <a:r>
              <a:rPr lang="en-US" u="sng" dirty="0"/>
              <a:t>Advice</a:t>
            </a:r>
            <a:r>
              <a:rPr lang="en-US" dirty="0"/>
              <a:t>: prefer </a:t>
            </a:r>
            <a:r>
              <a:rPr lang="en-US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in C++11 code</a:t>
            </a:r>
          </a:p>
          <a:p>
            <a:pPr lvl="2"/>
            <a:r>
              <a:rPr lang="en-US" dirty="0"/>
              <a:t>Though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 will also be around for a long, long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19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1EC1EE-6DCB-486E-8F6E-9A23F16B0EAA}"/>
              </a:ext>
            </a:extLst>
          </p:cNvPr>
          <p:cNvSpPr txBox="1"/>
          <p:nvPr/>
        </p:nvSpPr>
        <p:spPr>
          <a:xfrm>
            <a:off x="8229600" y="548640"/>
            <a:ext cx="914400" cy="548640"/>
          </a:xfrm>
          <a:prstGeom prst="rect">
            <a:avLst/>
          </a:prstGeom>
          <a:noFill/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Calibri" pitchFamily="34" charset="0"/>
              </a:rPr>
              <a:t>STYLE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Calibri" pitchFamily="34" charset="0"/>
              </a:rPr>
              <a:t>TIP</a:t>
            </a:r>
          </a:p>
        </p:txBody>
      </p:sp>
    </p:spTree>
    <p:extLst>
      <p:ext uri="{BB962C8B-B14F-4D97-AF65-F5344CB8AC3E}">
        <p14:creationId xmlns:p14="http://schemas.microsoft.com/office/powerpoint/2010/main" val="315773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dirty="0"/>
              <a:t> About how long did Exercise 5 take you?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9900"/>
                </a:solidFill>
              </a:rPr>
              <a:t>	[0, 2) hours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50"/>
                </a:solidFill>
              </a:rPr>
              <a:t>	[2, 4) hours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FF3399"/>
                </a:solidFill>
              </a:rPr>
              <a:t>	[4, 6) hours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	[6, 8) hours</a:t>
            </a: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00B0F0"/>
                </a:solidFill>
              </a:rPr>
              <a:t>	</a:t>
            </a:r>
            <a:r>
              <a:rPr lang="en-US" sz="2800" b="1" dirty="0">
                <a:solidFill>
                  <a:srgbClr val="714EA3"/>
                </a:solidFill>
              </a:rPr>
              <a:t>8+ Hours</a:t>
            </a:r>
            <a:endParaRPr lang="en-US" sz="2800" b="1" baseline="-25000" dirty="0">
              <a:solidFill>
                <a:srgbClr val="714EA3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996633"/>
                </a:solidFill>
              </a:rPr>
              <a:t>	I didn’t submit / I prefer not to say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941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allocate on the heap using C++, you use the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keyword instead of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You can use new to allocate an object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You can use new to allocate a primitive type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)</a:t>
            </a:r>
          </a:p>
          <a:p>
            <a:pPr marL="941832" lvl="3" indent="0">
              <a:buNone/>
            </a:pPr>
            <a:endParaRPr lang="en-US" dirty="0"/>
          </a:p>
          <a:p>
            <a:r>
              <a:rPr lang="en-US" dirty="0"/>
              <a:t>To deallocate a heap-allocated object or primitive, use the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 keyword instead of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Don’t mix and match!</a:t>
            </a:r>
          </a:p>
          <a:p>
            <a:pPr lvl="2"/>
            <a:r>
              <a:rPr lang="en-US" i="1" u="sng" dirty="0"/>
              <a:t>Never</a:t>
            </a:r>
            <a:r>
              <a:rPr lang="en-US" dirty="0"/>
              <a:t>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something allocated with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</a:p>
          <a:p>
            <a:pPr lvl="2"/>
            <a:r>
              <a:rPr lang="en-US" i="1" u="sng" dirty="0"/>
              <a:t>Never</a:t>
            </a:r>
            <a:r>
              <a:rPr lang="en-US" dirty="0"/>
              <a:t>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>
                <a:solidFill>
                  <a:srgbClr val="E2661A"/>
                </a:solidFill>
              </a:rPr>
              <a:t> </a:t>
            </a:r>
            <a:r>
              <a:rPr lang="en-US" dirty="0"/>
              <a:t>something allocated with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en-US" dirty="0"/>
              <a:t>Careful if you’re using a legacy C code library or module in C++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7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delete </a:t>
            </a:r>
            <a:r>
              <a:rPr lang="en-US" dirty="0"/>
              <a:t>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behavior: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When allocating you can specify a constructor or initial value</a:t>
            </a:r>
          </a:p>
          <a:p>
            <a:pPr lvl="2"/>
            <a:r>
              <a:rPr lang="en-US" dirty="0"/>
              <a:t>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/>
              <a:t>) or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If no initialization specified, it will use default constructor for objects, garbage for primitives</a:t>
            </a:r>
          </a:p>
          <a:p>
            <a:pPr lvl="1"/>
            <a:r>
              <a:rPr lang="en-US" dirty="0"/>
              <a:t>You don’t need to check that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returns </a:t>
            </a:r>
            <a:r>
              <a:rPr lang="en-US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endParaRPr lang="en-US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When an error is encountered, an exception is thrown (that we won’t worry about)</a:t>
            </a:r>
            <a:endParaRPr lang="en-US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endParaRPr lang="en-US" dirty="0"/>
          </a:p>
          <a:p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 behavior:</a:t>
            </a:r>
          </a:p>
          <a:p>
            <a:pPr lvl="1"/>
            <a:r>
              <a:rPr lang="en-US" dirty="0"/>
              <a:t>If you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 already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d memory, then you will get undefined behavior. (Same as when you double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dirty="0"/>
              <a:t> in c)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83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22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914400" y="3108960"/>
            <a:ext cx="7315200" cy="3474720"/>
          </a:xfrm>
          <a:prstGeom prst="roundRect">
            <a:avLst>
              <a:gd name="adj" fmla="val 287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definitions of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AllocateInt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and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AllocatePoint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b="1" i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"x's x_ 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coord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x-&gt;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"y: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y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*y: "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 *y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274320" y="1371600"/>
            <a:ext cx="3840480" cy="1280160"/>
          </a:xfrm>
          <a:prstGeom prst="roundRect">
            <a:avLst>
              <a:gd name="adj" fmla="val 942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heapy_int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heapy_int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heapy_int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4297680" y="1371600"/>
            <a:ext cx="4663440" cy="1280160"/>
          </a:xfrm>
          <a:prstGeom prst="roundRect">
            <a:avLst>
              <a:gd name="adj" fmla="val 942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heapy_pt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heapy_pt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03520" y="270885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heappoint.cc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9492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Allocated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dynamically allocate an array:</a:t>
            </a:r>
          </a:p>
          <a:p>
            <a:pPr lvl="1"/>
            <a:r>
              <a:rPr lang="en-US" dirty="0"/>
              <a:t>Default initialize:</a:t>
            </a:r>
          </a:p>
          <a:p>
            <a:pPr lvl="3"/>
            <a:endParaRPr lang="en-US" dirty="0"/>
          </a:p>
          <a:p>
            <a:r>
              <a:rPr lang="en-US" dirty="0"/>
              <a:t>To dynamically deallocate an array:</a:t>
            </a:r>
          </a:p>
          <a:p>
            <a:pPr lvl="1"/>
            <a:r>
              <a:rPr lang="en-US" dirty="0"/>
              <a:t>Use delete[] name;</a:t>
            </a:r>
          </a:p>
          <a:p>
            <a:pPr lvl="1"/>
            <a:r>
              <a:rPr lang="en-US" dirty="0"/>
              <a:t>It is an </a:t>
            </a:r>
            <a:r>
              <a:rPr lang="en-US" i="1" dirty="0"/>
              <a:t>incorrect</a:t>
            </a:r>
            <a:r>
              <a:rPr lang="en-US" dirty="0"/>
              <a:t> to use “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name;</a:t>
            </a:r>
            <a:r>
              <a:rPr lang="en-US" dirty="0"/>
              <a:t>” on an array</a:t>
            </a:r>
          </a:p>
          <a:p>
            <a:pPr lvl="2"/>
            <a:r>
              <a:rPr lang="en-US" dirty="0"/>
              <a:t>The compiler probably won’t catch this, though (</a:t>
            </a:r>
            <a:r>
              <a:rPr lang="en-US" b="1" dirty="0">
                <a:solidFill>
                  <a:srgbClr val="FF0000"/>
                </a:solidFill>
              </a:rPr>
              <a:t>!</a:t>
            </a:r>
            <a:r>
              <a:rPr lang="en-US" dirty="0"/>
              <a:t>) because it can’t always tell if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name*</a:t>
            </a:r>
            <a:r>
              <a:rPr lang="en-US" dirty="0"/>
              <a:t> was allocated with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or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3"/>
            <a:r>
              <a:rPr lang="en-US" dirty="0"/>
              <a:t>Especially inside a function where a pointer parameter could point to a single item or an array and there’s no way to tell which!</a:t>
            </a:r>
          </a:p>
          <a:p>
            <a:pPr lvl="2"/>
            <a:r>
              <a:rPr lang="en-US" dirty="0"/>
              <a:t>Result of wrong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 is undefined behavior</a:t>
            </a:r>
          </a:p>
          <a:p>
            <a:pPr lvl="2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23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291840" y="1847088"/>
            <a:ext cx="4937760" cy="365760"/>
          </a:xfrm>
          <a:prstGeom prst="roundRect">
            <a:avLst>
              <a:gd name="adj" fmla="val 11224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type*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name = </a:t>
            </a:r>
            <a:r>
              <a:rPr lang="en-US" sz="2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en-US" sz="2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1645920" y="3072384"/>
            <a:ext cx="2651760" cy="365760"/>
          </a:xfrm>
          <a:prstGeom prst="roundRect">
            <a:avLst>
              <a:gd name="adj" fmla="val 11224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[] name;</a:t>
            </a:r>
            <a:endParaRPr lang="en-US" sz="2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90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Example (primitive)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24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640080" y="1365701"/>
            <a:ext cx="7863840" cy="5029200"/>
          </a:xfrm>
          <a:prstGeom prst="roundRect">
            <a:avLst>
              <a:gd name="adj" fmla="val 193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stack_int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heap_int_init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(12);</a:t>
            </a:r>
          </a:p>
          <a:p>
            <a:endParaRPr lang="en-US" sz="1100" b="1" i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stack_arr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en-US" sz="1600" b="1" i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heap_arr_init_val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](); 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heap_arr_init_lst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]{4, 5};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C++11</a:t>
            </a:r>
            <a:endParaRPr lang="en-US" sz="1600" b="1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heap_int_init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heap_arr_init_val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77840" y="9714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arrays.cc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5576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Example (class objects)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25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640080" y="1371600"/>
            <a:ext cx="7863840" cy="4206240"/>
          </a:xfrm>
          <a:prstGeom prst="roundRect">
            <a:avLst>
              <a:gd name="adj" fmla="val 193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Point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stack_pt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Point*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heap_pt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100" b="1" i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Point*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heap_pt_arr_err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  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Point*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heap_pt_arr_init_lst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]{{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},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}};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C++11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heap_pt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heap_pt_arr_init_lst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77840" y="9714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arrays.cc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0400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/>
              <a:t> vs.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270334"/>
              </p:ext>
            </p:extLst>
          </p:nvPr>
        </p:nvGraphicFramePr>
        <p:xfrm>
          <a:off x="396875" y="1362075"/>
          <a:ext cx="8366760" cy="438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8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  <a:latin typeface="CMU Bright" panose="02000603000000000000" pitchFamily="2" charset="0"/>
                        <a:ea typeface="CMU Bright" panose="02000603000000000000" pitchFamily="2" charset="0"/>
                        <a:cs typeface="CMU Bright" panose="02000603000000000000" pitchFamily="2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malloc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new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What is it?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 function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an operator or keyword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How often used (in C)?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often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never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How often used (in C++)?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rarely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often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Allocated memory for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anything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arrays, </a:t>
                      </a:r>
                      <a:r>
                        <a:rPr lang="en-US" sz="2000" dirty="0" err="1"/>
                        <a:t>structs</a:t>
                      </a:r>
                      <a:r>
                        <a:rPr lang="en-US" sz="2000" dirty="0"/>
                        <a:t>, objects, primitives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Returns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 </a:t>
                      </a:r>
                      <a:r>
                        <a:rPr lang="en-US" sz="2000" baseline="0" dirty="0">
                          <a:solidFill>
                            <a:srgbClr val="0066FF"/>
                          </a:solidFill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void*</a:t>
                      </a:r>
                      <a:br>
                        <a:rPr lang="en-US" sz="2000" baseline="0" dirty="0">
                          <a:latin typeface="CMU Bright" panose="02000603000000000000" pitchFamily="2" charset="0"/>
                          <a:ea typeface="CMU Bright" panose="02000603000000000000" pitchFamily="2" charset="0"/>
                          <a:cs typeface="CMU Bright" panose="02000603000000000000" pitchFamily="2" charset="0"/>
                        </a:rPr>
                      </a:br>
                      <a:r>
                        <a:rPr lang="en-US" sz="2000" dirty="0"/>
                        <a:t>(</a:t>
                      </a:r>
                      <a:r>
                        <a:rPr lang="en-US" sz="2000" i="1" dirty="0"/>
                        <a:t>should be cast</a:t>
                      </a:r>
                      <a:r>
                        <a:rPr lang="en-US" sz="2000" dirty="0"/>
                        <a:t>)</a:t>
                      </a:r>
                      <a:endParaRPr lang="en-US" sz="2000" dirty="0">
                        <a:latin typeface="CMU Bright" panose="02000603000000000000" pitchFamily="2" charset="0"/>
                        <a:ea typeface="CMU Bright" panose="02000603000000000000" pitchFamily="2" charset="0"/>
                        <a:cs typeface="CMU Bright" panose="02000603000000000000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appropriate pointer type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(</a:t>
                      </a:r>
                      <a:r>
                        <a:rPr lang="en-US" sz="2000" i="1" dirty="0"/>
                        <a:t>doesn’t need a cast</a:t>
                      </a:r>
                      <a:r>
                        <a:rPr lang="en-US" sz="2000" dirty="0"/>
                        <a:t>)</a:t>
                      </a:r>
                      <a:endParaRPr lang="en-US" sz="1800" dirty="0">
                        <a:latin typeface="CMU Bright" panose="02000603000000000000" pitchFamily="2" charset="0"/>
                        <a:ea typeface="CMU Bright" panose="02000603000000000000" pitchFamily="2" charset="0"/>
                        <a:cs typeface="CMU Bright" panose="02000603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When out of memory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returns </a:t>
                      </a:r>
                      <a:r>
                        <a:rPr lang="en-US" sz="2000" dirty="0">
                          <a:solidFill>
                            <a:schemeClr val="accent1"/>
                          </a:solidFill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NULL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throws an exception</a:t>
                      </a:r>
                      <a:endParaRPr lang="en-US" sz="2000" dirty="0">
                        <a:latin typeface="CMU Bright" panose="02000603000000000000" pitchFamily="2" charset="0"/>
                        <a:ea typeface="CMU Bright" panose="02000603000000000000" pitchFamily="2" charset="0"/>
                        <a:cs typeface="CMU Bright" panose="02000603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Deallocating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669900"/>
                          </a:solidFill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free</a:t>
                      </a:r>
                      <a:r>
                        <a:rPr lang="en-US" sz="2000" dirty="0"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E2661A"/>
                          </a:solidFill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delete</a:t>
                      </a:r>
                      <a:r>
                        <a:rPr lang="en-US" sz="2000" dirty="0">
                          <a:solidFill>
                            <a:srgbClr val="E2661A"/>
                          </a:solidFill>
                        </a:rPr>
                        <a:t> </a:t>
                      </a:r>
                      <a:r>
                        <a:rPr lang="en-US" sz="2000" dirty="0"/>
                        <a:t>or </a:t>
                      </a:r>
                      <a:r>
                        <a:rPr lang="en-US" sz="2000" baseline="0" dirty="0">
                          <a:solidFill>
                            <a:srgbClr val="E2661A"/>
                          </a:solidFill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delete</a:t>
                      </a:r>
                      <a:r>
                        <a:rPr lang="en-US" sz="2000" baseline="0" dirty="0">
                          <a:latin typeface="Courier New" panose="02070309020205020404" pitchFamily="49" charset="0"/>
                          <a:ea typeface="CMU Bright" panose="02000603000000000000" pitchFamily="2" charset="0"/>
                          <a:cs typeface="Courier New" panose="02070309020205020404" pitchFamily="49" charset="0"/>
                        </a:rPr>
                        <a:t>[]</a:t>
                      </a:r>
                      <a:endParaRPr lang="en-US" sz="2000" dirty="0">
                        <a:latin typeface="Courier New" panose="02070309020205020404" pitchFamily="49" charset="0"/>
                        <a:ea typeface="CMU Bright" panose="02000603000000000000" pitchFamily="2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6925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Allocated Class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3390957" cy="1828800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pPr lvl="3"/>
            <a:endParaRPr lang="en-US" dirty="0"/>
          </a:p>
          <a:p>
            <a:pPr marL="941832" lvl="3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Bad dereference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Bad delete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Memory leak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“Works” fine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27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584960"/>
            <a:ext cx="5356168" cy="5198225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0D9E7F-EF38-4507-9317-BAEDE8ADB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26606-518B-4E3E-9D44-504361C8234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1B1F7BF4-DB4B-4DCA-81AD-492965CC982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</p:spTree>
    <p:extLst>
      <p:ext uri="{BB962C8B-B14F-4D97-AF65-F5344CB8AC3E}">
        <p14:creationId xmlns:p14="http://schemas.microsoft.com/office/powerpoint/2010/main" val="1861332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Allocated Class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3390957" cy="1828800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pPr lvl="3"/>
            <a:endParaRPr lang="en-US" dirty="0"/>
          </a:p>
          <a:p>
            <a:pPr marL="941832" lvl="3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Bad dereference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Bad delete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Memory leak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“Works” fine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28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584960"/>
            <a:ext cx="5356168" cy="5198225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0D9E7F-EF38-4507-9317-BAEDE8ADB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26606-518B-4E3E-9D44-504361C8234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1B1F7BF4-DB4B-4DCA-81AD-492965CC982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242AA7F-16DE-434E-A042-A5884AE127DB}"/>
              </a:ext>
            </a:extLst>
          </p:cNvPr>
          <p:cNvCxnSpPr>
            <a:cxnSpLocks/>
          </p:cNvCxnSpPr>
          <p:nvPr/>
        </p:nvCxnSpPr>
        <p:spPr bwMode="auto">
          <a:xfrm>
            <a:off x="3657600" y="5811520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8440782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Allocated Class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3390957" cy="1828800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pPr lvl="3"/>
            <a:endParaRPr lang="en-US" dirty="0"/>
          </a:p>
          <a:p>
            <a:pPr marL="941832" lvl="3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Bad dereference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Bad delete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Memory leak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“Works” fine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29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584960"/>
            <a:ext cx="5356168" cy="5198225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0D9E7F-EF38-4507-9317-BAEDE8ADB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26606-518B-4E3E-9D44-504361C8234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1B1F7BF4-DB4B-4DCA-81AD-492965CC982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242AA7F-16DE-434E-A042-A5884AE127DB}"/>
              </a:ext>
            </a:extLst>
          </p:cNvPr>
          <p:cNvCxnSpPr>
            <a:cxnSpLocks/>
          </p:cNvCxnSpPr>
          <p:nvPr/>
        </p:nvCxnSpPr>
        <p:spPr bwMode="auto">
          <a:xfrm>
            <a:off x="3657600" y="2255520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C1C51F4-4AE9-4462-BBA2-27E6862549A2}"/>
              </a:ext>
            </a:extLst>
          </p:cNvPr>
          <p:cNvSpPr txBox="1"/>
          <p:nvPr/>
        </p:nvSpPr>
        <p:spPr>
          <a:xfrm>
            <a:off x="5807338" y="5088374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E1CFE-CC5D-4ACE-9BB6-11252DF89FE5}"/>
              </a:ext>
            </a:extLst>
          </p:cNvPr>
          <p:cNvSpPr txBox="1"/>
          <p:nvPr/>
        </p:nvSpPr>
        <p:spPr>
          <a:xfrm>
            <a:off x="5822185" y="538981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5DD122-E6EC-48D3-A0A7-25371177BA1A}"/>
              </a:ext>
            </a:extLst>
          </p:cNvPr>
          <p:cNvSpPr txBox="1"/>
          <p:nvPr/>
        </p:nvSpPr>
        <p:spPr>
          <a:xfrm>
            <a:off x="7102648" y="544980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70276E-6C69-46B8-B042-EEA96368D948}"/>
              </a:ext>
            </a:extLst>
          </p:cNvPr>
          <p:cNvSpPr txBox="1"/>
          <p:nvPr/>
        </p:nvSpPr>
        <p:spPr>
          <a:xfrm>
            <a:off x="5500844" y="5411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628904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 6 due Monday</a:t>
            </a:r>
          </a:p>
          <a:p>
            <a:pPr lvl="3"/>
            <a:endParaRPr lang="en-US" dirty="0"/>
          </a:p>
          <a:p>
            <a:r>
              <a:rPr lang="en-US" dirty="0"/>
              <a:t>Exercise 7 out Monday</a:t>
            </a:r>
          </a:p>
          <a:p>
            <a:pPr lvl="1"/>
            <a:r>
              <a:rPr lang="en-US" dirty="0"/>
              <a:t>Will use a lot of what is discussed in lecture today</a:t>
            </a:r>
          </a:p>
          <a:p>
            <a:endParaRPr lang="en-US" dirty="0"/>
          </a:p>
          <a:p>
            <a:r>
              <a:rPr lang="en-US" dirty="0"/>
              <a:t>Homework 2 due Thursday of next week (4/29)</a:t>
            </a:r>
          </a:p>
          <a:p>
            <a:pPr lvl="1"/>
            <a:r>
              <a:rPr lang="en-US" dirty="0"/>
              <a:t>File system crawler, indexer, and search engine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Don’t forget to clone your repo to double-/triple-/quadruple-check compilation!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Don’t modify the header files!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401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Allocated Class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3390957" cy="1828800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pPr lvl="3"/>
            <a:endParaRPr lang="en-US" dirty="0"/>
          </a:p>
          <a:p>
            <a:pPr marL="941832" lvl="3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Bad dereference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Bad delete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Memory leak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“Works” fine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30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584960"/>
            <a:ext cx="5356168" cy="5198225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0D9E7F-EF38-4507-9317-BAEDE8ADB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26606-518B-4E3E-9D44-504361C8234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1B1F7BF4-DB4B-4DCA-81AD-492965CC982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242AA7F-16DE-434E-A042-A5884AE127DB}"/>
              </a:ext>
            </a:extLst>
          </p:cNvPr>
          <p:cNvCxnSpPr>
            <a:cxnSpLocks/>
          </p:cNvCxnSpPr>
          <p:nvPr/>
        </p:nvCxnSpPr>
        <p:spPr bwMode="auto">
          <a:xfrm>
            <a:off x="3891280" y="2966720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C1C51F4-4AE9-4462-BBA2-27E6862549A2}"/>
              </a:ext>
            </a:extLst>
          </p:cNvPr>
          <p:cNvSpPr txBox="1"/>
          <p:nvPr/>
        </p:nvSpPr>
        <p:spPr>
          <a:xfrm>
            <a:off x="5807338" y="5088374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E1CFE-CC5D-4ACE-9BB6-11252DF89FE5}"/>
              </a:ext>
            </a:extLst>
          </p:cNvPr>
          <p:cNvSpPr txBox="1"/>
          <p:nvPr/>
        </p:nvSpPr>
        <p:spPr>
          <a:xfrm>
            <a:off x="5822185" y="538981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5DD122-E6EC-48D3-A0A7-25371177BA1A}"/>
              </a:ext>
            </a:extLst>
          </p:cNvPr>
          <p:cNvSpPr txBox="1"/>
          <p:nvPr/>
        </p:nvSpPr>
        <p:spPr>
          <a:xfrm>
            <a:off x="7102648" y="544980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70276E-6C69-46B8-B042-EEA96368D948}"/>
              </a:ext>
            </a:extLst>
          </p:cNvPr>
          <p:cNvSpPr txBox="1"/>
          <p:nvPr/>
        </p:nvSpPr>
        <p:spPr>
          <a:xfrm>
            <a:off x="5500844" y="5411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5165167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Allocated Class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3390957" cy="1828800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pPr lvl="3"/>
            <a:endParaRPr lang="en-US" dirty="0"/>
          </a:p>
          <a:p>
            <a:pPr marL="941832" lvl="3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Bad dereference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Bad delete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Memory leak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“Works” fine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31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584960"/>
            <a:ext cx="5356168" cy="5198225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0D9E7F-EF38-4507-9317-BAEDE8ADB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26606-518B-4E3E-9D44-504361C8234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1B1F7BF4-DB4B-4DCA-81AD-492965CC982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1C51F4-4AE9-4462-BBA2-27E6862549A2}"/>
              </a:ext>
            </a:extLst>
          </p:cNvPr>
          <p:cNvSpPr txBox="1"/>
          <p:nvPr/>
        </p:nvSpPr>
        <p:spPr>
          <a:xfrm>
            <a:off x="5807338" y="5088374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E1CFE-CC5D-4ACE-9BB6-11252DF89FE5}"/>
              </a:ext>
            </a:extLst>
          </p:cNvPr>
          <p:cNvSpPr txBox="1"/>
          <p:nvPr/>
        </p:nvSpPr>
        <p:spPr>
          <a:xfrm>
            <a:off x="5822185" y="538981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5DD122-E6EC-48D3-A0A7-25371177BA1A}"/>
              </a:ext>
            </a:extLst>
          </p:cNvPr>
          <p:cNvSpPr txBox="1"/>
          <p:nvPr/>
        </p:nvSpPr>
        <p:spPr>
          <a:xfrm>
            <a:off x="7102648" y="544980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AE19E4-5BA4-4A1E-B91D-F9C75CE95D83}"/>
              </a:ext>
            </a:extLst>
          </p:cNvPr>
          <p:cNvSpPr txBox="1"/>
          <p:nvPr/>
        </p:nvSpPr>
        <p:spPr>
          <a:xfrm>
            <a:off x="8042931" y="502048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heap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644CAC-AE15-4EDB-96A0-AE68613497E2}"/>
              </a:ext>
            </a:extLst>
          </p:cNvPr>
          <p:cNvSpPr txBox="1"/>
          <p:nvPr/>
        </p:nvSpPr>
        <p:spPr>
          <a:xfrm>
            <a:off x="8128376" y="5389818"/>
            <a:ext cx="49146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179AFB2-5C15-42E3-8A8B-790ED5A663A8}"/>
              </a:ext>
            </a:extLst>
          </p:cNvPr>
          <p:cNvCxnSpPr>
            <a:cxnSpLocks/>
            <a:endCxn id="14" idx="1"/>
          </p:cNvCxnSpPr>
          <p:nvPr/>
        </p:nvCxnSpPr>
        <p:spPr bwMode="auto">
          <a:xfrm>
            <a:off x="7203995" y="5574484"/>
            <a:ext cx="92438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F70276E-6C69-46B8-B042-EEA96368D948}"/>
              </a:ext>
            </a:extLst>
          </p:cNvPr>
          <p:cNvSpPr txBox="1"/>
          <p:nvPr/>
        </p:nvSpPr>
        <p:spPr>
          <a:xfrm>
            <a:off x="5500844" y="5411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58361EC-0517-4070-B777-44E0886AEBB2}"/>
              </a:ext>
            </a:extLst>
          </p:cNvPr>
          <p:cNvCxnSpPr>
            <a:cxnSpLocks/>
          </p:cNvCxnSpPr>
          <p:nvPr/>
        </p:nvCxnSpPr>
        <p:spPr bwMode="auto">
          <a:xfrm>
            <a:off x="3657600" y="6045200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4284863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Allocated Class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3390957" cy="1828800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pPr lvl="3"/>
            <a:endParaRPr lang="en-US" dirty="0"/>
          </a:p>
          <a:p>
            <a:pPr marL="941832" lvl="3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Bad dereference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Bad delete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Memory leak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“Works” fine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32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584960"/>
            <a:ext cx="5356168" cy="5198225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0D9E7F-EF38-4507-9317-BAEDE8ADB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26606-518B-4E3E-9D44-504361C8234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1B1F7BF4-DB4B-4DCA-81AD-492965CC982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242AA7F-16DE-434E-A042-A5884AE127DB}"/>
              </a:ext>
            </a:extLst>
          </p:cNvPr>
          <p:cNvCxnSpPr>
            <a:cxnSpLocks/>
          </p:cNvCxnSpPr>
          <p:nvPr/>
        </p:nvCxnSpPr>
        <p:spPr bwMode="auto">
          <a:xfrm>
            <a:off x="3657600" y="6299200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C1C51F4-4AE9-4462-BBA2-27E6862549A2}"/>
              </a:ext>
            </a:extLst>
          </p:cNvPr>
          <p:cNvSpPr txBox="1"/>
          <p:nvPr/>
        </p:nvSpPr>
        <p:spPr>
          <a:xfrm>
            <a:off x="5807338" y="5088374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E1CFE-CC5D-4ACE-9BB6-11252DF89FE5}"/>
              </a:ext>
            </a:extLst>
          </p:cNvPr>
          <p:cNvSpPr txBox="1"/>
          <p:nvPr/>
        </p:nvSpPr>
        <p:spPr>
          <a:xfrm>
            <a:off x="5822185" y="538981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5DD122-E6EC-48D3-A0A7-25371177BA1A}"/>
              </a:ext>
            </a:extLst>
          </p:cNvPr>
          <p:cNvSpPr txBox="1"/>
          <p:nvPr/>
        </p:nvSpPr>
        <p:spPr>
          <a:xfrm>
            <a:off x="7102648" y="544980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AE19E4-5BA4-4A1E-B91D-F9C75CE95D83}"/>
              </a:ext>
            </a:extLst>
          </p:cNvPr>
          <p:cNvSpPr txBox="1"/>
          <p:nvPr/>
        </p:nvSpPr>
        <p:spPr>
          <a:xfrm>
            <a:off x="8042931" y="502048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heap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644CAC-AE15-4EDB-96A0-AE68613497E2}"/>
              </a:ext>
            </a:extLst>
          </p:cNvPr>
          <p:cNvSpPr txBox="1"/>
          <p:nvPr/>
        </p:nvSpPr>
        <p:spPr>
          <a:xfrm>
            <a:off x="8128376" y="5389818"/>
            <a:ext cx="49146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179AFB2-5C15-42E3-8A8B-790ED5A663A8}"/>
              </a:ext>
            </a:extLst>
          </p:cNvPr>
          <p:cNvCxnSpPr>
            <a:cxnSpLocks/>
            <a:endCxn id="14" idx="1"/>
          </p:cNvCxnSpPr>
          <p:nvPr/>
        </p:nvCxnSpPr>
        <p:spPr bwMode="auto">
          <a:xfrm>
            <a:off x="7203995" y="5574484"/>
            <a:ext cx="92438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8CF851B-DFED-4280-B3D0-EE54DF34AA11}"/>
              </a:ext>
            </a:extLst>
          </p:cNvPr>
          <p:cNvSpPr txBox="1"/>
          <p:nvPr/>
        </p:nvSpPr>
        <p:spPr>
          <a:xfrm>
            <a:off x="5812025" y="587749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8FA9DE-E097-42BA-9E72-E1B5076D9E6F}"/>
              </a:ext>
            </a:extLst>
          </p:cNvPr>
          <p:cNvSpPr txBox="1"/>
          <p:nvPr/>
        </p:nvSpPr>
        <p:spPr>
          <a:xfrm>
            <a:off x="7092488" y="593748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FB9B8B-1CBC-4B47-B0B6-51B774610860}"/>
              </a:ext>
            </a:extLst>
          </p:cNvPr>
          <p:cNvSpPr txBox="1"/>
          <p:nvPr/>
        </p:nvSpPr>
        <p:spPr>
          <a:xfrm>
            <a:off x="8118216" y="5877498"/>
            <a:ext cx="49146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096D507-ED37-448B-A784-E24D46D7CE54}"/>
              </a:ext>
            </a:extLst>
          </p:cNvPr>
          <p:cNvCxnSpPr>
            <a:cxnSpLocks/>
            <a:endCxn id="19" idx="1"/>
          </p:cNvCxnSpPr>
          <p:nvPr/>
        </p:nvCxnSpPr>
        <p:spPr bwMode="auto">
          <a:xfrm>
            <a:off x="7193835" y="6062164"/>
            <a:ext cx="92438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F70276E-6C69-46B8-B042-EEA96368D948}"/>
              </a:ext>
            </a:extLst>
          </p:cNvPr>
          <p:cNvSpPr txBox="1"/>
          <p:nvPr/>
        </p:nvSpPr>
        <p:spPr>
          <a:xfrm>
            <a:off x="5500844" y="5411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85BCAB-8828-4F15-B429-A72DFA12AC3C}"/>
              </a:ext>
            </a:extLst>
          </p:cNvPr>
          <p:cNvSpPr txBox="1"/>
          <p:nvPr/>
        </p:nvSpPr>
        <p:spPr>
          <a:xfrm>
            <a:off x="5501349" y="5855857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150533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Allocated Class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3390957" cy="1828800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pPr lvl="3"/>
            <a:endParaRPr lang="en-US" dirty="0"/>
          </a:p>
          <a:p>
            <a:pPr marL="941832" lvl="3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Bad dereference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Bad delete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Memory leak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“Works” fine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33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584960"/>
            <a:ext cx="5356168" cy="5198225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0D9E7F-EF38-4507-9317-BAEDE8ADB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26606-518B-4E3E-9D44-504361C8234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1B1F7BF4-DB4B-4DCA-81AD-492965CC982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242AA7F-16DE-434E-A042-A5884AE127DB}"/>
              </a:ext>
            </a:extLst>
          </p:cNvPr>
          <p:cNvCxnSpPr>
            <a:cxnSpLocks/>
          </p:cNvCxnSpPr>
          <p:nvPr/>
        </p:nvCxnSpPr>
        <p:spPr bwMode="auto">
          <a:xfrm>
            <a:off x="3657600" y="3677920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C1C51F4-4AE9-4462-BBA2-27E6862549A2}"/>
              </a:ext>
            </a:extLst>
          </p:cNvPr>
          <p:cNvSpPr txBox="1"/>
          <p:nvPr/>
        </p:nvSpPr>
        <p:spPr>
          <a:xfrm>
            <a:off x="5807338" y="5088374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E1CFE-CC5D-4ACE-9BB6-11252DF89FE5}"/>
              </a:ext>
            </a:extLst>
          </p:cNvPr>
          <p:cNvSpPr txBox="1"/>
          <p:nvPr/>
        </p:nvSpPr>
        <p:spPr>
          <a:xfrm>
            <a:off x="5822185" y="538981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5DD122-E6EC-48D3-A0A7-25371177BA1A}"/>
              </a:ext>
            </a:extLst>
          </p:cNvPr>
          <p:cNvSpPr txBox="1"/>
          <p:nvPr/>
        </p:nvSpPr>
        <p:spPr>
          <a:xfrm>
            <a:off x="7102648" y="544980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AE19E4-5BA4-4A1E-B91D-F9C75CE95D83}"/>
              </a:ext>
            </a:extLst>
          </p:cNvPr>
          <p:cNvSpPr txBox="1"/>
          <p:nvPr/>
        </p:nvSpPr>
        <p:spPr>
          <a:xfrm>
            <a:off x="8042931" y="502048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heap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644CAC-AE15-4EDB-96A0-AE68613497E2}"/>
              </a:ext>
            </a:extLst>
          </p:cNvPr>
          <p:cNvSpPr txBox="1"/>
          <p:nvPr/>
        </p:nvSpPr>
        <p:spPr>
          <a:xfrm>
            <a:off x="8128376" y="5389818"/>
            <a:ext cx="49146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179AFB2-5C15-42E3-8A8B-790ED5A663A8}"/>
              </a:ext>
            </a:extLst>
          </p:cNvPr>
          <p:cNvCxnSpPr>
            <a:cxnSpLocks/>
            <a:endCxn id="14" idx="1"/>
          </p:cNvCxnSpPr>
          <p:nvPr/>
        </p:nvCxnSpPr>
        <p:spPr bwMode="auto">
          <a:xfrm>
            <a:off x="7203995" y="5574484"/>
            <a:ext cx="92438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8CF851B-DFED-4280-B3D0-EE54DF34AA11}"/>
              </a:ext>
            </a:extLst>
          </p:cNvPr>
          <p:cNvSpPr txBox="1"/>
          <p:nvPr/>
        </p:nvSpPr>
        <p:spPr>
          <a:xfrm>
            <a:off x="5812025" y="587749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8FA9DE-E097-42BA-9E72-E1B5076D9E6F}"/>
              </a:ext>
            </a:extLst>
          </p:cNvPr>
          <p:cNvSpPr txBox="1"/>
          <p:nvPr/>
        </p:nvSpPr>
        <p:spPr>
          <a:xfrm>
            <a:off x="7092488" y="593748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FB9B8B-1CBC-4B47-B0B6-51B774610860}"/>
              </a:ext>
            </a:extLst>
          </p:cNvPr>
          <p:cNvSpPr txBox="1"/>
          <p:nvPr/>
        </p:nvSpPr>
        <p:spPr>
          <a:xfrm>
            <a:off x="8118216" y="5877498"/>
            <a:ext cx="49146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096D507-ED37-448B-A784-E24D46D7CE54}"/>
              </a:ext>
            </a:extLst>
          </p:cNvPr>
          <p:cNvCxnSpPr>
            <a:cxnSpLocks/>
            <a:endCxn id="19" idx="1"/>
          </p:cNvCxnSpPr>
          <p:nvPr/>
        </p:nvCxnSpPr>
        <p:spPr bwMode="auto">
          <a:xfrm>
            <a:off x="7193835" y="6062164"/>
            <a:ext cx="92438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F70276E-6C69-46B8-B042-EEA96368D948}"/>
              </a:ext>
            </a:extLst>
          </p:cNvPr>
          <p:cNvSpPr txBox="1"/>
          <p:nvPr/>
        </p:nvSpPr>
        <p:spPr>
          <a:xfrm>
            <a:off x="5500844" y="5411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FF6F654-C945-4DEE-800C-865A1D14F62E}"/>
              </a:ext>
            </a:extLst>
          </p:cNvPr>
          <p:cNvSpPr txBox="1"/>
          <p:nvPr/>
        </p:nvSpPr>
        <p:spPr>
          <a:xfrm>
            <a:off x="5501349" y="5855857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0A3504A-0C49-4749-BF60-3E910D974846}"/>
              </a:ext>
            </a:extLst>
          </p:cNvPr>
          <p:cNvCxnSpPr/>
          <p:nvPr/>
        </p:nvCxnSpPr>
        <p:spPr bwMode="auto">
          <a:xfrm>
            <a:off x="8042931" y="5313680"/>
            <a:ext cx="720069" cy="542177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7139600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Allocated Class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3390957" cy="1828800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pPr lvl="3"/>
            <a:endParaRPr lang="en-US" dirty="0"/>
          </a:p>
          <a:p>
            <a:pPr marL="941832" lvl="3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Bad dereference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Bad delete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Memory leak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“Works” fine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34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584960"/>
            <a:ext cx="5356168" cy="5198225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0D9E7F-EF38-4507-9317-BAEDE8ADB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C26606-518B-4E3E-9D44-504361C8234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1B1F7BF4-DB4B-4DCA-81AD-492965CC982A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242AA7F-16DE-434E-A042-A5884AE127DB}"/>
              </a:ext>
            </a:extLst>
          </p:cNvPr>
          <p:cNvCxnSpPr>
            <a:cxnSpLocks/>
          </p:cNvCxnSpPr>
          <p:nvPr/>
        </p:nvCxnSpPr>
        <p:spPr bwMode="auto">
          <a:xfrm>
            <a:off x="3657600" y="3928291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C1C51F4-4AE9-4462-BBA2-27E6862549A2}"/>
              </a:ext>
            </a:extLst>
          </p:cNvPr>
          <p:cNvSpPr txBox="1"/>
          <p:nvPr/>
        </p:nvSpPr>
        <p:spPr>
          <a:xfrm>
            <a:off x="5807338" y="5088374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E1CFE-CC5D-4ACE-9BB6-11252DF89FE5}"/>
              </a:ext>
            </a:extLst>
          </p:cNvPr>
          <p:cNvSpPr txBox="1"/>
          <p:nvPr/>
        </p:nvSpPr>
        <p:spPr>
          <a:xfrm>
            <a:off x="5822185" y="538981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5DD122-E6EC-48D3-A0A7-25371177BA1A}"/>
              </a:ext>
            </a:extLst>
          </p:cNvPr>
          <p:cNvSpPr txBox="1"/>
          <p:nvPr/>
        </p:nvSpPr>
        <p:spPr>
          <a:xfrm>
            <a:off x="7102648" y="544980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AE19E4-5BA4-4A1E-B91D-F9C75CE95D83}"/>
              </a:ext>
            </a:extLst>
          </p:cNvPr>
          <p:cNvSpPr txBox="1"/>
          <p:nvPr/>
        </p:nvSpPr>
        <p:spPr>
          <a:xfrm>
            <a:off x="8042931" y="502048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heap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644CAC-AE15-4EDB-96A0-AE68613497E2}"/>
              </a:ext>
            </a:extLst>
          </p:cNvPr>
          <p:cNvSpPr txBox="1"/>
          <p:nvPr/>
        </p:nvSpPr>
        <p:spPr>
          <a:xfrm>
            <a:off x="8128376" y="5389818"/>
            <a:ext cx="49146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179AFB2-5C15-42E3-8A8B-790ED5A663A8}"/>
              </a:ext>
            </a:extLst>
          </p:cNvPr>
          <p:cNvCxnSpPr>
            <a:cxnSpLocks/>
            <a:endCxn id="14" idx="1"/>
          </p:cNvCxnSpPr>
          <p:nvPr/>
        </p:nvCxnSpPr>
        <p:spPr bwMode="auto">
          <a:xfrm>
            <a:off x="7203995" y="5574484"/>
            <a:ext cx="92438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8CF851B-DFED-4280-B3D0-EE54DF34AA11}"/>
              </a:ext>
            </a:extLst>
          </p:cNvPr>
          <p:cNvSpPr txBox="1"/>
          <p:nvPr/>
        </p:nvSpPr>
        <p:spPr>
          <a:xfrm>
            <a:off x="5812025" y="587749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8FA9DE-E097-42BA-9E72-E1B5076D9E6F}"/>
              </a:ext>
            </a:extLst>
          </p:cNvPr>
          <p:cNvSpPr txBox="1"/>
          <p:nvPr/>
        </p:nvSpPr>
        <p:spPr>
          <a:xfrm>
            <a:off x="7092488" y="593748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FB9B8B-1CBC-4B47-B0B6-51B774610860}"/>
              </a:ext>
            </a:extLst>
          </p:cNvPr>
          <p:cNvSpPr txBox="1"/>
          <p:nvPr/>
        </p:nvSpPr>
        <p:spPr>
          <a:xfrm>
            <a:off x="8118216" y="5877498"/>
            <a:ext cx="49146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096D507-ED37-448B-A784-E24D46D7CE54}"/>
              </a:ext>
            </a:extLst>
          </p:cNvPr>
          <p:cNvCxnSpPr>
            <a:cxnSpLocks/>
            <a:endCxn id="19" idx="1"/>
          </p:cNvCxnSpPr>
          <p:nvPr/>
        </p:nvCxnSpPr>
        <p:spPr bwMode="auto">
          <a:xfrm>
            <a:off x="7193835" y="6062164"/>
            <a:ext cx="92438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F70276E-6C69-46B8-B042-EEA96368D948}"/>
              </a:ext>
            </a:extLst>
          </p:cNvPr>
          <p:cNvSpPr txBox="1"/>
          <p:nvPr/>
        </p:nvSpPr>
        <p:spPr>
          <a:xfrm>
            <a:off x="5500844" y="5411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FF6F654-C945-4DEE-800C-865A1D14F62E}"/>
              </a:ext>
            </a:extLst>
          </p:cNvPr>
          <p:cNvSpPr txBox="1"/>
          <p:nvPr/>
        </p:nvSpPr>
        <p:spPr>
          <a:xfrm>
            <a:off x="5501349" y="5855857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0A3504A-0C49-4749-BF60-3E910D974846}"/>
              </a:ext>
            </a:extLst>
          </p:cNvPr>
          <p:cNvCxnSpPr/>
          <p:nvPr/>
        </p:nvCxnSpPr>
        <p:spPr bwMode="auto">
          <a:xfrm>
            <a:off x="8042931" y="5313680"/>
            <a:ext cx="720069" cy="542177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77498AA-4704-42FF-BE71-B6210BBCCAA6}"/>
              </a:ext>
            </a:extLst>
          </p:cNvPr>
          <p:cNvCxnSpPr>
            <a:cxnSpLocks/>
          </p:cNvCxnSpPr>
          <p:nvPr/>
        </p:nvCxnSpPr>
        <p:spPr bwMode="auto">
          <a:xfrm>
            <a:off x="396875" y="4453708"/>
            <a:ext cx="2978333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91D2B4C-B448-4AF6-B247-47ACFFCC789C}"/>
              </a:ext>
            </a:extLst>
          </p:cNvPr>
          <p:cNvSpPr txBox="1"/>
          <p:nvPr/>
        </p:nvSpPr>
        <p:spPr>
          <a:xfrm>
            <a:off x="6767194" y="4092782"/>
            <a:ext cx="2252540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if(&amp;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!=this){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2F4697C-889F-4208-9877-1FE1A80E231B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167372" y="4184072"/>
            <a:ext cx="900972" cy="38173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94103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Memory &amp; Rule of three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3390957" cy="5421103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after modifying it?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35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362076"/>
            <a:ext cx="5356168" cy="5421110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Foo::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this) 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3459934-6CD4-4432-95D0-C86523AE4775}"/>
              </a:ext>
            </a:extLst>
          </p:cNvPr>
          <p:cNvCxnSpPr>
            <a:cxnSpLocks/>
          </p:cNvCxnSpPr>
          <p:nvPr/>
        </p:nvCxnSpPr>
        <p:spPr bwMode="auto">
          <a:xfrm>
            <a:off x="3657600" y="6061891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228411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Memory &amp; Rule of three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3390957" cy="5421103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after modifying it?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36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362076"/>
            <a:ext cx="5356168" cy="5421110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this) 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1C51F4-4AE9-4462-BBA2-27E6862549A2}"/>
              </a:ext>
            </a:extLst>
          </p:cNvPr>
          <p:cNvSpPr txBox="1"/>
          <p:nvPr/>
        </p:nvSpPr>
        <p:spPr>
          <a:xfrm>
            <a:off x="6152778" y="5088374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E1CFE-CC5D-4ACE-9BB6-11252DF89FE5}"/>
              </a:ext>
            </a:extLst>
          </p:cNvPr>
          <p:cNvSpPr txBox="1"/>
          <p:nvPr/>
        </p:nvSpPr>
        <p:spPr>
          <a:xfrm>
            <a:off x="6167625" y="538981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5DD122-E6EC-48D3-A0A7-25371177BA1A}"/>
              </a:ext>
            </a:extLst>
          </p:cNvPr>
          <p:cNvSpPr txBox="1"/>
          <p:nvPr/>
        </p:nvSpPr>
        <p:spPr>
          <a:xfrm>
            <a:off x="7448088" y="544980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AE19E4-5BA4-4A1E-B91D-F9C75CE95D83}"/>
              </a:ext>
            </a:extLst>
          </p:cNvPr>
          <p:cNvSpPr txBox="1"/>
          <p:nvPr/>
        </p:nvSpPr>
        <p:spPr>
          <a:xfrm>
            <a:off x="8388371" y="502048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heap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644CAC-AE15-4EDB-96A0-AE68613497E2}"/>
              </a:ext>
            </a:extLst>
          </p:cNvPr>
          <p:cNvSpPr txBox="1"/>
          <p:nvPr/>
        </p:nvSpPr>
        <p:spPr>
          <a:xfrm>
            <a:off x="8473816" y="5389818"/>
            <a:ext cx="49146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179AFB2-5C15-42E3-8A8B-790ED5A663A8}"/>
              </a:ext>
            </a:extLst>
          </p:cNvPr>
          <p:cNvCxnSpPr>
            <a:cxnSpLocks/>
            <a:endCxn id="14" idx="1"/>
          </p:cNvCxnSpPr>
          <p:nvPr/>
        </p:nvCxnSpPr>
        <p:spPr bwMode="auto">
          <a:xfrm>
            <a:off x="7549435" y="5574484"/>
            <a:ext cx="92438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F70276E-6C69-46B8-B042-EEA96368D948}"/>
              </a:ext>
            </a:extLst>
          </p:cNvPr>
          <p:cNvSpPr txBox="1"/>
          <p:nvPr/>
        </p:nvSpPr>
        <p:spPr>
          <a:xfrm>
            <a:off x="5846284" y="5411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A3F7D0A-A7F6-4935-84E2-D52AB01B4C33}"/>
              </a:ext>
            </a:extLst>
          </p:cNvPr>
          <p:cNvCxnSpPr>
            <a:cxnSpLocks/>
          </p:cNvCxnSpPr>
          <p:nvPr/>
        </p:nvCxnSpPr>
        <p:spPr bwMode="auto">
          <a:xfrm>
            <a:off x="3657600" y="6295571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4671712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Memory &amp; Rule of three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3390957" cy="5421103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after modifying it?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endParaRPr lang="en-US" dirty="0"/>
          </a:p>
          <a:p>
            <a:r>
              <a:rPr lang="en-US" dirty="0"/>
              <a:t>Synthesized copy constructor is called and a shallow copy is invoked!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37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362076"/>
            <a:ext cx="5356168" cy="5421110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this) 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1C51F4-4AE9-4462-BBA2-27E6862549A2}"/>
              </a:ext>
            </a:extLst>
          </p:cNvPr>
          <p:cNvSpPr txBox="1"/>
          <p:nvPr/>
        </p:nvSpPr>
        <p:spPr>
          <a:xfrm>
            <a:off x="6152778" y="5088374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E1CFE-CC5D-4ACE-9BB6-11252DF89FE5}"/>
              </a:ext>
            </a:extLst>
          </p:cNvPr>
          <p:cNvSpPr txBox="1"/>
          <p:nvPr/>
        </p:nvSpPr>
        <p:spPr>
          <a:xfrm>
            <a:off x="6167625" y="538981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5DD122-E6EC-48D3-A0A7-25371177BA1A}"/>
              </a:ext>
            </a:extLst>
          </p:cNvPr>
          <p:cNvSpPr txBox="1"/>
          <p:nvPr/>
        </p:nvSpPr>
        <p:spPr>
          <a:xfrm>
            <a:off x="7448088" y="544980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AE19E4-5BA4-4A1E-B91D-F9C75CE95D83}"/>
              </a:ext>
            </a:extLst>
          </p:cNvPr>
          <p:cNvSpPr txBox="1"/>
          <p:nvPr/>
        </p:nvSpPr>
        <p:spPr>
          <a:xfrm>
            <a:off x="8388371" y="502048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heap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644CAC-AE15-4EDB-96A0-AE68613497E2}"/>
              </a:ext>
            </a:extLst>
          </p:cNvPr>
          <p:cNvSpPr txBox="1"/>
          <p:nvPr/>
        </p:nvSpPr>
        <p:spPr>
          <a:xfrm>
            <a:off x="8473816" y="5389818"/>
            <a:ext cx="49146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179AFB2-5C15-42E3-8A8B-790ED5A663A8}"/>
              </a:ext>
            </a:extLst>
          </p:cNvPr>
          <p:cNvCxnSpPr>
            <a:cxnSpLocks/>
            <a:endCxn id="14" idx="1"/>
          </p:cNvCxnSpPr>
          <p:nvPr/>
        </p:nvCxnSpPr>
        <p:spPr bwMode="auto">
          <a:xfrm>
            <a:off x="7549435" y="5574484"/>
            <a:ext cx="92438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F70276E-6C69-46B8-B042-EEA96368D948}"/>
              </a:ext>
            </a:extLst>
          </p:cNvPr>
          <p:cNvSpPr txBox="1"/>
          <p:nvPr/>
        </p:nvSpPr>
        <p:spPr>
          <a:xfrm>
            <a:off x="5846284" y="5411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A3F7D0A-A7F6-4935-84E2-D52AB01B4C33}"/>
              </a:ext>
            </a:extLst>
          </p:cNvPr>
          <p:cNvCxnSpPr>
            <a:cxnSpLocks/>
          </p:cNvCxnSpPr>
          <p:nvPr/>
        </p:nvCxnSpPr>
        <p:spPr bwMode="auto">
          <a:xfrm>
            <a:off x="3657600" y="6295571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040B218-68EB-4ECF-8695-D231E21B0F46}"/>
              </a:ext>
            </a:extLst>
          </p:cNvPr>
          <p:cNvSpPr txBox="1"/>
          <p:nvPr/>
        </p:nvSpPr>
        <p:spPr>
          <a:xfrm>
            <a:off x="6157465" y="587749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80FAA8-87AD-497C-92A4-58666C91DA11}"/>
              </a:ext>
            </a:extLst>
          </p:cNvPr>
          <p:cNvSpPr txBox="1"/>
          <p:nvPr/>
        </p:nvSpPr>
        <p:spPr>
          <a:xfrm>
            <a:off x="7437928" y="593748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A7CF732-6FEA-438A-B873-29CE294DFD4B}"/>
              </a:ext>
            </a:extLst>
          </p:cNvPr>
          <p:cNvCxnSpPr>
            <a:cxnSpLocks/>
          </p:cNvCxnSpPr>
          <p:nvPr/>
        </p:nvCxnSpPr>
        <p:spPr bwMode="auto">
          <a:xfrm flipV="1">
            <a:off x="7539275" y="5574484"/>
            <a:ext cx="934541" cy="48768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4B95E3E-7F9A-4201-BE44-12C5A7A32D9D}"/>
              </a:ext>
            </a:extLst>
          </p:cNvPr>
          <p:cNvSpPr txBox="1"/>
          <p:nvPr/>
        </p:nvSpPr>
        <p:spPr>
          <a:xfrm>
            <a:off x="5846789" y="5855857"/>
            <a:ext cx="322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7442966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Memory &amp; Rule of three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3390957" cy="5421103"/>
          </a:xfrm>
        </p:spPr>
        <p:txBody>
          <a:bodyPr/>
          <a:lstStyle/>
          <a:p>
            <a:r>
              <a:rPr lang="en-US" dirty="0"/>
              <a:t>What will happen when we invoke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after modifying it?</a:t>
            </a:r>
          </a:p>
          <a:p>
            <a:pPr lvl="1"/>
            <a:r>
              <a:rPr lang="en-US" dirty="0"/>
              <a:t>If there is an error, </a:t>
            </a:r>
            <a:br>
              <a:rPr lang="en-US" dirty="0"/>
            </a:br>
            <a:r>
              <a:rPr lang="en-US" dirty="0"/>
              <a:t>how would you fix it?</a:t>
            </a:r>
          </a:p>
          <a:p>
            <a:endParaRPr lang="en-US" dirty="0"/>
          </a:p>
          <a:p>
            <a:r>
              <a:rPr lang="en-US" dirty="0"/>
              <a:t>Synthesized copy constructor is called and a shallow copy is invoked!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38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787832" y="1362076"/>
            <a:ext cx="5356168" cy="5421110"/>
          </a:xfrm>
          <a:prstGeom prst="roundRect">
            <a:avLst>
              <a:gd name="adj" fmla="val 263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Foo{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Foo(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~Foo() 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}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Foo&amp;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this) {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rhs.foo_ptr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*this;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Foo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= a;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1C51F4-4AE9-4462-BBA2-27E6862549A2}"/>
              </a:ext>
            </a:extLst>
          </p:cNvPr>
          <p:cNvSpPr txBox="1"/>
          <p:nvPr/>
        </p:nvSpPr>
        <p:spPr>
          <a:xfrm>
            <a:off x="6152778" y="5088374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8E1CFE-CC5D-4ACE-9BB6-11252DF89FE5}"/>
              </a:ext>
            </a:extLst>
          </p:cNvPr>
          <p:cNvSpPr txBox="1"/>
          <p:nvPr/>
        </p:nvSpPr>
        <p:spPr>
          <a:xfrm>
            <a:off x="6167625" y="538981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5DD122-E6EC-48D3-A0A7-25371177BA1A}"/>
              </a:ext>
            </a:extLst>
          </p:cNvPr>
          <p:cNvSpPr txBox="1"/>
          <p:nvPr/>
        </p:nvSpPr>
        <p:spPr>
          <a:xfrm>
            <a:off x="7448088" y="544980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AE19E4-5BA4-4A1E-B91D-F9C75CE95D83}"/>
              </a:ext>
            </a:extLst>
          </p:cNvPr>
          <p:cNvSpPr txBox="1"/>
          <p:nvPr/>
        </p:nvSpPr>
        <p:spPr>
          <a:xfrm>
            <a:off x="8388371" y="502048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heap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644CAC-AE15-4EDB-96A0-AE68613497E2}"/>
              </a:ext>
            </a:extLst>
          </p:cNvPr>
          <p:cNvSpPr txBox="1"/>
          <p:nvPr/>
        </p:nvSpPr>
        <p:spPr>
          <a:xfrm>
            <a:off x="8473816" y="5389818"/>
            <a:ext cx="49146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179AFB2-5C15-42E3-8A8B-790ED5A663A8}"/>
              </a:ext>
            </a:extLst>
          </p:cNvPr>
          <p:cNvCxnSpPr>
            <a:cxnSpLocks/>
            <a:endCxn id="14" idx="1"/>
          </p:cNvCxnSpPr>
          <p:nvPr/>
        </p:nvCxnSpPr>
        <p:spPr bwMode="auto">
          <a:xfrm>
            <a:off x="7549435" y="5574484"/>
            <a:ext cx="92438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F70276E-6C69-46B8-B042-EEA96368D948}"/>
              </a:ext>
            </a:extLst>
          </p:cNvPr>
          <p:cNvSpPr txBox="1"/>
          <p:nvPr/>
        </p:nvSpPr>
        <p:spPr>
          <a:xfrm>
            <a:off x="5846284" y="5411459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A3F7D0A-A7F6-4935-84E2-D52AB01B4C33}"/>
              </a:ext>
            </a:extLst>
          </p:cNvPr>
          <p:cNvCxnSpPr>
            <a:cxnSpLocks/>
          </p:cNvCxnSpPr>
          <p:nvPr/>
        </p:nvCxnSpPr>
        <p:spPr bwMode="auto">
          <a:xfrm>
            <a:off x="3657600" y="6569891"/>
            <a:ext cx="467360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040B218-68EB-4ECF-8695-D231E21B0F46}"/>
              </a:ext>
            </a:extLst>
          </p:cNvPr>
          <p:cNvSpPr txBox="1"/>
          <p:nvPr/>
        </p:nvSpPr>
        <p:spPr>
          <a:xfrm>
            <a:off x="6157465" y="5877498"/>
            <a:ext cx="1563248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foo_ptr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80FAA8-87AD-497C-92A4-58666C91DA11}"/>
              </a:ext>
            </a:extLst>
          </p:cNvPr>
          <p:cNvSpPr txBox="1"/>
          <p:nvPr/>
        </p:nvSpPr>
        <p:spPr>
          <a:xfrm>
            <a:off x="7437928" y="5937482"/>
            <a:ext cx="202695" cy="2309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A7CF732-6FEA-438A-B873-29CE294DFD4B}"/>
              </a:ext>
            </a:extLst>
          </p:cNvPr>
          <p:cNvCxnSpPr>
            <a:cxnSpLocks/>
          </p:cNvCxnSpPr>
          <p:nvPr/>
        </p:nvCxnSpPr>
        <p:spPr bwMode="auto">
          <a:xfrm flipV="1">
            <a:off x="7539275" y="5574484"/>
            <a:ext cx="934541" cy="48768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4B95E3E-7F9A-4201-BE44-12C5A7A32D9D}"/>
              </a:ext>
            </a:extLst>
          </p:cNvPr>
          <p:cNvSpPr txBox="1"/>
          <p:nvPr/>
        </p:nvSpPr>
        <p:spPr>
          <a:xfrm>
            <a:off x="5846789" y="5855857"/>
            <a:ext cx="322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8955658-FA66-49C7-B967-F75CD35FFE43}"/>
              </a:ext>
            </a:extLst>
          </p:cNvPr>
          <p:cNvCxnSpPr/>
          <p:nvPr/>
        </p:nvCxnSpPr>
        <p:spPr bwMode="auto">
          <a:xfrm>
            <a:off x="8359515" y="5283127"/>
            <a:ext cx="720069" cy="542177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ACAE8AD-39E9-49EE-8353-50C3D6E64694}"/>
              </a:ext>
            </a:extLst>
          </p:cNvPr>
          <p:cNvCxnSpPr>
            <a:cxnSpLocks/>
          </p:cNvCxnSpPr>
          <p:nvPr/>
        </p:nvCxnSpPr>
        <p:spPr bwMode="auto">
          <a:xfrm flipV="1">
            <a:off x="8388371" y="5323664"/>
            <a:ext cx="691213" cy="485829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C29D148-ECF6-42ED-81C6-BF1ABE8B1554}"/>
              </a:ext>
            </a:extLst>
          </p:cNvPr>
          <p:cNvSpPr txBox="1"/>
          <p:nvPr/>
        </p:nvSpPr>
        <p:spPr>
          <a:xfrm>
            <a:off x="530654" y="6168441"/>
            <a:ext cx="2281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Double delete error 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  <a:sym typeface="Wingdings" panose="05000000000000000000" pitchFamily="2" charset="2"/>
              </a:rPr>
              <a:t></a:t>
            </a:r>
            <a:endParaRPr lang="en-US" dirty="0">
              <a:solidFill>
                <a:srgbClr val="FF0000"/>
              </a:solidFill>
              <a:latin typeface="Ink Free" panose="030804020005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6841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Member (Extra Exercise)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build a class to simulate some of the functionality of the C++ string</a:t>
            </a:r>
          </a:p>
          <a:p>
            <a:pPr lvl="1"/>
            <a:r>
              <a:rPr lang="en-US" dirty="0"/>
              <a:t>Internal representation: c-string to hold characters</a:t>
            </a:r>
          </a:p>
          <a:p>
            <a:pPr lvl="3"/>
            <a:endParaRPr lang="en-US" dirty="0"/>
          </a:p>
          <a:p>
            <a:r>
              <a:rPr lang="en-US" dirty="0"/>
              <a:t>What might we want to implement in the class?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34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“Exam”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Not a “traditional” exam</a:t>
            </a:r>
          </a:p>
          <a:p>
            <a:pPr lvl="1"/>
            <a:r>
              <a:rPr lang="en-US" dirty="0"/>
              <a:t>Designed to be “take home” assignment</a:t>
            </a:r>
          </a:p>
          <a:p>
            <a:pPr lvl="1"/>
            <a:r>
              <a:rPr lang="en-US" dirty="0"/>
              <a:t>Will involve reflecting on previous assignments</a:t>
            </a:r>
          </a:p>
          <a:p>
            <a:pPr lvl="1"/>
            <a:r>
              <a:rPr lang="en-US" dirty="0"/>
              <a:t>Will include an opportunity to get some points back on past exercises</a:t>
            </a:r>
          </a:p>
          <a:p>
            <a:pPr lvl="1"/>
            <a:r>
              <a:rPr lang="en-US" dirty="0"/>
              <a:t>We will let you know when we have more details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033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</a:t>
            </a:r>
            <a:r>
              <a:rPr lang="en-US" dirty="0"/>
              <a:t> Class Walkthrough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94EEC1-8357-4960-AF46-16DCE7FA7C37}" type="slidenum">
              <a:rPr lang="en-US" smtClean="0"/>
              <a:t>40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274320" y="1371600"/>
            <a:ext cx="8595360" cy="4937760"/>
          </a:xfrm>
          <a:prstGeom prst="roundRect">
            <a:avLst>
              <a:gd name="adj" fmla="val 288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default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char*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c-string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s);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copy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 length of string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c_str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 a copy of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s);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string assignment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friend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out,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c-string on heap (terminated by '\0')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class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3600" y="9714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9344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</a:t>
            </a:r>
            <a:r>
              <a:rPr lang="en-US" dirty="0"/>
              <a:t>::append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Complete the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append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member function:</a:t>
            </a:r>
          </a:p>
          <a:p>
            <a:pPr lvl="1"/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strncpy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num);</a:t>
            </a:r>
          </a:p>
          <a:p>
            <a:pPr lvl="1"/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strncat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num);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41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914400" y="2926080"/>
            <a:ext cx="7315200" cy="3840480"/>
          </a:xfrm>
          <a:prstGeom prst="roundRect">
            <a:avLst>
              <a:gd name="adj" fmla="val 1939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cstring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append contents of s to the end of this string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s) {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592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C++ function that:</a:t>
            </a:r>
          </a:p>
          <a:p>
            <a:pPr lvl="1"/>
            <a:r>
              <a:rPr lang="en-US" dirty="0"/>
              <a:t>Uses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to dynamically allocate an array of strings and uses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delete[]</a:t>
            </a:r>
            <a:r>
              <a:rPr lang="en-US" dirty="0"/>
              <a:t> to free it</a:t>
            </a:r>
          </a:p>
          <a:p>
            <a:pPr lvl="1"/>
            <a:r>
              <a:rPr lang="en-US" dirty="0"/>
              <a:t>Uses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to dynamically allocate an array of pointers to strings</a:t>
            </a:r>
          </a:p>
          <a:p>
            <a:pPr lvl="2"/>
            <a:r>
              <a:rPr lang="en-US" dirty="0"/>
              <a:t>Assign each entry of the array to a string allocated using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Cleans up before exiting</a:t>
            </a:r>
          </a:p>
          <a:p>
            <a:pPr lvl="2"/>
            <a:r>
              <a:rPr lang="en-US" dirty="0"/>
              <a:t>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 to delete each allocated string</a:t>
            </a:r>
          </a:p>
          <a:p>
            <a:pPr lvl="2"/>
            <a:r>
              <a:rPr lang="en-US" dirty="0"/>
              <a:t>Uses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delete[]</a:t>
            </a:r>
            <a:r>
              <a:rPr lang="en-US" dirty="0"/>
              <a:t> to delete the string pointer array</a:t>
            </a:r>
          </a:p>
          <a:p>
            <a:pPr lvl="2"/>
            <a:r>
              <a:rPr lang="en-US" dirty="0"/>
              <a:t>(whew!)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13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Class Details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Filling in some gaps from last time</a:t>
            </a:r>
          </a:p>
          <a:p>
            <a:r>
              <a:rPr lang="en-US" dirty="0"/>
              <a:t>Using the Heap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/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/>
              <a:t> /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delete[]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98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3108960"/>
          </a:xfrm>
        </p:spPr>
        <p:txBody>
          <a:bodyPr/>
          <a:lstStyle/>
          <a:p>
            <a:r>
              <a:rPr lang="en-US" dirty="0"/>
              <a:t>If you define any of: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Destructor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Copy Constructor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Assignment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operator=</a:t>
            </a:r>
            <a:r>
              <a:rPr lang="en-US" dirty="0"/>
              <a:t>)</a:t>
            </a:r>
          </a:p>
          <a:p>
            <a:pPr lvl="3"/>
            <a:endParaRPr lang="en-US" dirty="0"/>
          </a:p>
          <a:p>
            <a:r>
              <a:rPr lang="en-US" dirty="0"/>
              <a:t>Then you should normally define all three</a:t>
            </a:r>
          </a:p>
          <a:p>
            <a:pPr lvl="1"/>
            <a:r>
              <a:rPr lang="en-US" dirty="0"/>
              <a:t>Can explicitly ask for default synthesized versions (C++11):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94EEC1-8357-4960-AF46-16DCE7FA7C37}" type="slidenum">
              <a:rPr lang="en-US" smtClean="0"/>
              <a:t>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274320" y="4572000"/>
            <a:ext cx="8595360" cy="1828800"/>
          </a:xfrm>
          <a:prstGeom prst="roundRect">
            <a:avLst>
              <a:gd name="adj" fmla="val 708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Point() =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default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~Point() =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default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Point(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=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default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cctor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Point&amp;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Point&amp;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=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default "="</a:t>
            </a:r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89005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the Insanity (C++11)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463040"/>
          </a:xfrm>
        </p:spPr>
        <p:txBody>
          <a:bodyPr/>
          <a:lstStyle/>
          <a:p>
            <a:r>
              <a:rPr lang="en-US" dirty="0"/>
              <a:t>C++ style guide tip: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Disabling</a:t>
            </a:r>
            <a:r>
              <a:rPr lang="en-US" dirty="0"/>
              <a:t> the copy constructor and assignment operator can avoid confusion from implicit invocation and excessive copying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94EEC1-8357-4960-AF46-16DCE7FA7C37}" type="slidenum">
              <a:rPr lang="en-US" smtClean="0"/>
              <a:t>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274320" y="2834640"/>
            <a:ext cx="8595360" cy="3474720"/>
          </a:xfrm>
          <a:prstGeom prst="roundRect">
            <a:avLst>
              <a:gd name="adj" fmla="val 34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Point(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y) : x_(x), y_(y) { }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Point(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=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declare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cctor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and "=" as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Point&amp;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Point&amp;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=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as deleted (C++11)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class Point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w;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 (no default constructor)</a:t>
            </a:r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OK!</a:t>
            </a:r>
            <a:endParaRPr lang="en-US" sz="1600" b="1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 = w;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 (no copy constructor)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 = x;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 (no assignment operator)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2425005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Point_2011.h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04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9205"/>
            <a:ext cx="8366125" cy="1463040"/>
          </a:xfrm>
        </p:spPr>
        <p:txBody>
          <a:bodyPr/>
          <a:lstStyle/>
          <a:p>
            <a:r>
              <a:rPr lang="en-US" dirty="0"/>
              <a:t>C++11 style guide tip:</a:t>
            </a:r>
          </a:p>
          <a:p>
            <a:pPr lvl="1"/>
            <a:r>
              <a:rPr lang="en-US" dirty="0"/>
              <a:t>If you disable them, then you instead may want an explicit “Clone” function that can be used when occasionally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94EEC1-8357-4960-AF46-16DCE7FA7C37}" type="slidenum">
              <a:rPr lang="en-US" smtClean="0"/>
              <a:t>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640080" y="2834640"/>
            <a:ext cx="7863840" cy="2560320"/>
          </a:xfrm>
          <a:prstGeom prst="roundRect">
            <a:avLst>
              <a:gd name="adj" fmla="val 3444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Point(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y) : x_(x), y_(y) { }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Clone(const Point&amp;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copy_from_me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Point(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= delete;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disable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cctor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Point&amp;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Point&amp;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= delete;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disable "="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class Point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77840" y="2429768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Point_2011.h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40080" y="5852160"/>
            <a:ext cx="7863840" cy="822960"/>
          </a:xfrm>
          <a:prstGeom prst="roundRect">
            <a:avLst>
              <a:gd name="adj" fmla="val 13545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  <a:endParaRPr lang="en-US" sz="1600" b="1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Clone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(y);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08320" y="5440208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sanepoint.cc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696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66FF"/>
                </a:solidFill>
              </a:rPr>
              <a:t>Access modifiers </a:t>
            </a:r>
            <a:r>
              <a:rPr lang="en-US" dirty="0"/>
              <a:t>for members:</a:t>
            </a:r>
          </a:p>
          <a:p>
            <a:pPr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/>
              <a:t>: accessible to </a:t>
            </a:r>
            <a:r>
              <a:rPr lang="en-US" i="1" dirty="0"/>
              <a:t>all</a:t>
            </a:r>
            <a:r>
              <a:rPr lang="en-US" dirty="0"/>
              <a:t> parts of the program</a:t>
            </a:r>
          </a:p>
          <a:p>
            <a:pPr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dirty="0"/>
              <a:t>: accessible to the member functions of the class</a:t>
            </a:r>
          </a:p>
          <a:p>
            <a:pPr lvl="2"/>
            <a:r>
              <a:rPr lang="en-US" dirty="0"/>
              <a:t>Private to </a:t>
            </a:r>
            <a:r>
              <a:rPr lang="en-US" i="1" dirty="0"/>
              <a:t>class</a:t>
            </a:r>
            <a:r>
              <a:rPr lang="en-US" dirty="0"/>
              <a:t>, not object instances</a:t>
            </a:r>
          </a:p>
          <a:p>
            <a:pPr lvl="1"/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en-US" dirty="0"/>
              <a:t>: accessible to member functions of the class and any </a:t>
            </a:r>
            <a:r>
              <a:rPr lang="en-US" i="1" dirty="0"/>
              <a:t>derived</a:t>
            </a:r>
            <a:r>
              <a:rPr lang="en-US" dirty="0"/>
              <a:t> classes (subclasses – more to come, later)</a:t>
            </a:r>
          </a:p>
          <a:p>
            <a:pPr lvl="3"/>
            <a:endParaRPr lang="en-US" dirty="0"/>
          </a:p>
          <a:p>
            <a:r>
              <a:rPr lang="en-US" dirty="0"/>
              <a:t>Reminders:</a:t>
            </a:r>
          </a:p>
          <a:p>
            <a:pPr lvl="1"/>
            <a:r>
              <a:rPr lang="en-US" dirty="0"/>
              <a:t>Access modifiers apply to </a:t>
            </a:r>
            <a:r>
              <a:rPr lang="en-US" i="1" dirty="0"/>
              <a:t>all</a:t>
            </a:r>
            <a:r>
              <a:rPr lang="en-US" dirty="0"/>
              <a:t> members that follow until another access modifier is reached</a:t>
            </a:r>
          </a:p>
          <a:p>
            <a:pPr lvl="1"/>
            <a:r>
              <a:rPr lang="en-US" dirty="0"/>
              <a:t>If no access modifier is specified,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/>
              <a:t> members default to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dirty="0"/>
              <a:t> members default to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E24E5-27BC-4BC8-8A4C-AD49CAC2D6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7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6019</TotalTime>
  <Words>5662</Words>
  <Application>Microsoft Office PowerPoint</Application>
  <PresentationFormat>On-screen Show (4:3)</PresentationFormat>
  <Paragraphs>923</Paragraphs>
  <Slides>42</Slides>
  <Notes>23</Notes>
  <HiddenSlides>8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Arial</vt:lpstr>
      <vt:lpstr>Arial Narrow</vt:lpstr>
      <vt:lpstr>Calibri</vt:lpstr>
      <vt:lpstr>CMU Bright</vt:lpstr>
      <vt:lpstr>Courier New</vt:lpstr>
      <vt:lpstr>Ink Free</vt:lpstr>
      <vt:lpstr>Times New Roman</vt:lpstr>
      <vt:lpstr>Wingdings</vt:lpstr>
      <vt:lpstr>UWTheme-333-Sp18</vt:lpstr>
      <vt:lpstr>C++ Class Details, Heap CSE 333 Spring 2021</vt:lpstr>
      <vt:lpstr> About how long did Exercise 5 take you?</vt:lpstr>
      <vt:lpstr>Administrivia</vt:lpstr>
      <vt:lpstr>Administrivia</vt:lpstr>
      <vt:lpstr>Lecture Outline</vt:lpstr>
      <vt:lpstr>Rule of Three</vt:lpstr>
      <vt:lpstr>Dealing with the Insanity (C++11)</vt:lpstr>
      <vt:lpstr>Clone</vt:lpstr>
      <vt:lpstr>Access Control</vt:lpstr>
      <vt:lpstr>Nonmember Functions</vt:lpstr>
      <vt:lpstr>friend Nonmember Functions</vt:lpstr>
      <vt:lpstr>When to use Nonmember and friend</vt:lpstr>
      <vt:lpstr>If we wanted to overload operator== to compare two points, what type of function should it be?</vt:lpstr>
      <vt:lpstr>If we wanted to overload operator== to compare two points, what type of function should it be?</vt:lpstr>
      <vt:lpstr>Namespaces</vt:lpstr>
      <vt:lpstr>Classes vs. Namespaces</vt:lpstr>
      <vt:lpstr>Complex Example Walkthrough</vt:lpstr>
      <vt:lpstr>Lecture Outline</vt:lpstr>
      <vt:lpstr>C++11 nullptr</vt:lpstr>
      <vt:lpstr>new/delete</vt:lpstr>
      <vt:lpstr>new/delete Behavior</vt:lpstr>
      <vt:lpstr>new/delete Example</vt:lpstr>
      <vt:lpstr>Dynamically Allocated Arrays</vt:lpstr>
      <vt:lpstr>Arrays Example (primitive)</vt:lpstr>
      <vt:lpstr>Arrays Example (class objects)</vt:lpstr>
      <vt:lpstr>malloc vs. new</vt:lpstr>
      <vt:lpstr>Dynamically Allocated Class Members</vt:lpstr>
      <vt:lpstr>Dynamically Allocated Class Members</vt:lpstr>
      <vt:lpstr>Dynamically Allocated Class Members</vt:lpstr>
      <vt:lpstr>Dynamically Allocated Class Members</vt:lpstr>
      <vt:lpstr>Dynamically Allocated Class Members</vt:lpstr>
      <vt:lpstr>Dynamically Allocated Class Members</vt:lpstr>
      <vt:lpstr>Dynamically Allocated Class Members</vt:lpstr>
      <vt:lpstr>Dynamically Allocated Class Members</vt:lpstr>
      <vt:lpstr>Dynamically Memory &amp; Rule of three</vt:lpstr>
      <vt:lpstr>Dynamically Memory &amp; Rule of three</vt:lpstr>
      <vt:lpstr>Dynamically Memory &amp; Rule of three</vt:lpstr>
      <vt:lpstr>Dynamically Memory &amp; Rule of three</vt:lpstr>
      <vt:lpstr>Heap Member (Extra Exercise)</vt:lpstr>
      <vt:lpstr>Str Class Walkthrough</vt:lpstr>
      <vt:lpstr>Str::append</vt:lpstr>
      <vt:lpstr>Extra Exercise #1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CSE333 Su20 L12 - C++ Heap</dc:title>
  <dc:creator>Travis McGaha</dc:creator>
  <cp:lastModifiedBy>Travis McGaha</cp:lastModifiedBy>
  <cp:revision>165</cp:revision>
  <cp:lastPrinted>2020-07-20T06:42:58Z</cp:lastPrinted>
  <dcterms:created xsi:type="dcterms:W3CDTF">2018-04-18T01:41:26Z</dcterms:created>
  <dcterms:modified xsi:type="dcterms:W3CDTF">2021-04-23T23:30:57Z</dcterms:modified>
</cp:coreProperties>
</file>