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2"/>
  </p:notesMasterIdLst>
  <p:handoutMasterIdLst>
    <p:handoutMasterId r:id="rId33"/>
  </p:handoutMasterIdLst>
  <p:sldIdLst>
    <p:sldId id="352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53" r:id="rId30"/>
    <p:sldId id="286" r:id="rId31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66FF"/>
    <a:srgbClr val="669900"/>
    <a:srgbClr val="5A5A5A"/>
    <a:srgbClr val="D94B7B"/>
    <a:srgbClr val="E26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85562" autoAdjust="0"/>
  </p:normalViewPr>
  <p:slideViewPr>
    <p:cSldViewPr snapToGrid="0">
      <p:cViewPr varScale="1">
        <p:scale>
          <a:sx n="60" d="100"/>
          <a:sy n="60" d="100"/>
        </p:scale>
        <p:origin x="843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571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1759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8T00:02:36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13393 7385 80 0,'-3'-3'33'0,"0"-10"-18"0,6 18-5 15,0-8 12-15,0 1 5 16,0-1 4-16,0 0-6 15,-3 1-1-15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4/13/2018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30760FD-43FD-4D6F-84B1-8E330FAF6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813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7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3721928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663893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cpplint.py will complain, not okay to ignore for 333.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87114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35768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760796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851082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1190132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1414403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133677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324489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1157098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3588593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4089406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58328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32076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74138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87258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113387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138079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14690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48072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19F9A8FE-552D-4421-AC26-C255E50C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19F9A8FE-552D-4421-AC26-C255E50C96F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7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0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4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9F9A8FE-552D-4421-AC26-C255E50C96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2898" y="27429"/>
            <a:ext cx="1018227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L09:  C++ Intro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42B0B78-57FC-2E44-9CF5-9C4572D7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518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reference/str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reference/string/string/operator%3c%3c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reference/iomanip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lusplus.com/reference/io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reference/ostream/ostrea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2E1CBE-5758-8A40-A519-4C8BDA06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15789" y="618942"/>
            <a:ext cx="2886658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pollev.com/cse333cosmo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A72645-5B67-46BD-9258-B8374076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9" y="1531760"/>
            <a:ext cx="8405982" cy="1269191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How many hours have you spent on Homework 1 so far?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196445"/>
            <a:ext cx="8366125" cy="4137680"/>
          </a:xfrm>
        </p:spPr>
        <p:txBody>
          <a:bodyPr/>
          <a:lstStyle/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FF9900"/>
                </a:solidFill>
              </a:rPr>
              <a:t>[0, 4) hours</a:t>
            </a:r>
            <a:endParaRPr lang="en-US" sz="2800" b="1" baseline="-25000" dirty="0">
              <a:solidFill>
                <a:srgbClr val="FF9900"/>
              </a:solidFill>
            </a:endParaRP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00B050"/>
                </a:solidFill>
              </a:rPr>
              <a:t>[4, 8) hours</a:t>
            </a:r>
            <a:endParaRPr lang="en-US" sz="2800" b="1" baseline="-25000" dirty="0">
              <a:solidFill>
                <a:srgbClr val="00B050"/>
              </a:solidFill>
            </a:endParaRP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FF3399"/>
                </a:solidFill>
              </a:rPr>
              <a:t>[8, 12) hours</a:t>
            </a:r>
            <a:endParaRPr lang="en-US" sz="2800" b="1" baseline="-25000" dirty="0">
              <a:solidFill>
                <a:srgbClr val="FF3399"/>
              </a:solidFill>
            </a:endParaRP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[12, 16) hours</a:t>
            </a: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chemeClr val="bg2"/>
                </a:solidFill>
              </a:rPr>
              <a:t>[16, 20) hours</a:t>
            </a:r>
            <a:endParaRPr lang="en-US" sz="2800" b="1" dirty="0">
              <a:solidFill>
                <a:srgbClr val="4B2A85"/>
              </a:solidFill>
            </a:endParaRP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996633"/>
                </a:solidFill>
              </a:rPr>
              <a:t>20+ hours</a:t>
            </a: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0070C0"/>
                </a:solidFill>
              </a:rPr>
              <a:t>Prefer not to say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695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C++ distinguishes between objects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primitive types</a:t>
            </a:r>
          </a:p>
          <a:p>
            <a:pPr lvl="1"/>
            <a:r>
              <a:rPr lang="en-US" dirty="0"/>
              <a:t>These include the familiar ones from C:</a:t>
            </a:r>
            <a:br>
              <a:rPr lang="en-US" dirty="0"/>
            </a:b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/>
              <a:t>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/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, etc.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C++ also defines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dirty="0"/>
              <a:t> as a primitive type (woo-</a:t>
            </a:r>
            <a:r>
              <a:rPr lang="en-US" dirty="0" err="1"/>
              <a:t>hoo</a:t>
            </a:r>
            <a:r>
              <a:rPr lang="en-US" dirty="0"/>
              <a:t>!)</a:t>
            </a:r>
          </a:p>
          <a:p>
            <a:pPr lvl="2"/>
            <a:r>
              <a:rPr lang="en-US" dirty="0"/>
              <a:t>Use it!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11680" y="2313432"/>
            <a:ext cx="128016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4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” is an </a:t>
            </a:r>
            <a:r>
              <a:rPr lang="en-US" dirty="0">
                <a:solidFill>
                  <a:srgbClr val="FF0000"/>
                </a:solidFill>
              </a:rPr>
              <a:t>operator</a:t>
            </a:r>
            <a:r>
              <a:rPr lang="en-US" dirty="0"/>
              <a:t> defined by the C++ language</a:t>
            </a:r>
          </a:p>
          <a:p>
            <a:pPr lvl="1"/>
            <a:r>
              <a:rPr lang="en-US" dirty="0"/>
              <a:t>Defined in C as well: usually it bit-shifts integers (in C/C++)</a:t>
            </a:r>
          </a:p>
          <a:p>
            <a:pPr lvl="1"/>
            <a:r>
              <a:rPr lang="en-US" dirty="0"/>
              <a:t>C++ allows classes and functions to overload operators!</a:t>
            </a:r>
          </a:p>
          <a:p>
            <a:pPr lvl="2"/>
            <a:r>
              <a:rPr lang="en-US" dirty="0"/>
              <a:t>Here, the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/>
              <a:t> class overloads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”</a:t>
            </a:r>
          </a:p>
          <a:p>
            <a:pPr lvl="2"/>
            <a:r>
              <a:rPr lang="en-US" i="1" dirty="0"/>
              <a:t>i.e.</a:t>
            </a:r>
            <a:r>
              <a:rPr lang="en-US" dirty="0"/>
              <a:t> it defines different </a:t>
            </a:r>
            <a:r>
              <a:rPr lang="en-US" dirty="0">
                <a:solidFill>
                  <a:srgbClr val="0066FF"/>
                </a:solidFill>
              </a:rPr>
              <a:t>member functions </a:t>
            </a:r>
            <a:r>
              <a:rPr lang="en-US" dirty="0"/>
              <a:t>(methods) that are invoked when an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/>
              <a:t> is the left-hand side of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 operator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18688" y="2313432"/>
            <a:ext cx="4572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7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/>
              <a:t> has many different methods to handle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</a:p>
          <a:p>
            <a:pPr lvl="1"/>
            <a:r>
              <a:rPr lang="en-US" dirty="0"/>
              <a:t>The functions differ in the type of the right-hand side (RHS)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if you do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"foo"; </a:t>
            </a:r>
            <a:r>
              <a:rPr lang="en-US" dirty="0"/>
              <a:t> , then C++ invokes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err="1"/>
              <a:t>’s</a:t>
            </a:r>
            <a:r>
              <a:rPr lang="en-US" dirty="0"/>
              <a:t> function to handle &lt;&lt; with RHS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2670048" y="4334256"/>
            <a:ext cx="338328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"foo"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18688" y="2313432"/>
            <a:ext cx="4572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6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/>
              <a:t> class’ member functions that handle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 return </a:t>
            </a:r>
            <a:r>
              <a:rPr lang="en-US" i="1" dirty="0"/>
              <a:t>a reference to themselves</a:t>
            </a:r>
            <a:endParaRPr lang="en-US" i="1" dirty="0">
              <a:solidFill>
                <a:srgbClr val="0066FF"/>
              </a:solidFill>
            </a:endParaRPr>
          </a:p>
          <a:p>
            <a:pPr lvl="1"/>
            <a:r>
              <a:rPr lang="en-US" dirty="0"/>
              <a:t>When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 is evaluated: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A member function of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object is invoked</a:t>
            </a:r>
          </a:p>
          <a:p>
            <a:pPr lvl="2"/>
            <a:r>
              <a:rPr lang="en-US" dirty="0"/>
              <a:t>It buffers the string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dirty="0"/>
              <a:t> for the console</a:t>
            </a:r>
          </a:p>
          <a:p>
            <a:pPr lvl="2"/>
            <a:r>
              <a:rPr lang="en-US" dirty="0"/>
              <a:t>And it returns a reference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899458" y="4325112"/>
            <a:ext cx="502920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11680" y="2313432"/>
            <a:ext cx="36576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63A460D-4825-47D4-8D6C-3965791468BC}"/>
                  </a:ext>
                </a:extLst>
              </p14:cNvPr>
              <p14:cNvContentPartPr/>
              <p14:nvPr/>
            </p14:nvContentPartPr>
            <p14:xfrm>
              <a:off x="4819320" y="2649960"/>
              <a:ext cx="5760" cy="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63A460D-4825-47D4-8D6C-3965791468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9960" y="2640600"/>
                <a:ext cx="24480" cy="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26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Next, another member function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is invoked to handle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 with RHS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/>
              <a:t> is a pointer to a “manipulator” function</a:t>
            </a:r>
          </a:p>
          <a:p>
            <a:pPr lvl="2"/>
            <a:r>
              <a:rPr lang="en-US" dirty="0"/>
              <a:t>This manipulator function writes newline (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'\n'</a:t>
            </a:r>
            <a:r>
              <a:rPr lang="en-US" dirty="0"/>
              <a:t>) to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/>
              <a:t> it is invoked on and then flushes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 err="1"/>
              <a:t>’s</a:t>
            </a:r>
            <a:r>
              <a:rPr lang="en-US" dirty="0"/>
              <a:t> buffer</a:t>
            </a:r>
          </a:p>
          <a:p>
            <a:pPr lvl="2"/>
            <a:r>
              <a:rPr lang="en-US" dirty="0"/>
              <a:t>This </a:t>
            </a:r>
            <a:r>
              <a:rPr lang="en-US" i="1" dirty="0"/>
              <a:t>enforces</a:t>
            </a:r>
            <a:r>
              <a:rPr lang="en-US" dirty="0"/>
              <a:t> that something is printed to the console at this point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32120" y="2313432"/>
            <a:ext cx="18288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8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You should be surprised and scared at this point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C++ makes it easy to hide a significant amount of complexity</a:t>
            </a:r>
          </a:p>
          <a:p>
            <a:pPr lvl="2"/>
            <a:r>
              <a:rPr lang="en-US" dirty="0"/>
              <a:t>It’s powerful, but really dangerous</a:t>
            </a:r>
          </a:p>
          <a:p>
            <a:pPr lvl="2"/>
            <a:r>
              <a:rPr lang="en-US" dirty="0"/>
              <a:t>Once you mix everything together (templates, operator overloading, method overloading, generics, multiple inheritance), it can get </a:t>
            </a:r>
            <a:r>
              <a:rPr lang="en-US" i="1" dirty="0"/>
              <a:t>really</a:t>
            </a:r>
            <a:r>
              <a:rPr lang="en-US" dirty="0"/>
              <a:t> hard to know what’s actually happening!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4" descr="Image result for wile e coyote dynamite animated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4263320"/>
            <a:ext cx="76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32120" y="2313432"/>
            <a:ext cx="18288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Refine It a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C++’s standard library has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::string</a:t>
            </a:r>
            <a:r>
              <a:rPr lang="en-US" dirty="0"/>
              <a:t> class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Include the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header to use it</a:t>
            </a:r>
          </a:p>
          <a:p>
            <a:pPr lvl="2"/>
            <a:r>
              <a:rPr lang="en-US" dirty="0"/>
              <a:t>Seems to be automatically included in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>
                <a:solidFill>
                  <a:srgbClr val="D94B7B"/>
                </a:solidFill>
              </a:rPr>
              <a:t> </a:t>
            </a:r>
            <a:r>
              <a:rPr lang="en-US" dirty="0"/>
              <a:t>on CSE Linux environment (C++17) – but include it explicitly anyway if you use it</a:t>
            </a:r>
          </a:p>
          <a:p>
            <a:pPr lvl="1"/>
            <a:r>
              <a:rPr lang="en-US" dirty="0">
                <a:hlinkClick r:id="rId3"/>
              </a:rPr>
              <a:t>http://www.cplusplus.com/reference/string/</a:t>
            </a:r>
            <a:r>
              <a:rPr lang="en-US" dirty="0"/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265176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string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helloworld2.cc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37360" y="1828800"/>
            <a:ext cx="256032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2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Refine It a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dirty="0"/>
              <a:t> keyword introduces a namespace (or part of) into the current region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❌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 </a:t>
            </a:r>
            <a:r>
              <a:rPr lang="en-US" dirty="0"/>
              <a:t>imports all names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std::</a:t>
            </a:r>
          </a:p>
          <a:p>
            <a:pPr lvl="1"/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✅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std::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imports </a:t>
            </a:r>
            <a:r>
              <a:rPr lang="en-US" i="1" dirty="0"/>
              <a:t>only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std::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</a:t>
            </a:r>
            <a:br>
              <a:rPr lang="en-US" dirty="0"/>
            </a:br>
            <a:r>
              <a:rPr lang="zh-CN" altLang="en-US" dirty="0"/>
              <a:t>       </a:t>
            </a:r>
            <a:r>
              <a:rPr lang="en-US" dirty="0"/>
              <a:t>(used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489509" y="5130165"/>
            <a:ext cx="356616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489509" y="5549265"/>
            <a:ext cx="283464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737360" y="1371600"/>
            <a:ext cx="5669280" cy="265176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string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helloworld2.cc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37360" y="2258568"/>
            <a:ext cx="27432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AFBCDE-12C2-415A-AF7B-80D973060C6E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99C35F-9BAA-4A96-BDFD-B66D7332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40C9ED-1801-4C5F-840B-388B990D0D2A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43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Refine It a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Benefits of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We can now refer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as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,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/>
              <a:t>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18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2392121" y="4297680"/>
            <a:ext cx="356616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37360" y="1371600"/>
            <a:ext cx="5669280" cy="265176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string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helloworld2.cc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93392" y="3145536"/>
            <a:ext cx="73152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993392" y="2907792"/>
            <a:ext cx="100584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78224" y="3145536"/>
            <a:ext cx="73152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88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Refine It a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55593"/>
            <a:ext cx="8366125" cy="513016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Here we are instantiating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object </a:t>
            </a:r>
            <a:r>
              <a:rPr lang="en-US" i="1" dirty="0"/>
              <a:t>on the stack</a:t>
            </a:r>
            <a:r>
              <a:rPr lang="en-US" dirty="0"/>
              <a:t> (an ordinary local variable)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Passing the C string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dirty="0"/>
              <a:t> to its constructor method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  <a:r>
              <a:rPr lang="en-US" dirty="0"/>
              <a:t> is deallocated (and its destructor invoked) when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returns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737360" y="1371600"/>
            <a:ext cx="5669280" cy="265176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string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helloworld2.cc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11680" y="2907792"/>
            <a:ext cx="173736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0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Intro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Spring 2021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945331"/>
          </a:xfrm>
        </p:spPr>
        <p:txBody>
          <a:bodyPr/>
          <a:lstStyle/>
          <a:p>
            <a:pPr algn="l"/>
            <a:r>
              <a:rPr lang="en-US" sz="2400" b="1" dirty="0"/>
              <a:t>Guest Instructor:</a:t>
            </a:r>
            <a:r>
              <a:rPr lang="en-US" sz="2400" dirty="0"/>
              <a:t>	Cosmo Wang</a:t>
            </a:r>
          </a:p>
          <a:p>
            <a:pPr algn="l"/>
            <a:endParaRPr lang="en-US" sz="2400" dirty="0"/>
          </a:p>
          <a:p>
            <a:pPr algn="l"/>
            <a:r>
              <a:rPr lang="en-US" altLang="zh-CN" sz="20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altLang="zh-CN" sz="2000"/>
              <a:t>Atharva </a:t>
            </a:r>
            <a:r>
              <a:rPr lang="en-US" altLang="zh-CN" sz="2000" dirty="0" err="1"/>
              <a:t>Deodhar</a:t>
            </a:r>
            <a:r>
              <a:rPr lang="en-US" altLang="zh-CN" sz="2000" dirty="0"/>
              <a:t>	Callum Walker	Cosmo Wang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altLang="zh-CN" sz="2000" dirty="0"/>
              <a:t>Dylan Hartono	Elizabeth </a:t>
            </a:r>
            <a:r>
              <a:rPr lang="en-US" altLang="zh-CN" sz="2000" dirty="0" err="1"/>
              <a:t>Haker</a:t>
            </a:r>
            <a:r>
              <a:rPr lang="en-US" altLang="zh-CN" sz="2000" dirty="0"/>
              <a:t>	Kyrie Dowling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altLang="zh-CN" sz="2000" dirty="0"/>
              <a:t>Leo Liao	Markus Schiffer	Neha </a:t>
            </a:r>
            <a:r>
              <a:rPr lang="en-US" altLang="zh-CN" sz="2000" dirty="0" err="1"/>
              <a:t>Nagvekar</a:t>
            </a:r>
            <a:endParaRPr lang="en-US" altLang="zh-CN" sz="20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altLang="zh-CN" sz="2000" dirty="0" err="1"/>
              <a:t>Nonthakit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Chaiwong</a:t>
            </a:r>
            <a:r>
              <a:rPr lang="en-US" altLang="zh-CN" sz="2000" dirty="0"/>
              <a:t>	Ramya </a:t>
            </a:r>
            <a:r>
              <a:rPr lang="en-US" altLang="zh-CN" sz="2000" dirty="0" err="1"/>
              <a:t>Challa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37071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Refine It a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C++ string library also overloads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 operator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Defines a function (</a:t>
            </a:r>
            <a:r>
              <a:rPr lang="en-US" i="1" dirty="0"/>
              <a:t>not</a:t>
            </a:r>
            <a:r>
              <a:rPr lang="en-US" dirty="0"/>
              <a:t> an object method) that is invoked when the LHS is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/>
              <a:t> and the RHS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  <a:p>
            <a:pPr lvl="2"/>
            <a:r>
              <a:rPr lang="en-US" dirty="0">
                <a:hlinkClick r:id="rId3"/>
              </a:rPr>
              <a:t>http://www.cplusplus.com/reference/string/string/operator&lt;&lt;/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737360" y="1371600"/>
            <a:ext cx="5669280" cy="265176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string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helloworld2.cc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11680" y="3145536"/>
            <a:ext cx="18288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18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Concatenation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string class overloads the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” operator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Creates and returns a new string that is the concatenation of the LHS and RHS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string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hello = hello +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concat.cc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962656" y="3145536"/>
            <a:ext cx="109728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96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string class overloads the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” operator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Copies the RHS and replaces the string’s contents with 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string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hello = hello +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concat.cc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11680" y="3145536"/>
            <a:ext cx="109728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82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4" y="1362075"/>
            <a:ext cx="8595360" cy="4972050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statement is complex!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First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” creates a string that is the concatenation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  <a:r>
              <a:rPr lang="en-US" dirty="0"/>
              <a:t>’s current contents and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World!"</a:t>
            </a:r>
            <a:endParaRPr lang="en-US" dirty="0"/>
          </a:p>
          <a:p>
            <a:pPr lvl="1"/>
            <a:r>
              <a:rPr lang="en-US" dirty="0"/>
              <a:t>Then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” creates a copy of the concatenation to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</a:p>
          <a:p>
            <a:pPr lvl="1"/>
            <a:r>
              <a:rPr lang="en-US" dirty="0"/>
              <a:t>Without the syntactic sugar: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hello.operator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hello.operator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+(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World!"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string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hello = hello +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concat.cc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11680" y="3145536"/>
            <a:ext cx="347472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371600" y="6263640"/>
            <a:ext cx="704088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hello.operator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hello.operator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+(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World!"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31090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Manipulators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US" dirty="0"/>
              <a:t> defines a set of stream manipulator functions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Pass them to a stream to affect formatting</a:t>
            </a:r>
          </a:p>
          <a:p>
            <a:pPr lvl="2"/>
            <a:r>
              <a:rPr lang="en-US" dirty="0">
                <a:hlinkClick r:id="rId3"/>
              </a:rPr>
              <a:t>http://www.cplusplus.com/reference/iomanip/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hlinkClick r:id="rId4"/>
              </a:rPr>
              <a:t>http://www.cplusplus.com/reference/ios/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188720" y="1371600"/>
            <a:ext cx="676656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hex,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"Hi!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manip.cc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80160" y="1828800"/>
            <a:ext cx="237744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86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Manipulators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  <a:r>
              <a:rPr lang="en-US" dirty="0"/>
              <a:t> sets the width of the </a:t>
            </a:r>
            <a:r>
              <a:rPr lang="en-US" i="1" dirty="0"/>
              <a:t>next</a:t>
            </a:r>
            <a:r>
              <a:rPr lang="en-US" dirty="0"/>
              <a:t> field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1"/>
            <a:r>
              <a:rPr lang="en-US" dirty="0"/>
              <a:t>Only affects the next thing sent to the output stream (</a:t>
            </a:r>
            <a:r>
              <a:rPr lang="en-US" i="1" dirty="0"/>
              <a:t>i.e.</a:t>
            </a:r>
            <a:r>
              <a:rPr lang="en-US" dirty="0"/>
              <a:t> it is </a:t>
            </a:r>
            <a:br>
              <a:rPr lang="en-US" dirty="0"/>
            </a:br>
            <a:r>
              <a:rPr lang="en-US" dirty="0"/>
              <a:t>not persistent)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188720" y="1371600"/>
            <a:ext cx="676656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hex,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"Hi!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manip.cc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657600" y="2898648"/>
            <a:ext cx="100584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96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Manipulators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hex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oct</a:t>
            </a:r>
            <a:r>
              <a:rPr lang="en-US" dirty="0"/>
              <a:t> set the numerical base for </a:t>
            </a:r>
            <a:r>
              <a:rPr lang="en-US" i="1" dirty="0"/>
              <a:t>integers</a:t>
            </a:r>
            <a:r>
              <a:rPr lang="en-US" dirty="0"/>
              <a:t> output to the stream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Stays in effect until you set the stream to another base (</a:t>
            </a:r>
            <a:r>
              <a:rPr lang="en-US" i="1" dirty="0"/>
              <a:t>i.e.</a:t>
            </a:r>
            <a:r>
              <a:rPr lang="en-US" dirty="0"/>
              <a:t> it is persistent)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188720" y="1371600"/>
            <a:ext cx="676656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hex,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"Hi!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manip.cc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450592" y="3136392"/>
            <a:ext cx="54864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50592" y="3383280"/>
            <a:ext cx="54864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08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and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 is (roughly) a subset of C++</a:t>
            </a:r>
          </a:p>
          <a:p>
            <a:pPr lvl="1"/>
            <a:r>
              <a:rPr lang="en-US" dirty="0"/>
              <a:t>You can still use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/>
              <a:t> – but </a:t>
            </a:r>
            <a:r>
              <a:rPr lang="en-US" b="1" dirty="0"/>
              <a:t>bad style</a:t>
            </a:r>
            <a:r>
              <a:rPr lang="en-US" dirty="0"/>
              <a:t> in ordinary C++ code</a:t>
            </a:r>
          </a:p>
          <a:p>
            <a:pPr lvl="2"/>
            <a:r>
              <a:rPr lang="en-US" dirty="0"/>
              <a:t>E.g.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std::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r>
              <a:rPr lang="en-US" dirty="0"/>
              <a:t> instead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(stderr, …)</a:t>
            </a:r>
          </a:p>
          <a:p>
            <a:pPr lvl="1"/>
            <a:r>
              <a:rPr lang="en-US" dirty="0"/>
              <a:t>Can mix C and C++ idioms if needed to work with existing code, but avoid mixing if you can</a:t>
            </a:r>
          </a:p>
          <a:p>
            <a:pPr lvl="2"/>
            <a:r>
              <a:rPr lang="en-US" b="1" dirty="0"/>
              <a:t>Use C++(17)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cstdio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from C!\n"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helloworld3.cc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99A54B-200F-4C9C-86BD-087B5E220BF5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27CFF6-90A9-4846-9280-273905026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4C24C9-A39E-4D53-B857-7332C000BBAE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260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dirty="0"/>
              <a:t> is an object instance of class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istream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Supports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dirty="0"/>
              <a:t> operator for “extraction”</a:t>
            </a:r>
          </a:p>
          <a:p>
            <a:pPr lvl="2"/>
            <a:r>
              <a:rPr lang="en-US" dirty="0"/>
              <a:t>Can be used in conditionals –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is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 if successful</a:t>
            </a:r>
          </a:p>
          <a:p>
            <a:pPr lvl="1"/>
            <a:r>
              <a:rPr lang="en-US" dirty="0"/>
              <a:t>Has a </a:t>
            </a:r>
            <a:r>
              <a:rPr lang="en-US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 and methods to detect and clear errors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188720" y="1371600"/>
            <a:ext cx="676656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"Type a number: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typed: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echonum.cc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06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One way to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read()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bytes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12" t="-655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altLang="zh-CN" dirty="0"/>
              <a:t>How many </a:t>
            </a:r>
            <a:r>
              <a:rPr lang="en-US" altLang="zh-CN" i="1" dirty="0"/>
              <a:t>different</a:t>
            </a:r>
            <a:r>
              <a:rPr lang="en-US" altLang="zh-CN" dirty="0"/>
              <a:t> versions of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altLang="zh-CN" dirty="0"/>
              <a:t> are called?</a:t>
            </a:r>
          </a:p>
          <a:p>
            <a:pPr lvl="1"/>
            <a:r>
              <a:rPr lang="en-US" altLang="zh-CN" dirty="0"/>
              <a:t>Ignore the stream manipulators for now</a:t>
            </a:r>
          </a:p>
          <a:p>
            <a:pPr lvl="1"/>
            <a:r>
              <a:rPr lang="en-US" altLang="zh-CN" dirty="0"/>
              <a:t>Also, what is output?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29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FBDE18-B010-490C-BBB1-FF040825E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E8F99A-E672-4518-B978-6DD9049780C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41553" y="435678"/>
            <a:ext cx="3692944" cy="626625"/>
          </a:xfrm>
          <a:prstGeom prst="rect">
            <a:avLst/>
          </a:prstGeom>
        </p:spPr>
      </p:pic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B82E5D1B-80CA-420E-9607-98CB95BF483C}"/>
              </a:ext>
            </a:extLst>
          </p:cNvPr>
          <p:cNvSpPr/>
          <p:nvPr/>
        </p:nvSpPr>
        <p:spPr bwMode="auto">
          <a:xfrm>
            <a:off x="5929162" y="618942"/>
            <a:ext cx="2973285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pollev.com/cse333cosmo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0D4B2AED-857F-B247-B0D5-DE72B87B58A4}"/>
              </a:ext>
            </a:extLst>
          </p:cNvPr>
          <p:cNvSpPr/>
          <p:nvPr/>
        </p:nvSpPr>
        <p:spPr bwMode="auto">
          <a:xfrm>
            <a:off x="3963035" y="2677797"/>
            <a:ext cx="4572000" cy="3566160"/>
          </a:xfrm>
          <a:prstGeom prst="roundRect">
            <a:avLst>
              <a:gd name="adj" fmla="val 285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&lt;string&gt;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str &lt;&lt; </a:t>
            </a:r>
            <a:r>
              <a:rPr lang="en-US" sz="1600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n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25A0F5F-C463-124F-91BD-93C3DB52CBB0}"/>
              </a:ext>
            </a:extLst>
          </p:cNvPr>
          <p:cNvSpPr txBox="1"/>
          <p:nvPr/>
        </p:nvSpPr>
        <p:spPr>
          <a:xfrm>
            <a:off x="396875" y="2832290"/>
            <a:ext cx="356616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460375" algn="l"/>
              </a:tabLst>
            </a:pPr>
            <a:r>
              <a:rPr lang="en-US" altLang="zh-CN" sz="2800" b="1" dirty="0">
                <a:solidFill>
                  <a:srgbClr val="4B2A85"/>
                </a:solidFill>
              </a:rPr>
              <a:t>A.</a:t>
            </a:r>
            <a:r>
              <a:rPr lang="en-US" altLang="zh-CN" sz="2800" b="1" dirty="0"/>
              <a:t>	</a:t>
            </a:r>
            <a:r>
              <a:rPr lang="en-US" altLang="zh-CN" sz="2800" b="1" dirty="0">
                <a:solidFill>
                  <a:srgbClr val="FF9900"/>
                </a:solidFill>
              </a:rPr>
              <a:t>1</a:t>
            </a:r>
            <a:endParaRPr lang="en-US" altLang="zh-CN" sz="2800" b="1" dirty="0"/>
          </a:p>
          <a:p>
            <a:pPr>
              <a:lnSpc>
                <a:spcPct val="150000"/>
              </a:lnSpc>
              <a:tabLst>
                <a:tab pos="460375" algn="l"/>
              </a:tabLst>
            </a:pPr>
            <a:r>
              <a:rPr lang="en-US" altLang="zh-CN" sz="2800" b="1" dirty="0">
                <a:solidFill>
                  <a:srgbClr val="4B2A85"/>
                </a:solidFill>
              </a:rPr>
              <a:t>B.</a:t>
            </a:r>
            <a:r>
              <a:rPr lang="en-US" altLang="zh-CN" sz="2800" b="1" dirty="0"/>
              <a:t>	</a:t>
            </a:r>
            <a:r>
              <a:rPr lang="en-US" altLang="zh-CN" sz="2800" b="1" dirty="0">
                <a:solidFill>
                  <a:srgbClr val="00B050"/>
                </a:solidFill>
              </a:rPr>
              <a:t>2</a:t>
            </a:r>
            <a:endParaRPr lang="en-US" altLang="zh-CN" sz="2800" b="1" dirty="0"/>
          </a:p>
          <a:p>
            <a:pPr>
              <a:lnSpc>
                <a:spcPct val="150000"/>
              </a:lnSpc>
              <a:tabLst>
                <a:tab pos="460375" algn="l"/>
              </a:tabLst>
            </a:pPr>
            <a:r>
              <a:rPr lang="en-US" altLang="zh-CN" sz="2800" b="1" dirty="0">
                <a:solidFill>
                  <a:srgbClr val="4B2A85"/>
                </a:solidFill>
              </a:rPr>
              <a:t>C.</a:t>
            </a:r>
            <a:r>
              <a:rPr lang="en-US" altLang="zh-CN" sz="2800" b="1" dirty="0"/>
              <a:t>	</a:t>
            </a:r>
            <a:r>
              <a:rPr lang="en-US" altLang="zh-CN" sz="2800" b="1" dirty="0">
                <a:solidFill>
                  <a:srgbClr val="FF3399"/>
                </a:solidFill>
              </a:rPr>
              <a:t>3</a:t>
            </a:r>
            <a:endParaRPr lang="en-US" altLang="zh-CN" sz="2800" b="1" dirty="0"/>
          </a:p>
          <a:p>
            <a:pPr>
              <a:lnSpc>
                <a:spcPct val="150000"/>
              </a:lnSpc>
              <a:tabLst>
                <a:tab pos="460375" algn="l"/>
              </a:tabLst>
            </a:pPr>
            <a:r>
              <a:rPr lang="en-US" altLang="zh-CN" sz="2800" b="1" dirty="0">
                <a:solidFill>
                  <a:srgbClr val="4B2A85"/>
                </a:solidFill>
              </a:rPr>
              <a:t>D.</a:t>
            </a:r>
            <a:r>
              <a:rPr lang="en-US" altLang="zh-CN" sz="2800" b="1" dirty="0"/>
              <a:t>	</a:t>
            </a:r>
            <a:r>
              <a:rPr lang="en-US" altLang="zh-CN" sz="2800" b="1" dirty="0">
                <a:solidFill>
                  <a:srgbClr val="00B0F0"/>
                </a:solidFill>
              </a:rPr>
              <a:t>4</a:t>
            </a:r>
            <a:endParaRPr lang="en-US" altLang="zh-CN" sz="2800" b="1" dirty="0"/>
          </a:p>
          <a:p>
            <a:pPr>
              <a:lnSpc>
                <a:spcPct val="150000"/>
              </a:lnSpc>
              <a:tabLst>
                <a:tab pos="460375" algn="l"/>
              </a:tabLst>
            </a:pPr>
            <a:r>
              <a:rPr lang="en-US" altLang="zh-CN" sz="2800" b="1" dirty="0">
                <a:solidFill>
                  <a:srgbClr val="4B2A85"/>
                </a:solidFill>
              </a:rPr>
              <a:t>E.</a:t>
            </a:r>
            <a:r>
              <a:rPr lang="en-US" altLang="zh-CN" sz="2800" b="1" dirty="0"/>
              <a:t>	</a:t>
            </a:r>
            <a:r>
              <a:rPr lang="en-US" altLang="zh-CN" sz="2800" b="1" dirty="0">
                <a:solidFill>
                  <a:srgbClr val="996633"/>
                </a:solidFill>
              </a:rPr>
              <a:t>We’re lost…</a:t>
            </a:r>
            <a:endParaRPr lang="en-US" altLang="zh-CN" sz="2800" b="1" dirty="0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0F3F539E-8DF3-B44C-8CCB-CED9A29D0595}"/>
              </a:ext>
            </a:extLst>
          </p:cNvPr>
          <p:cNvSpPr txBox="1"/>
          <p:nvPr/>
        </p:nvSpPr>
        <p:spPr>
          <a:xfrm>
            <a:off x="6706235" y="227647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msg.cc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1 due yesterday, late submission due Sunday</a:t>
            </a:r>
          </a:p>
          <a:p>
            <a:pPr lvl="1"/>
            <a:r>
              <a:rPr lang="en-US" dirty="0"/>
              <a:t>Submit on Sunday by 11:59 pm PDT</a:t>
            </a:r>
          </a:p>
          <a:p>
            <a:r>
              <a:rPr lang="en-US" altLang="zh-CN" dirty="0"/>
              <a:t>Exercise 4 due </a:t>
            </a:r>
            <a:r>
              <a:rPr lang="en-US" altLang="zh-CN" dirty="0">
                <a:solidFill>
                  <a:srgbClr val="FF0000"/>
                </a:solidFill>
              </a:rPr>
              <a:t>next Tuesday, April 20</a:t>
            </a:r>
            <a:r>
              <a:rPr lang="en-US" altLang="zh-CN" baseline="30000" dirty="0">
                <a:solidFill>
                  <a:srgbClr val="FF0000"/>
                </a:solidFill>
              </a:rPr>
              <a:t>th</a:t>
            </a:r>
            <a:r>
              <a:rPr lang="en-US" altLang="zh-CN" dirty="0"/>
              <a:t> @ 11 am PDT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Implement lite versions of C std I/O functions using POSIX</a:t>
            </a:r>
          </a:p>
          <a:p>
            <a:pPr lvl="1"/>
            <a:r>
              <a:rPr lang="en-US" altLang="zh-CN" dirty="0"/>
              <a:t>Read a directory and open/copy text files found there</a:t>
            </a:r>
          </a:p>
          <a:p>
            <a:r>
              <a:rPr lang="en-US" altLang="zh-CN" dirty="0"/>
              <a:t>Exercise 5 released today, due next Wednesday, April 21</a:t>
            </a:r>
            <a:r>
              <a:rPr lang="en-US" altLang="zh-CN" baseline="30000" dirty="0"/>
              <a:t>st</a:t>
            </a:r>
            <a:endParaRPr lang="en-US" altLang="zh-CN" dirty="0"/>
          </a:p>
          <a:p>
            <a:pPr lvl="1"/>
            <a:r>
              <a:rPr lang="en-US" altLang="zh-CN" dirty="0"/>
              <a:t>First exercise in C++!</a:t>
            </a:r>
          </a:p>
          <a:p>
            <a:pPr lvl="1"/>
            <a:r>
              <a:rPr lang="en-US" altLang="zh-CN" dirty="0"/>
              <a:t>Read an integer from command line and print out all its factors</a:t>
            </a:r>
          </a:p>
          <a:p>
            <a:r>
              <a:rPr lang="en-US" dirty="0"/>
              <a:t>Homework 2 released today, due April 29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altLang="zh-CN" dirty="0"/>
              <a:t>Fill out partner sign-up form by April 21</a:t>
            </a:r>
            <a:r>
              <a:rPr lang="en-US" altLang="zh-CN" baseline="30000" dirty="0"/>
              <a:t>st</a:t>
            </a:r>
            <a:r>
              <a:rPr lang="en-US" altLang="zh-CN" dirty="0"/>
              <a:t> @ 11:59 PDT</a:t>
            </a:r>
          </a:p>
          <a:p>
            <a:pPr lvl="1"/>
            <a:r>
              <a:rPr lang="en-US" dirty="0"/>
              <a:t>Demo in lecture on Monday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99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C++ program that uses stream to:</a:t>
            </a:r>
          </a:p>
          <a:p>
            <a:pPr lvl="1"/>
            <a:r>
              <a:rPr lang="en-US" dirty="0"/>
              <a:t>Prompt the user to type 5 floats</a:t>
            </a:r>
          </a:p>
          <a:p>
            <a:pPr lvl="1"/>
            <a:r>
              <a:rPr lang="en-US" dirty="0"/>
              <a:t>Prints them out in opposite order with 4 digits of precision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7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introduction to C++</a:t>
            </a:r>
          </a:p>
          <a:p>
            <a:pPr lvl="1"/>
            <a:r>
              <a:rPr lang="en-US" dirty="0"/>
              <a:t>Give you a perspective on how to learn C++</a:t>
            </a:r>
          </a:p>
          <a:p>
            <a:pPr lvl="1"/>
            <a:r>
              <a:rPr lang="en-US" dirty="0"/>
              <a:t>Kick the tires and look at some code</a:t>
            </a:r>
          </a:p>
          <a:p>
            <a:pPr lvl="3"/>
            <a:endParaRPr lang="en-US" dirty="0"/>
          </a:p>
          <a:p>
            <a:r>
              <a:rPr lang="en-US" b="1" dirty="0"/>
              <a:t>Advice:</a:t>
            </a:r>
            <a:r>
              <a:rPr lang="en-US" dirty="0"/>
              <a:t> Read related sections in the </a:t>
            </a:r>
            <a:r>
              <a:rPr lang="en-US" i="1" dirty="0"/>
              <a:t>C++ Primer</a:t>
            </a:r>
            <a:endParaRPr lang="en-US" dirty="0"/>
          </a:p>
          <a:p>
            <a:pPr lvl="1"/>
            <a:r>
              <a:rPr lang="en-US" dirty="0"/>
              <a:t>It’s hard to learn the “why is it done this way” from reference docs, and even harder to learn from random stuff on the web</a:t>
            </a:r>
          </a:p>
          <a:p>
            <a:pPr lvl="1"/>
            <a:r>
              <a:rPr lang="en-US" dirty="0"/>
              <a:t>Lectures and examples will introduce the main ideas, but aren’t everything you’ll </a:t>
            </a:r>
            <a:r>
              <a:rPr lang="en-US" strike="sngStrike" dirty="0"/>
              <a:t>want</a:t>
            </a:r>
            <a:r>
              <a:rPr lang="en-US" dirty="0"/>
              <a:t> need to understand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never had a chance to write this!</a:t>
            </a:r>
          </a:p>
          <a:p>
            <a:pPr lvl="1"/>
            <a:r>
              <a:rPr lang="en-US" dirty="0"/>
              <a:t>Compile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/>
              <a:t>:  </a:t>
            </a:r>
          </a:p>
          <a:p>
            <a:endParaRPr lang="en-US" dirty="0"/>
          </a:p>
          <a:p>
            <a:pPr lvl="1"/>
            <a:r>
              <a:rPr lang="en-US" dirty="0"/>
              <a:t>Based on what you know now, type in the chat about one thing that goes on in the execution of this “simple” program</a:t>
            </a:r>
          </a:p>
          <a:p>
            <a:pPr lvl="2"/>
            <a:r>
              <a:rPr lang="en-US" dirty="0"/>
              <a:t>Be detailed!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88720" y="4114800"/>
            <a:ext cx="7223760" cy="457200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-Wall -g -std=c17 -o hello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helloworld.c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3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Looks simple enough…</a:t>
            </a:r>
          </a:p>
          <a:p>
            <a:pPr lvl="1"/>
            <a:r>
              <a:rPr lang="en-US" dirty="0"/>
              <a:t>Compile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g++</a:t>
            </a:r>
            <a:r>
              <a:rPr lang="en-US" dirty="0"/>
              <a:t> instead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/>
              <a:t>:  </a:t>
            </a:r>
          </a:p>
          <a:p>
            <a:endParaRPr lang="en-US" dirty="0"/>
          </a:p>
          <a:p>
            <a:pPr lvl="1"/>
            <a:r>
              <a:rPr lang="en-US" dirty="0"/>
              <a:t>Let’s walk through the program step-by-step to highlight some differences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188720" y="4114800"/>
            <a:ext cx="7223760" cy="457200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g++ -Wall -g -std=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17 -o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helloworld.cc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1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/>
              <a:t> is part of the </a:t>
            </a:r>
            <a:r>
              <a:rPr lang="en-US" b="1" i="1" dirty="0"/>
              <a:t>C++ </a:t>
            </a:r>
            <a:r>
              <a:rPr lang="en-US" dirty="0"/>
              <a:t>standard library</a:t>
            </a:r>
            <a:endParaRPr lang="en-US" dirty="0">
              <a:solidFill>
                <a:srgbClr val="0066FF"/>
              </a:solidFill>
            </a:endParaRPr>
          </a:p>
          <a:p>
            <a:pPr lvl="1"/>
            <a:r>
              <a:rPr lang="en-US" u="sng" dirty="0"/>
              <a:t>Note</a:t>
            </a:r>
            <a:r>
              <a:rPr lang="en-US" dirty="0"/>
              <a:t>: you don’t write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” when you include C++ standard library headers</a:t>
            </a:r>
          </a:p>
          <a:p>
            <a:pPr lvl="2"/>
            <a:r>
              <a:rPr lang="en-US" dirty="0"/>
              <a:t>But you </a:t>
            </a:r>
            <a:r>
              <a:rPr lang="en-US" i="1" dirty="0"/>
              <a:t>do</a:t>
            </a:r>
            <a:r>
              <a:rPr lang="en-US" dirty="0"/>
              <a:t> for local headers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/>
              <a:t>)</a:t>
            </a:r>
          </a:p>
          <a:p>
            <a:pPr lvl="1"/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/>
              <a:t> declares stream </a:t>
            </a:r>
            <a:r>
              <a:rPr lang="en-US" i="1" dirty="0"/>
              <a:t>object</a:t>
            </a:r>
            <a:r>
              <a:rPr lang="en-US" dirty="0"/>
              <a:t> instances in the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/>
              <a:t>” namespace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7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37360" y="1325880"/>
            <a:ext cx="256032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9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the </a:t>
            </a:r>
            <a:r>
              <a:rPr lang="en-US" b="1" i="1" dirty="0"/>
              <a:t>C</a:t>
            </a:r>
            <a:r>
              <a:rPr lang="en-US" dirty="0"/>
              <a:t> standard library’s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Nearly all C standard library functions are available to you</a:t>
            </a:r>
          </a:p>
          <a:p>
            <a:pPr lvl="2"/>
            <a:r>
              <a:rPr lang="en-US" dirty="0"/>
              <a:t>For C header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foo.h</a:t>
            </a:r>
            <a:r>
              <a:rPr lang="en-US" dirty="0"/>
              <a:t>, you should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cfoo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/>
          </a:p>
          <a:p>
            <a:pPr lvl="1"/>
            <a:r>
              <a:rPr lang="en-US" dirty="0"/>
              <a:t>We include it here for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dirty="0"/>
              <a:t>, as usual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37360" y="1572768"/>
            <a:ext cx="256032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is the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” object instance declared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/>
              <a:t>, living within the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/>
              <a:t>” </a:t>
            </a:r>
            <a:r>
              <a:rPr lang="en-US" dirty="0">
                <a:solidFill>
                  <a:srgbClr val="FF0000"/>
                </a:solidFill>
              </a:rPr>
              <a:t>namespace</a:t>
            </a:r>
          </a:p>
          <a:p>
            <a:pPr lvl="1"/>
            <a:r>
              <a:rPr lang="en-US" dirty="0"/>
              <a:t>C++’s name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std::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is an object of class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endParaRPr lang="en-US" dirty="0">
              <a:solidFill>
                <a:srgbClr val="0066FF"/>
              </a:solidFill>
            </a:endParaRPr>
          </a:p>
          <a:p>
            <a:pPr lvl="2"/>
            <a:r>
              <a:rPr lang="en-US" dirty="0">
                <a:hlinkClick r:id="rId3"/>
              </a:rPr>
              <a:t>http://www.cplusplus.com/reference/ostream/ostream/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Used to format and write output to the console</a:t>
            </a:r>
          </a:p>
          <a:p>
            <a:pPr lvl="1"/>
            <a:r>
              <a:rPr lang="en-US" dirty="0"/>
              <a:t>The entire standard library is in the namespace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11680" y="2313432"/>
            <a:ext cx="128016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08329"/>
      </p:ext>
    </p:extLst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2758</TotalTime>
  <Words>3451</Words>
  <Application>Microsoft Office PowerPoint</Application>
  <PresentationFormat>On-screen Show (4:3)</PresentationFormat>
  <Paragraphs>659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宋体</vt:lpstr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How many hours have you spent on Homework 1 so far?</vt:lpstr>
      <vt:lpstr>C++ Intro CSE 333 Spring 2021</vt:lpstr>
      <vt:lpstr>Administrivia</vt:lpstr>
      <vt:lpstr>Today’s Goals</vt:lpstr>
      <vt:lpstr>Hello World in C</vt:lpstr>
      <vt:lpstr>Hello World in C++</vt:lpstr>
      <vt:lpstr>Hello World in C++</vt:lpstr>
      <vt:lpstr>Hello World in C++</vt:lpstr>
      <vt:lpstr>Hello World in C++</vt:lpstr>
      <vt:lpstr>Hello World in C++</vt:lpstr>
      <vt:lpstr>Hello World in C++</vt:lpstr>
      <vt:lpstr>Hello World in C++</vt:lpstr>
      <vt:lpstr>Hello World in C++</vt:lpstr>
      <vt:lpstr>Hello World in C++</vt:lpstr>
      <vt:lpstr>Wow…</vt:lpstr>
      <vt:lpstr>Let’s Refine It a Bit</vt:lpstr>
      <vt:lpstr>Let’s Refine It a Bit</vt:lpstr>
      <vt:lpstr>Let’s Refine It a Bit</vt:lpstr>
      <vt:lpstr>Let’s Refine It a Bit</vt:lpstr>
      <vt:lpstr>Let’s Refine It a Bit</vt:lpstr>
      <vt:lpstr>String Concatenation</vt:lpstr>
      <vt:lpstr>String Assignment</vt:lpstr>
      <vt:lpstr>String Manipulation</vt:lpstr>
      <vt:lpstr>Stream Manipulators</vt:lpstr>
      <vt:lpstr>Stream Manipulators</vt:lpstr>
      <vt:lpstr>Stream Manipulators</vt:lpstr>
      <vt:lpstr>C and C++</vt:lpstr>
      <vt:lpstr>Reading</vt:lpstr>
      <vt:lpstr>One way to read() n bytes</vt:lpstr>
      <vt:lpstr>Extra Exercise #1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CSE333 Sp21 Lec09 - C++ Intro</dc:title>
  <dc:creator>Cosmo Wang</dc:creator>
  <cp:lastModifiedBy>jhsia</cp:lastModifiedBy>
  <cp:revision>104</cp:revision>
  <cp:lastPrinted>2020-01-25T02:25:08Z</cp:lastPrinted>
  <dcterms:created xsi:type="dcterms:W3CDTF">2018-04-11T23:02:06Z</dcterms:created>
  <dcterms:modified xsi:type="dcterms:W3CDTF">2021-05-24T23:27:45Z</dcterms:modified>
</cp:coreProperties>
</file>