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xml" ContentType="application/vnd.openxmlformats-officedocument.presentationml.tags+xml"/>
  <Override PartName="/ppt/notesSlides/notesSlide2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4.xml" ContentType="application/vnd.openxmlformats-officedocument.presentationml.notesSlide+xml"/>
  <Override PartName="/ppt/tags/tag5.xml" ContentType="application/vnd.openxmlformats-officedocument.presentationml.tags+xml"/>
  <Override PartName="/ppt/notesSlides/notesSlide25.xml" ContentType="application/vnd.openxmlformats-officedocument.presentationml.notesSlide+xml"/>
  <Override PartName="/ppt/tags/tag6.xml" ContentType="application/vnd.openxmlformats-officedocument.presentationml.tags+xml"/>
  <Override PartName="/ppt/notesSlides/notesSlide2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media/image6.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 id="2147483684" r:id="rId2"/>
  </p:sldMasterIdLst>
  <p:notesMasterIdLst>
    <p:notesMasterId r:id="rId52"/>
  </p:notesMasterIdLst>
  <p:handoutMasterIdLst>
    <p:handoutMasterId r:id="rId53"/>
  </p:handoutMasterIdLst>
  <p:sldIdLst>
    <p:sldId id="342" r:id="rId3"/>
    <p:sldId id="356" r:id="rId4"/>
    <p:sldId id="340" r:id="rId5"/>
    <p:sldId id="343" r:id="rId6"/>
    <p:sldId id="339" r:id="rId7"/>
    <p:sldId id="358" r:id="rId8"/>
    <p:sldId id="353" r:id="rId9"/>
    <p:sldId id="359" r:id="rId10"/>
    <p:sldId id="360" r:id="rId11"/>
    <p:sldId id="357" r:id="rId12"/>
    <p:sldId id="262" r:id="rId13"/>
    <p:sldId id="344" r:id="rId14"/>
    <p:sldId id="345" r:id="rId15"/>
    <p:sldId id="265" r:id="rId16"/>
    <p:sldId id="266" r:id="rId17"/>
    <p:sldId id="268" r:id="rId18"/>
    <p:sldId id="341" r:id="rId19"/>
    <p:sldId id="269" r:id="rId20"/>
    <p:sldId id="346" r:id="rId21"/>
    <p:sldId id="328" r:id="rId22"/>
    <p:sldId id="330" r:id="rId23"/>
    <p:sldId id="331" r:id="rId24"/>
    <p:sldId id="332" r:id="rId25"/>
    <p:sldId id="333" r:id="rId26"/>
    <p:sldId id="334" r:id="rId27"/>
    <p:sldId id="335" r:id="rId28"/>
    <p:sldId id="336" r:id="rId29"/>
    <p:sldId id="337" r:id="rId30"/>
    <p:sldId id="307" r:id="rId31"/>
    <p:sldId id="308" r:id="rId32"/>
    <p:sldId id="309" r:id="rId33"/>
    <p:sldId id="310" r:id="rId34"/>
    <p:sldId id="311" r:id="rId35"/>
    <p:sldId id="312" r:id="rId36"/>
    <p:sldId id="313" r:id="rId37"/>
    <p:sldId id="314" r:id="rId38"/>
    <p:sldId id="315" r:id="rId39"/>
    <p:sldId id="316" r:id="rId40"/>
    <p:sldId id="317" r:id="rId41"/>
    <p:sldId id="318" r:id="rId42"/>
    <p:sldId id="319" r:id="rId43"/>
    <p:sldId id="320" r:id="rId44"/>
    <p:sldId id="321" r:id="rId45"/>
    <p:sldId id="322" r:id="rId46"/>
    <p:sldId id="354" r:id="rId47"/>
    <p:sldId id="355" r:id="rId48"/>
    <p:sldId id="323" r:id="rId49"/>
    <p:sldId id="324" r:id="rId50"/>
    <p:sldId id="347" r:id="rId51"/>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BBBB"/>
    <a:srgbClr val="669900"/>
    <a:srgbClr val="0066FF"/>
    <a:srgbClr val="4B2A85"/>
    <a:srgbClr val="E2661A"/>
    <a:srgbClr val="5A5A5A"/>
    <a:srgbClr val="D94B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6" autoAdjust="0"/>
    <p:restoredTop sz="85769" autoAdjust="0"/>
  </p:normalViewPr>
  <p:slideViewPr>
    <p:cSldViewPr snapToGrid="0">
      <p:cViewPr varScale="1">
        <p:scale>
          <a:sx n="75" d="100"/>
          <a:sy n="75" d="100"/>
        </p:scale>
        <p:origin x="1560" y="4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63" d="100"/>
          <a:sy n="63" d="100"/>
        </p:scale>
        <p:origin x="1695"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6948172"/>
            <a:ext cx="4160520" cy="367029"/>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5438458" y="6948172"/>
            <a:ext cx="4160520" cy="367029"/>
          </a:xfrm>
          <a:prstGeom prst="rect">
            <a:avLst/>
          </a:prstGeom>
        </p:spPr>
        <p:txBody>
          <a:bodyPr vert="horz" lIns="96661" tIns="48331" rIns="96661" bIns="48331" rtlCol="0" anchor="b"/>
          <a:lstStyle>
            <a:lvl1pPr algn="r">
              <a:defRPr sz="1300"/>
            </a:lvl1pPr>
          </a:lstStyle>
          <a:p>
            <a:endParaRPr lang="en-US" dirty="0"/>
          </a:p>
        </p:txBody>
      </p:sp>
    </p:spTree>
    <p:extLst>
      <p:ext uri="{BB962C8B-B14F-4D97-AF65-F5344CB8AC3E}">
        <p14:creationId xmlns:p14="http://schemas.microsoft.com/office/powerpoint/2010/main" val="369467125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36703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438458" y="1"/>
            <a:ext cx="4160520" cy="367030"/>
          </a:xfrm>
          <a:prstGeom prst="rect">
            <a:avLst/>
          </a:prstGeom>
        </p:spPr>
        <p:txBody>
          <a:bodyPr vert="horz" lIns="96661" tIns="48331" rIns="96661" bIns="48331" rtlCol="0"/>
          <a:lstStyle>
            <a:lvl1pPr algn="r">
              <a:defRPr sz="1300"/>
            </a:lvl1pPr>
          </a:lstStyle>
          <a:p>
            <a:fld id="{B8F0E4A8-7666-40FD-99A9-BA0AEDC6D9C5}" type="datetimeFigureOut">
              <a:rPr lang="en-US" smtClean="0"/>
              <a:t>4/12/2021</a:t>
            </a:fld>
            <a:endParaRPr lang="en-US"/>
          </a:p>
        </p:txBody>
      </p:sp>
      <p:sp>
        <p:nvSpPr>
          <p:cNvPr id="4" name="Slide Image Placeholder 3"/>
          <p:cNvSpPr>
            <a:spLocks noGrp="1" noRot="1" noChangeAspect="1"/>
          </p:cNvSpPr>
          <p:nvPr>
            <p:ph type="sldImg" idx="2"/>
          </p:nvPr>
        </p:nvSpPr>
        <p:spPr>
          <a:xfrm>
            <a:off x="3154363" y="914400"/>
            <a:ext cx="3292475" cy="2468563"/>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60120" y="3520440"/>
            <a:ext cx="7680960" cy="2880361"/>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2"/>
            <a:ext cx="4160520" cy="367029"/>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438458" y="6948172"/>
            <a:ext cx="4160520" cy="367029"/>
          </a:xfrm>
          <a:prstGeom prst="rect">
            <a:avLst/>
          </a:prstGeom>
        </p:spPr>
        <p:txBody>
          <a:bodyPr vert="horz" lIns="96661" tIns="48331" rIns="96661" bIns="48331" rtlCol="0" anchor="b"/>
          <a:lstStyle>
            <a:lvl1pPr algn="r">
              <a:defRPr sz="1300"/>
            </a:lvl1pPr>
          </a:lstStyle>
          <a:p>
            <a:fld id="{F626C0A8-8D4D-4F96-AB6F-14BB07383B3E}" type="slidenum">
              <a:rPr lang="en-US" smtClean="0"/>
              <a:t>‹#›</a:t>
            </a:fld>
            <a:endParaRPr lang="en-US"/>
          </a:p>
        </p:txBody>
      </p:sp>
    </p:spTree>
    <p:extLst>
      <p:ext uri="{BB962C8B-B14F-4D97-AF65-F5344CB8AC3E}">
        <p14:creationId xmlns:p14="http://schemas.microsoft.com/office/powerpoint/2010/main" val="375385142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en.wikipedia.org/wiki/Unix_shell" TargetMode="External"/><Relationship Id="rId3" Type="http://schemas.openxmlformats.org/officeDocument/2006/relationships/hyperlink" Target="https://en.wikipedia.org/wiki/Standardization" TargetMode="External"/><Relationship Id="rId7" Type="http://schemas.openxmlformats.org/officeDocument/2006/relationships/hyperlink" Target="https://en.wikipedia.org/wiki/Application_programming_interface"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en.wikipedia.org/wiki/POSIX#cite_note-1" TargetMode="External"/><Relationship Id="rId5" Type="http://schemas.openxmlformats.org/officeDocument/2006/relationships/hyperlink" Target="https://en.wikipedia.org/wiki/Operating_system" TargetMode="External"/><Relationship Id="rId4" Type="http://schemas.openxmlformats.org/officeDocument/2006/relationships/hyperlink" Target="https://en.wikipedia.org/wiki/IEEE_Computer_Society" TargetMode="External"/><Relationship Id="rId9" Type="http://schemas.openxmlformats.org/officeDocument/2006/relationships/hyperlink" Target="https://en.wikipedia.org/wiki/Unix"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glaze over when it is “flushed”</a:t>
            </a:r>
          </a:p>
        </p:txBody>
      </p:sp>
      <p:sp>
        <p:nvSpPr>
          <p:cNvPr id="4" name="Date Placeholder 3"/>
          <p:cNvSpPr>
            <a:spLocks noGrp="1"/>
          </p:cNvSpPr>
          <p:nvPr>
            <p:ph type="dt" idx="1"/>
          </p:nvPr>
        </p:nvSpPr>
        <p:spPr/>
        <p:txBody>
          <a:bodyPr/>
          <a:lstStyle/>
          <a:p>
            <a:r>
              <a:rPr lang="en-US"/>
              <a:t>4/6/2018</a:t>
            </a:r>
          </a:p>
        </p:txBody>
      </p:sp>
      <p:sp>
        <p:nvSpPr>
          <p:cNvPr id="5" name="Slide Number Placeholder 4"/>
          <p:cNvSpPr>
            <a:spLocks noGrp="1"/>
          </p:cNvSpPr>
          <p:nvPr>
            <p:ph type="sldNum" sz="quarter" idx="5"/>
          </p:nvPr>
        </p:nvSpPr>
        <p:spPr/>
        <p:txBody>
          <a:bodyPr/>
          <a:lstStyle/>
          <a:p>
            <a:fld id="{DD337D74-6E90-4C54-8099-44E56A873B11}" type="slidenum">
              <a:rPr lang="en-US" smtClean="0"/>
              <a:t>5</a:t>
            </a:fld>
            <a:endParaRPr lang="en-US"/>
          </a:p>
        </p:txBody>
      </p:sp>
    </p:spTree>
    <p:extLst>
      <p:ext uri="{BB962C8B-B14F-4D97-AF65-F5344CB8AC3E}">
        <p14:creationId xmlns:p14="http://schemas.microsoft.com/office/powerpoint/2010/main" val="3711351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Write and </a:t>
            </a:r>
            <a:r>
              <a:rPr lang="en-US" dirty="0" err="1"/>
              <a:t>dir</a:t>
            </a:r>
            <a:r>
              <a:rPr lang="en-US" dirty="0"/>
              <a:t> functions will be discussed tomorrow in section!</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F626C0A8-8D4D-4F96-AB6F-14BB07383B3E}" type="slidenum">
              <a:rPr lang="en-US" smtClean="0"/>
              <a:t>18</a:t>
            </a:fld>
            <a:endParaRPr lang="en-US"/>
          </a:p>
        </p:txBody>
      </p:sp>
    </p:spTree>
    <p:extLst>
      <p:ext uri="{BB962C8B-B14F-4D97-AF65-F5344CB8AC3E}">
        <p14:creationId xmlns:p14="http://schemas.microsoft.com/office/powerpoint/2010/main" val="2911705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Like beet and chard: we treat them as if they were two separate things, but really one builds on top of the other (chard are beets which have been bred for large tender leaves instead of fat delicious roots</a:t>
            </a:r>
            <a:endParaRPr lang="en-US" sz="1200" b="1"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Beets (</a:t>
            </a:r>
            <a:r>
              <a:rPr lang="en-US" sz="1200" b="0" i="1" kern="1200" dirty="0">
                <a:solidFill>
                  <a:schemeClr val="tx1"/>
                </a:solidFill>
                <a:effectLst/>
                <a:latin typeface="+mn-lt"/>
                <a:ea typeface="+mn-ea"/>
                <a:cs typeface="+mn-cs"/>
              </a:rPr>
              <a:t>Beta vulgaris</a:t>
            </a:r>
            <a:r>
              <a:rPr lang="en-US" sz="1200" b="0" i="0" kern="1200" dirty="0">
                <a:solidFill>
                  <a:schemeClr val="tx1"/>
                </a:solidFill>
                <a:effectLst/>
                <a:latin typeface="+mn-lt"/>
                <a:ea typeface="+mn-ea"/>
                <a:cs typeface="+mn-cs"/>
              </a:rPr>
              <a:t> var. </a:t>
            </a:r>
            <a:r>
              <a:rPr lang="en-US" sz="1200" b="0" i="1" kern="1200" dirty="0" err="1">
                <a:solidFill>
                  <a:schemeClr val="tx1"/>
                </a:solidFill>
                <a:effectLst/>
                <a:latin typeface="+mn-lt"/>
                <a:ea typeface="+mn-ea"/>
                <a:cs typeface="+mn-cs"/>
              </a:rPr>
              <a:t>crassa</a:t>
            </a:r>
            <a:r>
              <a:rPr lang="en-US" sz="1200" b="0" i="0" kern="1200" dirty="0">
                <a:solidFill>
                  <a:schemeClr val="tx1"/>
                </a:solidFill>
                <a:effectLst/>
                <a:latin typeface="+mn-lt"/>
                <a:ea typeface="+mn-ea"/>
                <a:cs typeface="+mn-cs"/>
              </a:rPr>
              <a:t>) and Swiss chard (</a:t>
            </a:r>
            <a:r>
              <a:rPr lang="en-US" sz="1200" b="0" i="1" kern="1200" dirty="0">
                <a:solidFill>
                  <a:schemeClr val="tx1"/>
                </a:solidFill>
                <a:effectLst/>
                <a:latin typeface="+mn-lt"/>
                <a:ea typeface="+mn-ea"/>
                <a:cs typeface="+mn-cs"/>
              </a:rPr>
              <a:t>Beta vulgaris</a:t>
            </a:r>
            <a:r>
              <a:rPr lang="en-US" sz="1200" b="0" i="0" kern="1200" dirty="0">
                <a:solidFill>
                  <a:schemeClr val="tx1"/>
                </a:solidFill>
                <a:effectLst/>
                <a:latin typeface="+mn-lt"/>
                <a:ea typeface="+mn-ea"/>
                <a:cs typeface="+mn-cs"/>
              </a:rPr>
              <a:t> var. </a:t>
            </a:r>
            <a:r>
              <a:rPr lang="en-US" sz="1200" b="0" i="1" kern="1200" dirty="0" err="1">
                <a:solidFill>
                  <a:schemeClr val="tx1"/>
                </a:solidFill>
                <a:effectLst/>
                <a:latin typeface="+mn-lt"/>
                <a:ea typeface="+mn-ea"/>
                <a:cs typeface="+mn-cs"/>
              </a:rPr>
              <a:t>cicla</a:t>
            </a:r>
            <a:r>
              <a:rPr lang="en-US" sz="1200" b="0" i="1"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are members of the</a:t>
            </a:r>
            <a:r>
              <a:rPr lang="en-US" sz="1200" b="0" i="1" kern="1200" dirty="0">
                <a:solidFill>
                  <a:schemeClr val="tx1"/>
                </a:solidFill>
                <a:effectLst/>
                <a:latin typeface="+mn-lt"/>
                <a:ea typeface="+mn-ea"/>
                <a:cs typeface="+mn-cs"/>
              </a:rPr>
              <a:t> Chenopodiaceae</a:t>
            </a:r>
            <a:r>
              <a:rPr lang="en-US" sz="1200" b="0" i="0" kern="1200" dirty="0">
                <a:solidFill>
                  <a:schemeClr val="tx1"/>
                </a:solidFill>
                <a:effectLst/>
                <a:latin typeface="+mn-lt"/>
                <a:ea typeface="+mn-ea"/>
                <a:cs typeface="+mn-cs"/>
              </a:rPr>
              <a:t> family, along with </a:t>
            </a:r>
            <a:r>
              <a:rPr lang="en-US" sz="1200" b="0" i="0" kern="1200" dirty="0" err="1">
                <a:solidFill>
                  <a:schemeClr val="tx1"/>
                </a:solidFill>
                <a:effectLst/>
                <a:latin typeface="+mn-lt"/>
                <a:ea typeface="+mn-ea"/>
                <a:cs typeface="+mn-cs"/>
              </a:rPr>
              <a:t>lambquarters</a:t>
            </a:r>
            <a:r>
              <a:rPr lang="en-US" sz="1200" b="0" i="0" kern="1200" dirty="0">
                <a:solidFill>
                  <a:schemeClr val="tx1"/>
                </a:solidFill>
                <a:effectLst/>
                <a:latin typeface="+mn-lt"/>
                <a:ea typeface="+mn-ea"/>
                <a:cs typeface="+mn-cs"/>
              </a:rPr>
              <a:t>. Both are cool-season crops that can tolerate frosts and light freezes. Chard is raised for its large leaves and stems, and beets are raised both for greens and roots.</a:t>
            </a:r>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F626C0A8-8D4D-4F96-AB6F-14BB07383B3E}" type="slidenum">
              <a:rPr lang="en-US" smtClean="0"/>
              <a:t>19</a:t>
            </a:fld>
            <a:endParaRPr lang="en-US"/>
          </a:p>
        </p:txBody>
      </p:sp>
    </p:spTree>
    <p:extLst>
      <p:ext uri="{BB962C8B-B14F-4D97-AF65-F5344CB8AC3E}">
        <p14:creationId xmlns:p14="http://schemas.microsoft.com/office/powerpoint/2010/main" val="3373994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 that is</a:t>
            </a:r>
          </a:p>
          <a:p>
            <a:pPr marL="171450" indent="-171450">
              <a:buFontTx/>
              <a:buChar char="-"/>
            </a:pPr>
            <a:r>
              <a:rPr lang="en-US" dirty="0"/>
              <a:t>Trusted to interact with hardware</a:t>
            </a:r>
          </a:p>
          <a:p>
            <a:pPr marL="171450" indent="-171450">
              <a:buFontTx/>
              <a:buChar char="-"/>
            </a:pPr>
            <a:r>
              <a:rPr lang="en-US" dirty="0"/>
              <a:t>Abstracts away messy details</a:t>
            </a:r>
          </a:p>
          <a:p>
            <a:pPr marL="171450" indent="-171450">
              <a:buFontTx/>
              <a:buChar char="-"/>
            </a:pPr>
            <a:r>
              <a:rPr lang="en-US" dirty="0"/>
              <a:t>Manages resource</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F626C0A8-8D4D-4F96-AB6F-14BB07383B3E}" type="slidenum">
              <a:rPr lang="en-US" smtClean="0"/>
              <a:t>21</a:t>
            </a:fld>
            <a:endParaRPr lang="en-US"/>
          </a:p>
        </p:txBody>
      </p:sp>
    </p:spTree>
    <p:extLst>
      <p:ext uri="{BB962C8B-B14F-4D97-AF65-F5344CB8AC3E}">
        <p14:creationId xmlns:p14="http://schemas.microsoft.com/office/powerpoint/2010/main" val="254025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API – Applicatio</a:t>
            </a:r>
            <a:r>
              <a:rPr lang="en-US" baseline="0" dirty="0"/>
              <a:t>n Programming Interface</a:t>
            </a:r>
          </a:p>
          <a:p>
            <a:r>
              <a:rPr lang="en-US" baseline="0" dirty="0"/>
              <a:t>nice() – a UNIX kernel call that sets the priority of a process</a:t>
            </a:r>
          </a:p>
          <a:p>
            <a:endParaRPr lang="en-US" dirty="0"/>
          </a:p>
        </p:txBody>
      </p:sp>
      <p:sp>
        <p:nvSpPr>
          <p:cNvPr id="6" name="Slide Number Placeholder 5"/>
          <p:cNvSpPr>
            <a:spLocks noGrp="1"/>
          </p:cNvSpPr>
          <p:nvPr>
            <p:ph type="sldNum" sz="quarter" idx="10"/>
          </p:nvPr>
        </p:nvSpPr>
        <p:spPr/>
        <p:txBody>
          <a:bodyPr/>
          <a:lstStyle/>
          <a:p>
            <a:fld id="{E9A595F9-DB02-4715-8955-155219702B6A}" type="slidenum">
              <a:rPr lang="en-US" smtClean="0"/>
              <a:t>22</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07731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FS = File System</a:t>
            </a:r>
          </a:p>
          <a:p>
            <a:r>
              <a:rPr lang="en-US" dirty="0"/>
              <a:t>Trusted mode</a:t>
            </a:r>
            <a:r>
              <a:rPr lang="en-US" baseline="0" dirty="0"/>
              <a:t> is enforced in </a:t>
            </a:r>
            <a:r>
              <a:rPr lang="en-US" i="1" baseline="0" dirty="0"/>
              <a:t>hardware</a:t>
            </a:r>
            <a:r>
              <a:rPr lang="en-US" i="0" baseline="0" dirty="0"/>
              <a:t> by hardware bit (part of status bits – only accessible by things with privilege).</a:t>
            </a:r>
          </a:p>
          <a:p>
            <a:r>
              <a:rPr lang="en-US" i="0" baseline="0" dirty="0"/>
              <a:t>The OS is very paranoid!</a:t>
            </a:r>
          </a:p>
        </p:txBody>
      </p:sp>
      <p:sp>
        <p:nvSpPr>
          <p:cNvPr id="6" name="Slide Number Placeholder 5"/>
          <p:cNvSpPr>
            <a:spLocks noGrp="1"/>
          </p:cNvSpPr>
          <p:nvPr>
            <p:ph type="sldNum" sz="quarter" idx="10"/>
          </p:nvPr>
        </p:nvSpPr>
        <p:spPr/>
        <p:txBody>
          <a:bodyPr/>
          <a:lstStyle/>
          <a:p>
            <a:fld id="{E9A595F9-DB02-4715-8955-155219702B6A}" type="slidenum">
              <a:rPr lang="en-US" smtClean="0"/>
              <a:t>23</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06268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trace what happens on a system call…</a:t>
            </a:r>
          </a:p>
        </p:txBody>
      </p:sp>
      <p:sp>
        <p:nvSpPr>
          <p:cNvPr id="6" name="Slide Number Placeholder 5"/>
          <p:cNvSpPr>
            <a:spLocks noGrp="1"/>
          </p:cNvSpPr>
          <p:nvPr>
            <p:ph type="sldNum" sz="quarter" idx="10"/>
          </p:nvPr>
        </p:nvSpPr>
        <p:spPr/>
        <p:txBody>
          <a:bodyPr/>
          <a:lstStyle/>
          <a:p>
            <a:fld id="{E9A595F9-DB02-4715-8955-155219702B6A}" type="slidenum">
              <a:rPr lang="en-US" smtClean="0"/>
              <a:t>24</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24731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0"/>
          </p:nvPr>
        </p:nvSpPr>
        <p:spPr/>
        <p:txBody>
          <a:bodyPr/>
          <a:lstStyle/>
          <a:p>
            <a:fld id="{E9A595F9-DB02-4715-8955-155219702B6A}" type="slidenum">
              <a:rPr lang="en-US" smtClean="0"/>
              <a:t>25</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09061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0"/>
          </p:nvPr>
        </p:nvSpPr>
        <p:spPr/>
        <p:txBody>
          <a:bodyPr/>
          <a:lstStyle/>
          <a:p>
            <a:fld id="{E9A595F9-DB02-4715-8955-155219702B6A}" type="slidenum">
              <a:rPr lang="en-US" smtClean="0"/>
              <a:t>26</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5002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0"/>
          </p:nvPr>
        </p:nvSpPr>
        <p:spPr/>
        <p:txBody>
          <a:bodyPr/>
          <a:lstStyle/>
          <a:p>
            <a:fld id="{E9A595F9-DB02-4715-8955-155219702B6A}" type="slidenum">
              <a:rPr lang="en-US" smtClean="0"/>
              <a:t>27</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51379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how there is a lot of overhead here, it can be expensive invoking system calls, so try to minimize it when you can</a:t>
            </a:r>
          </a:p>
        </p:txBody>
      </p:sp>
      <p:sp>
        <p:nvSpPr>
          <p:cNvPr id="6" name="Slide Number Placeholder 5"/>
          <p:cNvSpPr>
            <a:spLocks noGrp="1"/>
          </p:cNvSpPr>
          <p:nvPr>
            <p:ph type="sldNum" sz="quarter" idx="10"/>
          </p:nvPr>
        </p:nvSpPr>
        <p:spPr/>
        <p:txBody>
          <a:bodyPr/>
          <a:lstStyle/>
          <a:p>
            <a:fld id="{E9A595F9-DB02-4715-8955-155219702B6A}" type="slidenum">
              <a:rPr lang="en-US" smtClean="0"/>
              <a:t>28</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62168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explain code</a:t>
            </a:r>
          </a:p>
        </p:txBody>
      </p:sp>
      <p:sp>
        <p:nvSpPr>
          <p:cNvPr id="4" name="Date Placeholder 3"/>
          <p:cNvSpPr>
            <a:spLocks noGrp="1"/>
          </p:cNvSpPr>
          <p:nvPr>
            <p:ph type="dt" idx="1"/>
          </p:nvPr>
        </p:nvSpPr>
        <p:spPr/>
        <p:txBody>
          <a:bodyPr/>
          <a:lstStyle/>
          <a:p>
            <a:r>
              <a:rPr lang="en-US"/>
              <a:t>4/6/2018</a:t>
            </a:r>
          </a:p>
        </p:txBody>
      </p:sp>
      <p:sp>
        <p:nvSpPr>
          <p:cNvPr id="5" name="Slide Number Placeholder 4"/>
          <p:cNvSpPr>
            <a:spLocks noGrp="1"/>
          </p:cNvSpPr>
          <p:nvPr>
            <p:ph type="sldNum" sz="quarter" idx="5"/>
          </p:nvPr>
        </p:nvSpPr>
        <p:spPr/>
        <p:txBody>
          <a:bodyPr/>
          <a:lstStyle/>
          <a:p>
            <a:fld id="{DD337D74-6E90-4C54-8099-44E56A873B11}" type="slidenum">
              <a:rPr lang="en-US" smtClean="0"/>
              <a:t>6</a:t>
            </a:fld>
            <a:endParaRPr lang="en-US"/>
          </a:p>
        </p:txBody>
      </p:sp>
    </p:spTree>
    <p:extLst>
      <p:ext uri="{BB962C8B-B14F-4D97-AF65-F5344CB8AC3E}">
        <p14:creationId xmlns:p14="http://schemas.microsoft.com/office/powerpoint/2010/main" val="3084686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POSIX is directly talking to OS, not doing any real work for you (unlike</a:t>
            </a:r>
            <a:r>
              <a:rPr lang="en-US" baseline="0" dirty="0"/>
              <a:t> the C </a:t>
            </a:r>
            <a:r>
              <a:rPr lang="en-US" baseline="0" dirty="0" err="1"/>
              <a:t>std</a:t>
            </a:r>
            <a:r>
              <a:rPr lang="en-US" baseline="0" dirty="0"/>
              <a:t> lib wrapper functions).</a:t>
            </a:r>
            <a:endParaRPr lang="en-US" dirty="0"/>
          </a:p>
        </p:txBody>
      </p:sp>
      <p:sp>
        <p:nvSpPr>
          <p:cNvPr id="4" name="Slide Number Placeholder 3"/>
          <p:cNvSpPr>
            <a:spLocks noGrp="1"/>
          </p:cNvSpPr>
          <p:nvPr>
            <p:ph type="sldNum" sz="quarter" idx="10"/>
          </p:nvPr>
        </p:nvSpPr>
        <p:spPr/>
        <p:txBody>
          <a:bodyPr/>
          <a:lstStyle/>
          <a:p>
            <a:fld id="{E9A595F9-DB02-4715-8955-155219702B6A}" type="slidenum">
              <a:rPr lang="en-US" smtClean="0"/>
              <a:t>31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46449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really want to talk to the OS directly, you can write it in assembly!</a:t>
            </a:r>
          </a:p>
        </p:txBody>
      </p:sp>
      <p:sp>
        <p:nvSpPr>
          <p:cNvPr id="4" name="Slide Number Placeholder 3"/>
          <p:cNvSpPr>
            <a:spLocks noGrp="1"/>
          </p:cNvSpPr>
          <p:nvPr>
            <p:ph type="sldNum" sz="quarter" idx="10"/>
          </p:nvPr>
        </p:nvSpPr>
        <p:spPr/>
        <p:txBody>
          <a:bodyPr/>
          <a:lstStyle/>
          <a:p>
            <a:fld id="{E9A595F9-DB02-4715-8955-155219702B6A}" type="slidenum">
              <a:rPr lang="en-US" smtClean="0"/>
              <a:t>32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97855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Changed over time, but more important to have a mental model -- OS course for details</a:t>
            </a:r>
          </a:p>
        </p:txBody>
      </p:sp>
      <p:sp>
        <p:nvSpPr>
          <p:cNvPr id="4" name="Slide Number Placeholder 3"/>
          <p:cNvSpPr>
            <a:spLocks noGrp="1"/>
          </p:cNvSpPr>
          <p:nvPr>
            <p:ph type="sldNum" sz="quarter" idx="10"/>
          </p:nvPr>
        </p:nvSpPr>
        <p:spPr/>
        <p:txBody>
          <a:bodyPr/>
          <a:lstStyle/>
          <a:p>
            <a:fld id="{E9A595F9-DB02-4715-8955-155219702B6A}" type="slidenum">
              <a:rPr lang="en-US" smtClean="0"/>
              <a:t>33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45356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595F9-DB02-4715-8955-155219702B6A}" type="slidenum">
              <a:rPr lang="en-US" smtClean="0"/>
              <a:t>34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49366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linux-gate.so</a:t>
            </a:r>
            <a:r>
              <a:rPr lang="en-US" baseline="0" dirty="0"/>
              <a:t> is a magic function to bridge C and ASM calling conventions (details not important).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9A595F9-DB02-4715-8955-155219702B6A}" type="slidenum">
              <a:rPr lang="en-US" smtClean="0"/>
              <a:t>37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46150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linux-gate.so</a:t>
            </a:r>
            <a:r>
              <a:rPr lang="en-US" baseline="0" dirty="0"/>
              <a:t> is a magic function to bridge C and ASM calling conventions (details not important).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9A595F9-DB02-4715-8955-155219702B6A}" type="slidenum">
              <a:rPr lang="en-US" smtClean="0"/>
              <a:t>38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51927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that SP moved, too!</a:t>
            </a:r>
          </a:p>
          <a:p>
            <a:r>
              <a:rPr lang="en-US" dirty="0"/>
              <a:t>SYSENTER is an interrupt</a:t>
            </a:r>
            <a:r>
              <a:rPr lang="en-US" baseline="0" dirty="0"/>
              <a:t> and </a:t>
            </a:r>
            <a:r>
              <a:rPr lang="en-US" dirty="0"/>
              <a:t>SYSEXIT is a return from an interrupt.</a:t>
            </a:r>
          </a:p>
        </p:txBody>
      </p:sp>
      <p:sp>
        <p:nvSpPr>
          <p:cNvPr id="4" name="Slide Number Placeholder 3"/>
          <p:cNvSpPr>
            <a:spLocks noGrp="1"/>
          </p:cNvSpPr>
          <p:nvPr>
            <p:ph type="sldNum" sz="quarter" idx="10"/>
          </p:nvPr>
        </p:nvSpPr>
        <p:spPr/>
        <p:txBody>
          <a:bodyPr/>
          <a:lstStyle/>
          <a:p>
            <a:fld id="{E9A595F9-DB02-4715-8955-155219702B6A}" type="slidenum">
              <a:rPr lang="en-US" smtClean="0"/>
              <a:t>39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72079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 1 – user commands</a:t>
            </a:r>
          </a:p>
          <a:p>
            <a:r>
              <a:rPr lang="en-US" dirty="0"/>
              <a:t>man</a:t>
            </a:r>
            <a:r>
              <a:rPr lang="en-US" baseline="0" dirty="0"/>
              <a:t> 2 – Linux system calls</a:t>
            </a:r>
          </a:p>
          <a:p>
            <a:r>
              <a:rPr lang="en-US" dirty="0"/>
              <a:t>man 3 –</a:t>
            </a:r>
            <a:r>
              <a:rPr lang="en-US" baseline="0" dirty="0"/>
              <a:t> library functions</a:t>
            </a:r>
            <a:endParaRPr lang="en-US" dirty="0"/>
          </a:p>
        </p:txBody>
      </p:sp>
      <p:sp>
        <p:nvSpPr>
          <p:cNvPr id="4" name="Slide Number Placeholder 3"/>
          <p:cNvSpPr>
            <a:spLocks noGrp="1"/>
          </p:cNvSpPr>
          <p:nvPr>
            <p:ph type="sldNum" sz="quarter" idx="10"/>
          </p:nvPr>
        </p:nvSpPr>
        <p:spPr/>
        <p:txBody>
          <a:bodyPr/>
          <a:lstStyle/>
          <a:p>
            <a:fld id="{E9A595F9-DB02-4715-8955-155219702B6A}" type="slidenum">
              <a:rPr lang="en-US" smtClean="0"/>
              <a:t>48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5807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Like beet and chard: we treat them as if they were two separate things, but really one builds on top of the other (chard are beets which have been bred for large tender leaves instead of fat delicious roots</a:t>
            </a:r>
            <a:endParaRPr lang="en-US" sz="1200" b="1"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Beets (</a:t>
            </a:r>
            <a:r>
              <a:rPr lang="en-US" sz="1200" b="0" i="1" kern="1200" dirty="0">
                <a:solidFill>
                  <a:schemeClr val="tx1"/>
                </a:solidFill>
                <a:effectLst/>
                <a:latin typeface="+mn-lt"/>
                <a:ea typeface="+mn-ea"/>
                <a:cs typeface="+mn-cs"/>
              </a:rPr>
              <a:t>Beta vulgaris</a:t>
            </a:r>
            <a:r>
              <a:rPr lang="en-US" sz="1200" b="0" i="0" kern="1200" dirty="0">
                <a:solidFill>
                  <a:schemeClr val="tx1"/>
                </a:solidFill>
                <a:effectLst/>
                <a:latin typeface="+mn-lt"/>
                <a:ea typeface="+mn-ea"/>
                <a:cs typeface="+mn-cs"/>
              </a:rPr>
              <a:t> var. </a:t>
            </a:r>
            <a:r>
              <a:rPr lang="en-US" sz="1200" b="0" i="1" kern="1200" dirty="0" err="1">
                <a:solidFill>
                  <a:schemeClr val="tx1"/>
                </a:solidFill>
                <a:effectLst/>
                <a:latin typeface="+mn-lt"/>
                <a:ea typeface="+mn-ea"/>
                <a:cs typeface="+mn-cs"/>
              </a:rPr>
              <a:t>crassa</a:t>
            </a:r>
            <a:r>
              <a:rPr lang="en-US" sz="1200" b="0" i="0" kern="1200" dirty="0">
                <a:solidFill>
                  <a:schemeClr val="tx1"/>
                </a:solidFill>
                <a:effectLst/>
                <a:latin typeface="+mn-lt"/>
                <a:ea typeface="+mn-ea"/>
                <a:cs typeface="+mn-cs"/>
              </a:rPr>
              <a:t>) and Swiss chard (</a:t>
            </a:r>
            <a:r>
              <a:rPr lang="en-US" sz="1200" b="0" i="1" kern="1200" dirty="0">
                <a:solidFill>
                  <a:schemeClr val="tx1"/>
                </a:solidFill>
                <a:effectLst/>
                <a:latin typeface="+mn-lt"/>
                <a:ea typeface="+mn-ea"/>
                <a:cs typeface="+mn-cs"/>
              </a:rPr>
              <a:t>Beta vulgaris</a:t>
            </a:r>
            <a:r>
              <a:rPr lang="en-US" sz="1200" b="0" i="0" kern="1200" dirty="0">
                <a:solidFill>
                  <a:schemeClr val="tx1"/>
                </a:solidFill>
                <a:effectLst/>
                <a:latin typeface="+mn-lt"/>
                <a:ea typeface="+mn-ea"/>
                <a:cs typeface="+mn-cs"/>
              </a:rPr>
              <a:t> var. </a:t>
            </a:r>
            <a:r>
              <a:rPr lang="en-US" sz="1200" b="0" i="1" kern="1200" dirty="0" err="1">
                <a:solidFill>
                  <a:schemeClr val="tx1"/>
                </a:solidFill>
                <a:effectLst/>
                <a:latin typeface="+mn-lt"/>
                <a:ea typeface="+mn-ea"/>
                <a:cs typeface="+mn-cs"/>
              </a:rPr>
              <a:t>cicla</a:t>
            </a:r>
            <a:r>
              <a:rPr lang="en-US" sz="1200" b="0" i="1"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are members of the</a:t>
            </a:r>
            <a:r>
              <a:rPr lang="en-US" sz="1200" b="0" i="1" kern="1200" dirty="0">
                <a:solidFill>
                  <a:schemeClr val="tx1"/>
                </a:solidFill>
                <a:effectLst/>
                <a:latin typeface="+mn-lt"/>
                <a:ea typeface="+mn-ea"/>
                <a:cs typeface="+mn-cs"/>
              </a:rPr>
              <a:t> Chenopodiaceae</a:t>
            </a:r>
            <a:r>
              <a:rPr lang="en-US" sz="1200" b="0" i="0" kern="1200" dirty="0">
                <a:solidFill>
                  <a:schemeClr val="tx1"/>
                </a:solidFill>
                <a:effectLst/>
                <a:latin typeface="+mn-lt"/>
                <a:ea typeface="+mn-ea"/>
                <a:cs typeface="+mn-cs"/>
              </a:rPr>
              <a:t> family, along with </a:t>
            </a:r>
            <a:r>
              <a:rPr lang="en-US" sz="1200" b="0" i="0" kern="1200" dirty="0" err="1">
                <a:solidFill>
                  <a:schemeClr val="tx1"/>
                </a:solidFill>
                <a:effectLst/>
                <a:latin typeface="+mn-lt"/>
                <a:ea typeface="+mn-ea"/>
                <a:cs typeface="+mn-cs"/>
              </a:rPr>
              <a:t>lambquarters</a:t>
            </a:r>
            <a:r>
              <a:rPr lang="en-US" sz="1200" b="0" i="0" kern="1200" dirty="0">
                <a:solidFill>
                  <a:schemeClr val="tx1"/>
                </a:solidFill>
                <a:effectLst/>
                <a:latin typeface="+mn-lt"/>
                <a:ea typeface="+mn-ea"/>
                <a:cs typeface="+mn-cs"/>
              </a:rPr>
              <a:t>. Both are cool-season crops that can tolerate frosts and light freezes. Chard is raised for its large leaves and stems, and beets are raised both for greens and roots.</a:t>
            </a:r>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F626C0A8-8D4D-4F96-AB6F-14BB07383B3E}" type="slidenum">
              <a:rPr lang="en-US" smtClean="0"/>
              <a:t>49</a:t>
            </a:fld>
            <a:endParaRPr lang="en-US"/>
          </a:p>
        </p:txBody>
      </p:sp>
    </p:spTree>
    <p:extLst>
      <p:ext uri="{BB962C8B-B14F-4D97-AF65-F5344CB8AC3E}">
        <p14:creationId xmlns:p14="http://schemas.microsoft.com/office/powerpoint/2010/main" val="3691982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explain code (other than </a:t>
            </a:r>
            <a:r>
              <a:rPr lang="en-US" dirty="0" err="1"/>
              <a:t>setbuf</a:t>
            </a:r>
            <a:r>
              <a:rPr lang="en-US" dirty="0"/>
              <a:t>)</a:t>
            </a:r>
          </a:p>
        </p:txBody>
      </p:sp>
      <p:sp>
        <p:nvSpPr>
          <p:cNvPr id="4" name="Date Placeholder 3"/>
          <p:cNvSpPr>
            <a:spLocks noGrp="1"/>
          </p:cNvSpPr>
          <p:nvPr>
            <p:ph type="dt" idx="1"/>
          </p:nvPr>
        </p:nvSpPr>
        <p:spPr/>
        <p:txBody>
          <a:bodyPr/>
          <a:lstStyle/>
          <a:p>
            <a:r>
              <a:rPr lang="en-US"/>
              <a:t>4/6/2018</a:t>
            </a:r>
          </a:p>
        </p:txBody>
      </p:sp>
      <p:sp>
        <p:nvSpPr>
          <p:cNvPr id="5" name="Slide Number Placeholder 4"/>
          <p:cNvSpPr>
            <a:spLocks noGrp="1"/>
          </p:cNvSpPr>
          <p:nvPr>
            <p:ph type="sldNum" sz="quarter" idx="5"/>
          </p:nvPr>
        </p:nvSpPr>
        <p:spPr/>
        <p:txBody>
          <a:bodyPr/>
          <a:lstStyle/>
          <a:p>
            <a:fld id="{DD337D74-6E90-4C54-8099-44E56A873B11}" type="slidenum">
              <a:rPr lang="en-US" smtClean="0"/>
              <a:t>7</a:t>
            </a:fld>
            <a:endParaRPr lang="en-US"/>
          </a:p>
        </p:txBody>
      </p:sp>
    </p:spTree>
    <p:extLst>
      <p:ext uri="{BB962C8B-B14F-4D97-AF65-F5344CB8AC3E}">
        <p14:creationId xmlns:p14="http://schemas.microsoft.com/office/powerpoint/2010/main" val="900313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LADIS = Large Scale Distributed Systems and Middleware</a:t>
            </a:r>
          </a:p>
          <a:p>
            <a:r>
              <a:rPr lang="en-US" dirty="0"/>
              <a:t>Constants are no longer accurate, but the orders of magnitude are</a:t>
            </a:r>
          </a:p>
        </p:txBody>
      </p:sp>
      <p:sp>
        <p:nvSpPr>
          <p:cNvPr id="4" name="Date Placeholder 3"/>
          <p:cNvSpPr>
            <a:spLocks noGrp="1"/>
          </p:cNvSpPr>
          <p:nvPr>
            <p:ph type="dt" idx="1"/>
          </p:nvPr>
        </p:nvSpPr>
        <p:spPr/>
        <p:txBody>
          <a:bodyPr/>
          <a:lstStyle/>
          <a:p>
            <a:r>
              <a:rPr lang="en-US"/>
              <a:t>4/6/2018</a:t>
            </a:r>
          </a:p>
        </p:txBody>
      </p:sp>
      <p:sp>
        <p:nvSpPr>
          <p:cNvPr id="5" name="Slide Number Placeholder 4"/>
          <p:cNvSpPr>
            <a:spLocks noGrp="1"/>
          </p:cNvSpPr>
          <p:nvPr>
            <p:ph type="sldNum" sz="quarter" idx="5"/>
          </p:nvPr>
        </p:nvSpPr>
        <p:spPr/>
        <p:txBody>
          <a:bodyPr/>
          <a:lstStyle/>
          <a:p>
            <a:fld id="{DD337D74-6E90-4C54-8099-44E56A873B11}" type="slidenum">
              <a:rPr lang="en-US" smtClean="0"/>
              <a:t>8</a:t>
            </a:fld>
            <a:endParaRPr lang="en-US"/>
          </a:p>
        </p:txBody>
      </p:sp>
    </p:spTree>
    <p:extLst>
      <p:ext uri="{BB962C8B-B14F-4D97-AF65-F5344CB8AC3E}">
        <p14:creationId xmlns:p14="http://schemas.microsoft.com/office/powerpoint/2010/main" val="2213077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https://en.wikipedia.org/wiki/Zero-copy</a:t>
            </a:r>
          </a:p>
        </p:txBody>
      </p:sp>
      <p:sp>
        <p:nvSpPr>
          <p:cNvPr id="6" name="Slide Number Placeholder 5"/>
          <p:cNvSpPr>
            <a:spLocks noGrp="1"/>
          </p:cNvSpPr>
          <p:nvPr>
            <p:ph type="sldNum" sz="quarter" idx="10"/>
          </p:nvPr>
        </p:nvSpPr>
        <p:spPr/>
        <p:txBody>
          <a:bodyPr/>
          <a:lstStyle/>
          <a:p>
            <a:fld id="{E9A595F9-DB02-4715-8955-155219702B6A}" type="slidenum">
              <a:rPr lang="en-US" smtClean="0"/>
              <a:t>9</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46026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 is CSE</a:t>
            </a:r>
            <a:r>
              <a:rPr lang="en-US" baseline="0" dirty="0"/>
              <a:t> 451</a:t>
            </a:r>
            <a:endParaRPr lang="en-US" dirty="0"/>
          </a:p>
        </p:txBody>
      </p:sp>
      <p:sp>
        <p:nvSpPr>
          <p:cNvPr id="4" name="Date Placeholder 3"/>
          <p:cNvSpPr>
            <a:spLocks noGrp="1"/>
          </p:cNvSpPr>
          <p:nvPr>
            <p:ph type="dt" idx="10"/>
          </p:nvPr>
        </p:nvSpPr>
        <p:spPr/>
        <p:txBody>
          <a:bodyPr/>
          <a:lstStyle/>
          <a:p>
            <a:endParaRPr lang="en-US"/>
          </a:p>
        </p:txBody>
      </p:sp>
      <p:sp>
        <p:nvSpPr>
          <p:cNvPr id="6" name="Slide Number Placeholder 5"/>
          <p:cNvSpPr>
            <a:spLocks noGrp="1"/>
          </p:cNvSpPr>
          <p:nvPr>
            <p:ph type="sldNum" sz="quarter" idx="11"/>
          </p:nvPr>
        </p:nvSpPr>
        <p:spPr/>
        <p:txBody>
          <a:bodyPr/>
          <a:lstStyle/>
          <a:p>
            <a:fld id="{E9A595F9-DB02-4715-8955-155219702B6A}" type="slidenum">
              <a:rPr lang="en-US" smtClean="0"/>
              <a:t>11</a:t>
            </a:fld>
            <a:endParaRPr lang="en-US"/>
          </a:p>
        </p:txBody>
      </p:sp>
    </p:spTree>
    <p:extLst>
      <p:ext uri="{BB962C8B-B14F-4D97-AF65-F5344CB8AC3E}">
        <p14:creationId xmlns:p14="http://schemas.microsoft.com/office/powerpoint/2010/main" val="4122061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POSIX – Portable Operating System Interface</a:t>
            </a:r>
          </a:p>
          <a:p>
            <a:endParaRPr lang="en-US" dirty="0"/>
          </a:p>
          <a:p>
            <a:r>
              <a:rPr lang="en-US" dirty="0" err="1"/>
              <a:t>fopen</a:t>
            </a:r>
            <a:r>
              <a:rPr lang="en-US" dirty="0"/>
              <a:t> guaranteed to work in C, implementation may change based on OS</a:t>
            </a:r>
          </a:p>
          <a:p>
            <a:pPr marL="171450" indent="-171450">
              <a:buFont typeface="Arial" panose="020B0604020202020204" pitchFamily="34" charset="0"/>
              <a:buChar char="•"/>
            </a:pPr>
            <a:r>
              <a:rPr lang="en-US" dirty="0"/>
              <a:t>POSIX uses open(), Windows uses </a:t>
            </a:r>
            <a:r>
              <a:rPr lang="en-US" dirty="0" err="1"/>
              <a:t>CreateFile</a:t>
            </a:r>
            <a:endParaRPr lang="en-US" dirty="0"/>
          </a:p>
          <a:p>
            <a:pPr marL="171450" indent="-171450">
              <a:buFont typeface="Arial" panose="020B0604020202020204" pitchFamily="34" charset="0"/>
              <a:buChar char="•"/>
            </a:pPr>
            <a:endParaRPr lang="en-US" dirty="0"/>
          </a:p>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Portable Operating System Interface</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POSIX</a:t>
            </a:r>
            <a:r>
              <a:rPr lang="en-US" sz="1200" b="0" i="0" kern="1200" dirty="0">
                <a:solidFill>
                  <a:schemeClr val="tx1"/>
                </a:solidFill>
                <a:effectLst/>
                <a:latin typeface="+mn-lt"/>
                <a:ea typeface="+mn-ea"/>
                <a:cs typeface="+mn-cs"/>
              </a:rPr>
              <a:t>) is a family of </a:t>
            </a:r>
            <a:r>
              <a:rPr lang="en-US" sz="1200" b="0" i="0" u="none" strike="noStrike" kern="1200" dirty="0">
                <a:solidFill>
                  <a:schemeClr val="tx1"/>
                </a:solidFill>
                <a:effectLst/>
                <a:latin typeface="+mn-lt"/>
                <a:ea typeface="+mn-ea"/>
                <a:cs typeface="+mn-cs"/>
                <a:hlinkClick r:id="rId3" tooltip="Standardization"/>
              </a:rPr>
              <a:t>standards</a:t>
            </a:r>
            <a:r>
              <a:rPr lang="en-US" sz="1200" b="0" i="0" kern="1200" dirty="0">
                <a:solidFill>
                  <a:schemeClr val="tx1"/>
                </a:solidFill>
                <a:effectLst/>
                <a:latin typeface="+mn-lt"/>
                <a:ea typeface="+mn-ea"/>
                <a:cs typeface="+mn-cs"/>
              </a:rPr>
              <a:t> specified by the </a:t>
            </a:r>
            <a:r>
              <a:rPr lang="en-US" sz="1200" b="0" i="0" u="none" strike="noStrike" kern="1200" dirty="0">
                <a:solidFill>
                  <a:schemeClr val="tx1"/>
                </a:solidFill>
                <a:effectLst/>
                <a:latin typeface="+mn-lt"/>
                <a:ea typeface="+mn-ea"/>
                <a:cs typeface="+mn-cs"/>
                <a:hlinkClick r:id="rId4" tooltip="IEEE Computer Society"/>
              </a:rPr>
              <a:t>IEEE Computer Society</a:t>
            </a:r>
            <a:r>
              <a:rPr lang="en-US" sz="1200" b="0" i="0" kern="1200" dirty="0">
                <a:solidFill>
                  <a:schemeClr val="tx1"/>
                </a:solidFill>
                <a:effectLst/>
                <a:latin typeface="+mn-lt"/>
                <a:ea typeface="+mn-ea"/>
                <a:cs typeface="+mn-cs"/>
              </a:rPr>
              <a:t> for maintaining compatibility between </a:t>
            </a:r>
            <a:r>
              <a:rPr lang="en-US" sz="1200" b="0" i="0" u="none" strike="noStrike" kern="1200" dirty="0">
                <a:solidFill>
                  <a:schemeClr val="tx1"/>
                </a:solidFill>
                <a:effectLst/>
                <a:latin typeface="+mn-lt"/>
                <a:ea typeface="+mn-ea"/>
                <a:cs typeface="+mn-cs"/>
                <a:hlinkClick r:id="rId5" tooltip="Operating system"/>
              </a:rPr>
              <a:t>operating systems</a:t>
            </a:r>
            <a:r>
              <a:rPr lang="en-US" sz="1200" b="0" i="0" kern="12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6"/>
              </a:rPr>
              <a:t>[1]</a:t>
            </a:r>
            <a:r>
              <a:rPr lang="en-US" sz="1200" b="0" i="0" kern="1200" dirty="0">
                <a:solidFill>
                  <a:schemeClr val="tx1"/>
                </a:solidFill>
                <a:effectLst/>
                <a:latin typeface="+mn-lt"/>
                <a:ea typeface="+mn-ea"/>
                <a:cs typeface="+mn-cs"/>
              </a:rPr>
              <a:t> POSIX defines the </a:t>
            </a:r>
            <a:r>
              <a:rPr lang="en-US" sz="1200" b="0" i="0" u="none" strike="noStrike" kern="1200" dirty="0">
                <a:solidFill>
                  <a:schemeClr val="tx1"/>
                </a:solidFill>
                <a:effectLst/>
                <a:latin typeface="+mn-lt"/>
                <a:ea typeface="+mn-ea"/>
                <a:cs typeface="+mn-cs"/>
                <a:hlinkClick r:id="rId7" tooltip="Application programming interface"/>
              </a:rPr>
              <a:t>application programming interface</a:t>
            </a:r>
            <a:r>
              <a:rPr lang="en-US" sz="1200" b="0" i="0" kern="1200" dirty="0">
                <a:solidFill>
                  <a:schemeClr val="tx1"/>
                </a:solidFill>
                <a:effectLst/>
                <a:latin typeface="+mn-lt"/>
                <a:ea typeface="+mn-ea"/>
                <a:cs typeface="+mn-cs"/>
              </a:rPr>
              <a:t> (API), along with command line </a:t>
            </a:r>
            <a:r>
              <a:rPr lang="en-US" sz="1200" b="0" i="0" u="none" strike="noStrike" kern="1200" dirty="0">
                <a:solidFill>
                  <a:schemeClr val="tx1"/>
                </a:solidFill>
                <a:effectLst/>
                <a:latin typeface="+mn-lt"/>
                <a:ea typeface="+mn-ea"/>
                <a:cs typeface="+mn-cs"/>
                <a:hlinkClick r:id="rId8" tooltip="Unix shell"/>
              </a:rPr>
              <a:t>shells</a:t>
            </a:r>
            <a:r>
              <a:rPr lang="en-US" sz="1200" b="0" i="0" kern="1200" dirty="0">
                <a:solidFill>
                  <a:schemeClr val="tx1"/>
                </a:solidFill>
                <a:effectLst/>
                <a:latin typeface="+mn-lt"/>
                <a:ea typeface="+mn-ea"/>
                <a:cs typeface="+mn-cs"/>
              </a:rPr>
              <a:t> and utility interfaces, for software compatibility with variants of </a:t>
            </a:r>
            <a:r>
              <a:rPr lang="en-US" sz="1200" b="0" i="0" u="none" strike="noStrike" kern="1200" dirty="0">
                <a:solidFill>
                  <a:schemeClr val="tx1"/>
                </a:solidFill>
                <a:effectLst/>
                <a:latin typeface="+mn-lt"/>
                <a:ea typeface="+mn-ea"/>
                <a:cs typeface="+mn-cs"/>
                <a:hlinkClick r:id="rId9" tooltip="Unix"/>
              </a:rPr>
              <a:t>Unix</a:t>
            </a:r>
            <a:r>
              <a:rPr lang="en-US" sz="1200" b="0" i="0" kern="1200" dirty="0">
                <a:solidFill>
                  <a:schemeClr val="tx1"/>
                </a:solidFill>
                <a:effectLst/>
                <a:latin typeface="+mn-lt"/>
                <a:ea typeface="+mn-ea"/>
                <a:cs typeface="+mn-cs"/>
              </a:rPr>
              <a:t> and other operating systems.</a:t>
            </a:r>
          </a:p>
        </p:txBody>
      </p:sp>
      <p:sp>
        <p:nvSpPr>
          <p:cNvPr id="4" name="Slide Number Placeholder 3"/>
          <p:cNvSpPr>
            <a:spLocks noGrp="1"/>
          </p:cNvSpPr>
          <p:nvPr>
            <p:ph type="sldNum" sz="quarter" idx="10"/>
          </p:nvPr>
        </p:nvSpPr>
        <p:spPr/>
        <p:txBody>
          <a:bodyPr/>
          <a:lstStyle/>
          <a:p>
            <a:fld id="{F626C0A8-8D4D-4F96-AB6F-14BB07383B3E}" type="slidenum">
              <a:rPr lang="en-US" smtClean="0"/>
              <a:t>13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01695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fopen</a:t>
            </a:r>
            <a:r>
              <a:rPr lang="en-US" dirty="0"/>
              <a:t>() returns a pointer in user </a:t>
            </a:r>
            <a:r>
              <a:rPr lang="en-US" dirty="0" err="1"/>
              <a:t>addr</a:t>
            </a:r>
            <a:r>
              <a:rPr lang="en-US" dirty="0"/>
              <a:t> space, which can then be passed around.</a:t>
            </a:r>
          </a:p>
          <a:p>
            <a:r>
              <a:rPr lang="en-US" dirty="0"/>
              <a:t>open() just returns </a:t>
            </a:r>
            <a:r>
              <a:rPr lang="en-US" dirty="0" err="1"/>
              <a:t>int</a:t>
            </a:r>
            <a:r>
              <a:rPr lang="en-US" dirty="0"/>
              <a:t> because it </a:t>
            </a:r>
            <a:r>
              <a:rPr lang="en-US" i="1" dirty="0"/>
              <a:t>can't</a:t>
            </a:r>
            <a:r>
              <a:rPr lang="en-US" dirty="0"/>
              <a:t> return pointer in OS space.</a:t>
            </a:r>
          </a:p>
        </p:txBody>
      </p:sp>
      <p:sp>
        <p:nvSpPr>
          <p:cNvPr id="4" name="Slide Number Placeholder 3"/>
          <p:cNvSpPr>
            <a:spLocks noGrp="1"/>
          </p:cNvSpPr>
          <p:nvPr>
            <p:ph type="sldNum" sz="quarter" idx="10"/>
          </p:nvPr>
        </p:nvSpPr>
        <p:spPr/>
        <p:txBody>
          <a:bodyPr/>
          <a:lstStyle/>
          <a:p>
            <a:fld id="{F626C0A8-8D4D-4F96-AB6F-14BB07383B3E}" type="slidenum">
              <a:rPr lang="en-US" smtClean="0"/>
              <a:t>14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97969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F626C0A8-8D4D-4F96-AB6F-14BB07383B3E}" type="slidenum">
              <a:rPr lang="en-US" smtClean="0"/>
              <a:t>15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53985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anose="020F0502020204030204" pitchFamily="34" charset="0"/>
                <a:ea typeface="Calibri" panose="020F0502020204030204" pitchFamily="34" charset="0"/>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1A9C8370-147A-427D-9F53-B1233595F5E1}" type="slidenum">
              <a:rPr lang="en-US" smtClean="0"/>
              <a:t>‹#›</a:t>
            </a:fld>
            <a:endParaRPr lang="en-US"/>
          </a:p>
        </p:txBody>
      </p:sp>
    </p:spTree>
    <p:extLst>
      <p:ext uri="{BB962C8B-B14F-4D97-AF65-F5344CB8AC3E}">
        <p14:creationId xmlns:p14="http://schemas.microsoft.com/office/powerpoint/2010/main" val="566287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5B2C17-798D-4A0C-8B93-945839B39C1A}" type="datetimeFigureOut">
              <a:rPr lang="en-US" smtClean="0"/>
              <a:t>4/12/2021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AA0AC8-00DD-4B43-BCBD-CCA74A021C04}" type="slidenum">
              <a:rPr lang="en-US" smtClean="0"/>
              <a:t>‹#›</a:t>
            </a:fld>
            <a:endParaRPr lang="en-US"/>
          </a:p>
        </p:txBody>
      </p:sp>
    </p:spTree>
    <p:extLst>
      <p:ext uri="{BB962C8B-B14F-4D97-AF65-F5344CB8AC3E}">
        <p14:creationId xmlns:p14="http://schemas.microsoft.com/office/powerpoint/2010/main" val="2135745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5B2C17-798D-4A0C-8B93-945839B39C1A}" type="datetimeFigureOut">
              <a:rPr lang="en-US" smtClean="0"/>
              <a:t>4/12/2021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AA0AC8-00DD-4B43-BCBD-CCA74A021C04}" type="slidenum">
              <a:rPr lang="en-US" smtClean="0"/>
              <a:t>‹#›</a:t>
            </a:fld>
            <a:endParaRPr lang="en-US"/>
          </a:p>
        </p:txBody>
      </p:sp>
    </p:spTree>
    <p:extLst>
      <p:ext uri="{BB962C8B-B14F-4D97-AF65-F5344CB8AC3E}">
        <p14:creationId xmlns:p14="http://schemas.microsoft.com/office/powerpoint/2010/main" val="2530582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5B2C17-798D-4A0C-8B93-945839B39C1A}" type="datetimeFigureOut">
              <a:rPr lang="en-US" smtClean="0"/>
              <a:t>4/12/2021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AA0AC8-00DD-4B43-BCBD-CCA74A021C04}" type="slidenum">
              <a:rPr lang="en-US" smtClean="0"/>
              <a:t>‹#›</a:t>
            </a:fld>
            <a:endParaRPr lang="en-US"/>
          </a:p>
        </p:txBody>
      </p:sp>
    </p:spTree>
    <p:extLst>
      <p:ext uri="{BB962C8B-B14F-4D97-AF65-F5344CB8AC3E}">
        <p14:creationId xmlns:p14="http://schemas.microsoft.com/office/powerpoint/2010/main" val="3666375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5B2C17-798D-4A0C-8B93-945839B39C1A}"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AA0AC8-00DD-4B43-BCBD-CCA74A021C04}" type="slidenum">
              <a:rPr lang="en-US" smtClean="0"/>
              <a:t>‹#›</a:t>
            </a:fld>
            <a:endParaRPr lang="en-US"/>
          </a:p>
        </p:txBody>
      </p:sp>
    </p:spTree>
    <p:extLst>
      <p:ext uri="{BB962C8B-B14F-4D97-AF65-F5344CB8AC3E}">
        <p14:creationId xmlns:p14="http://schemas.microsoft.com/office/powerpoint/2010/main" val="56256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5B2C17-798D-4A0C-8B93-945839B39C1A}"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AA0AC8-00DD-4B43-BCBD-CCA74A021C04}" type="slidenum">
              <a:rPr lang="en-US" smtClean="0"/>
              <a:t>‹#›</a:t>
            </a:fld>
            <a:endParaRPr lang="en-US"/>
          </a:p>
        </p:txBody>
      </p:sp>
    </p:spTree>
    <p:extLst>
      <p:ext uri="{BB962C8B-B14F-4D97-AF65-F5344CB8AC3E}">
        <p14:creationId xmlns:p14="http://schemas.microsoft.com/office/powerpoint/2010/main" val="1181388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5B2C17-798D-4A0C-8B93-945839B39C1A}"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A0AC8-00DD-4B43-BCBD-CCA74A021C04}" type="slidenum">
              <a:rPr lang="en-US" smtClean="0"/>
              <a:t>‹#›</a:t>
            </a:fld>
            <a:endParaRPr lang="en-US"/>
          </a:p>
        </p:txBody>
      </p:sp>
    </p:spTree>
    <p:extLst>
      <p:ext uri="{BB962C8B-B14F-4D97-AF65-F5344CB8AC3E}">
        <p14:creationId xmlns:p14="http://schemas.microsoft.com/office/powerpoint/2010/main" val="543429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5B2C17-798D-4A0C-8B93-945839B39C1A}"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A0AC8-00DD-4B43-BCBD-CCA74A021C04}" type="slidenum">
              <a:rPr lang="en-US" smtClean="0"/>
              <a:t>‹#›</a:t>
            </a:fld>
            <a:endParaRPr lang="en-US"/>
          </a:p>
        </p:txBody>
      </p:sp>
    </p:spTree>
    <p:extLst>
      <p:ext uri="{BB962C8B-B14F-4D97-AF65-F5344CB8AC3E}">
        <p14:creationId xmlns:p14="http://schemas.microsoft.com/office/powerpoint/2010/main" val="2250082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96875" y="1362075"/>
            <a:ext cx="8366125" cy="4972050"/>
          </a:xfrm>
        </p:spPr>
        <p:txBody>
          <a:bodyPr/>
          <a:lstStyle>
            <a:lvl1pPr>
              <a:defRPr sz="2600" b="0"/>
            </a:lvl1pPr>
            <a:lvl2pPr>
              <a:defRPr sz="2200"/>
            </a:lvl2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1A9C8370-147A-427D-9F53-B1233595F5E1}" type="slidenum">
              <a:rPr lang="en-US" smtClean="0"/>
              <a:t>‹#›</a:t>
            </a:fld>
            <a:endParaRPr lang="en-US"/>
          </a:p>
        </p:txBody>
      </p:sp>
    </p:spTree>
    <p:extLst>
      <p:ext uri="{BB962C8B-B14F-4D97-AF65-F5344CB8AC3E}">
        <p14:creationId xmlns:p14="http://schemas.microsoft.com/office/powerpoint/2010/main" val="734371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1A9C8370-147A-427D-9F53-B1233595F5E1}" type="slidenum">
              <a:rPr lang="en-US" smtClean="0"/>
              <a:t>‹#›</a:t>
            </a:fld>
            <a:endParaRPr lang="en-US"/>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5729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1A9C8370-147A-427D-9F53-B1233595F5E1}" type="slidenum">
              <a:rPr lang="en-US" smtClean="0"/>
              <a:t>‹#›</a:t>
            </a:fld>
            <a:endParaRPr lang="en-US"/>
          </a:p>
        </p:txBody>
      </p:sp>
    </p:spTree>
    <p:extLst>
      <p:ext uri="{BB962C8B-B14F-4D97-AF65-F5344CB8AC3E}">
        <p14:creationId xmlns:p14="http://schemas.microsoft.com/office/powerpoint/2010/main" val="1194109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A9C8370-147A-427D-9F53-B1233595F5E1}" type="slidenum">
              <a:rPr lang="en-US" smtClean="0"/>
              <a:t>‹#›</a:t>
            </a:fld>
            <a:endParaRPr lang="en-US"/>
          </a:p>
        </p:txBody>
      </p:sp>
    </p:spTree>
    <p:extLst>
      <p:ext uri="{BB962C8B-B14F-4D97-AF65-F5344CB8AC3E}">
        <p14:creationId xmlns:p14="http://schemas.microsoft.com/office/powerpoint/2010/main" val="1173761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5B2C17-798D-4A0C-8B93-945839B39C1A}"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A0AC8-00DD-4B43-BCBD-CCA74A021C04}" type="slidenum">
              <a:rPr lang="en-US" smtClean="0"/>
              <a:t>‹#›</a:t>
            </a:fld>
            <a:endParaRPr lang="en-US"/>
          </a:p>
        </p:txBody>
      </p:sp>
    </p:spTree>
    <p:extLst>
      <p:ext uri="{BB962C8B-B14F-4D97-AF65-F5344CB8AC3E}">
        <p14:creationId xmlns:p14="http://schemas.microsoft.com/office/powerpoint/2010/main" val="3630908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5B2C17-798D-4A0C-8B93-945839B39C1A}"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A0AC8-00DD-4B43-BCBD-CCA74A021C04}" type="slidenum">
              <a:rPr lang="en-US" smtClean="0"/>
              <a:t>‹#›</a:t>
            </a:fld>
            <a:endParaRPr lang="en-US"/>
          </a:p>
        </p:txBody>
      </p:sp>
    </p:spTree>
    <p:extLst>
      <p:ext uri="{BB962C8B-B14F-4D97-AF65-F5344CB8AC3E}">
        <p14:creationId xmlns:p14="http://schemas.microsoft.com/office/powerpoint/2010/main" val="3708462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5B2C17-798D-4A0C-8B93-945839B39C1A}"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A0AC8-00DD-4B43-BCBD-CCA74A021C04}" type="slidenum">
              <a:rPr lang="en-US" smtClean="0"/>
              <a:t>‹#›</a:t>
            </a:fld>
            <a:endParaRPr lang="en-US"/>
          </a:p>
        </p:txBody>
      </p:sp>
    </p:spTree>
    <p:extLst>
      <p:ext uri="{BB962C8B-B14F-4D97-AF65-F5344CB8AC3E}">
        <p14:creationId xmlns:p14="http://schemas.microsoft.com/office/powerpoint/2010/main" val="1188834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5B2C17-798D-4A0C-8B93-945839B39C1A}"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AA0AC8-00DD-4B43-BCBD-CCA74A021C04}" type="slidenum">
              <a:rPr lang="en-US" smtClean="0"/>
              <a:t>‹#›</a:t>
            </a:fld>
            <a:endParaRPr lang="en-US"/>
          </a:p>
        </p:txBody>
      </p:sp>
    </p:spTree>
    <p:extLst>
      <p:ext uri="{BB962C8B-B14F-4D97-AF65-F5344CB8AC3E}">
        <p14:creationId xmlns:p14="http://schemas.microsoft.com/office/powerpoint/2010/main" val="40066490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1A9C8370-147A-427D-9F53-B1233595F5E1}" type="slidenum">
              <a:rPr lang="en-US" smtClean="0"/>
              <a:t>‹#›</a:t>
            </a:fld>
            <a:endParaRPr lang="en-US"/>
          </a:p>
        </p:txBody>
      </p:sp>
      <p:sp>
        <p:nvSpPr>
          <p:cNvPr id="9" name="Rectangle 8"/>
          <p:cNvSpPr>
            <a:spLocks noChangeArrowheads="1"/>
          </p:cNvSpPr>
          <p:nvPr/>
        </p:nvSpPr>
        <p:spPr bwMode="auto">
          <a:xfrm>
            <a:off x="0" y="0"/>
            <a:ext cx="9144000" cy="228600"/>
          </a:xfrm>
          <a:prstGeom prst="rect">
            <a:avLst/>
          </a:prstGeom>
          <a:solidFill>
            <a:srgbClr val="4B2A85"/>
          </a:solidFill>
          <a:ln w="9525">
            <a:noFill/>
            <a:miter lim="800000"/>
            <a:headEnd/>
            <a:tailEnd/>
          </a:ln>
          <a:effectLst/>
        </p:spPr>
        <p:txBody>
          <a:bodyPr wrap="none" anchor="ctr"/>
          <a:lstStyle/>
          <a:p>
            <a:pPr algn="ctr">
              <a:defRPr/>
            </a:pPr>
            <a:endParaRPr lang="en-US" b="0" dirty="0">
              <a:latin typeface="Times New Roman" pitchFamily="18"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376" y="25342"/>
            <a:ext cx="2150721" cy="169037"/>
          </a:xfrm>
          <a:prstGeom prst="rect">
            <a:avLst/>
          </a:prstGeom>
        </p:spPr>
      </p:pic>
      <p:sp>
        <p:nvSpPr>
          <p:cNvPr id="13" name="TextBox 12"/>
          <p:cNvSpPr txBox="1"/>
          <p:nvPr/>
        </p:nvSpPr>
        <p:spPr>
          <a:xfrm>
            <a:off x="7787538" y="27429"/>
            <a:ext cx="1356462" cy="169277"/>
          </a:xfrm>
          <a:prstGeom prst="rect">
            <a:avLst/>
          </a:prstGeom>
          <a:noFill/>
        </p:spPr>
        <p:txBody>
          <a:bodyPr wrap="none" tIns="0" bIns="0" rtlCol="0" anchor="ctr" anchorCtr="0">
            <a:spAutoFit/>
          </a:bodyPr>
          <a:lstStyle/>
          <a:p>
            <a:pPr algn="r"/>
            <a:r>
              <a:rPr lang="en-US" sz="1100" b="0" i="0" dirty="0">
                <a:solidFill>
                  <a:schemeClr val="bg1"/>
                </a:solidFill>
                <a:latin typeface="Calibri" panose="020F0502020204030204" pitchFamily="34" charset="0"/>
                <a:ea typeface="Roboto Regular" charset="0"/>
                <a:cs typeface="Calibri" panose="020F0502020204030204" pitchFamily="34" charset="0"/>
              </a:rPr>
              <a:t>CSE333</a:t>
            </a:r>
            <a:r>
              <a:rPr lang="en-US" sz="1100" b="0" i="0" baseline="0" dirty="0">
                <a:solidFill>
                  <a:schemeClr val="bg1"/>
                </a:solidFill>
                <a:latin typeface="Calibri" panose="020F0502020204030204" pitchFamily="34" charset="0"/>
                <a:ea typeface="Roboto Regular" charset="0"/>
                <a:cs typeface="Calibri" panose="020F0502020204030204" pitchFamily="34" charset="0"/>
              </a:rPr>
              <a:t>, Spring 2021</a:t>
            </a:r>
            <a:endParaRPr lang="en-US" sz="1100" b="0" i="0" dirty="0">
              <a:solidFill>
                <a:schemeClr val="bg1"/>
              </a:solidFill>
              <a:latin typeface="Calibri" panose="020F0502020204030204" pitchFamily="34" charset="0"/>
              <a:ea typeface="Roboto Regular" charset="0"/>
              <a:cs typeface="Calibri" panose="020F0502020204030204" pitchFamily="34" charset="0"/>
            </a:endParaRPr>
          </a:p>
        </p:txBody>
      </p:sp>
      <p:sp>
        <p:nvSpPr>
          <p:cNvPr id="17" name="TextBox 16"/>
          <p:cNvSpPr txBox="1"/>
          <p:nvPr/>
        </p:nvSpPr>
        <p:spPr>
          <a:xfrm>
            <a:off x="3520287" y="27429"/>
            <a:ext cx="2103461" cy="169277"/>
          </a:xfrm>
          <a:prstGeom prst="rect">
            <a:avLst/>
          </a:prstGeom>
          <a:noFill/>
        </p:spPr>
        <p:txBody>
          <a:bodyPr wrap="none" tIns="0" bIns="0" rtlCol="0" anchor="ctr" anchorCtr="0">
            <a:spAutoFit/>
          </a:bodyPr>
          <a:lstStyle/>
          <a:p>
            <a:pPr algn="ctr"/>
            <a:r>
              <a:rPr lang="en-US" sz="1100" b="0" i="0" dirty="0">
                <a:solidFill>
                  <a:schemeClr val="bg1"/>
                </a:solidFill>
                <a:latin typeface="Calibri" panose="020F0502020204030204" pitchFamily="34" charset="0"/>
                <a:ea typeface="Roboto Regular" charset="0"/>
                <a:cs typeface="Calibri" panose="020F0502020204030204" pitchFamily="34" charset="0"/>
              </a:rPr>
              <a:t>L07:</a:t>
            </a:r>
            <a:r>
              <a:rPr lang="en-US" sz="1100" b="0" i="0" baseline="0" dirty="0">
                <a:solidFill>
                  <a:schemeClr val="bg1"/>
                </a:solidFill>
                <a:latin typeface="Calibri" panose="020F0502020204030204" pitchFamily="34" charset="0"/>
                <a:ea typeface="Roboto Regular" charset="0"/>
                <a:cs typeface="Calibri" panose="020F0502020204030204" pitchFamily="34" charset="0"/>
              </a:rPr>
              <a:t> Buffering, POSIX I/O, </a:t>
            </a:r>
            <a:r>
              <a:rPr lang="en-US" sz="1100" b="0" i="0" dirty="0" err="1">
                <a:solidFill>
                  <a:schemeClr val="bg1"/>
                </a:solidFill>
                <a:latin typeface="Calibri" panose="020F0502020204030204" pitchFamily="34" charset="0"/>
                <a:ea typeface="Roboto Regular" charset="0"/>
                <a:cs typeface="Calibri" panose="020F0502020204030204" pitchFamily="34" charset="0"/>
              </a:rPr>
              <a:t>Syscalls</a:t>
            </a:r>
            <a:endParaRPr lang="en-US" sz="1100" b="0" i="0" dirty="0">
              <a:solidFill>
                <a:schemeClr val="bg1"/>
              </a:solidFill>
              <a:latin typeface="Calibri" panose="020F0502020204030204" pitchFamily="34" charset="0"/>
              <a:ea typeface="Roboto Regular" charset="0"/>
              <a:cs typeface="Calibri" panose="020F0502020204030204" pitchFamily="34" charset="0"/>
            </a:endParaRPr>
          </a:p>
        </p:txBody>
      </p:sp>
    </p:spTree>
    <p:extLst>
      <p:ext uri="{BB962C8B-B14F-4D97-AF65-F5344CB8AC3E}">
        <p14:creationId xmlns:p14="http://schemas.microsoft.com/office/powerpoint/2010/main" val="413117143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hdr="0" ftr="0" dt="0"/>
  <p:txStyles>
    <p:titleStyle>
      <a:lvl1pPr marL="119063" indent="-119063" algn="l" rtl="0" eaLnBrk="1" fontAlgn="base" hangingPunct="1">
        <a:spcBef>
          <a:spcPct val="0"/>
        </a:spcBef>
        <a:spcAft>
          <a:spcPct val="0"/>
        </a:spcAft>
        <a:defRPr sz="3600" b="1">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600" b="1">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5B2C17-798D-4A0C-8B93-945839B39C1A}" type="datetimeFigureOut">
              <a:rPr lang="en-US" smtClean="0"/>
              <a:t>4/12/2021</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AA0AC8-00DD-4B43-BCBD-CCA74A021C04}" type="slidenum">
              <a:rPr lang="en-US" smtClean="0"/>
              <a:t>‹#›</a:t>
            </a:fld>
            <a:endParaRPr lang="en-US"/>
          </a:p>
        </p:txBody>
      </p:sp>
    </p:spTree>
    <p:extLst>
      <p:ext uri="{BB962C8B-B14F-4D97-AF65-F5344CB8AC3E}">
        <p14:creationId xmlns:p14="http://schemas.microsoft.com/office/powerpoint/2010/main" val="15135378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s.cmu.edu/~guna/15-123S11/Lectures/Lecture24.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kernel.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marL="1588" indent="-1588"/>
            <a:r>
              <a:rPr lang="en-US" sz="4000" dirty="0">
                <a:ea typeface="CMU Bright" panose="02000603000000000000" pitchFamily="2" charset="0"/>
              </a:rPr>
              <a:t>Buffering, POSIX I/O, System Calls</a:t>
            </a:r>
            <a:br>
              <a:rPr lang="en-US" sz="4000" dirty="0">
                <a:ea typeface="CMU Bright" panose="02000603000000000000" pitchFamily="2" charset="0"/>
              </a:rPr>
            </a:br>
            <a:r>
              <a:rPr lang="en-US" sz="2800" b="0" dirty="0">
                <a:ea typeface="CMU Bright" panose="02000603000000000000" pitchFamily="2" charset="0"/>
              </a:rPr>
              <a:t>CSE 333 Spring 2021</a:t>
            </a:r>
            <a:endParaRPr lang="en-US" sz="3200" dirty="0">
              <a:ea typeface="CMU Bright" panose="02000603000000000000" pitchFamily="2" charset="0"/>
            </a:endParaRPr>
          </a:p>
        </p:txBody>
      </p:sp>
      <p:sp>
        <p:nvSpPr>
          <p:cNvPr id="8" name="Subtitle 2">
            <a:extLst>
              <a:ext uri="{FF2B5EF4-FFF2-40B4-BE49-F238E27FC236}">
                <a16:creationId xmlns:a16="http://schemas.microsoft.com/office/drawing/2014/main" id="{AF483133-DE5A-44E3-8781-BB0237AF494B}"/>
              </a:ext>
            </a:extLst>
          </p:cNvPr>
          <p:cNvSpPr>
            <a:spLocks noGrp="1"/>
          </p:cNvSpPr>
          <p:nvPr>
            <p:ph type="subTitle" idx="1"/>
          </p:nvPr>
        </p:nvSpPr>
        <p:spPr>
          <a:xfrm>
            <a:off x="685800" y="2377440"/>
            <a:ext cx="7772400" cy="2860040"/>
          </a:xfrm>
        </p:spPr>
        <p:txBody>
          <a:bodyPr/>
          <a:lstStyle/>
          <a:p>
            <a:pPr algn="l"/>
            <a:r>
              <a:rPr lang="en-US" sz="2400" b="1" dirty="0"/>
              <a:t>Instructor:</a:t>
            </a:r>
            <a:r>
              <a:rPr lang="en-US" sz="2400" dirty="0"/>
              <a:t>	Justin Hsia, Travis McGaha</a:t>
            </a:r>
          </a:p>
          <a:p>
            <a:pPr algn="l"/>
            <a:endParaRPr lang="en-US" sz="2400" dirty="0"/>
          </a:p>
          <a:p>
            <a:pPr algn="l"/>
            <a:r>
              <a:rPr lang="en-US" sz="2000" b="1" dirty="0"/>
              <a:t>Teaching Assistants:</a:t>
            </a:r>
          </a:p>
          <a:p>
            <a:pPr algn="l">
              <a:tabLst>
                <a:tab pos="2743200" algn="l"/>
                <a:tab pos="4802188" algn="l"/>
              </a:tabLst>
            </a:pPr>
            <a:r>
              <a:rPr lang="en-US" sz="2000" dirty="0" err="1"/>
              <a:t>Arthava</a:t>
            </a:r>
            <a:r>
              <a:rPr lang="en-US" sz="2000" dirty="0"/>
              <a:t> </a:t>
            </a:r>
            <a:r>
              <a:rPr lang="en-US" sz="2000" dirty="0" err="1"/>
              <a:t>Deodhar</a:t>
            </a:r>
            <a:r>
              <a:rPr lang="en-US" sz="2000" dirty="0"/>
              <a:t>	Callum Walker	Cosmo Wang</a:t>
            </a:r>
          </a:p>
          <a:p>
            <a:pPr algn="l">
              <a:tabLst>
                <a:tab pos="2743200" algn="l"/>
                <a:tab pos="4802188" algn="l"/>
              </a:tabLst>
            </a:pPr>
            <a:r>
              <a:rPr lang="en-US" sz="2000" dirty="0"/>
              <a:t>Dylan Hartono	Elizabeth </a:t>
            </a:r>
            <a:r>
              <a:rPr lang="en-US" sz="2000" dirty="0" err="1"/>
              <a:t>Haker</a:t>
            </a:r>
            <a:r>
              <a:rPr lang="en-US" sz="2000" dirty="0"/>
              <a:t>	Kyrie Dowling</a:t>
            </a:r>
          </a:p>
          <a:p>
            <a:pPr algn="l">
              <a:tabLst>
                <a:tab pos="2743200" algn="l"/>
                <a:tab pos="4802188" algn="l"/>
              </a:tabLst>
            </a:pPr>
            <a:r>
              <a:rPr lang="en-US" sz="2000" dirty="0"/>
              <a:t>Leo Liao	Markus Schiffer	Neha </a:t>
            </a:r>
            <a:r>
              <a:rPr lang="en-US" sz="2000" dirty="0" err="1"/>
              <a:t>Nagvekar</a:t>
            </a:r>
            <a:endParaRPr lang="en-US" sz="2000" dirty="0"/>
          </a:p>
          <a:p>
            <a:pPr algn="l">
              <a:tabLst>
                <a:tab pos="2743200" algn="l"/>
                <a:tab pos="4802188" algn="l"/>
              </a:tabLst>
            </a:pPr>
            <a:r>
              <a:rPr lang="en-US" sz="2000" dirty="0" err="1"/>
              <a:t>Nonthakit</a:t>
            </a:r>
            <a:r>
              <a:rPr lang="en-US" sz="2000" dirty="0"/>
              <a:t> </a:t>
            </a:r>
            <a:r>
              <a:rPr lang="en-US" sz="2000" dirty="0" err="1"/>
              <a:t>Chaiwong</a:t>
            </a:r>
            <a:r>
              <a:rPr lang="en-US" sz="2000" dirty="0"/>
              <a:t>	Ramya </a:t>
            </a:r>
            <a:r>
              <a:rPr lang="en-US" sz="2000" dirty="0" err="1"/>
              <a:t>Challa</a:t>
            </a:r>
            <a:endParaRPr lang="en-US" sz="2000" dirty="0"/>
          </a:p>
        </p:txBody>
      </p:sp>
    </p:spTree>
    <p:extLst>
      <p:ext uri="{BB962C8B-B14F-4D97-AF65-F5344CB8AC3E}">
        <p14:creationId xmlns:p14="http://schemas.microsoft.com/office/powerpoint/2010/main" val="1415321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Outline</a:t>
            </a:r>
          </a:p>
        </p:txBody>
      </p:sp>
      <p:sp>
        <p:nvSpPr>
          <p:cNvPr id="3" name="Content Placeholder 2"/>
          <p:cNvSpPr>
            <a:spLocks noGrp="1"/>
          </p:cNvSpPr>
          <p:nvPr>
            <p:ph idx="1"/>
          </p:nvPr>
        </p:nvSpPr>
        <p:spPr/>
        <p:txBody>
          <a:bodyPr/>
          <a:lstStyle/>
          <a:p>
            <a:r>
              <a:rPr lang="en-US" dirty="0"/>
              <a:t>C Stream Buffering</a:t>
            </a:r>
          </a:p>
          <a:p>
            <a:r>
              <a:rPr lang="en-US" b="1" dirty="0">
                <a:solidFill>
                  <a:srgbClr val="4B2A85"/>
                </a:solidFill>
              </a:rPr>
              <a:t>POSIX Lower-Level I/O</a:t>
            </a:r>
          </a:p>
          <a:p>
            <a:r>
              <a:rPr lang="en-US" dirty="0"/>
              <a:t>System Calls</a:t>
            </a:r>
          </a:p>
        </p:txBody>
      </p:sp>
      <p:sp>
        <p:nvSpPr>
          <p:cNvPr id="4" name="Slide Number Placeholder 3"/>
          <p:cNvSpPr>
            <a:spLocks noGrp="1"/>
          </p:cNvSpPr>
          <p:nvPr>
            <p:ph type="sldNum" sz="quarter" idx="10"/>
          </p:nvPr>
        </p:nvSpPr>
        <p:spPr/>
        <p:txBody>
          <a:bodyPr/>
          <a:lstStyle/>
          <a:p>
            <a:fld id="{CC1B5E29-5BFE-4A77-A178-85B6D82C95E0}" type="slidenum">
              <a:rPr lang="en-US" smtClean="0"/>
              <a:t>10</a:t>
            </a:fld>
            <a:endParaRPr lang="en-US"/>
          </a:p>
        </p:txBody>
      </p:sp>
    </p:spTree>
    <p:extLst>
      <p:ext uri="{BB962C8B-B14F-4D97-AF65-F5344CB8AC3E}">
        <p14:creationId xmlns:p14="http://schemas.microsoft.com/office/powerpoint/2010/main" val="304794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CMU Bright" panose="02000603000000000000" pitchFamily="2" charset="0"/>
              </a:rPr>
              <a:t>Remember This Picture?</a:t>
            </a:r>
          </a:p>
        </p:txBody>
      </p:sp>
      <p:sp>
        <p:nvSpPr>
          <p:cNvPr id="4" name="Slide Number Placeholder 3"/>
          <p:cNvSpPr>
            <a:spLocks noGrp="1"/>
          </p:cNvSpPr>
          <p:nvPr>
            <p:ph type="sldNum" sz="quarter" idx="10"/>
          </p:nvPr>
        </p:nvSpPr>
        <p:spPr/>
        <p:txBody>
          <a:bodyPr/>
          <a:lstStyle/>
          <a:p>
            <a:fld id="{7CBE8339-D2AD-46DC-A898-FD1E949067F0}" type="slidenum">
              <a:rPr lang="en-US" smtClean="0">
                <a:ea typeface="CMU Bright" panose="02000603000000000000" pitchFamily="2" charset="0"/>
              </a:rPr>
              <a:pPr/>
              <a:t>11</a:t>
            </a:fld>
            <a:endParaRPr lang="en-US" dirty="0">
              <a:ea typeface="CMU Bright" panose="02000603000000000000" pitchFamily="2" charset="0"/>
            </a:endParaRPr>
          </a:p>
        </p:txBody>
      </p:sp>
      <p:sp>
        <p:nvSpPr>
          <p:cNvPr id="6" name="TextBox 5"/>
          <p:cNvSpPr txBox="1"/>
          <p:nvPr/>
        </p:nvSpPr>
        <p:spPr>
          <a:xfrm>
            <a:off x="2743200" y="2194560"/>
            <a:ext cx="1737360" cy="594360"/>
          </a:xfrm>
          <a:prstGeom prst="rect">
            <a:avLst/>
          </a:prstGeom>
          <a:solidFill>
            <a:srgbClr val="FF0000">
              <a:alpha val="40000"/>
            </a:srgbClr>
          </a:solidFill>
        </p:spPr>
        <p:txBody>
          <a:bodyPr wrap="square" rtlCol="0" anchor="ctr">
            <a:norm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C application</a:t>
            </a:r>
          </a:p>
        </p:txBody>
      </p:sp>
      <p:sp>
        <p:nvSpPr>
          <p:cNvPr id="7" name="TextBox 6"/>
          <p:cNvSpPr txBox="1"/>
          <p:nvPr/>
        </p:nvSpPr>
        <p:spPr>
          <a:xfrm>
            <a:off x="2743200" y="2834640"/>
            <a:ext cx="1737360" cy="649224"/>
          </a:xfrm>
          <a:prstGeom prst="rect">
            <a:avLst/>
          </a:prstGeom>
          <a:solidFill>
            <a:srgbClr val="FF0000">
              <a:alpha val="40000"/>
            </a:srgbClr>
          </a:solidFill>
        </p:spPr>
        <p:txBody>
          <a:bodyPr wrap="square" rtlCol="0" anchor="ctr">
            <a:norm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C standard library (</a:t>
            </a:r>
            <a:r>
              <a:rPr lang="en-US" dirty="0" err="1">
                <a:latin typeface="Calibri" panose="020F0502020204030204" pitchFamily="34" charset="0"/>
                <a:ea typeface="CMU Bright" panose="02000603000000000000" pitchFamily="2" charset="0"/>
                <a:cs typeface="Calibri" panose="020F0502020204030204" pitchFamily="34" charset="0"/>
              </a:rPr>
              <a:t>glibc</a:t>
            </a:r>
            <a:r>
              <a:rPr lang="en-US" dirty="0">
                <a:latin typeface="Calibri" panose="020F0502020204030204" pitchFamily="34" charset="0"/>
                <a:ea typeface="CMU Bright" panose="02000603000000000000" pitchFamily="2" charset="0"/>
                <a:cs typeface="Calibri" panose="020F0502020204030204" pitchFamily="34" charset="0"/>
              </a:rPr>
              <a:t>)</a:t>
            </a:r>
          </a:p>
        </p:txBody>
      </p:sp>
      <p:sp>
        <p:nvSpPr>
          <p:cNvPr id="8" name="TextBox 7"/>
          <p:cNvSpPr txBox="1"/>
          <p:nvPr/>
        </p:nvSpPr>
        <p:spPr>
          <a:xfrm>
            <a:off x="4572000" y="2834640"/>
            <a:ext cx="1828800" cy="649224"/>
          </a:xfrm>
          <a:prstGeom prst="rect">
            <a:avLst/>
          </a:prstGeom>
          <a:solidFill>
            <a:srgbClr val="FF0000">
              <a:alpha val="40000"/>
            </a:srgbClr>
          </a:solidFill>
        </p:spPr>
        <p:txBody>
          <a:bodyPr wrap="square" lIns="0" rIns="0" rtlCol="0" anchor="ctr">
            <a:norm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C++ STL/boost/ standard library</a:t>
            </a:r>
          </a:p>
        </p:txBody>
      </p:sp>
      <p:sp>
        <p:nvSpPr>
          <p:cNvPr id="9" name="TextBox 8"/>
          <p:cNvSpPr txBox="1"/>
          <p:nvPr/>
        </p:nvSpPr>
        <p:spPr>
          <a:xfrm>
            <a:off x="4572000" y="2194560"/>
            <a:ext cx="1828800" cy="594360"/>
          </a:xfrm>
          <a:prstGeom prst="rect">
            <a:avLst/>
          </a:prstGeom>
          <a:solidFill>
            <a:srgbClr val="FF0000">
              <a:alpha val="40000"/>
            </a:srgbClr>
          </a:solidFill>
        </p:spPr>
        <p:txBody>
          <a:bodyPr wrap="square" rtlCol="0" anchor="ctr">
            <a:norm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C++ application</a:t>
            </a:r>
          </a:p>
        </p:txBody>
      </p:sp>
      <p:sp>
        <p:nvSpPr>
          <p:cNvPr id="12" name="TextBox 11"/>
          <p:cNvSpPr txBox="1"/>
          <p:nvPr/>
        </p:nvSpPr>
        <p:spPr>
          <a:xfrm>
            <a:off x="6492240" y="2194560"/>
            <a:ext cx="1737360" cy="594360"/>
          </a:xfrm>
          <a:prstGeom prst="rect">
            <a:avLst/>
          </a:prstGeom>
          <a:solidFill>
            <a:srgbClr val="4B2A85">
              <a:alpha val="40000"/>
            </a:srgbClr>
          </a:solidFill>
        </p:spPr>
        <p:txBody>
          <a:bodyPr wrap="square" lIns="0" rIns="0" rtlCol="0" anchor="ctr">
            <a:norm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Java application</a:t>
            </a:r>
          </a:p>
        </p:txBody>
      </p:sp>
      <p:sp>
        <p:nvSpPr>
          <p:cNvPr id="13" name="TextBox 12"/>
          <p:cNvSpPr txBox="1"/>
          <p:nvPr/>
        </p:nvSpPr>
        <p:spPr>
          <a:xfrm>
            <a:off x="6492240" y="2834640"/>
            <a:ext cx="1737360" cy="649224"/>
          </a:xfrm>
          <a:prstGeom prst="rect">
            <a:avLst/>
          </a:prstGeom>
          <a:solidFill>
            <a:srgbClr val="4B2A85">
              <a:alpha val="40000"/>
            </a:srgbClr>
          </a:solidFill>
        </p:spPr>
        <p:txBody>
          <a:bodyPr wrap="square" rtlCol="0" anchor="ctr">
            <a:norm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JRE</a:t>
            </a:r>
          </a:p>
        </p:txBody>
      </p:sp>
      <p:graphicFrame>
        <p:nvGraphicFramePr>
          <p:cNvPr id="14" name="Table 13"/>
          <p:cNvGraphicFramePr>
            <a:graphicFrameLocks noGrp="1"/>
          </p:cNvGraphicFramePr>
          <p:nvPr/>
        </p:nvGraphicFramePr>
        <p:xfrm>
          <a:off x="2560320" y="3566160"/>
          <a:ext cx="5852160" cy="2194560"/>
        </p:xfrm>
        <a:graphic>
          <a:graphicData uri="http://schemas.openxmlformats.org/drawingml/2006/table">
            <a:tbl>
              <a:tblPr firstRow="1" bandRow="1">
                <a:tableStyleId>{2D5ABB26-0587-4C30-8999-92F81FD0307C}</a:tableStyleId>
              </a:tblPr>
              <a:tblGrid>
                <a:gridCol w="5852160">
                  <a:extLst>
                    <a:ext uri="{9D8B030D-6E8A-4147-A177-3AD203B41FA5}">
                      <a16:colId xmlns:a16="http://schemas.microsoft.com/office/drawing/2014/main" val="20000"/>
                    </a:ext>
                  </a:extLst>
                </a:gridCol>
              </a:tblGrid>
              <a:tr h="731520">
                <a:tc>
                  <a:txBody>
                    <a:bodyPr/>
                    <a:lstStyle/>
                    <a:p>
                      <a:pPr algn="ctr"/>
                      <a:endParaRPr lang="en-US" sz="3200" dirty="0">
                        <a:latin typeface="Calibri" panose="020F0502020204030204" pitchFamily="34" charset="0"/>
                        <a:ea typeface="CMU Bright" panose="02000603000000000000" pitchFamily="2" charset="0"/>
                        <a:cs typeface="Calibri" panose="020F0502020204030204" pitchFamily="34" charset="0"/>
                      </a:endParaRPr>
                    </a:p>
                  </a:txBody>
                  <a:tcPr anchor="ctr">
                    <a:lnL>
                      <a:noFill/>
                    </a:lnL>
                    <a:lnR>
                      <a:noFill/>
                    </a:lnR>
                    <a:lnT w="381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31520">
                <a:tc>
                  <a:txBody>
                    <a:bodyPr/>
                    <a:lstStyle/>
                    <a:p>
                      <a:pPr algn="ctr"/>
                      <a:endParaRPr lang="en-US" sz="3200" dirty="0">
                        <a:latin typeface="Calibri" panose="020F0502020204030204" pitchFamily="34" charset="0"/>
                        <a:ea typeface="CMU Bright" panose="02000603000000000000" pitchFamily="2" charset="0"/>
                        <a:cs typeface="Calibri" panose="020F0502020204030204" pitchFamily="34" charset="0"/>
                      </a:endParaRPr>
                    </a:p>
                  </a:txBody>
                  <a:tcPr anchor="ctr">
                    <a:lnT w="12700" cap="flat" cmpd="sng" algn="ctr">
                      <a:solidFill>
                        <a:schemeClr val="tx1"/>
                      </a:solidFill>
                      <a:prstDash val="dash"/>
                      <a:round/>
                      <a:headEnd type="none" w="med" len="med"/>
                      <a:tailEnd type="none" w="med" len="med"/>
                    </a:lnT>
                    <a:lnB w="12700" cap="flat" cmpd="sng" algn="ctr">
                      <a:noFill/>
                      <a:prstDash val="dash"/>
                      <a:round/>
                      <a:headEnd type="none" w="med" len="med"/>
                      <a:tailEnd type="none" w="med" len="med"/>
                    </a:lnB>
                  </a:tcPr>
                </a:tc>
                <a:extLst>
                  <a:ext uri="{0D108BD9-81ED-4DB2-BD59-A6C34878D82A}">
                    <a16:rowId xmlns:a16="http://schemas.microsoft.com/office/drawing/2014/main" val="10001"/>
                  </a:ext>
                </a:extLst>
              </a:tr>
              <a:tr h="731520">
                <a:tc>
                  <a:txBody>
                    <a:bodyPr/>
                    <a:lstStyle/>
                    <a:p>
                      <a:pPr algn="ctr"/>
                      <a:r>
                        <a:rPr lang="en-US" sz="1800" dirty="0">
                          <a:latin typeface="Calibri" panose="020F0502020204030204" pitchFamily="34" charset="0"/>
                          <a:ea typeface="CMU Bright" panose="02000603000000000000" pitchFamily="2" charset="0"/>
                          <a:cs typeface="Calibri" panose="020F0502020204030204" pitchFamily="34" charset="0"/>
                        </a:rPr>
                        <a:t>CPU     memory     storage</a:t>
                      </a:r>
                      <a:r>
                        <a:rPr lang="en-US" sz="1800" baseline="0" dirty="0">
                          <a:latin typeface="Calibri" panose="020F0502020204030204" pitchFamily="34" charset="0"/>
                          <a:ea typeface="CMU Bright" panose="02000603000000000000" pitchFamily="2" charset="0"/>
                          <a:cs typeface="Calibri" panose="020F0502020204030204" pitchFamily="34" charset="0"/>
                        </a:rPr>
                        <a:t>     network</a:t>
                      </a:r>
                      <a:endParaRPr lang="en-US" sz="1800" dirty="0">
                        <a:latin typeface="Calibri" panose="020F0502020204030204" pitchFamily="34" charset="0"/>
                        <a:ea typeface="CMU Bright" panose="02000603000000000000" pitchFamily="2" charset="0"/>
                        <a:cs typeface="Calibri" panose="020F0502020204030204" pitchFamily="34" charset="0"/>
                      </a:endParaRPr>
                    </a:p>
                    <a:p>
                      <a:pPr algn="ctr"/>
                      <a:r>
                        <a:rPr lang="en-US" sz="1800" dirty="0">
                          <a:latin typeface="Calibri" panose="020F0502020204030204" pitchFamily="34" charset="0"/>
                          <a:ea typeface="CMU Bright" panose="02000603000000000000" pitchFamily="2" charset="0"/>
                          <a:cs typeface="Calibri" panose="020F0502020204030204" pitchFamily="34" charset="0"/>
                        </a:rPr>
                        <a:t>GPU </a:t>
                      </a:r>
                      <a:r>
                        <a:rPr lang="en-US" sz="1800" baseline="0" dirty="0">
                          <a:latin typeface="Calibri" panose="020F0502020204030204" pitchFamily="34" charset="0"/>
                          <a:ea typeface="CMU Bright" panose="02000603000000000000" pitchFamily="2" charset="0"/>
                          <a:cs typeface="Calibri" panose="020F0502020204030204" pitchFamily="34" charset="0"/>
                        </a:rPr>
                        <a:t>  clock   audio   radio   peripherals</a:t>
                      </a:r>
                      <a:endParaRPr lang="en-US" sz="1800" dirty="0">
                        <a:latin typeface="Calibri" panose="020F0502020204030204" pitchFamily="34" charset="0"/>
                        <a:ea typeface="CMU Bright" panose="02000603000000000000" pitchFamily="2" charset="0"/>
                        <a:cs typeface="Calibri" panose="020F0502020204030204" pitchFamily="34" charset="0"/>
                      </a:endParaRPr>
                    </a:p>
                  </a:txBody>
                  <a:tcPr anchor="ctr">
                    <a:lnL>
                      <a:noFill/>
                    </a:lnL>
                    <a:lnR>
                      <a:noFill/>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15" name="TextBox 14"/>
          <p:cNvSpPr txBox="1"/>
          <p:nvPr/>
        </p:nvSpPr>
        <p:spPr>
          <a:xfrm>
            <a:off x="365760" y="3977640"/>
            <a:ext cx="2194560" cy="649224"/>
          </a:xfrm>
          <a:prstGeom prst="rect">
            <a:avLst/>
          </a:prstGeom>
          <a:noFill/>
        </p:spPr>
        <p:txBody>
          <a:bodyPr wrap="square" rtlCol="0" anchor="ctr">
            <a:norm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HW/SW interface</a:t>
            </a:r>
          </a:p>
          <a:p>
            <a:pPr algn="ctr"/>
            <a:r>
              <a:rPr lang="en-US" dirty="0">
                <a:latin typeface="Calibri" panose="020F0502020204030204" pitchFamily="34" charset="0"/>
                <a:ea typeface="CMU Bright" panose="02000603000000000000" pitchFamily="2" charset="0"/>
                <a:cs typeface="Calibri" panose="020F0502020204030204" pitchFamily="34" charset="0"/>
              </a:rPr>
              <a:t>(x86 + devices)</a:t>
            </a:r>
          </a:p>
        </p:txBody>
      </p:sp>
      <p:sp>
        <p:nvSpPr>
          <p:cNvPr id="16" name="TextBox 15"/>
          <p:cNvSpPr txBox="1"/>
          <p:nvPr/>
        </p:nvSpPr>
        <p:spPr>
          <a:xfrm>
            <a:off x="365760" y="3246120"/>
            <a:ext cx="2194560" cy="649224"/>
          </a:xfrm>
          <a:prstGeom prst="rect">
            <a:avLst/>
          </a:prstGeom>
          <a:noFill/>
        </p:spPr>
        <p:txBody>
          <a:bodyPr wrap="square" rtlCol="0" anchor="ctr">
            <a:normAutofit/>
          </a:bodyPr>
          <a:lstStyle/>
          <a:p>
            <a:pPr algn="ctr"/>
            <a:r>
              <a:rPr lang="en-US" b="1" dirty="0">
                <a:solidFill>
                  <a:srgbClr val="FF0000"/>
                </a:solidFill>
                <a:latin typeface="Calibri" panose="020F0502020204030204" pitchFamily="34" charset="0"/>
                <a:ea typeface="CMU Bright" panose="02000603000000000000" pitchFamily="2" charset="0"/>
                <a:cs typeface="Calibri" panose="020F0502020204030204" pitchFamily="34" charset="0"/>
              </a:rPr>
              <a:t>OS / app interface</a:t>
            </a:r>
          </a:p>
          <a:p>
            <a:pPr algn="ctr"/>
            <a:r>
              <a:rPr lang="en-US" b="1" dirty="0">
                <a:solidFill>
                  <a:srgbClr val="FF0000"/>
                </a:solidFill>
                <a:latin typeface="Calibri" panose="020F0502020204030204" pitchFamily="34" charset="0"/>
                <a:ea typeface="CMU Bright" panose="02000603000000000000" pitchFamily="2" charset="0"/>
                <a:cs typeface="Calibri" panose="020F0502020204030204" pitchFamily="34" charset="0"/>
              </a:rPr>
              <a:t>(system calls)</a:t>
            </a:r>
          </a:p>
        </p:txBody>
      </p:sp>
      <p:sp>
        <p:nvSpPr>
          <p:cNvPr id="3" name="Rectangle 2"/>
          <p:cNvSpPr/>
          <p:nvPr/>
        </p:nvSpPr>
        <p:spPr bwMode="auto">
          <a:xfrm>
            <a:off x="2743200" y="3660781"/>
            <a:ext cx="5486400" cy="548640"/>
          </a:xfrm>
          <a:prstGeom prst="rect">
            <a:avLst/>
          </a:prstGeom>
          <a:solidFill>
            <a:srgbClr val="4B2A85">
              <a:alpha val="40000"/>
            </a:srgb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200" dirty="0">
                <a:latin typeface="Calibri" panose="020F0502020204030204" pitchFamily="34" charset="0"/>
                <a:ea typeface="CMU Bright" panose="02000603000000000000" pitchFamily="2" charset="0"/>
                <a:cs typeface="Calibri" panose="020F0502020204030204" pitchFamily="34" charset="0"/>
              </a:rPr>
              <a:t>operating system</a:t>
            </a:r>
          </a:p>
        </p:txBody>
      </p:sp>
      <p:sp>
        <p:nvSpPr>
          <p:cNvPr id="17" name="Rectangle 16"/>
          <p:cNvSpPr/>
          <p:nvPr/>
        </p:nvSpPr>
        <p:spPr bwMode="auto">
          <a:xfrm>
            <a:off x="2743200" y="4389120"/>
            <a:ext cx="5486400" cy="548640"/>
          </a:xfrm>
          <a:prstGeom prst="rect">
            <a:avLst/>
          </a:prstGeom>
          <a:solidFill>
            <a:srgbClr val="4B2A85">
              <a:alpha val="40000"/>
            </a:srgb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200" dirty="0">
                <a:latin typeface="Calibri" panose="020F0502020204030204" pitchFamily="34" charset="0"/>
                <a:ea typeface="CMU Bright" panose="02000603000000000000" pitchFamily="2" charset="0"/>
                <a:cs typeface="Calibri" panose="020F0502020204030204" pitchFamily="34" charset="0"/>
              </a:rPr>
              <a:t>hardware</a:t>
            </a:r>
          </a:p>
        </p:txBody>
      </p:sp>
      <p:sp>
        <p:nvSpPr>
          <p:cNvPr id="5" name="Oval 4"/>
          <p:cNvSpPr/>
          <p:nvPr/>
        </p:nvSpPr>
        <p:spPr bwMode="auto">
          <a:xfrm>
            <a:off x="274320" y="3063240"/>
            <a:ext cx="2291080" cy="914400"/>
          </a:xfrm>
          <a:prstGeom prst="ellipse">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2000" dirty="0">
              <a:latin typeface="Calibri" panose="020F0502020204030204" pitchFamily="34" charset="0"/>
              <a:ea typeface="CMU Bright" panose="02000603000000000000" pitchFamily="2" charset="0"/>
              <a:cs typeface="Calibri" panose="020F0502020204030204" pitchFamily="34" charset="0"/>
            </a:endParaRPr>
          </a:p>
        </p:txBody>
      </p:sp>
      <p:sp>
        <p:nvSpPr>
          <p:cNvPr id="10" name="TextBox 9"/>
          <p:cNvSpPr txBox="1"/>
          <p:nvPr/>
        </p:nvSpPr>
        <p:spPr>
          <a:xfrm>
            <a:off x="386311" y="2058071"/>
            <a:ext cx="2067098" cy="830997"/>
          </a:xfrm>
          <a:prstGeom prst="rect">
            <a:avLst/>
          </a:prstGeom>
          <a:noFill/>
        </p:spPr>
        <p:txBody>
          <a:bodyPr wrap="square" rtlCol="0">
            <a:spAutoFit/>
          </a:bodyPr>
          <a:lstStyle/>
          <a:p>
            <a:pPr algn="ctr"/>
            <a:r>
              <a:rPr lang="en-US" sz="2400" b="1" dirty="0">
                <a:solidFill>
                  <a:srgbClr val="4B2A85"/>
                </a:solidFill>
                <a:latin typeface="Calibri" panose="020F0502020204030204" pitchFamily="34" charset="0"/>
                <a:ea typeface="CMU Bright" panose="02000603000000000000" pitchFamily="2" charset="0"/>
                <a:cs typeface="Calibri" panose="020F0502020204030204" pitchFamily="34" charset="0"/>
              </a:rPr>
              <a:t>A brief</a:t>
            </a:r>
          </a:p>
          <a:p>
            <a:pPr algn="ctr"/>
            <a:r>
              <a:rPr lang="en-US" sz="2400" b="1" dirty="0">
                <a:solidFill>
                  <a:srgbClr val="4B2A85"/>
                </a:solidFill>
                <a:latin typeface="Calibri" panose="020F0502020204030204" pitchFamily="34" charset="0"/>
                <a:ea typeface="CMU Bright" panose="02000603000000000000" pitchFamily="2" charset="0"/>
                <a:cs typeface="Calibri" panose="020F0502020204030204" pitchFamily="34" charset="0"/>
              </a:rPr>
              <a:t>diversion...</a:t>
            </a:r>
          </a:p>
        </p:txBody>
      </p:sp>
    </p:spTree>
    <p:extLst>
      <p:ext uri="{BB962C8B-B14F-4D97-AF65-F5344CB8AC3E}">
        <p14:creationId xmlns:p14="http://schemas.microsoft.com/office/powerpoint/2010/main" val="331337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Need To Go Deeper…</a:t>
            </a:r>
          </a:p>
        </p:txBody>
      </p:sp>
      <p:sp>
        <p:nvSpPr>
          <p:cNvPr id="3" name="Content Placeholder 2"/>
          <p:cNvSpPr>
            <a:spLocks noGrp="1"/>
          </p:cNvSpPr>
          <p:nvPr>
            <p:ph idx="1"/>
          </p:nvPr>
        </p:nvSpPr>
        <p:spPr/>
        <p:txBody>
          <a:bodyPr/>
          <a:lstStyle/>
          <a:p>
            <a:r>
              <a:rPr lang="en-US" dirty="0"/>
              <a:t>So far we’ve seen the C standard library to access files</a:t>
            </a:r>
          </a:p>
          <a:p>
            <a:pPr lvl="1"/>
            <a:r>
              <a:rPr lang="en-US" dirty="0"/>
              <a:t>Use a provided </a:t>
            </a:r>
            <a:r>
              <a:rPr lang="en-US" dirty="0">
                <a:solidFill>
                  <a:srgbClr val="0066FF"/>
                </a:solidFill>
                <a:latin typeface="Courier New" panose="02070309020205020404" pitchFamily="49" charset="0"/>
                <a:cs typeface="Courier New" panose="02070309020205020404" pitchFamily="49" charset="0"/>
              </a:rPr>
              <a:t>FILE*</a:t>
            </a:r>
            <a:r>
              <a:rPr lang="en-US" dirty="0"/>
              <a:t> </a:t>
            </a:r>
            <a:r>
              <a:rPr lang="en-US" i="1" dirty="0"/>
              <a:t>stream</a:t>
            </a:r>
            <a:r>
              <a:rPr lang="en-US" dirty="0"/>
              <a:t> abstraction</a:t>
            </a:r>
          </a:p>
          <a:p>
            <a:pPr lvl="1"/>
            <a:r>
              <a:rPr lang="en-US" b="1" dirty="0" err="1">
                <a:solidFill>
                  <a:srgbClr val="669900"/>
                </a:solidFill>
                <a:latin typeface="Courier New" panose="02070309020205020404" pitchFamily="49" charset="0"/>
                <a:cs typeface="Courier New" panose="02070309020205020404" pitchFamily="49" charset="0"/>
              </a:rPr>
              <a:t>fopen</a:t>
            </a:r>
            <a:r>
              <a:rPr lang="en-US" dirty="0">
                <a:latin typeface="Courier New" panose="02070309020205020404" pitchFamily="49" charset="0"/>
                <a:cs typeface="Courier New" panose="02070309020205020404" pitchFamily="49" charset="0"/>
              </a:rPr>
              <a:t>()</a:t>
            </a:r>
            <a:r>
              <a:rPr lang="en-US" dirty="0"/>
              <a:t>, </a:t>
            </a:r>
            <a:r>
              <a:rPr lang="en-US" b="1" dirty="0" err="1">
                <a:solidFill>
                  <a:srgbClr val="669900"/>
                </a:solidFill>
                <a:latin typeface="Courier New" panose="02070309020205020404" pitchFamily="49" charset="0"/>
                <a:cs typeface="Courier New" panose="02070309020205020404" pitchFamily="49" charset="0"/>
              </a:rPr>
              <a:t>fread</a:t>
            </a:r>
            <a:r>
              <a:rPr lang="en-US" dirty="0">
                <a:latin typeface="Courier New" panose="02070309020205020404" pitchFamily="49" charset="0"/>
                <a:cs typeface="Courier New" panose="02070309020205020404" pitchFamily="49" charset="0"/>
              </a:rPr>
              <a:t>()</a:t>
            </a:r>
            <a:r>
              <a:rPr lang="en-US" dirty="0"/>
              <a:t>, </a:t>
            </a:r>
            <a:r>
              <a:rPr lang="en-US" b="1" dirty="0" err="1">
                <a:solidFill>
                  <a:srgbClr val="669900"/>
                </a:solidFill>
                <a:latin typeface="Courier New" panose="02070309020205020404" pitchFamily="49" charset="0"/>
                <a:cs typeface="Courier New" panose="02070309020205020404" pitchFamily="49" charset="0"/>
              </a:rPr>
              <a:t>fwrite</a:t>
            </a:r>
            <a:r>
              <a:rPr lang="en-US" dirty="0">
                <a:latin typeface="Courier New" panose="02070309020205020404" pitchFamily="49" charset="0"/>
                <a:cs typeface="Courier New" panose="02070309020205020404" pitchFamily="49" charset="0"/>
              </a:rPr>
              <a:t>()</a:t>
            </a:r>
            <a:r>
              <a:rPr lang="en-US" dirty="0"/>
              <a:t>, </a:t>
            </a:r>
            <a:r>
              <a:rPr lang="en-US" b="1" dirty="0" err="1">
                <a:solidFill>
                  <a:srgbClr val="669900"/>
                </a:solidFill>
                <a:latin typeface="Courier New" panose="02070309020205020404" pitchFamily="49" charset="0"/>
                <a:cs typeface="Courier New" panose="02070309020205020404" pitchFamily="49" charset="0"/>
              </a:rPr>
              <a:t>fclose</a:t>
            </a:r>
            <a:r>
              <a:rPr lang="en-US" dirty="0">
                <a:latin typeface="Courier New" panose="02070309020205020404" pitchFamily="49" charset="0"/>
                <a:cs typeface="Courier New" panose="02070309020205020404" pitchFamily="49" charset="0"/>
              </a:rPr>
              <a:t>()</a:t>
            </a:r>
            <a:r>
              <a:rPr lang="en-US" dirty="0"/>
              <a:t>, </a:t>
            </a:r>
            <a:r>
              <a:rPr lang="en-US" b="1" dirty="0" err="1">
                <a:solidFill>
                  <a:srgbClr val="669900"/>
                </a:solidFill>
                <a:latin typeface="Courier New" panose="02070309020205020404" pitchFamily="49" charset="0"/>
                <a:cs typeface="Courier New" panose="02070309020205020404" pitchFamily="49" charset="0"/>
              </a:rPr>
              <a:t>fseek</a:t>
            </a:r>
            <a:r>
              <a:rPr lang="en-US" dirty="0">
                <a:latin typeface="Courier New" panose="02070309020205020404" pitchFamily="49" charset="0"/>
                <a:cs typeface="Courier New" panose="02070309020205020404" pitchFamily="49" charset="0"/>
              </a:rPr>
              <a:t>()</a:t>
            </a:r>
          </a:p>
          <a:p>
            <a:pPr lvl="3"/>
            <a:endParaRPr lang="en-US" dirty="0"/>
          </a:p>
          <a:p>
            <a:r>
              <a:rPr lang="en-US" dirty="0"/>
              <a:t>These are convenient and portable</a:t>
            </a:r>
          </a:p>
          <a:p>
            <a:pPr lvl="1"/>
            <a:r>
              <a:rPr lang="en-US" dirty="0"/>
              <a:t>They are buffered*</a:t>
            </a:r>
          </a:p>
          <a:p>
            <a:pPr lvl="1"/>
            <a:r>
              <a:rPr lang="en-US" dirty="0"/>
              <a:t>They are </a:t>
            </a:r>
            <a:r>
              <a:rPr lang="en-US" u="sng" dirty="0"/>
              <a:t>implemented</a:t>
            </a:r>
            <a:r>
              <a:rPr lang="en-US" dirty="0"/>
              <a:t> using lower-level OS calls</a:t>
            </a:r>
          </a:p>
        </p:txBody>
      </p:sp>
      <p:sp>
        <p:nvSpPr>
          <p:cNvPr id="4" name="Slide Number Placeholder 3"/>
          <p:cNvSpPr>
            <a:spLocks noGrp="1"/>
          </p:cNvSpPr>
          <p:nvPr>
            <p:ph type="sldNum" sz="quarter" idx="10"/>
          </p:nvPr>
        </p:nvSpPr>
        <p:spPr/>
        <p:txBody>
          <a:bodyPr/>
          <a:lstStyle/>
          <a:p>
            <a:fld id="{1A9C8370-147A-427D-9F53-B1233595F5E1}" type="slidenum">
              <a:rPr lang="en-US" smtClean="0"/>
              <a:t>12</a:t>
            </a:fld>
            <a:endParaRPr lang="en-US"/>
          </a:p>
        </p:txBody>
      </p:sp>
    </p:spTree>
    <p:extLst>
      <p:ext uri="{BB962C8B-B14F-4D97-AF65-F5344CB8AC3E}">
        <p14:creationId xmlns:p14="http://schemas.microsoft.com/office/powerpoint/2010/main" val="1446275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C to POSIX</a:t>
            </a:r>
          </a:p>
        </p:txBody>
      </p:sp>
      <p:sp>
        <p:nvSpPr>
          <p:cNvPr id="3" name="Content Placeholder 2"/>
          <p:cNvSpPr>
            <a:spLocks noGrp="1"/>
          </p:cNvSpPr>
          <p:nvPr>
            <p:ph idx="1"/>
          </p:nvPr>
        </p:nvSpPr>
        <p:spPr/>
        <p:txBody>
          <a:bodyPr/>
          <a:lstStyle/>
          <a:p>
            <a:r>
              <a:rPr lang="en-US" dirty="0"/>
              <a:t>Most UNIX-</a:t>
            </a:r>
            <a:r>
              <a:rPr lang="en-US" dirty="0" err="1"/>
              <a:t>en</a:t>
            </a:r>
            <a:r>
              <a:rPr lang="en-US" dirty="0"/>
              <a:t> support a common set of lower-level file access APIs: </a:t>
            </a:r>
            <a:r>
              <a:rPr lang="en-US" dirty="0">
                <a:solidFill>
                  <a:srgbClr val="FF0000"/>
                </a:solidFill>
              </a:rPr>
              <a:t>POSIX</a:t>
            </a:r>
            <a:r>
              <a:rPr lang="en-US" dirty="0"/>
              <a:t> – Portable Operating System Interface</a:t>
            </a:r>
          </a:p>
          <a:p>
            <a:pPr lvl="1"/>
            <a:r>
              <a:rPr lang="en-US" b="1" dirty="0">
                <a:solidFill>
                  <a:srgbClr val="669900"/>
                </a:solidFill>
                <a:latin typeface="Courier New" panose="02070309020205020404" pitchFamily="49" charset="0"/>
                <a:cs typeface="Courier New" panose="02070309020205020404" pitchFamily="49" charset="0"/>
              </a:rPr>
              <a:t>open</a:t>
            </a:r>
            <a:r>
              <a:rPr lang="en-US" dirty="0">
                <a:latin typeface="Courier New" panose="02070309020205020404" pitchFamily="49" charset="0"/>
                <a:cs typeface="Courier New" panose="02070309020205020404" pitchFamily="49" charset="0"/>
              </a:rPr>
              <a:t>()</a:t>
            </a:r>
            <a:r>
              <a:rPr lang="en-US" dirty="0"/>
              <a:t>, </a:t>
            </a:r>
            <a:r>
              <a:rPr lang="en-US" b="1" dirty="0">
                <a:solidFill>
                  <a:srgbClr val="669900"/>
                </a:solidFill>
                <a:latin typeface="Courier New" panose="02070309020205020404" pitchFamily="49" charset="0"/>
                <a:cs typeface="Courier New" panose="02070309020205020404" pitchFamily="49" charset="0"/>
              </a:rPr>
              <a:t>read</a:t>
            </a:r>
            <a:r>
              <a:rPr lang="en-US" dirty="0">
                <a:latin typeface="Courier New" panose="02070309020205020404" pitchFamily="49" charset="0"/>
                <a:cs typeface="Courier New" panose="02070309020205020404" pitchFamily="49" charset="0"/>
              </a:rPr>
              <a:t>()</a:t>
            </a:r>
            <a:r>
              <a:rPr lang="en-US" dirty="0"/>
              <a:t>, </a:t>
            </a:r>
            <a:r>
              <a:rPr lang="en-US" b="1" dirty="0">
                <a:solidFill>
                  <a:srgbClr val="669900"/>
                </a:solidFill>
                <a:latin typeface="Courier New" panose="02070309020205020404" pitchFamily="49" charset="0"/>
                <a:cs typeface="Courier New" panose="02070309020205020404" pitchFamily="49" charset="0"/>
              </a:rPr>
              <a:t>write</a:t>
            </a:r>
            <a:r>
              <a:rPr lang="en-US" dirty="0">
                <a:latin typeface="Courier New" panose="02070309020205020404" pitchFamily="49" charset="0"/>
                <a:cs typeface="Courier New" panose="02070309020205020404" pitchFamily="49" charset="0"/>
              </a:rPr>
              <a:t>()</a:t>
            </a:r>
            <a:r>
              <a:rPr lang="en-US" dirty="0"/>
              <a:t>, </a:t>
            </a:r>
            <a:r>
              <a:rPr lang="en-US" b="1" dirty="0">
                <a:solidFill>
                  <a:srgbClr val="669900"/>
                </a:solidFill>
                <a:latin typeface="Courier New" panose="02070309020205020404" pitchFamily="49" charset="0"/>
                <a:cs typeface="Courier New" panose="02070309020205020404" pitchFamily="49" charset="0"/>
              </a:rPr>
              <a:t>close</a:t>
            </a:r>
            <a:r>
              <a:rPr lang="en-US" dirty="0">
                <a:latin typeface="Courier New" panose="02070309020205020404" pitchFamily="49" charset="0"/>
                <a:cs typeface="Courier New" panose="02070309020205020404" pitchFamily="49" charset="0"/>
              </a:rPr>
              <a:t>()</a:t>
            </a:r>
            <a:r>
              <a:rPr lang="en-US" dirty="0"/>
              <a:t>, </a:t>
            </a:r>
            <a:r>
              <a:rPr lang="en-US" b="1" dirty="0" err="1">
                <a:solidFill>
                  <a:srgbClr val="669900"/>
                </a:solidFill>
                <a:latin typeface="Courier New" panose="02070309020205020404" pitchFamily="49" charset="0"/>
                <a:cs typeface="Courier New" panose="02070309020205020404" pitchFamily="49" charset="0"/>
              </a:rPr>
              <a:t>lseek</a:t>
            </a:r>
            <a:r>
              <a:rPr lang="en-US" dirty="0">
                <a:latin typeface="Courier New" panose="02070309020205020404" pitchFamily="49" charset="0"/>
                <a:cs typeface="Courier New" panose="02070309020205020404" pitchFamily="49" charset="0"/>
              </a:rPr>
              <a:t>()</a:t>
            </a:r>
          </a:p>
          <a:p>
            <a:pPr lvl="2"/>
            <a:r>
              <a:rPr lang="en-US" dirty="0"/>
              <a:t>Similar in spirit to their </a:t>
            </a:r>
            <a:r>
              <a:rPr lang="en-US" dirty="0">
                <a:latin typeface="Courier New" panose="02070309020205020404" pitchFamily="49" charset="0"/>
                <a:cs typeface="Courier New" panose="02070309020205020404" pitchFamily="49" charset="0"/>
              </a:rPr>
              <a:t>f*()</a:t>
            </a:r>
            <a:r>
              <a:rPr lang="en-US" dirty="0"/>
              <a:t> counterparts from the C std lib</a:t>
            </a:r>
          </a:p>
          <a:p>
            <a:pPr lvl="2"/>
            <a:r>
              <a:rPr lang="en-US" dirty="0"/>
              <a:t>Lower-level and unbuffered compared to their counterparts</a:t>
            </a:r>
          </a:p>
          <a:p>
            <a:pPr lvl="2"/>
            <a:r>
              <a:rPr lang="en-US" dirty="0"/>
              <a:t>Also less convenient</a:t>
            </a:r>
          </a:p>
          <a:p>
            <a:pPr lvl="1"/>
            <a:r>
              <a:rPr lang="en-US" dirty="0"/>
              <a:t>C </a:t>
            </a:r>
            <a:r>
              <a:rPr lang="en-US" dirty="0" err="1"/>
              <a:t>stdlib</a:t>
            </a:r>
            <a:r>
              <a:rPr lang="en-US" dirty="0"/>
              <a:t> doesn’t provide everything POSIX does</a:t>
            </a:r>
          </a:p>
          <a:p>
            <a:pPr lvl="2"/>
            <a:r>
              <a:rPr lang="en-US" dirty="0"/>
              <a:t>You will have to use these to read file system directories and for network I/O, so we might as well learn them now</a:t>
            </a:r>
          </a:p>
        </p:txBody>
      </p:sp>
      <p:sp>
        <p:nvSpPr>
          <p:cNvPr id="4" name="Slide Number Placeholder 3"/>
          <p:cNvSpPr>
            <a:spLocks noGrp="1"/>
          </p:cNvSpPr>
          <p:nvPr>
            <p:ph type="sldNum" sz="quarter" idx="10"/>
          </p:nvPr>
        </p:nvSpPr>
        <p:spPr/>
        <p:txBody>
          <a:bodyPr/>
          <a:lstStyle/>
          <a:p>
            <a:fld id="{1A9C8370-147A-427D-9F53-B1233595F5E1}" type="slidenum">
              <a:rPr lang="en-US" smtClean="0"/>
              <a:t>13</a:t>
            </a:fld>
            <a:endParaRPr lang="en-US"/>
          </a:p>
        </p:txBody>
      </p:sp>
    </p:spTree>
    <p:extLst>
      <p:ext uri="{BB962C8B-B14F-4D97-AF65-F5344CB8AC3E}">
        <p14:creationId xmlns:p14="http://schemas.microsoft.com/office/powerpoint/2010/main" val="1472892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urier New" panose="02070309020205020404" pitchFamily="49" charset="0"/>
                <a:cs typeface="Courier New" panose="02070309020205020404" pitchFamily="49" charset="0"/>
              </a:rPr>
              <a:t>open()</a:t>
            </a:r>
            <a:r>
              <a:rPr lang="en-US" dirty="0"/>
              <a:t>/</a:t>
            </a:r>
            <a:r>
              <a:rPr lang="en-US" dirty="0">
                <a:latin typeface="Courier New" panose="02070309020205020404" pitchFamily="49" charset="0"/>
                <a:cs typeface="Courier New" panose="02070309020205020404" pitchFamily="49" charset="0"/>
              </a:rPr>
              <a:t>close()</a:t>
            </a:r>
          </a:p>
        </p:txBody>
      </p:sp>
      <p:sp>
        <p:nvSpPr>
          <p:cNvPr id="3" name="Content Placeholder 2"/>
          <p:cNvSpPr>
            <a:spLocks noGrp="1"/>
          </p:cNvSpPr>
          <p:nvPr>
            <p:ph idx="1"/>
          </p:nvPr>
        </p:nvSpPr>
        <p:spPr>
          <a:xfrm>
            <a:off x="396875" y="1362075"/>
            <a:ext cx="8366125" cy="2286000"/>
          </a:xfrm>
        </p:spPr>
        <p:txBody>
          <a:bodyPr/>
          <a:lstStyle/>
          <a:p>
            <a:r>
              <a:rPr lang="en-US" dirty="0"/>
              <a:t>To open a file:</a:t>
            </a:r>
          </a:p>
          <a:p>
            <a:pPr lvl="1"/>
            <a:r>
              <a:rPr lang="en-US" dirty="0"/>
              <a:t>Pass in the filename and access mode</a:t>
            </a:r>
          </a:p>
          <a:p>
            <a:pPr lvl="2"/>
            <a:r>
              <a:rPr lang="en-US" dirty="0"/>
              <a:t>Similar to </a:t>
            </a:r>
            <a:r>
              <a:rPr lang="en-US" b="1" dirty="0" err="1">
                <a:solidFill>
                  <a:srgbClr val="669900"/>
                </a:solidFill>
                <a:latin typeface="Courier New" panose="02070309020205020404" pitchFamily="49" charset="0"/>
                <a:cs typeface="Courier New" panose="02070309020205020404" pitchFamily="49" charset="0"/>
              </a:rPr>
              <a:t>fopen</a:t>
            </a:r>
            <a:r>
              <a:rPr lang="en-US" dirty="0">
                <a:latin typeface="Courier New" panose="02070309020205020404" pitchFamily="49" charset="0"/>
                <a:cs typeface="Courier New" panose="02070309020205020404" pitchFamily="49" charset="0"/>
              </a:rPr>
              <a:t>()</a:t>
            </a:r>
          </a:p>
          <a:p>
            <a:pPr lvl="1"/>
            <a:r>
              <a:rPr lang="en-US" dirty="0"/>
              <a:t>Get back a “file descriptor”</a:t>
            </a:r>
          </a:p>
          <a:p>
            <a:pPr lvl="2"/>
            <a:r>
              <a:rPr lang="en-US" dirty="0"/>
              <a:t>Similar to </a:t>
            </a:r>
            <a:r>
              <a:rPr lang="en-US" dirty="0">
                <a:solidFill>
                  <a:srgbClr val="0066FF"/>
                </a:solidFill>
                <a:latin typeface="Courier New" panose="02070309020205020404" pitchFamily="49" charset="0"/>
                <a:cs typeface="Courier New" panose="02070309020205020404" pitchFamily="49" charset="0"/>
              </a:rPr>
              <a:t>FILE*</a:t>
            </a:r>
            <a:r>
              <a:rPr lang="en-US" dirty="0"/>
              <a:t> from </a:t>
            </a:r>
            <a:r>
              <a:rPr lang="en-US" b="1" dirty="0" err="1">
                <a:solidFill>
                  <a:srgbClr val="669900"/>
                </a:solidFill>
                <a:latin typeface="Courier New" panose="02070309020205020404" pitchFamily="49" charset="0"/>
                <a:cs typeface="Courier New" panose="02070309020205020404" pitchFamily="49" charset="0"/>
              </a:rPr>
              <a:t>fopen</a:t>
            </a:r>
            <a:r>
              <a:rPr lang="en-US" dirty="0">
                <a:latin typeface="Courier New" panose="02070309020205020404" pitchFamily="49" charset="0"/>
                <a:cs typeface="Courier New" panose="02070309020205020404" pitchFamily="49" charset="0"/>
              </a:rPr>
              <a:t>()</a:t>
            </a:r>
            <a:r>
              <a:rPr lang="en-US" dirty="0"/>
              <a:t>, but is just an </a:t>
            </a:r>
            <a:r>
              <a:rPr lang="en-US" dirty="0" err="1">
                <a:solidFill>
                  <a:srgbClr val="0066FF"/>
                </a:solidFill>
                <a:latin typeface="Courier New" panose="02070309020205020404" pitchFamily="49" charset="0"/>
                <a:cs typeface="Courier New" panose="02070309020205020404" pitchFamily="49" charset="0"/>
              </a:rPr>
              <a:t>int</a:t>
            </a:r>
            <a:endParaRPr lang="en-US" dirty="0">
              <a:solidFill>
                <a:srgbClr val="0066FF"/>
              </a:solidFill>
              <a:latin typeface="Courier New" panose="02070309020205020404" pitchFamily="49" charset="0"/>
              <a:cs typeface="Courier New" panose="02070309020205020404" pitchFamily="49" charset="0"/>
            </a:endParaRPr>
          </a:p>
          <a:p>
            <a:pPr lvl="2"/>
            <a:r>
              <a:rPr lang="en-US" dirty="0"/>
              <a:t>Defaults:  </a:t>
            </a:r>
            <a:r>
              <a:rPr lang="en-US" b="1" dirty="0">
                <a:solidFill>
                  <a:schemeClr val="accent1"/>
                </a:solidFill>
                <a:latin typeface="Courier New" panose="02070309020205020404" pitchFamily="49" charset="0"/>
                <a:cs typeface="Courier New" panose="02070309020205020404" pitchFamily="49" charset="0"/>
              </a:rPr>
              <a:t>0</a:t>
            </a:r>
            <a:r>
              <a:rPr lang="en-US" dirty="0"/>
              <a:t> is </a:t>
            </a:r>
            <a:r>
              <a:rPr lang="en-US" dirty="0">
                <a:latin typeface="Courier New" panose="02070309020205020404" pitchFamily="49" charset="0"/>
                <a:cs typeface="Courier New" panose="02070309020205020404" pitchFamily="49" charset="0"/>
              </a:rPr>
              <a:t>stdin</a:t>
            </a:r>
            <a:r>
              <a:rPr lang="en-US" dirty="0"/>
              <a:t>, </a:t>
            </a:r>
            <a:r>
              <a:rPr lang="en-US" b="1" dirty="0">
                <a:solidFill>
                  <a:schemeClr val="accent1"/>
                </a:solidFill>
                <a:latin typeface="Courier New" panose="02070309020205020404" pitchFamily="49" charset="0"/>
                <a:cs typeface="Courier New" panose="02070309020205020404" pitchFamily="49" charset="0"/>
              </a:rPr>
              <a:t>1</a:t>
            </a:r>
            <a:r>
              <a:rPr lang="en-US" dirty="0"/>
              <a:t> is </a:t>
            </a:r>
            <a:r>
              <a:rPr lang="en-US" dirty="0" err="1">
                <a:latin typeface="Courier New" panose="02070309020205020404" pitchFamily="49" charset="0"/>
                <a:cs typeface="Courier New" panose="02070309020205020404" pitchFamily="49" charset="0"/>
              </a:rPr>
              <a:t>stdout</a:t>
            </a:r>
            <a:r>
              <a:rPr lang="en-US" dirty="0"/>
              <a:t>, </a:t>
            </a:r>
            <a:r>
              <a:rPr lang="en-US" b="1" dirty="0">
                <a:solidFill>
                  <a:schemeClr val="accent1"/>
                </a:solidFill>
                <a:latin typeface="Courier New" panose="02070309020205020404" pitchFamily="49" charset="0"/>
                <a:cs typeface="Courier New" panose="02070309020205020404" pitchFamily="49" charset="0"/>
              </a:rPr>
              <a:t>2</a:t>
            </a:r>
            <a:r>
              <a:rPr lang="en-US" dirty="0"/>
              <a:t> is </a:t>
            </a:r>
            <a:r>
              <a:rPr lang="en-US" dirty="0">
                <a:latin typeface="Courier New" panose="02070309020205020404" pitchFamily="49" charset="0"/>
                <a:cs typeface="Courier New" panose="02070309020205020404" pitchFamily="49" charset="0"/>
              </a:rPr>
              <a:t>stderr</a:t>
            </a:r>
          </a:p>
          <a:p>
            <a:pPr lvl="3"/>
            <a:r>
              <a:rPr lang="en-US" dirty="0">
                <a:solidFill>
                  <a:schemeClr val="accent1"/>
                </a:solidFill>
                <a:latin typeface="Courier New" panose="02070309020205020404" pitchFamily="49" charset="0"/>
                <a:cs typeface="Courier New" panose="02070309020205020404" pitchFamily="49" charset="0"/>
              </a:rPr>
              <a:t>-1</a:t>
            </a:r>
            <a:r>
              <a:rPr lang="en-US" dirty="0">
                <a:solidFill>
                  <a:srgbClr val="0066FF"/>
                </a:solidFill>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indicates error</a:t>
            </a:r>
          </a:p>
        </p:txBody>
      </p:sp>
      <p:sp>
        <p:nvSpPr>
          <p:cNvPr id="5" name="Slide Number Placeholder 4"/>
          <p:cNvSpPr>
            <a:spLocks noGrp="1"/>
          </p:cNvSpPr>
          <p:nvPr>
            <p:ph type="sldNum" sz="quarter" idx="10"/>
          </p:nvPr>
        </p:nvSpPr>
        <p:spPr/>
        <p:txBody>
          <a:bodyPr/>
          <a:lstStyle/>
          <a:p>
            <a:fld id="{1A9C8370-147A-427D-9F53-B1233595F5E1}" type="slidenum">
              <a:rPr lang="en-US" smtClean="0"/>
              <a:t>14</a:t>
            </a:fld>
            <a:endParaRPr lang="en-US"/>
          </a:p>
        </p:txBody>
      </p:sp>
      <p:sp>
        <p:nvSpPr>
          <p:cNvPr id="4" name="Rounded Rectangle 3"/>
          <p:cNvSpPr/>
          <p:nvPr/>
        </p:nvSpPr>
        <p:spPr bwMode="auto">
          <a:xfrm>
            <a:off x="2103120" y="4114800"/>
            <a:ext cx="4937760" cy="2560320"/>
          </a:xfrm>
          <a:prstGeom prst="roundRect">
            <a:avLst>
              <a:gd name="adj" fmla="val 4620"/>
            </a:avLst>
          </a:prstGeom>
          <a:solidFill>
            <a:schemeClr val="bg1">
              <a:lumMod val="95000"/>
            </a:schemeClr>
          </a:solidFill>
          <a:ln w="25400" cap="flat" cmpd="sng" algn="ctr">
            <a:solidFill>
              <a:schemeClr val="tx1"/>
            </a:solidFill>
            <a:prstDash val="solid"/>
            <a:round/>
            <a:headEnd type="none" w="med" len="med"/>
            <a:tailEnd type="triangle" w="med" len="med"/>
          </a:ln>
          <a:effectLst/>
        </p:spPr>
        <p:txBody>
          <a:bodyPr vert="horz" wrap="square" lIns="91440" tIns="0" rIns="91440" bIns="45720" numCol="1" rtlCol="0" anchor="t" anchorCtr="0" compatLnSpc="1">
            <a:prstTxWarp prst="textNoShape">
              <a:avLst/>
            </a:prstTxWarp>
            <a:noAutofit/>
          </a:bodyPr>
          <a:lstStyle/>
          <a:p>
            <a:r>
              <a:rPr lang="en-US" sz="1600" dirty="0">
                <a:solidFill>
                  <a:srgbClr val="E2661A"/>
                </a:solidFill>
                <a:latin typeface="Courier New" panose="02070309020205020404" pitchFamily="49" charset="0"/>
                <a:cs typeface="Courier New" panose="02070309020205020404" pitchFamily="49" charset="0"/>
              </a:rPr>
              <a:t>#include </a:t>
            </a:r>
            <a:r>
              <a:rPr lang="en-US" sz="1600" dirty="0">
                <a:solidFill>
                  <a:srgbClr val="D94B7B"/>
                </a:solidFill>
                <a:latin typeface="Courier New" panose="02070309020205020404" pitchFamily="49" charset="0"/>
                <a:cs typeface="Courier New" panose="02070309020205020404" pitchFamily="49" charset="0"/>
              </a:rPr>
              <a:t>&lt;</a:t>
            </a:r>
            <a:r>
              <a:rPr lang="en-US" sz="1600" dirty="0" err="1">
                <a:solidFill>
                  <a:srgbClr val="D94B7B"/>
                </a:solidFill>
                <a:latin typeface="Courier New" panose="02070309020205020404" pitchFamily="49" charset="0"/>
                <a:cs typeface="Courier New" panose="02070309020205020404" pitchFamily="49" charset="0"/>
              </a:rPr>
              <a:t>fcntl.h</a:t>
            </a:r>
            <a:r>
              <a:rPr lang="en-US" sz="1600" dirty="0">
                <a:solidFill>
                  <a:srgbClr val="D94B7B"/>
                </a:solidFill>
                <a:latin typeface="Courier New" panose="02070309020205020404" pitchFamily="49" charset="0"/>
                <a:cs typeface="Courier New" panose="02070309020205020404" pitchFamily="49" charset="0"/>
              </a:rPr>
              <a:t>&gt;    </a:t>
            </a:r>
            <a:r>
              <a:rPr lang="en-US" sz="1600" i="1" dirty="0">
                <a:solidFill>
                  <a:srgbClr val="5A5A5A"/>
                </a:solidFill>
                <a:latin typeface="Courier New" panose="02070309020205020404" pitchFamily="49" charset="0"/>
                <a:cs typeface="Courier New" panose="02070309020205020404" pitchFamily="49" charset="0"/>
              </a:rPr>
              <a:t>// for open()</a:t>
            </a:r>
          </a:p>
          <a:p>
            <a:r>
              <a:rPr lang="en-US" sz="1600" dirty="0">
                <a:solidFill>
                  <a:srgbClr val="E2661A"/>
                </a:solidFill>
                <a:latin typeface="Courier New" panose="02070309020205020404" pitchFamily="49" charset="0"/>
                <a:cs typeface="Courier New" panose="02070309020205020404" pitchFamily="49" charset="0"/>
              </a:rPr>
              <a:t>#include </a:t>
            </a:r>
            <a:r>
              <a:rPr lang="en-US" sz="1600" dirty="0">
                <a:solidFill>
                  <a:srgbClr val="D94B7B"/>
                </a:solidFill>
                <a:latin typeface="Courier New" panose="02070309020205020404" pitchFamily="49" charset="0"/>
                <a:cs typeface="Courier New" panose="02070309020205020404" pitchFamily="49" charset="0"/>
              </a:rPr>
              <a:t>&lt;</a:t>
            </a:r>
            <a:r>
              <a:rPr lang="en-US" sz="1600" dirty="0" err="1">
                <a:solidFill>
                  <a:srgbClr val="D94B7B"/>
                </a:solidFill>
                <a:latin typeface="Courier New" panose="02070309020205020404" pitchFamily="49" charset="0"/>
                <a:cs typeface="Courier New" panose="02070309020205020404" pitchFamily="49" charset="0"/>
              </a:rPr>
              <a:t>unistd.h</a:t>
            </a:r>
            <a:r>
              <a:rPr lang="en-US" sz="1600" dirty="0">
                <a:solidFill>
                  <a:srgbClr val="D94B7B"/>
                </a:solidFill>
                <a:latin typeface="Courier New" panose="02070309020205020404" pitchFamily="49" charset="0"/>
                <a:cs typeface="Courier New" panose="02070309020205020404" pitchFamily="49" charset="0"/>
              </a:rPr>
              <a:t>&gt;   </a:t>
            </a:r>
            <a:r>
              <a:rPr lang="en-US" sz="1600" i="1" dirty="0">
                <a:solidFill>
                  <a:srgbClr val="5A5A5A"/>
                </a:solidFill>
                <a:latin typeface="Courier New" panose="02070309020205020404" pitchFamily="49" charset="0"/>
                <a:cs typeface="Courier New" panose="02070309020205020404" pitchFamily="49" charset="0"/>
              </a:rPr>
              <a:t>// for close()</a:t>
            </a:r>
          </a:p>
          <a:p>
            <a:r>
              <a:rPr lang="en-US" sz="1600" dirty="0">
                <a:latin typeface="Courier New" panose="02070309020205020404" pitchFamily="49" charset="0"/>
                <a:cs typeface="Courier New" panose="02070309020205020404" pitchFamily="49" charset="0"/>
              </a:rPr>
              <a:t>  ...</a:t>
            </a:r>
          </a:p>
          <a:p>
            <a:r>
              <a:rPr lang="en-US" sz="1600" dirty="0">
                <a:solidFill>
                  <a:srgbClr val="0066FF"/>
                </a:solidFill>
                <a:latin typeface="Courier New" panose="02070309020205020404" pitchFamily="49" charset="0"/>
                <a:cs typeface="Courier New" panose="02070309020205020404" pitchFamily="49" charset="0"/>
              </a:rPr>
              <a:t>  </a:t>
            </a:r>
            <a:r>
              <a:rPr lang="en-US" sz="1600" dirty="0" err="1">
                <a:solidFill>
                  <a:srgbClr val="0066FF"/>
                </a:solidFill>
                <a:latin typeface="Courier New" panose="02070309020205020404" pitchFamily="49" charset="0"/>
                <a:cs typeface="Courier New" panose="02070309020205020404" pitchFamily="49" charset="0"/>
              </a:rPr>
              <a:t>int</a:t>
            </a:r>
            <a:r>
              <a:rPr lang="en-US" sz="1600" dirty="0">
                <a:solidFill>
                  <a:srgbClr val="0066FF"/>
                </a:solidFill>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fd</a:t>
            </a:r>
            <a:r>
              <a:rPr lang="en-US" sz="1600" dirty="0">
                <a:latin typeface="Courier New" panose="02070309020205020404" pitchFamily="49" charset="0"/>
                <a:cs typeface="Courier New" panose="02070309020205020404" pitchFamily="49" charset="0"/>
              </a:rPr>
              <a:t> =</a:t>
            </a:r>
            <a:r>
              <a:rPr lang="en-US" sz="1600" dirty="0">
                <a:solidFill>
                  <a:srgbClr val="0066FF"/>
                </a:solidFill>
                <a:latin typeface="Courier New" panose="02070309020205020404" pitchFamily="49" charset="0"/>
                <a:cs typeface="Courier New" panose="02070309020205020404" pitchFamily="49" charset="0"/>
              </a:rPr>
              <a:t> </a:t>
            </a:r>
            <a:r>
              <a:rPr lang="en-US" sz="1600" b="1" dirty="0">
                <a:solidFill>
                  <a:srgbClr val="FF0000"/>
                </a:solidFill>
                <a:latin typeface="Courier New" panose="02070309020205020404" pitchFamily="49" charset="0"/>
                <a:cs typeface="Courier New" panose="02070309020205020404" pitchFamily="49" charset="0"/>
              </a:rPr>
              <a:t>open</a:t>
            </a:r>
            <a:r>
              <a:rPr lang="en-US" sz="1600" dirty="0">
                <a:latin typeface="Courier New" panose="02070309020205020404" pitchFamily="49" charset="0"/>
                <a:cs typeface="Courier New" panose="02070309020205020404" pitchFamily="49" charset="0"/>
              </a:rPr>
              <a:t>(</a:t>
            </a:r>
            <a:r>
              <a:rPr lang="en-US" sz="1600" dirty="0">
                <a:solidFill>
                  <a:srgbClr val="D94B7B"/>
                </a:solidFill>
                <a:latin typeface="Courier New" panose="02070309020205020404" pitchFamily="49" charset="0"/>
                <a:cs typeface="Courier New" panose="02070309020205020404" pitchFamily="49" charset="0"/>
              </a:rPr>
              <a:t>"foo.txt"</a:t>
            </a:r>
            <a:r>
              <a:rPr lang="en-US" sz="1600" dirty="0">
                <a:latin typeface="Courier New" panose="02070309020205020404" pitchFamily="49" charset="0"/>
                <a:cs typeface="Courier New" panose="02070309020205020404" pitchFamily="49" charset="0"/>
              </a:rPr>
              <a:t>, O_RDONLY);</a:t>
            </a:r>
          </a:p>
          <a:p>
            <a:r>
              <a:rPr lang="en-US" sz="1600" dirty="0">
                <a:solidFill>
                  <a:srgbClr val="E2661A"/>
                </a:solidFill>
                <a:latin typeface="Courier New" panose="02070309020205020404" pitchFamily="49" charset="0"/>
                <a:cs typeface="Courier New" panose="02070309020205020404" pitchFamily="49" charset="0"/>
              </a:rPr>
              <a:t>  if </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fd</a:t>
            </a:r>
            <a:r>
              <a:rPr lang="en-US" sz="1600" dirty="0">
                <a:latin typeface="Courier New" panose="02070309020205020404" pitchFamily="49" charset="0"/>
                <a:cs typeface="Courier New" panose="02070309020205020404" pitchFamily="49" charset="0"/>
              </a:rPr>
              <a:t> == </a:t>
            </a:r>
            <a:r>
              <a:rPr lang="en-US" sz="1600" dirty="0">
                <a:solidFill>
                  <a:schemeClr val="accent1"/>
                </a:solidFill>
                <a:latin typeface="Courier New" panose="02070309020205020404" pitchFamily="49" charset="0"/>
                <a:cs typeface="Courier New" panose="02070309020205020404" pitchFamily="49" charset="0"/>
              </a:rPr>
              <a:t>-1</a:t>
            </a:r>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a:t>
            </a:r>
            <a:r>
              <a:rPr lang="en-US" sz="1600" b="1" dirty="0" err="1">
                <a:solidFill>
                  <a:srgbClr val="669900"/>
                </a:solidFill>
                <a:latin typeface="Courier New" panose="02070309020205020404" pitchFamily="49" charset="0"/>
                <a:cs typeface="Courier New" panose="02070309020205020404" pitchFamily="49" charset="0"/>
              </a:rPr>
              <a:t>perror</a:t>
            </a:r>
            <a:r>
              <a:rPr lang="en-US" sz="1600" dirty="0">
                <a:latin typeface="Courier New" panose="02070309020205020404" pitchFamily="49" charset="0"/>
                <a:cs typeface="Courier New" panose="02070309020205020404" pitchFamily="49" charset="0"/>
              </a:rPr>
              <a:t>(</a:t>
            </a:r>
            <a:r>
              <a:rPr lang="en-US" sz="1600" dirty="0">
                <a:solidFill>
                  <a:srgbClr val="D94B7B"/>
                </a:solidFill>
                <a:latin typeface="Courier New" panose="02070309020205020404" pitchFamily="49" charset="0"/>
                <a:cs typeface="Courier New" panose="02070309020205020404" pitchFamily="49" charset="0"/>
              </a:rPr>
              <a:t>"open failed"</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a:t>
            </a:r>
            <a:r>
              <a:rPr lang="en-US" sz="1600" b="1" dirty="0">
                <a:solidFill>
                  <a:srgbClr val="669900"/>
                </a:solidFill>
                <a:latin typeface="Courier New" panose="02070309020205020404" pitchFamily="49" charset="0"/>
                <a:cs typeface="Courier New" panose="02070309020205020404" pitchFamily="49" charset="0"/>
              </a:rPr>
              <a:t>exit</a:t>
            </a:r>
            <a:r>
              <a:rPr lang="en-US" sz="1600" dirty="0">
                <a:latin typeface="Courier New" panose="02070309020205020404" pitchFamily="49" charset="0"/>
                <a:cs typeface="Courier New" panose="02070309020205020404" pitchFamily="49" charset="0"/>
              </a:rPr>
              <a:t>(EXIT_FAILURE);</a:t>
            </a:r>
          </a:p>
          <a:p>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a:t>
            </a:r>
            <a:r>
              <a:rPr lang="en-US" sz="1600" b="1" dirty="0">
                <a:solidFill>
                  <a:srgbClr val="FF0000"/>
                </a:solidFill>
                <a:latin typeface="Courier New" panose="02070309020205020404" pitchFamily="49" charset="0"/>
                <a:cs typeface="Courier New" panose="02070309020205020404" pitchFamily="49" charset="0"/>
              </a:rPr>
              <a:t>close</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fd</a:t>
            </a:r>
            <a:r>
              <a:rPr lang="en-US" sz="16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316374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from a File</a:t>
            </a:r>
          </a:p>
        </p:txBody>
      </p:sp>
      <p:sp>
        <p:nvSpPr>
          <p:cNvPr id="3" name="Content Placeholder 2"/>
          <p:cNvSpPr>
            <a:spLocks noGrp="1"/>
          </p:cNvSpPr>
          <p:nvPr>
            <p:ph idx="1"/>
          </p:nvPr>
        </p:nvSpPr>
        <p:spPr>
          <a:xfrm>
            <a:off x="123915" y="1362075"/>
            <a:ext cx="8366125" cy="4972050"/>
          </a:xfrm>
        </p:spPr>
        <p:txBody>
          <a:bodyPr/>
          <a:lstStyle/>
          <a:p>
            <a:r>
              <a:rPr lang="en-US" sz="2200" dirty="0" err="1">
                <a:latin typeface="Courier New" panose="02070309020205020404" pitchFamily="49" charset="0"/>
                <a:cs typeface="Courier New" panose="02070309020205020404" pitchFamily="49" charset="0"/>
              </a:rPr>
              <a:t>ssize_t</a:t>
            </a:r>
            <a:r>
              <a:rPr lang="en-US" sz="2200" dirty="0">
                <a:latin typeface="Courier New" panose="02070309020205020404" pitchFamily="49" charset="0"/>
                <a:cs typeface="Courier New" panose="02070309020205020404" pitchFamily="49" charset="0"/>
              </a:rPr>
              <a:t> read(</a:t>
            </a:r>
            <a:r>
              <a:rPr lang="en-US" sz="2200" dirty="0" err="1">
                <a:latin typeface="Courier New" panose="02070309020205020404" pitchFamily="49" charset="0"/>
                <a:cs typeface="Courier New" panose="02070309020205020404" pitchFamily="49" charset="0"/>
              </a:rPr>
              <a:t>int</a:t>
            </a: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fd</a:t>
            </a:r>
            <a:r>
              <a:rPr lang="en-US" sz="2200" dirty="0">
                <a:latin typeface="Courier New" panose="02070309020205020404" pitchFamily="49" charset="0"/>
                <a:cs typeface="Courier New" panose="02070309020205020404" pitchFamily="49" charset="0"/>
              </a:rPr>
              <a:t>, void* </a:t>
            </a:r>
            <a:r>
              <a:rPr lang="en-US" sz="2200" dirty="0" err="1">
                <a:latin typeface="Courier New" panose="02070309020205020404" pitchFamily="49" charset="0"/>
                <a:cs typeface="Courier New" panose="02070309020205020404" pitchFamily="49" charset="0"/>
              </a:rPr>
              <a:t>buf</a:t>
            </a: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size_t</a:t>
            </a:r>
            <a:r>
              <a:rPr lang="en-US" sz="2200" dirty="0">
                <a:latin typeface="Courier New" panose="02070309020205020404" pitchFamily="49" charset="0"/>
                <a:cs typeface="Courier New" panose="02070309020205020404" pitchFamily="49" charset="0"/>
              </a:rPr>
              <a:t> count);</a:t>
            </a:r>
          </a:p>
          <a:p>
            <a:pPr lvl="3"/>
            <a:endParaRPr lang="en-US" sz="1400" dirty="0">
              <a:latin typeface="Courier New" panose="02070309020205020404" pitchFamily="49" charset="0"/>
              <a:cs typeface="Courier New" panose="02070309020205020404" pitchFamily="49" charset="0"/>
            </a:endParaRPr>
          </a:p>
          <a:p>
            <a:pPr lvl="1">
              <a:spcBef>
                <a:spcPts val="1200"/>
              </a:spcBef>
            </a:pPr>
            <a:r>
              <a:rPr lang="en-US" dirty="0"/>
              <a:t>Returns the number of bytes read</a:t>
            </a:r>
          </a:p>
          <a:p>
            <a:pPr lvl="2"/>
            <a:r>
              <a:rPr lang="en-US" dirty="0"/>
              <a:t>Might be fewer bytes than you requested (</a:t>
            </a:r>
            <a:r>
              <a:rPr lang="en-US" b="1" dirty="0">
                <a:solidFill>
                  <a:srgbClr val="FF0000"/>
                </a:solidFill>
              </a:rPr>
              <a:t>!!!</a:t>
            </a:r>
            <a:r>
              <a:rPr lang="en-US" dirty="0"/>
              <a:t>)</a:t>
            </a:r>
          </a:p>
          <a:p>
            <a:pPr lvl="2"/>
            <a:r>
              <a:rPr lang="en-US" dirty="0"/>
              <a:t>Returns </a:t>
            </a:r>
            <a:r>
              <a:rPr lang="en-US" b="1" dirty="0">
                <a:solidFill>
                  <a:schemeClr val="accent1"/>
                </a:solidFill>
                <a:latin typeface="Courier New" panose="02070309020205020404" pitchFamily="49" charset="0"/>
                <a:cs typeface="Courier New" panose="02070309020205020404" pitchFamily="49" charset="0"/>
              </a:rPr>
              <a:t>0</a:t>
            </a:r>
            <a:r>
              <a:rPr lang="en-US" dirty="0"/>
              <a:t> if you’re already at the end-of-file</a:t>
            </a:r>
          </a:p>
          <a:p>
            <a:pPr lvl="2"/>
            <a:r>
              <a:rPr lang="en-US" dirty="0"/>
              <a:t>Returns </a:t>
            </a:r>
            <a:r>
              <a:rPr lang="en-US" b="1" dirty="0">
                <a:solidFill>
                  <a:schemeClr val="accent1"/>
                </a:solidFill>
                <a:latin typeface="Courier New" panose="02070309020205020404" pitchFamily="49" charset="0"/>
                <a:cs typeface="Courier New" panose="02070309020205020404" pitchFamily="49" charset="0"/>
              </a:rPr>
              <a:t>-1</a:t>
            </a:r>
            <a:r>
              <a:rPr lang="en-US" dirty="0"/>
              <a:t> on error (and sets </a:t>
            </a:r>
            <a:r>
              <a:rPr lang="en-US" dirty="0" err="1">
                <a:latin typeface="Courier New" panose="02070309020205020404" pitchFamily="49" charset="0"/>
                <a:cs typeface="Courier New" panose="02070309020205020404" pitchFamily="49" charset="0"/>
              </a:rPr>
              <a:t>errno</a:t>
            </a:r>
            <a:r>
              <a:rPr lang="en-US" dirty="0"/>
              <a:t>)</a:t>
            </a:r>
          </a:p>
          <a:p>
            <a:pPr lvl="2"/>
            <a:r>
              <a:rPr lang="en-US" dirty="0"/>
              <a:t>Advances forward in the file by number</a:t>
            </a:r>
            <a:br>
              <a:rPr lang="en-US" dirty="0"/>
            </a:br>
            <a:r>
              <a:rPr lang="en-US" dirty="0"/>
              <a:t>of bytes read</a:t>
            </a:r>
          </a:p>
          <a:p>
            <a:pPr lvl="3"/>
            <a:endParaRPr lang="en-US" dirty="0"/>
          </a:p>
          <a:p>
            <a:pPr lvl="1"/>
            <a:r>
              <a:rPr lang="en-US" dirty="0"/>
              <a:t>There are some surprising error modes (check </a:t>
            </a:r>
            <a:r>
              <a:rPr lang="en-US" dirty="0" err="1">
                <a:latin typeface="Courier New" panose="02070309020205020404" pitchFamily="49" charset="0"/>
                <a:cs typeface="Courier New" panose="02070309020205020404" pitchFamily="49" charset="0"/>
              </a:rPr>
              <a:t>errno</a:t>
            </a:r>
            <a:r>
              <a:rPr lang="en-US" dirty="0"/>
              <a:t>)</a:t>
            </a:r>
          </a:p>
          <a:p>
            <a:pPr lvl="2"/>
            <a:r>
              <a:rPr lang="en-US" dirty="0">
                <a:solidFill>
                  <a:schemeClr val="accent1"/>
                </a:solidFill>
                <a:latin typeface="Courier New" panose="02070309020205020404" pitchFamily="49" charset="0"/>
                <a:cs typeface="Courier New" panose="02070309020205020404" pitchFamily="49" charset="0"/>
              </a:rPr>
              <a:t>EBADF</a:t>
            </a:r>
            <a:r>
              <a:rPr lang="en-US" dirty="0">
                <a:latin typeface="Courier New" panose="02070309020205020404" pitchFamily="49" charset="0"/>
                <a:cs typeface="Courier New" panose="02070309020205020404" pitchFamily="49" charset="0"/>
              </a:rPr>
              <a:t>:  </a:t>
            </a:r>
            <a:r>
              <a:rPr lang="en-US" dirty="0"/>
              <a:t>bad file descriptor</a:t>
            </a:r>
          </a:p>
          <a:p>
            <a:pPr lvl="2"/>
            <a:r>
              <a:rPr lang="en-US" dirty="0">
                <a:solidFill>
                  <a:schemeClr val="accent1"/>
                </a:solidFill>
                <a:latin typeface="Courier New" panose="02070309020205020404" pitchFamily="49" charset="0"/>
                <a:cs typeface="Courier New" panose="02070309020205020404" pitchFamily="49" charset="0"/>
              </a:rPr>
              <a:t>EFAULT</a:t>
            </a:r>
            <a:r>
              <a:rPr lang="en-US" dirty="0">
                <a:latin typeface="Courier New" panose="02070309020205020404" pitchFamily="49" charset="0"/>
                <a:cs typeface="Courier New" panose="02070309020205020404" pitchFamily="49" charset="0"/>
              </a:rPr>
              <a:t>: </a:t>
            </a:r>
            <a:r>
              <a:rPr lang="en-US" dirty="0"/>
              <a:t>output buffer is not a valid address</a:t>
            </a:r>
          </a:p>
          <a:p>
            <a:pPr lvl="2"/>
            <a:r>
              <a:rPr lang="en-US" dirty="0">
                <a:solidFill>
                  <a:schemeClr val="accent1"/>
                </a:solidFill>
                <a:latin typeface="Courier New" panose="02070309020205020404" pitchFamily="49" charset="0"/>
                <a:cs typeface="Courier New" panose="02070309020205020404" pitchFamily="49" charset="0"/>
              </a:rPr>
              <a:t>EINTR</a:t>
            </a:r>
            <a:r>
              <a:rPr lang="en-US" dirty="0">
                <a:latin typeface="Courier New" panose="02070309020205020404" pitchFamily="49" charset="0"/>
                <a:cs typeface="Courier New" panose="02070309020205020404" pitchFamily="49" charset="0"/>
              </a:rPr>
              <a:t>:  </a:t>
            </a:r>
            <a:r>
              <a:rPr lang="en-US" dirty="0"/>
              <a:t>read was interrupted, please try again  (ARGH!!!! 😤😠)</a:t>
            </a:r>
          </a:p>
          <a:p>
            <a:pPr lvl="2"/>
            <a:r>
              <a:rPr lang="en-US" dirty="0"/>
              <a:t>And many others…</a:t>
            </a:r>
          </a:p>
          <a:p>
            <a:pPr lvl="1"/>
            <a:endParaRPr lang="en-US" dirty="0"/>
          </a:p>
          <a:p>
            <a:pPr lvl="2"/>
            <a:endParaRPr lang="en-US" dirty="0"/>
          </a:p>
          <a:p>
            <a:pPr lvl="2"/>
            <a:endParaRPr lang="en-US" dirty="0"/>
          </a:p>
          <a:p>
            <a:pPr lvl="1"/>
            <a:endParaRPr lang="en-US" dirty="0"/>
          </a:p>
          <a:p>
            <a:endParaRPr lang="en-US" dirty="0"/>
          </a:p>
        </p:txBody>
      </p:sp>
      <p:sp>
        <p:nvSpPr>
          <p:cNvPr id="5" name="Slide Number Placeholder 4"/>
          <p:cNvSpPr>
            <a:spLocks noGrp="1"/>
          </p:cNvSpPr>
          <p:nvPr>
            <p:ph type="sldNum" sz="quarter" idx="10"/>
          </p:nvPr>
        </p:nvSpPr>
        <p:spPr/>
        <p:txBody>
          <a:bodyPr/>
          <a:lstStyle/>
          <a:p>
            <a:fld id="{1A9C8370-147A-427D-9F53-B1233595F5E1}" type="slidenum">
              <a:rPr lang="en-US" smtClean="0"/>
              <a:t>15</a:t>
            </a:fld>
            <a:endParaRPr lang="en-US"/>
          </a:p>
        </p:txBody>
      </p:sp>
      <p:sp>
        <p:nvSpPr>
          <p:cNvPr id="4" name="Rounded Rectangle 3"/>
          <p:cNvSpPr/>
          <p:nvPr/>
        </p:nvSpPr>
        <p:spPr bwMode="auto">
          <a:xfrm>
            <a:off x="483499" y="1362075"/>
            <a:ext cx="7955280" cy="457200"/>
          </a:xfrm>
          <a:prstGeom prst="roundRect">
            <a:avLst/>
          </a:prstGeom>
          <a:solidFill>
            <a:schemeClr val="bg1">
              <a:lumMod val="95000"/>
            </a:schemeClr>
          </a:solidFill>
          <a:ln w="19050" cap="flat" cmpd="sng" algn="ctr">
            <a:solidFill>
              <a:schemeClr val="tx1"/>
            </a:solidFill>
            <a:prstDash val="solid"/>
            <a:round/>
            <a:headEnd type="none" w="med" len="med"/>
            <a:tailEnd type="triangle" w="med" len="med"/>
          </a:ln>
          <a:effectLst/>
        </p:spPr>
        <p:txBody>
          <a:bodyPr rot="0" spcFirstLastPara="0" vertOverflow="overflow" horzOverflow="overflow" vert="horz" wrap="square" lIns="91440" tIns="45720" rIns="0" bIns="45720" numCol="1" spcCol="0" rtlCol="0" fromWordArt="0" anchor="ctr" anchorCtr="0" forceAA="0" compatLnSpc="1">
            <a:prstTxWarp prst="textNoShape">
              <a:avLst/>
            </a:prstTxWarp>
            <a:noAutofit/>
          </a:bodyPr>
          <a:lstStyle/>
          <a:p>
            <a:r>
              <a:rPr lang="en-US" sz="2200" dirty="0" err="1">
                <a:solidFill>
                  <a:srgbClr val="0066FF"/>
                </a:solidFill>
                <a:latin typeface="Courier New" panose="02070309020205020404" pitchFamily="49" charset="0"/>
                <a:cs typeface="Courier New" panose="02070309020205020404" pitchFamily="49" charset="0"/>
              </a:rPr>
              <a:t>ssize_t</a:t>
            </a:r>
            <a:r>
              <a:rPr lang="en-US" sz="2200" dirty="0">
                <a:latin typeface="Courier New" panose="02070309020205020404" pitchFamily="49" charset="0"/>
                <a:cs typeface="Courier New" panose="02070309020205020404" pitchFamily="49" charset="0"/>
              </a:rPr>
              <a:t> </a:t>
            </a:r>
            <a:r>
              <a:rPr lang="en-US" sz="2200" b="1" dirty="0">
                <a:solidFill>
                  <a:srgbClr val="669900"/>
                </a:solidFill>
                <a:latin typeface="Courier New" panose="02070309020205020404" pitchFamily="49" charset="0"/>
                <a:cs typeface="Courier New" panose="02070309020205020404" pitchFamily="49" charset="0"/>
              </a:rPr>
              <a:t>read</a:t>
            </a:r>
            <a:r>
              <a:rPr lang="en-US" sz="2200" dirty="0">
                <a:latin typeface="Courier New" panose="02070309020205020404" pitchFamily="49" charset="0"/>
                <a:cs typeface="Courier New" panose="02070309020205020404" pitchFamily="49" charset="0"/>
              </a:rPr>
              <a:t>(</a:t>
            </a:r>
            <a:r>
              <a:rPr lang="en-US" sz="2200" dirty="0" err="1">
                <a:solidFill>
                  <a:srgbClr val="0066FF"/>
                </a:solidFill>
                <a:latin typeface="Courier New" panose="02070309020205020404" pitchFamily="49" charset="0"/>
                <a:cs typeface="Courier New" panose="02070309020205020404" pitchFamily="49" charset="0"/>
              </a:rPr>
              <a:t>int</a:t>
            </a: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fd</a:t>
            </a:r>
            <a:r>
              <a:rPr lang="en-US" sz="2200" dirty="0">
                <a:latin typeface="Courier New" panose="02070309020205020404" pitchFamily="49" charset="0"/>
                <a:cs typeface="Courier New" panose="02070309020205020404" pitchFamily="49" charset="0"/>
              </a:rPr>
              <a:t>, </a:t>
            </a:r>
            <a:r>
              <a:rPr lang="en-US" sz="2200" dirty="0">
                <a:solidFill>
                  <a:srgbClr val="0066FF"/>
                </a:solidFill>
                <a:latin typeface="Courier New" panose="02070309020205020404" pitchFamily="49" charset="0"/>
                <a:cs typeface="Courier New" panose="02070309020205020404" pitchFamily="49" charset="0"/>
              </a:rPr>
              <a:t>void*</a:t>
            </a: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buf</a:t>
            </a:r>
            <a:r>
              <a:rPr lang="en-US" sz="2200" dirty="0">
                <a:latin typeface="Courier New" panose="02070309020205020404" pitchFamily="49" charset="0"/>
                <a:cs typeface="Courier New" panose="02070309020205020404" pitchFamily="49" charset="0"/>
              </a:rPr>
              <a:t>, </a:t>
            </a:r>
            <a:r>
              <a:rPr lang="en-US" sz="2200" dirty="0" err="1">
                <a:solidFill>
                  <a:srgbClr val="0066FF"/>
                </a:solidFill>
                <a:latin typeface="Courier New" panose="02070309020205020404" pitchFamily="49" charset="0"/>
                <a:cs typeface="Courier New" panose="02070309020205020404" pitchFamily="49" charset="0"/>
              </a:rPr>
              <a:t>size_t</a:t>
            </a:r>
            <a:r>
              <a:rPr lang="en-US" sz="2200" dirty="0">
                <a:latin typeface="Courier New" panose="02070309020205020404" pitchFamily="49" charset="0"/>
                <a:cs typeface="Courier New" panose="02070309020205020404" pitchFamily="49" charset="0"/>
              </a:rPr>
              <a:t> count);</a:t>
            </a:r>
          </a:p>
        </p:txBody>
      </p:sp>
      <p:sp>
        <p:nvSpPr>
          <p:cNvPr id="7" name="TextBox 6">
            <a:extLst>
              <a:ext uri="{FF2B5EF4-FFF2-40B4-BE49-F238E27FC236}">
                <a16:creationId xmlns:a16="http://schemas.microsoft.com/office/drawing/2014/main" id="{1C3C3484-F032-45DF-B231-EE4EE1BC3057}"/>
              </a:ext>
            </a:extLst>
          </p:cNvPr>
          <p:cNvSpPr txBox="1"/>
          <p:nvPr/>
        </p:nvSpPr>
        <p:spPr>
          <a:xfrm>
            <a:off x="5696144" y="3795658"/>
            <a:ext cx="694694" cy="553998"/>
          </a:xfrm>
          <a:prstGeom prst="rect">
            <a:avLst/>
          </a:prstGeom>
          <a:solidFill>
            <a:srgbClr val="EFBBBB"/>
          </a:solidFill>
          <a:ln>
            <a:solidFill>
              <a:schemeClr val="tx1"/>
            </a:solidFill>
          </a:ln>
        </p:spPr>
        <p:txBody>
          <a:bodyPr wrap="square" rtlCol="0">
            <a:spAutoFit/>
          </a:bodyPr>
          <a:lstStyle/>
          <a:p>
            <a:pPr algn="ctr"/>
            <a:r>
              <a:rPr lang="en-US" sz="1000" dirty="0" err="1">
                <a:latin typeface="Courier New" panose="02070309020205020404" pitchFamily="49" charset="0"/>
                <a:cs typeface="Courier New" panose="02070309020205020404" pitchFamily="49" charset="0"/>
              </a:rPr>
              <a:t>errno</a:t>
            </a:r>
            <a:endParaRPr lang="en-US" sz="1000" dirty="0">
              <a:latin typeface="Courier New" panose="02070309020205020404" pitchFamily="49" charset="0"/>
              <a:cs typeface="Courier New" panose="02070309020205020404" pitchFamily="49" charset="0"/>
            </a:endParaRPr>
          </a:p>
          <a:p>
            <a:pPr algn="ctr"/>
            <a:r>
              <a:rPr lang="en-US" sz="1000" dirty="0">
                <a:latin typeface="Courier New" panose="02070309020205020404" pitchFamily="49" charset="0"/>
                <a:cs typeface="Courier New" panose="02070309020205020404" pitchFamily="49" charset="0"/>
              </a:rPr>
              <a:t>==</a:t>
            </a:r>
            <a:br>
              <a:rPr lang="en-US" sz="1000" dirty="0">
                <a:latin typeface="Courier New" panose="02070309020205020404" pitchFamily="49" charset="0"/>
                <a:cs typeface="Courier New" panose="02070309020205020404" pitchFamily="49" charset="0"/>
              </a:rPr>
            </a:br>
            <a:r>
              <a:rPr lang="en-US" sz="1000" dirty="0">
                <a:latin typeface="Courier New" panose="02070309020205020404" pitchFamily="49" charset="0"/>
                <a:cs typeface="Courier New" panose="02070309020205020404" pitchFamily="49" charset="0"/>
              </a:rPr>
              <a:t>EINTR</a:t>
            </a:r>
          </a:p>
        </p:txBody>
      </p:sp>
      <p:sp>
        <p:nvSpPr>
          <p:cNvPr id="13" name="TextBox 12">
            <a:extLst>
              <a:ext uri="{FF2B5EF4-FFF2-40B4-BE49-F238E27FC236}">
                <a16:creationId xmlns:a16="http://schemas.microsoft.com/office/drawing/2014/main" id="{205E4BD7-ECEB-41CE-AF96-6D64B04308D7}"/>
              </a:ext>
            </a:extLst>
          </p:cNvPr>
          <p:cNvSpPr txBox="1"/>
          <p:nvPr/>
        </p:nvSpPr>
        <p:spPr>
          <a:xfrm>
            <a:off x="6915019" y="2660995"/>
            <a:ext cx="931666" cy="261610"/>
          </a:xfrm>
          <a:prstGeom prst="rect">
            <a:avLst/>
          </a:prstGeom>
          <a:ln>
            <a:solidFill>
              <a:schemeClr val="tx1"/>
            </a:solidFill>
          </a:ln>
          <a:effectLst>
            <a:softEdge rad="12700"/>
          </a:effectLst>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pPr algn="ctr"/>
            <a:r>
              <a:rPr lang="en-US" sz="1100" dirty="0">
                <a:solidFill>
                  <a:schemeClr val="tx1"/>
                </a:solidFill>
                <a:latin typeface="Calibri" pitchFamily="34" charset="0"/>
              </a:rPr>
              <a:t>Return Value</a:t>
            </a:r>
          </a:p>
        </p:txBody>
      </p:sp>
      <p:sp>
        <p:nvSpPr>
          <p:cNvPr id="15" name="TextBox 14">
            <a:extLst>
              <a:ext uri="{FF2B5EF4-FFF2-40B4-BE49-F238E27FC236}">
                <a16:creationId xmlns:a16="http://schemas.microsoft.com/office/drawing/2014/main" id="{562E4359-090A-4B18-B608-F015ACD7FF98}"/>
              </a:ext>
            </a:extLst>
          </p:cNvPr>
          <p:cNvSpPr txBox="1"/>
          <p:nvPr/>
        </p:nvSpPr>
        <p:spPr>
          <a:xfrm>
            <a:off x="7236421" y="3232560"/>
            <a:ext cx="288862" cy="261610"/>
          </a:xfrm>
          <a:prstGeom prst="rect">
            <a:avLst/>
          </a:prstGeom>
          <a:solidFill>
            <a:srgbClr val="00B0F0"/>
          </a:solidFill>
          <a:ln>
            <a:solidFill>
              <a:schemeClr val="tx1"/>
            </a:solidFill>
          </a:ln>
          <a:effectLst>
            <a:softEdge rad="12700"/>
          </a:effectLst>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pPr algn="ctr"/>
            <a:r>
              <a:rPr lang="en-US" sz="1100" dirty="0">
                <a:solidFill>
                  <a:schemeClr val="tx1"/>
                </a:solidFill>
                <a:latin typeface="Calibri" pitchFamily="34" charset="0"/>
              </a:rPr>
              <a:t> 0</a:t>
            </a:r>
          </a:p>
        </p:txBody>
      </p:sp>
      <p:sp>
        <p:nvSpPr>
          <p:cNvPr id="16" name="TextBox 15">
            <a:extLst>
              <a:ext uri="{FF2B5EF4-FFF2-40B4-BE49-F238E27FC236}">
                <a16:creationId xmlns:a16="http://schemas.microsoft.com/office/drawing/2014/main" id="{39E04AB1-B6E7-4396-ADEA-09293161FCA6}"/>
              </a:ext>
            </a:extLst>
          </p:cNvPr>
          <p:cNvSpPr txBox="1"/>
          <p:nvPr/>
        </p:nvSpPr>
        <p:spPr>
          <a:xfrm>
            <a:off x="6390838" y="3232560"/>
            <a:ext cx="300082" cy="261610"/>
          </a:xfrm>
          <a:prstGeom prst="rect">
            <a:avLst/>
          </a:prstGeom>
          <a:solidFill>
            <a:srgbClr val="00B0F0"/>
          </a:solidFill>
          <a:ln>
            <a:solidFill>
              <a:schemeClr val="tx1"/>
            </a:solidFill>
          </a:ln>
          <a:effectLst>
            <a:softEdge rad="12700"/>
          </a:effectLst>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pPr algn="ctr"/>
            <a:r>
              <a:rPr lang="en-US" sz="1100" dirty="0">
                <a:solidFill>
                  <a:schemeClr val="tx1"/>
                </a:solidFill>
                <a:latin typeface="Calibri" pitchFamily="34" charset="0"/>
              </a:rPr>
              <a:t>-1</a:t>
            </a:r>
          </a:p>
        </p:txBody>
      </p:sp>
      <p:sp>
        <p:nvSpPr>
          <p:cNvPr id="17" name="TextBox 16">
            <a:extLst>
              <a:ext uri="{FF2B5EF4-FFF2-40B4-BE49-F238E27FC236}">
                <a16:creationId xmlns:a16="http://schemas.microsoft.com/office/drawing/2014/main" id="{34B20986-94CA-48BD-B909-9DCF126388DA}"/>
              </a:ext>
            </a:extLst>
          </p:cNvPr>
          <p:cNvSpPr txBox="1"/>
          <p:nvPr/>
        </p:nvSpPr>
        <p:spPr>
          <a:xfrm>
            <a:off x="8058161" y="3232560"/>
            <a:ext cx="359394" cy="261610"/>
          </a:xfrm>
          <a:prstGeom prst="rect">
            <a:avLst/>
          </a:prstGeom>
          <a:solidFill>
            <a:srgbClr val="00B0F0"/>
          </a:solidFill>
          <a:ln>
            <a:solidFill>
              <a:schemeClr val="tx1"/>
            </a:solidFill>
          </a:ln>
          <a:effectLst>
            <a:softEdge rad="12700"/>
          </a:effectLst>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pPr algn="ctr"/>
            <a:r>
              <a:rPr lang="en-US" sz="1100" dirty="0">
                <a:solidFill>
                  <a:schemeClr val="tx1"/>
                </a:solidFill>
                <a:latin typeface="Calibri" pitchFamily="34" charset="0"/>
              </a:rPr>
              <a:t>&gt; 0</a:t>
            </a:r>
          </a:p>
        </p:txBody>
      </p:sp>
      <p:sp>
        <p:nvSpPr>
          <p:cNvPr id="18" name="TextBox 17">
            <a:extLst>
              <a:ext uri="{FF2B5EF4-FFF2-40B4-BE49-F238E27FC236}">
                <a16:creationId xmlns:a16="http://schemas.microsoft.com/office/drawing/2014/main" id="{38F09183-A8B0-4FCB-8000-50F6ABE86309}"/>
              </a:ext>
            </a:extLst>
          </p:cNvPr>
          <p:cNvSpPr txBox="1"/>
          <p:nvPr/>
        </p:nvSpPr>
        <p:spPr>
          <a:xfrm>
            <a:off x="6932285" y="2145136"/>
            <a:ext cx="914400" cy="320040"/>
          </a:xfrm>
          <a:prstGeom prst="rect">
            <a:avLst/>
          </a:prstGeom>
          <a:solidFill>
            <a:srgbClr val="92D050"/>
          </a:solidFill>
          <a:ln>
            <a:solidFill>
              <a:schemeClr val="tx1"/>
            </a:solidFill>
          </a:ln>
        </p:spPr>
        <p:txBody>
          <a:bodyPr wrap="square" rtlCol="0">
            <a:spAutoFit/>
          </a:bodyPr>
          <a:lstStyle/>
          <a:p>
            <a:pPr algn="ctr"/>
            <a:r>
              <a:rPr lang="en-US" sz="1400" dirty="0">
                <a:latin typeface="Courier New" panose="02070309020205020404" pitchFamily="49" charset="0"/>
                <a:cs typeface="Courier New" panose="02070309020205020404" pitchFamily="49" charset="0"/>
              </a:rPr>
              <a:t>read()</a:t>
            </a:r>
          </a:p>
        </p:txBody>
      </p:sp>
      <p:sp>
        <p:nvSpPr>
          <p:cNvPr id="19" name="TextBox 18">
            <a:extLst>
              <a:ext uri="{FF2B5EF4-FFF2-40B4-BE49-F238E27FC236}">
                <a16:creationId xmlns:a16="http://schemas.microsoft.com/office/drawing/2014/main" id="{E006D241-E056-44BA-BAC2-43238A0B6FB3}"/>
              </a:ext>
            </a:extLst>
          </p:cNvPr>
          <p:cNvSpPr txBox="1"/>
          <p:nvPr/>
        </p:nvSpPr>
        <p:spPr>
          <a:xfrm>
            <a:off x="6568682" y="3795658"/>
            <a:ext cx="624881" cy="400110"/>
          </a:xfrm>
          <a:prstGeom prst="rect">
            <a:avLst/>
          </a:prstGeom>
          <a:solidFill>
            <a:srgbClr val="EFBBBB"/>
          </a:solidFill>
          <a:ln>
            <a:solidFill>
              <a:schemeClr val="tx1"/>
            </a:solidFill>
          </a:ln>
        </p:spPr>
        <p:txBody>
          <a:bodyPr wrap="square" rtlCol="0">
            <a:spAutoFit/>
          </a:bodyPr>
          <a:lstStyle/>
          <a:p>
            <a:pPr algn="ctr"/>
            <a:r>
              <a:rPr lang="en-US" sz="1000" dirty="0">
                <a:latin typeface="Courier New" panose="02070309020205020404" pitchFamily="49" charset="0"/>
                <a:cs typeface="Courier New" panose="02070309020205020404" pitchFamily="49" charset="0"/>
              </a:rPr>
              <a:t>other</a:t>
            </a:r>
          </a:p>
          <a:p>
            <a:pPr algn="ctr"/>
            <a:r>
              <a:rPr lang="en-US" sz="1000" dirty="0" err="1">
                <a:latin typeface="Courier New" panose="02070309020205020404" pitchFamily="49" charset="0"/>
                <a:cs typeface="Courier New" panose="02070309020205020404" pitchFamily="49" charset="0"/>
              </a:rPr>
              <a:t>errno</a:t>
            </a:r>
            <a:endParaRPr lang="en-US" sz="1000" dirty="0">
              <a:latin typeface="Courier New" panose="02070309020205020404" pitchFamily="49" charset="0"/>
              <a:cs typeface="Courier New" panose="02070309020205020404" pitchFamily="49" charset="0"/>
            </a:endParaRPr>
          </a:p>
        </p:txBody>
      </p:sp>
      <p:sp>
        <p:nvSpPr>
          <p:cNvPr id="20" name="TextBox 19">
            <a:extLst>
              <a:ext uri="{FF2B5EF4-FFF2-40B4-BE49-F238E27FC236}">
                <a16:creationId xmlns:a16="http://schemas.microsoft.com/office/drawing/2014/main" id="{E973E141-27BC-4F62-AB87-3DC7FB2E92DB}"/>
              </a:ext>
            </a:extLst>
          </p:cNvPr>
          <p:cNvSpPr txBox="1"/>
          <p:nvPr/>
        </p:nvSpPr>
        <p:spPr>
          <a:xfrm>
            <a:off x="7575640" y="3795089"/>
            <a:ext cx="609600" cy="400110"/>
          </a:xfrm>
          <a:prstGeom prst="rect">
            <a:avLst/>
          </a:prstGeom>
          <a:solidFill>
            <a:srgbClr val="EFBBBB"/>
          </a:solidFill>
          <a:ln>
            <a:solidFill>
              <a:schemeClr val="tx1"/>
            </a:solidFill>
          </a:ln>
        </p:spPr>
        <p:txBody>
          <a:bodyPr wrap="square" rtlCol="0">
            <a:spAutoFit/>
          </a:bodyPr>
          <a:lstStyle/>
          <a:p>
            <a:pPr algn="ctr"/>
            <a:r>
              <a:rPr lang="en-US" sz="1000" dirty="0">
                <a:latin typeface="Courier New" panose="02070309020205020404" pitchFamily="49" charset="0"/>
                <a:cs typeface="Courier New" panose="02070309020205020404" pitchFamily="49" charset="0"/>
              </a:rPr>
              <a:t>==</a:t>
            </a:r>
            <a:br>
              <a:rPr lang="en-US" sz="1000" dirty="0">
                <a:latin typeface="Courier New" panose="02070309020205020404" pitchFamily="49" charset="0"/>
                <a:cs typeface="Courier New" panose="02070309020205020404" pitchFamily="49" charset="0"/>
              </a:rPr>
            </a:br>
            <a:r>
              <a:rPr lang="en-US" sz="1000" dirty="0">
                <a:latin typeface="Courier New" panose="02070309020205020404" pitchFamily="49" charset="0"/>
                <a:cs typeface="Courier New" panose="02070309020205020404" pitchFamily="49" charset="0"/>
              </a:rPr>
              <a:t>count</a:t>
            </a:r>
          </a:p>
        </p:txBody>
      </p:sp>
      <p:sp>
        <p:nvSpPr>
          <p:cNvPr id="21" name="TextBox 20">
            <a:extLst>
              <a:ext uri="{FF2B5EF4-FFF2-40B4-BE49-F238E27FC236}">
                <a16:creationId xmlns:a16="http://schemas.microsoft.com/office/drawing/2014/main" id="{68B66FD5-FB75-4808-B1AD-7BAEF6C794AB}"/>
              </a:ext>
            </a:extLst>
          </p:cNvPr>
          <p:cNvSpPr txBox="1"/>
          <p:nvPr/>
        </p:nvSpPr>
        <p:spPr>
          <a:xfrm>
            <a:off x="8316016" y="3795089"/>
            <a:ext cx="609600" cy="400110"/>
          </a:xfrm>
          <a:prstGeom prst="rect">
            <a:avLst/>
          </a:prstGeom>
          <a:solidFill>
            <a:srgbClr val="EFBBBB"/>
          </a:solidFill>
          <a:ln>
            <a:solidFill>
              <a:schemeClr val="tx1"/>
            </a:solidFill>
          </a:ln>
        </p:spPr>
        <p:txBody>
          <a:bodyPr wrap="square" rtlCol="0">
            <a:spAutoFit/>
          </a:bodyPr>
          <a:lstStyle/>
          <a:p>
            <a:pPr algn="ctr"/>
            <a:r>
              <a:rPr lang="en-US" sz="1000" dirty="0">
                <a:latin typeface="Courier New" panose="02070309020205020404" pitchFamily="49" charset="0"/>
                <a:cs typeface="Courier New" panose="02070309020205020404" pitchFamily="49" charset="0"/>
              </a:rPr>
              <a:t>&lt;</a:t>
            </a:r>
            <a:br>
              <a:rPr lang="en-US" sz="1000" dirty="0">
                <a:latin typeface="Courier New" panose="02070309020205020404" pitchFamily="49" charset="0"/>
                <a:cs typeface="Courier New" panose="02070309020205020404" pitchFamily="49" charset="0"/>
              </a:rPr>
            </a:br>
            <a:r>
              <a:rPr lang="en-US" sz="1000" dirty="0">
                <a:latin typeface="Courier New" panose="02070309020205020404" pitchFamily="49" charset="0"/>
                <a:cs typeface="Courier New" panose="02070309020205020404" pitchFamily="49" charset="0"/>
              </a:rPr>
              <a:t>count</a:t>
            </a:r>
          </a:p>
        </p:txBody>
      </p:sp>
      <p:cxnSp>
        <p:nvCxnSpPr>
          <p:cNvPr id="22" name="Straight Arrow Connector 21">
            <a:extLst>
              <a:ext uri="{FF2B5EF4-FFF2-40B4-BE49-F238E27FC236}">
                <a16:creationId xmlns:a16="http://schemas.microsoft.com/office/drawing/2014/main" id="{39F576F1-F57B-4E25-AC09-148ECA939555}"/>
              </a:ext>
            </a:extLst>
          </p:cNvPr>
          <p:cNvCxnSpPr>
            <a:stCxn id="13" idx="2"/>
            <a:endCxn id="15" idx="0"/>
          </p:cNvCxnSpPr>
          <p:nvPr/>
        </p:nvCxnSpPr>
        <p:spPr bwMode="auto">
          <a:xfrm>
            <a:off x="7380852" y="2922605"/>
            <a:ext cx="0" cy="309955"/>
          </a:xfrm>
          <a:prstGeom prst="straightConnector1">
            <a:avLst/>
          </a:prstGeom>
          <a:noFill/>
          <a:ln w="25400" cap="flat" cmpd="sng" algn="ctr">
            <a:solidFill>
              <a:schemeClr val="tx1"/>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49233F97-C0F6-46AA-B87B-39C81CC33150}"/>
              </a:ext>
            </a:extLst>
          </p:cNvPr>
          <p:cNvCxnSpPr>
            <a:stCxn id="13" idx="3"/>
            <a:endCxn id="17" idx="0"/>
          </p:cNvCxnSpPr>
          <p:nvPr/>
        </p:nvCxnSpPr>
        <p:spPr bwMode="auto">
          <a:xfrm>
            <a:off x="7846685" y="2791800"/>
            <a:ext cx="391173" cy="440760"/>
          </a:xfrm>
          <a:prstGeom prst="straightConnector1">
            <a:avLst/>
          </a:prstGeom>
          <a:noFill/>
          <a:ln w="25400"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016CE57E-691D-411F-B8F9-1A364F072FCC}"/>
              </a:ext>
            </a:extLst>
          </p:cNvPr>
          <p:cNvCxnSpPr>
            <a:cxnSpLocks/>
            <a:stCxn id="13" idx="1"/>
            <a:endCxn id="16" idx="0"/>
          </p:cNvCxnSpPr>
          <p:nvPr/>
        </p:nvCxnSpPr>
        <p:spPr bwMode="auto">
          <a:xfrm flipH="1">
            <a:off x="6540879" y="2791800"/>
            <a:ext cx="374140" cy="440760"/>
          </a:xfrm>
          <a:prstGeom prst="straightConnector1">
            <a:avLst/>
          </a:prstGeom>
          <a:noFill/>
          <a:ln w="25400" cap="flat" cmpd="sng" algn="ctr">
            <a:solidFill>
              <a:schemeClr val="tx1"/>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ABADEE8B-DD61-42F6-8C8E-7D37EBA4A648}"/>
              </a:ext>
            </a:extLst>
          </p:cNvPr>
          <p:cNvCxnSpPr>
            <a:stCxn id="17" idx="2"/>
            <a:endCxn id="20" idx="0"/>
          </p:cNvCxnSpPr>
          <p:nvPr/>
        </p:nvCxnSpPr>
        <p:spPr bwMode="auto">
          <a:xfrm flipH="1">
            <a:off x="7880440" y="3494170"/>
            <a:ext cx="357418" cy="300919"/>
          </a:xfrm>
          <a:prstGeom prst="straightConnector1">
            <a:avLst/>
          </a:prstGeom>
          <a:noFill/>
          <a:ln w="25400" cap="flat" cmpd="sng" algn="ctr">
            <a:solidFill>
              <a:schemeClr val="tx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AA1B7E06-63DD-4B7C-999D-EA466C6F60F7}"/>
              </a:ext>
            </a:extLst>
          </p:cNvPr>
          <p:cNvCxnSpPr>
            <a:stCxn id="17" idx="2"/>
            <a:endCxn id="21" idx="0"/>
          </p:cNvCxnSpPr>
          <p:nvPr/>
        </p:nvCxnSpPr>
        <p:spPr bwMode="auto">
          <a:xfrm>
            <a:off x="8237858" y="3494170"/>
            <a:ext cx="382958" cy="300919"/>
          </a:xfrm>
          <a:prstGeom prst="straightConnector1">
            <a:avLst/>
          </a:prstGeom>
          <a:noFill/>
          <a:ln w="25400" cap="flat" cmpd="sng" algn="ctr">
            <a:solidFill>
              <a:schemeClr val="tx1"/>
            </a:solidFill>
            <a:prstDash val="solid"/>
            <a:round/>
            <a:headEnd type="none" w="med" len="med"/>
            <a:tailEnd type="triangle"/>
          </a:ln>
          <a:effectLst/>
        </p:spPr>
      </p:cxnSp>
      <p:cxnSp>
        <p:nvCxnSpPr>
          <p:cNvPr id="35" name="Straight Arrow Connector 34">
            <a:extLst>
              <a:ext uri="{FF2B5EF4-FFF2-40B4-BE49-F238E27FC236}">
                <a16:creationId xmlns:a16="http://schemas.microsoft.com/office/drawing/2014/main" id="{90E6F229-C650-40BE-8FFD-690B00E41E09}"/>
              </a:ext>
            </a:extLst>
          </p:cNvPr>
          <p:cNvCxnSpPr>
            <a:stCxn id="16" idx="2"/>
            <a:endCxn id="7" idx="0"/>
          </p:cNvCxnSpPr>
          <p:nvPr/>
        </p:nvCxnSpPr>
        <p:spPr bwMode="auto">
          <a:xfrm flipH="1">
            <a:off x="6043491" y="3494170"/>
            <a:ext cx="497388" cy="301488"/>
          </a:xfrm>
          <a:prstGeom prst="straightConnector1">
            <a:avLst/>
          </a:prstGeom>
          <a:noFill/>
          <a:ln w="25400" cap="flat" cmpd="sng" algn="ctr">
            <a:solidFill>
              <a:schemeClr val="tx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FB7FE28F-ED7B-43CF-9B84-51FDEE56E509}"/>
              </a:ext>
            </a:extLst>
          </p:cNvPr>
          <p:cNvCxnSpPr>
            <a:stCxn id="16" idx="2"/>
            <a:endCxn id="19" idx="0"/>
          </p:cNvCxnSpPr>
          <p:nvPr/>
        </p:nvCxnSpPr>
        <p:spPr bwMode="auto">
          <a:xfrm>
            <a:off x="6540879" y="3494170"/>
            <a:ext cx="340244" cy="301488"/>
          </a:xfrm>
          <a:prstGeom prst="straightConnector1">
            <a:avLst/>
          </a:prstGeom>
          <a:noFill/>
          <a:ln w="25400" cap="flat" cmpd="sng" algn="ctr">
            <a:solidFill>
              <a:schemeClr val="tx1"/>
            </a:solidFill>
            <a:prstDash val="solid"/>
            <a:round/>
            <a:headEnd type="none" w="med" len="med"/>
            <a:tailEnd type="triangle"/>
          </a:ln>
          <a:effectLst/>
        </p:spPr>
      </p:cxnSp>
      <p:sp>
        <p:nvSpPr>
          <p:cNvPr id="38" name="Freeform: Shape 37">
            <a:extLst>
              <a:ext uri="{FF2B5EF4-FFF2-40B4-BE49-F238E27FC236}">
                <a16:creationId xmlns:a16="http://schemas.microsoft.com/office/drawing/2014/main" id="{1F58E7FE-2079-4A8E-9C5B-B80506319452}"/>
              </a:ext>
            </a:extLst>
          </p:cNvPr>
          <p:cNvSpPr/>
          <p:nvPr/>
        </p:nvSpPr>
        <p:spPr bwMode="auto">
          <a:xfrm>
            <a:off x="5434716" y="2279176"/>
            <a:ext cx="1498347" cy="1699146"/>
          </a:xfrm>
          <a:custGeom>
            <a:avLst/>
            <a:gdLst>
              <a:gd name="connsiteX0" fmla="*/ 276872 w 1498347"/>
              <a:gd name="connsiteY0" fmla="*/ 1699146 h 1699146"/>
              <a:gd name="connsiteX1" fmla="*/ 85803 w 1498347"/>
              <a:gd name="connsiteY1" fmla="*/ 1139588 h 1699146"/>
              <a:gd name="connsiteX2" fmla="*/ 1498347 w 1498347"/>
              <a:gd name="connsiteY2" fmla="*/ 0 h 1699146"/>
            </a:gdLst>
            <a:ahLst/>
            <a:cxnLst>
              <a:cxn ang="0">
                <a:pos x="connsiteX0" y="connsiteY0"/>
              </a:cxn>
              <a:cxn ang="0">
                <a:pos x="connsiteX1" y="connsiteY1"/>
              </a:cxn>
              <a:cxn ang="0">
                <a:pos x="connsiteX2" y="connsiteY2"/>
              </a:cxn>
            </a:cxnLst>
            <a:rect l="l" t="t" r="r" b="b"/>
            <a:pathLst>
              <a:path w="1498347" h="1699146">
                <a:moveTo>
                  <a:pt x="276872" y="1699146"/>
                </a:moveTo>
                <a:cubicBezTo>
                  <a:pt x="79548" y="1560962"/>
                  <a:pt x="-117776" y="1422779"/>
                  <a:pt x="85803" y="1139588"/>
                </a:cubicBezTo>
                <a:cubicBezTo>
                  <a:pt x="289382" y="856397"/>
                  <a:pt x="893864" y="428198"/>
                  <a:pt x="1498347" y="0"/>
                </a:cubicBezTo>
              </a:path>
            </a:pathLst>
          </a:custGeom>
          <a:no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40" name="Freeform: Shape 39">
            <a:extLst>
              <a:ext uri="{FF2B5EF4-FFF2-40B4-BE49-F238E27FC236}">
                <a16:creationId xmlns:a16="http://schemas.microsoft.com/office/drawing/2014/main" id="{410915DC-D422-4EEF-B67A-1B19D4D1DE24}"/>
              </a:ext>
            </a:extLst>
          </p:cNvPr>
          <p:cNvSpPr/>
          <p:nvPr/>
        </p:nvSpPr>
        <p:spPr bwMode="auto">
          <a:xfrm>
            <a:off x="7847463" y="2284379"/>
            <a:ext cx="1231976" cy="1700767"/>
          </a:xfrm>
          <a:custGeom>
            <a:avLst/>
            <a:gdLst>
              <a:gd name="connsiteX0" fmla="*/ 1078173 w 1231976"/>
              <a:gd name="connsiteY0" fmla="*/ 1700767 h 1700767"/>
              <a:gd name="connsiteX1" fmla="*/ 1187355 w 1231976"/>
              <a:gd name="connsiteY1" fmla="*/ 1134385 h 1700767"/>
              <a:gd name="connsiteX2" fmla="*/ 429904 w 1231976"/>
              <a:gd name="connsiteY2" fmla="*/ 165394 h 1700767"/>
              <a:gd name="connsiteX3" fmla="*/ 0 w 1231976"/>
              <a:gd name="connsiteY3" fmla="*/ 8445 h 1700767"/>
            </a:gdLst>
            <a:ahLst/>
            <a:cxnLst>
              <a:cxn ang="0">
                <a:pos x="connsiteX0" y="connsiteY0"/>
              </a:cxn>
              <a:cxn ang="0">
                <a:pos x="connsiteX1" y="connsiteY1"/>
              </a:cxn>
              <a:cxn ang="0">
                <a:pos x="connsiteX2" y="connsiteY2"/>
              </a:cxn>
              <a:cxn ang="0">
                <a:pos x="connsiteX3" y="connsiteY3"/>
              </a:cxn>
            </a:cxnLst>
            <a:rect l="l" t="t" r="r" b="b"/>
            <a:pathLst>
              <a:path w="1231976" h="1700767">
                <a:moveTo>
                  <a:pt x="1078173" y="1700767"/>
                </a:moveTo>
                <a:cubicBezTo>
                  <a:pt x="1186786" y="1545523"/>
                  <a:pt x="1295400" y="1390280"/>
                  <a:pt x="1187355" y="1134385"/>
                </a:cubicBezTo>
                <a:cubicBezTo>
                  <a:pt x="1079310" y="878490"/>
                  <a:pt x="627796" y="353051"/>
                  <a:pt x="429904" y="165394"/>
                </a:cubicBezTo>
                <a:cubicBezTo>
                  <a:pt x="232012" y="-22263"/>
                  <a:pt x="116006" y="-6909"/>
                  <a:pt x="0" y="8445"/>
                </a:cubicBezTo>
              </a:path>
            </a:pathLst>
          </a:custGeom>
          <a:no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41" name="TextBox 40">
            <a:extLst>
              <a:ext uri="{FF2B5EF4-FFF2-40B4-BE49-F238E27FC236}">
                <a16:creationId xmlns:a16="http://schemas.microsoft.com/office/drawing/2014/main" id="{EA1AE0D2-FB74-431D-8314-0A5D9A0D0981}"/>
              </a:ext>
            </a:extLst>
          </p:cNvPr>
          <p:cNvSpPr txBox="1"/>
          <p:nvPr/>
        </p:nvSpPr>
        <p:spPr>
          <a:xfrm>
            <a:off x="7593342" y="4222009"/>
            <a:ext cx="574196" cy="461665"/>
          </a:xfrm>
          <a:prstGeom prst="rect">
            <a:avLst/>
          </a:prstGeom>
          <a:noFill/>
        </p:spPr>
        <p:txBody>
          <a:bodyPr wrap="none" rtlCol="0">
            <a:spAutoFit/>
          </a:bodyPr>
          <a:lstStyle/>
          <a:p>
            <a:r>
              <a:rPr lang="en-US" sz="1200" dirty="0">
                <a:solidFill>
                  <a:srgbClr val="FF0000"/>
                </a:solidFill>
                <a:latin typeface="Ink Free" panose="03080402000500000000" pitchFamily="66" charset="0"/>
              </a:rPr>
              <a:t>You’re</a:t>
            </a:r>
            <a:br>
              <a:rPr lang="en-US" sz="1200" dirty="0">
                <a:solidFill>
                  <a:srgbClr val="FF0000"/>
                </a:solidFill>
                <a:latin typeface="Ink Free" panose="03080402000500000000" pitchFamily="66" charset="0"/>
              </a:rPr>
            </a:br>
            <a:r>
              <a:rPr lang="en-US" sz="1200" dirty="0">
                <a:solidFill>
                  <a:srgbClr val="FF0000"/>
                </a:solidFill>
                <a:latin typeface="Ink Free" panose="03080402000500000000" pitchFamily="66" charset="0"/>
              </a:rPr>
              <a:t>done!</a:t>
            </a:r>
          </a:p>
        </p:txBody>
      </p:sp>
      <p:sp>
        <p:nvSpPr>
          <p:cNvPr id="42" name="TextBox 41">
            <a:extLst>
              <a:ext uri="{FF2B5EF4-FFF2-40B4-BE49-F238E27FC236}">
                <a16:creationId xmlns:a16="http://schemas.microsoft.com/office/drawing/2014/main" id="{8937B193-ABF2-4064-8FE4-B04BE9E9034E}"/>
              </a:ext>
            </a:extLst>
          </p:cNvPr>
          <p:cNvSpPr txBox="1"/>
          <p:nvPr/>
        </p:nvSpPr>
        <p:spPr>
          <a:xfrm>
            <a:off x="8316016" y="4222009"/>
            <a:ext cx="663964" cy="461665"/>
          </a:xfrm>
          <a:prstGeom prst="rect">
            <a:avLst/>
          </a:prstGeom>
          <a:noFill/>
        </p:spPr>
        <p:txBody>
          <a:bodyPr wrap="none" rtlCol="0">
            <a:spAutoFit/>
          </a:bodyPr>
          <a:lstStyle/>
          <a:p>
            <a:r>
              <a:rPr lang="en-US" sz="1200" dirty="0">
                <a:solidFill>
                  <a:srgbClr val="FF0000"/>
                </a:solidFill>
                <a:latin typeface="Ink Free" panose="03080402000500000000" pitchFamily="66" charset="0"/>
              </a:rPr>
              <a:t>Keep</a:t>
            </a:r>
            <a:br>
              <a:rPr lang="en-US" sz="1200" dirty="0">
                <a:solidFill>
                  <a:srgbClr val="FF0000"/>
                </a:solidFill>
                <a:latin typeface="Ink Free" panose="03080402000500000000" pitchFamily="66" charset="0"/>
              </a:rPr>
            </a:br>
            <a:r>
              <a:rPr lang="en-US" sz="1200" dirty="0">
                <a:solidFill>
                  <a:srgbClr val="FF0000"/>
                </a:solidFill>
                <a:latin typeface="Ink Free" panose="03080402000500000000" pitchFamily="66" charset="0"/>
              </a:rPr>
              <a:t>reading</a:t>
            </a:r>
          </a:p>
        </p:txBody>
      </p:sp>
      <p:sp>
        <p:nvSpPr>
          <p:cNvPr id="43" name="TextBox 42">
            <a:extLst>
              <a:ext uri="{FF2B5EF4-FFF2-40B4-BE49-F238E27FC236}">
                <a16:creationId xmlns:a16="http://schemas.microsoft.com/office/drawing/2014/main" id="{25B696A2-1574-4CAF-BEC0-97182238FEC3}"/>
              </a:ext>
            </a:extLst>
          </p:cNvPr>
          <p:cNvSpPr txBox="1"/>
          <p:nvPr/>
        </p:nvSpPr>
        <p:spPr>
          <a:xfrm>
            <a:off x="6568682" y="4223492"/>
            <a:ext cx="931666" cy="430887"/>
          </a:xfrm>
          <a:prstGeom prst="rect">
            <a:avLst/>
          </a:prstGeom>
          <a:noFill/>
        </p:spPr>
        <p:txBody>
          <a:bodyPr wrap="square" rtlCol="0">
            <a:spAutoFit/>
          </a:bodyPr>
          <a:lstStyle/>
          <a:p>
            <a:r>
              <a:rPr lang="en-US" sz="1050" dirty="0">
                <a:solidFill>
                  <a:srgbClr val="FF0000"/>
                </a:solidFill>
                <a:latin typeface="Ink Free" panose="03080402000500000000" pitchFamily="66" charset="0"/>
              </a:rPr>
              <a:t>Error msg,</a:t>
            </a:r>
          </a:p>
          <a:p>
            <a:r>
              <a:rPr lang="en-US" sz="1050" dirty="0">
                <a:solidFill>
                  <a:srgbClr val="FF0000"/>
                </a:solidFill>
                <a:latin typeface="Ink Free" panose="03080402000500000000" pitchFamily="66" charset="0"/>
              </a:rPr>
              <a:t>exit</a:t>
            </a:r>
          </a:p>
        </p:txBody>
      </p:sp>
      <p:sp>
        <p:nvSpPr>
          <p:cNvPr id="44" name="TextBox 43">
            <a:extLst>
              <a:ext uri="{FF2B5EF4-FFF2-40B4-BE49-F238E27FC236}">
                <a16:creationId xmlns:a16="http://schemas.microsoft.com/office/drawing/2014/main" id="{9F43EB6B-BDEE-4B8F-B8CA-D6FBDE9A8F49}"/>
              </a:ext>
            </a:extLst>
          </p:cNvPr>
          <p:cNvSpPr txBox="1"/>
          <p:nvPr/>
        </p:nvSpPr>
        <p:spPr>
          <a:xfrm>
            <a:off x="5118159" y="3933157"/>
            <a:ext cx="566181" cy="461665"/>
          </a:xfrm>
          <a:prstGeom prst="rect">
            <a:avLst/>
          </a:prstGeom>
          <a:noFill/>
        </p:spPr>
        <p:txBody>
          <a:bodyPr wrap="none" rtlCol="0">
            <a:spAutoFit/>
          </a:bodyPr>
          <a:lstStyle/>
          <a:p>
            <a:r>
              <a:rPr lang="en-US" sz="1200" dirty="0">
                <a:solidFill>
                  <a:srgbClr val="FF0000"/>
                </a:solidFill>
                <a:latin typeface="Ink Free" panose="03080402000500000000" pitchFamily="66" charset="0"/>
              </a:rPr>
              <a:t>Try</a:t>
            </a:r>
            <a:br>
              <a:rPr lang="en-US" sz="1200" dirty="0">
                <a:solidFill>
                  <a:srgbClr val="FF0000"/>
                </a:solidFill>
                <a:latin typeface="Ink Free" panose="03080402000500000000" pitchFamily="66" charset="0"/>
              </a:rPr>
            </a:br>
            <a:r>
              <a:rPr lang="en-US" sz="1200" dirty="0">
                <a:solidFill>
                  <a:srgbClr val="FF0000"/>
                </a:solidFill>
                <a:latin typeface="Ink Free" panose="03080402000500000000" pitchFamily="66" charset="0"/>
              </a:rPr>
              <a:t>again!</a:t>
            </a:r>
          </a:p>
        </p:txBody>
      </p:sp>
      <p:sp>
        <p:nvSpPr>
          <p:cNvPr id="45" name="TextBox 44">
            <a:extLst>
              <a:ext uri="{FF2B5EF4-FFF2-40B4-BE49-F238E27FC236}">
                <a16:creationId xmlns:a16="http://schemas.microsoft.com/office/drawing/2014/main" id="{459AEBAE-0EC3-4573-B45F-3DF7DD17B5C2}"/>
              </a:ext>
            </a:extLst>
          </p:cNvPr>
          <p:cNvSpPr txBox="1"/>
          <p:nvPr/>
        </p:nvSpPr>
        <p:spPr>
          <a:xfrm>
            <a:off x="7177649" y="3489064"/>
            <a:ext cx="386644" cy="276999"/>
          </a:xfrm>
          <a:prstGeom prst="rect">
            <a:avLst/>
          </a:prstGeom>
          <a:noFill/>
        </p:spPr>
        <p:txBody>
          <a:bodyPr wrap="none" rtlCol="0">
            <a:spAutoFit/>
          </a:bodyPr>
          <a:lstStyle/>
          <a:p>
            <a:r>
              <a:rPr lang="en-US" sz="1200" dirty="0" err="1">
                <a:solidFill>
                  <a:srgbClr val="FF0000"/>
                </a:solidFill>
                <a:latin typeface="Ink Free" panose="03080402000500000000" pitchFamily="66" charset="0"/>
              </a:rPr>
              <a:t>eof</a:t>
            </a:r>
            <a:endParaRPr lang="en-US" sz="1200" dirty="0">
              <a:solidFill>
                <a:srgbClr val="FF0000"/>
              </a:solidFill>
              <a:latin typeface="Ink Free" panose="03080402000500000000" pitchFamily="66" charset="0"/>
            </a:endParaRPr>
          </a:p>
        </p:txBody>
      </p:sp>
      <p:cxnSp>
        <p:nvCxnSpPr>
          <p:cNvPr id="47" name="Straight Arrow Connector 46">
            <a:extLst>
              <a:ext uri="{FF2B5EF4-FFF2-40B4-BE49-F238E27FC236}">
                <a16:creationId xmlns:a16="http://schemas.microsoft.com/office/drawing/2014/main" id="{279C6FBE-C6CB-4DEF-A156-E33AD2D2EB4F}"/>
              </a:ext>
            </a:extLst>
          </p:cNvPr>
          <p:cNvCxnSpPr>
            <a:stCxn id="18" idx="2"/>
            <a:endCxn id="13" idx="0"/>
          </p:cNvCxnSpPr>
          <p:nvPr/>
        </p:nvCxnSpPr>
        <p:spPr bwMode="auto">
          <a:xfrm flipH="1">
            <a:off x="7380852" y="2465176"/>
            <a:ext cx="8633" cy="195819"/>
          </a:xfrm>
          <a:prstGeom prst="straightConnector1">
            <a:avLst/>
          </a:prstGeom>
          <a:noFill/>
          <a:ln w="254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10586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5" grpId="0" animBg="1"/>
      <p:bldP spid="16" grpId="0" animBg="1"/>
      <p:bldP spid="17" grpId="0" animBg="1"/>
      <p:bldP spid="18" grpId="0" animBg="1"/>
      <p:bldP spid="19" grpId="0" animBg="1"/>
      <p:bldP spid="20" grpId="0" animBg="1"/>
      <p:bldP spid="21" grpId="0" animBg="1"/>
      <p:bldP spid="38" grpId="0" animBg="1"/>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One way to </a:t>
                </a:r>
                <a:r>
                  <a:rPr lang="en-US" dirty="0">
                    <a:latin typeface="Courier New" panose="02070309020205020404" pitchFamily="49" charset="0"/>
                    <a:cs typeface="Courier New" panose="02070309020205020404" pitchFamily="49" charset="0"/>
                  </a:rPr>
                  <a:t>read()</a:t>
                </a:r>
                <a:r>
                  <a:rPr lang="en-US" dirty="0"/>
                  <a:t> </a:t>
                </a:r>
                <a14:m>
                  <m:oMath xmlns:m="http://schemas.openxmlformats.org/officeDocument/2006/math">
                    <m:r>
                      <a:rPr lang="en-US" i="1" dirty="0" smtClean="0">
                        <a:latin typeface="Cambria Math" panose="02040503050406030204" pitchFamily="18" charset="0"/>
                      </a:rPr>
                      <m:t>𝑛</m:t>
                    </m:r>
                  </m:oMath>
                </a14:m>
                <a:r>
                  <a:rPr lang="en-US" dirty="0"/>
                  <a:t> bytes</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112" t="-6557" b="-21311"/>
                </a:stretch>
              </a:blipFill>
            </p:spPr>
            <p:txBody>
              <a:bodyPr/>
              <a:lstStyle/>
              <a:p>
                <a:r>
                  <a:rPr lang="en-US">
                    <a:noFill/>
                  </a:rPr>
                  <a:t> </a:t>
                </a:r>
              </a:p>
            </p:txBody>
          </p:sp>
        </mc:Fallback>
      </mc:AlternateContent>
      <p:sp>
        <p:nvSpPr>
          <p:cNvPr id="3" name="Content Placeholder 2"/>
          <p:cNvSpPr>
            <a:spLocks noGrp="1"/>
          </p:cNvSpPr>
          <p:nvPr>
            <p:ph idx="1"/>
          </p:nvPr>
        </p:nvSpPr>
        <p:spPr>
          <a:xfrm>
            <a:off x="396875" y="1362075"/>
            <a:ext cx="8366125" cy="914400"/>
          </a:xfrm>
        </p:spPr>
        <p:txBody>
          <a:bodyPr/>
          <a:lstStyle/>
          <a:p>
            <a:r>
              <a:rPr lang="en-US" dirty="0"/>
              <a:t>Let’s say we want to read ‘n’ bytes. Which is the correct completion of the blank below?</a:t>
            </a:r>
          </a:p>
        </p:txBody>
      </p:sp>
      <p:sp>
        <p:nvSpPr>
          <p:cNvPr id="5" name="Slide Number Placeholder 4"/>
          <p:cNvSpPr>
            <a:spLocks noGrp="1"/>
          </p:cNvSpPr>
          <p:nvPr>
            <p:ph type="sldNum" sz="quarter" idx="10"/>
          </p:nvPr>
        </p:nvSpPr>
        <p:spPr/>
        <p:txBody>
          <a:bodyPr/>
          <a:lstStyle/>
          <a:p>
            <a:fld id="{1A9C8370-147A-427D-9F53-B1233595F5E1}" type="slidenum">
              <a:rPr lang="en-US" smtClean="0"/>
              <a:t>16</a:t>
            </a:fld>
            <a:endParaRPr lang="en-US"/>
          </a:p>
        </p:txBody>
      </p:sp>
      <p:sp>
        <p:nvSpPr>
          <p:cNvPr id="4" name="Rounded Rectangle 3"/>
          <p:cNvSpPr/>
          <p:nvPr/>
        </p:nvSpPr>
        <p:spPr bwMode="auto">
          <a:xfrm>
            <a:off x="182880" y="2377440"/>
            <a:ext cx="5212080" cy="4297680"/>
          </a:xfrm>
          <a:prstGeom prst="roundRect">
            <a:avLst>
              <a:gd name="adj" fmla="val 2998"/>
            </a:avLst>
          </a:prstGeom>
          <a:solidFill>
            <a:schemeClr val="bg1">
              <a:lumMod val="95000"/>
            </a:schemeClr>
          </a:solidFill>
          <a:ln w="25400" cap="flat" cmpd="sng" algn="ctr">
            <a:solidFill>
              <a:schemeClr val="tx1"/>
            </a:solidFill>
            <a:prstDash val="solid"/>
            <a:round/>
            <a:headEnd type="none" w="med" len="med"/>
            <a:tailEnd type="triangle" w="med" len="med"/>
          </a:ln>
          <a:effectLst/>
        </p:spPr>
        <p:txBody>
          <a:bodyPr vert="horz" wrap="square" lIns="91440" tIns="0" rIns="91440" bIns="45720" numCol="1" rtlCol="0" anchor="t" anchorCtr="0" compatLnSpc="1">
            <a:prstTxWarp prst="textNoShape">
              <a:avLst/>
            </a:prstTxWarp>
            <a:noAutofit/>
          </a:bodyPr>
          <a:lstStyle/>
          <a:p>
            <a:r>
              <a:rPr lang="en-US" sz="1600" dirty="0">
                <a:solidFill>
                  <a:srgbClr val="0066FF"/>
                </a:solidFill>
                <a:latin typeface="Courier New" panose="02070309020205020404" pitchFamily="49" charset="0"/>
                <a:cs typeface="Courier New" panose="02070309020205020404" pitchFamily="49" charset="0"/>
              </a:rPr>
              <a:t>char* </a:t>
            </a:r>
            <a:r>
              <a:rPr lang="en-US" sz="1600" dirty="0" err="1">
                <a:latin typeface="Courier New" panose="02070309020205020404" pitchFamily="49" charset="0"/>
                <a:cs typeface="Courier New" panose="02070309020205020404" pitchFamily="49" charset="0"/>
              </a:rPr>
              <a:t>buf</a:t>
            </a:r>
            <a:r>
              <a:rPr lang="en-US" sz="1600" dirty="0">
                <a:latin typeface="Courier New" panose="02070309020205020404" pitchFamily="49" charset="0"/>
                <a:cs typeface="Courier New" panose="02070309020205020404" pitchFamily="49" charset="0"/>
              </a:rPr>
              <a:t> = ...;  </a:t>
            </a:r>
            <a:r>
              <a:rPr lang="en-US" sz="1600" i="1" dirty="0">
                <a:solidFill>
                  <a:srgbClr val="5A5A5A"/>
                </a:solidFill>
                <a:latin typeface="Courier New" panose="02070309020205020404" pitchFamily="49" charset="0"/>
                <a:cs typeface="Courier New" panose="02070309020205020404" pitchFamily="49" charset="0"/>
              </a:rPr>
              <a:t>// buffer of size n</a:t>
            </a:r>
          </a:p>
          <a:p>
            <a:r>
              <a:rPr lang="en-US" sz="1600" dirty="0" err="1">
                <a:solidFill>
                  <a:srgbClr val="0066FF"/>
                </a:solidFill>
                <a:latin typeface="Courier New" panose="02070309020205020404" pitchFamily="49" charset="0"/>
                <a:cs typeface="Courier New" panose="02070309020205020404" pitchFamily="49" charset="0"/>
              </a:rPr>
              <a:t>int</a:t>
            </a:r>
            <a:r>
              <a:rPr lang="en-US" sz="1600" dirty="0">
                <a:solidFill>
                  <a:srgbClr val="0066FF"/>
                </a:solidFill>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bytes_left</a:t>
            </a:r>
            <a:r>
              <a:rPr lang="en-US" sz="1600" dirty="0">
                <a:latin typeface="Courier New" panose="02070309020205020404" pitchFamily="49" charset="0"/>
                <a:cs typeface="Courier New" panose="02070309020205020404" pitchFamily="49" charset="0"/>
              </a:rPr>
              <a:t> = n;</a:t>
            </a:r>
          </a:p>
          <a:p>
            <a:r>
              <a:rPr lang="en-US" sz="1600" dirty="0" err="1">
                <a:solidFill>
                  <a:srgbClr val="0066FF"/>
                </a:solidFill>
                <a:latin typeface="Courier New" panose="02070309020205020404" pitchFamily="49" charset="0"/>
                <a:cs typeface="Courier New" panose="02070309020205020404" pitchFamily="49" charset="0"/>
              </a:rPr>
              <a:t>int</a:t>
            </a:r>
            <a:r>
              <a:rPr lang="en-US" sz="1600" dirty="0">
                <a:solidFill>
                  <a:srgbClr val="0066FF"/>
                </a:solidFill>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result;       </a:t>
            </a:r>
            <a:r>
              <a:rPr lang="en-US" sz="1600" i="1" dirty="0">
                <a:solidFill>
                  <a:srgbClr val="5A5A5A"/>
                </a:solidFill>
                <a:latin typeface="Courier New" panose="02070309020205020404" pitchFamily="49" charset="0"/>
                <a:cs typeface="Courier New" panose="02070309020205020404" pitchFamily="49" charset="0"/>
              </a:rPr>
              <a:t>// result of read()</a:t>
            </a:r>
          </a:p>
          <a:p>
            <a:endParaRPr lang="en-US" sz="1600" i="1" dirty="0">
              <a:solidFill>
                <a:srgbClr val="5A5A5A"/>
              </a:solidFill>
              <a:latin typeface="Courier New" panose="02070309020205020404" pitchFamily="49" charset="0"/>
              <a:cs typeface="Courier New" panose="02070309020205020404" pitchFamily="49" charset="0"/>
            </a:endParaRPr>
          </a:p>
          <a:p>
            <a:r>
              <a:rPr lang="en-US" sz="1600" dirty="0">
                <a:solidFill>
                  <a:srgbClr val="E2661A"/>
                </a:solidFill>
                <a:latin typeface="Courier New" panose="02070309020205020404" pitchFamily="49" charset="0"/>
                <a:cs typeface="Courier New" panose="02070309020205020404" pitchFamily="49" charset="0"/>
              </a:rPr>
              <a:t>while</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bytes_left</a:t>
            </a:r>
            <a:r>
              <a:rPr lang="en-US" sz="1600" dirty="0">
                <a:latin typeface="Courier New" panose="02070309020205020404" pitchFamily="49" charset="0"/>
                <a:cs typeface="Courier New" panose="02070309020205020404" pitchFamily="49" charset="0"/>
              </a:rPr>
              <a:t> &gt; </a:t>
            </a:r>
            <a:r>
              <a:rPr lang="en-US" sz="1600" dirty="0">
                <a:solidFill>
                  <a:schemeClr val="accent1"/>
                </a:solidFill>
                <a:latin typeface="Courier New" panose="02070309020205020404" pitchFamily="49" charset="0"/>
                <a:cs typeface="Courier New" panose="02070309020205020404" pitchFamily="49" charset="0"/>
              </a:rPr>
              <a:t>0</a:t>
            </a:r>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result = </a:t>
            </a:r>
            <a:r>
              <a:rPr lang="en-US" sz="1600" b="1" dirty="0">
                <a:solidFill>
                  <a:srgbClr val="669900"/>
                </a:solidFill>
                <a:latin typeface="Courier New" panose="02070309020205020404" pitchFamily="49" charset="0"/>
                <a:cs typeface="Courier New" panose="02070309020205020404" pitchFamily="49" charset="0"/>
              </a:rPr>
              <a:t>read</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fd</a:t>
            </a:r>
            <a:r>
              <a:rPr lang="en-US" sz="1600" dirty="0">
                <a:latin typeface="Courier New" panose="02070309020205020404" pitchFamily="49" charset="0"/>
                <a:cs typeface="Courier New" panose="02070309020205020404" pitchFamily="49" charset="0"/>
              </a:rPr>
              <a:t>, </a:t>
            </a:r>
            <a:r>
              <a:rPr lang="en-US" sz="1600" b="1" dirty="0">
                <a:solidFill>
                  <a:srgbClr val="FF0000"/>
                </a:solidFill>
                <a:latin typeface="Courier New" panose="02070309020205020404" pitchFamily="49" charset="0"/>
                <a:cs typeface="Courier New" panose="02070309020205020404" pitchFamily="49" charset="0"/>
              </a:rPr>
              <a:t>______</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bytes_left</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a:t>
            </a:r>
            <a:r>
              <a:rPr lang="en-US" sz="1600" dirty="0">
                <a:solidFill>
                  <a:srgbClr val="E2661A"/>
                </a:solidFill>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(result == </a:t>
            </a:r>
            <a:r>
              <a:rPr lang="en-US" sz="1600" dirty="0">
                <a:solidFill>
                  <a:schemeClr val="accent1"/>
                </a:solidFill>
                <a:latin typeface="Courier New" panose="02070309020205020404" pitchFamily="49" charset="0"/>
                <a:cs typeface="Courier New" panose="02070309020205020404" pitchFamily="49" charset="0"/>
              </a:rPr>
              <a:t>-1</a:t>
            </a:r>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a:t>
            </a:r>
            <a:r>
              <a:rPr lang="en-US" sz="1600" dirty="0">
                <a:solidFill>
                  <a:srgbClr val="E2661A"/>
                </a:solidFill>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errno</a:t>
            </a:r>
            <a:r>
              <a:rPr lang="en-US" sz="1600" dirty="0">
                <a:latin typeface="Courier New" panose="02070309020205020404" pitchFamily="49" charset="0"/>
                <a:cs typeface="Courier New" panose="02070309020205020404" pitchFamily="49" charset="0"/>
              </a:rPr>
              <a:t> != </a:t>
            </a:r>
            <a:r>
              <a:rPr lang="en-US" sz="1600" dirty="0">
                <a:solidFill>
                  <a:schemeClr val="accent1"/>
                </a:solidFill>
                <a:latin typeface="Courier New" panose="02070309020205020404" pitchFamily="49" charset="0"/>
                <a:cs typeface="Courier New" panose="02070309020205020404" pitchFamily="49" charset="0"/>
              </a:rPr>
              <a:t>EINTR</a:t>
            </a:r>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a:t>
            </a:r>
            <a:r>
              <a:rPr lang="en-US" sz="1600" i="1" dirty="0">
                <a:solidFill>
                  <a:srgbClr val="5A5A5A"/>
                </a:solidFill>
                <a:latin typeface="Courier New" panose="02070309020205020404" pitchFamily="49" charset="0"/>
                <a:cs typeface="Courier New" panose="02070309020205020404" pitchFamily="49" charset="0"/>
              </a:rPr>
              <a:t>// a real error happened,</a:t>
            </a:r>
          </a:p>
          <a:p>
            <a:r>
              <a:rPr lang="en-US" sz="1600" i="1" dirty="0">
                <a:solidFill>
                  <a:srgbClr val="5A5A5A"/>
                </a:solidFill>
                <a:latin typeface="Courier New" panose="02070309020205020404" pitchFamily="49" charset="0"/>
                <a:cs typeface="Courier New" panose="02070309020205020404" pitchFamily="49" charset="0"/>
              </a:rPr>
              <a:t>      // so return an error result</a:t>
            </a:r>
          </a:p>
          <a:p>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a:t>
            </a:r>
            <a:r>
              <a:rPr lang="en-US" sz="1600" i="1" dirty="0">
                <a:solidFill>
                  <a:srgbClr val="5A5A5A"/>
                </a:solidFill>
                <a:latin typeface="Courier New" panose="02070309020205020404" pitchFamily="49" charset="0"/>
                <a:cs typeface="Courier New" panose="02070309020205020404" pitchFamily="49" charset="0"/>
              </a:rPr>
              <a:t>// EINTR happened, </a:t>
            </a:r>
          </a:p>
          <a:p>
            <a:r>
              <a:rPr lang="en-US" sz="1600" i="1" dirty="0">
                <a:solidFill>
                  <a:srgbClr val="5A5A5A"/>
                </a:solidFill>
                <a:latin typeface="Courier New" panose="02070309020205020404" pitchFamily="49" charset="0"/>
                <a:cs typeface="Courier New" panose="02070309020205020404" pitchFamily="49" charset="0"/>
              </a:rPr>
              <a:t>    // so do nothing and try again</a:t>
            </a:r>
          </a:p>
          <a:p>
            <a:r>
              <a:rPr lang="en-US" sz="1600" dirty="0">
                <a:latin typeface="Courier New" panose="02070309020205020404" pitchFamily="49" charset="0"/>
                <a:cs typeface="Courier New" panose="02070309020205020404" pitchFamily="49" charset="0"/>
              </a:rPr>
              <a:t>    </a:t>
            </a:r>
            <a:r>
              <a:rPr lang="en-US" sz="1600" dirty="0">
                <a:solidFill>
                  <a:srgbClr val="E2661A"/>
                </a:solidFill>
                <a:latin typeface="Courier New" panose="02070309020205020404" pitchFamily="49" charset="0"/>
                <a:cs typeface="Courier New" panose="02070309020205020404" pitchFamily="49" charset="0"/>
              </a:rPr>
              <a:t>continue</a:t>
            </a:r>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bytes_left</a:t>
            </a:r>
            <a:r>
              <a:rPr lang="en-US" sz="1600" dirty="0">
                <a:latin typeface="Courier New" panose="02070309020205020404" pitchFamily="49" charset="0"/>
                <a:cs typeface="Courier New" panose="02070309020205020404" pitchFamily="49" charset="0"/>
              </a:rPr>
              <a:t> -= result;</a:t>
            </a:r>
          </a:p>
          <a:p>
            <a:r>
              <a:rPr lang="en-US" sz="1600" dirty="0">
                <a:latin typeface="Courier New" panose="02070309020205020404" pitchFamily="49" charset="0"/>
                <a:cs typeface="Courier New" panose="02070309020205020404" pitchFamily="49" charset="0"/>
              </a:rPr>
              <a:t>}</a:t>
            </a:r>
          </a:p>
        </p:txBody>
      </p:sp>
      <p:sp>
        <p:nvSpPr>
          <p:cNvPr id="6" name="TextBox 5"/>
          <p:cNvSpPr txBox="1"/>
          <p:nvPr/>
        </p:nvSpPr>
        <p:spPr>
          <a:xfrm>
            <a:off x="5486399" y="3108960"/>
            <a:ext cx="3566160" cy="2862322"/>
          </a:xfrm>
          <a:prstGeom prst="rect">
            <a:avLst/>
          </a:prstGeom>
          <a:noFill/>
        </p:spPr>
        <p:txBody>
          <a:bodyPr wrap="square" rtlCol="0">
            <a:spAutoFit/>
          </a:bodyPr>
          <a:lstStyle/>
          <a:p>
            <a:pPr>
              <a:spcBef>
                <a:spcPts val="1800"/>
              </a:spcBef>
              <a:tabLst>
                <a:tab pos="460375" algn="l"/>
              </a:tabLst>
            </a:pPr>
            <a:r>
              <a:rPr lang="en-US" sz="2400" b="1" dirty="0">
                <a:solidFill>
                  <a:srgbClr val="4B2A85"/>
                </a:solidFill>
                <a:latin typeface="Calibri" panose="020F0502020204030204" pitchFamily="34" charset="0"/>
                <a:ea typeface="CMU Bright" panose="02000603000000000000" pitchFamily="2" charset="0"/>
                <a:cs typeface="Calibri" panose="020F0502020204030204" pitchFamily="34" charset="0"/>
              </a:rPr>
              <a:t>A.</a:t>
            </a:r>
            <a:r>
              <a:rPr lang="en-US" sz="2400" b="1" dirty="0">
                <a:latin typeface="Calibri" panose="020F0502020204030204" pitchFamily="34" charset="0"/>
                <a:ea typeface="CMU Bright" panose="02000603000000000000" pitchFamily="2" charset="0"/>
                <a:cs typeface="Calibri" panose="020F0502020204030204" pitchFamily="34" charset="0"/>
              </a:rPr>
              <a:t>	</a:t>
            </a:r>
            <a:r>
              <a:rPr lang="en-US" sz="2400" b="1" dirty="0" err="1">
                <a:solidFill>
                  <a:srgbClr val="FF9900"/>
                </a:solidFill>
                <a:latin typeface="Calibri" panose="020F0502020204030204" pitchFamily="34" charset="0"/>
                <a:ea typeface="CMU Bright" panose="02000603000000000000" pitchFamily="2" charset="0"/>
                <a:cs typeface="Calibri" panose="020F0502020204030204" pitchFamily="34" charset="0"/>
              </a:rPr>
              <a:t>buf</a:t>
            </a:r>
            <a:endParaRPr lang="en-US" sz="2400" b="1" dirty="0">
              <a:latin typeface="Calibri" panose="020F0502020204030204" pitchFamily="34" charset="0"/>
              <a:ea typeface="CMU Bright" panose="02000603000000000000" pitchFamily="2" charset="0"/>
              <a:cs typeface="Calibri" panose="020F0502020204030204" pitchFamily="34" charset="0"/>
            </a:endParaRPr>
          </a:p>
          <a:p>
            <a:pPr>
              <a:spcBef>
                <a:spcPts val="1800"/>
              </a:spcBef>
              <a:tabLst>
                <a:tab pos="460375" algn="l"/>
              </a:tabLst>
            </a:pPr>
            <a:r>
              <a:rPr lang="en-US" sz="2400" b="1" dirty="0">
                <a:solidFill>
                  <a:srgbClr val="4B2A85"/>
                </a:solidFill>
                <a:latin typeface="Calibri" panose="020F0502020204030204" pitchFamily="34" charset="0"/>
                <a:ea typeface="CMU Bright" panose="02000603000000000000" pitchFamily="2" charset="0"/>
                <a:cs typeface="Calibri" panose="020F0502020204030204" pitchFamily="34" charset="0"/>
              </a:rPr>
              <a:t>B.</a:t>
            </a:r>
            <a:r>
              <a:rPr lang="en-US" sz="2400" b="1" dirty="0">
                <a:latin typeface="Calibri" panose="020F0502020204030204" pitchFamily="34" charset="0"/>
                <a:ea typeface="CMU Bright" panose="02000603000000000000" pitchFamily="2" charset="0"/>
                <a:cs typeface="Calibri" panose="020F0502020204030204" pitchFamily="34" charset="0"/>
              </a:rPr>
              <a:t>	</a:t>
            </a:r>
            <a:r>
              <a:rPr lang="en-US" sz="2400" b="1" dirty="0" err="1">
                <a:solidFill>
                  <a:srgbClr val="00B050"/>
                </a:solidFill>
                <a:latin typeface="Calibri" panose="020F0502020204030204" pitchFamily="34" charset="0"/>
                <a:ea typeface="CMU Bright" panose="02000603000000000000" pitchFamily="2" charset="0"/>
                <a:cs typeface="Calibri" panose="020F0502020204030204" pitchFamily="34" charset="0"/>
              </a:rPr>
              <a:t>buf</a:t>
            </a:r>
            <a:r>
              <a:rPr lang="en-US" sz="2400" b="1" dirty="0">
                <a:solidFill>
                  <a:srgbClr val="00B050"/>
                </a:solidFill>
                <a:latin typeface="Calibri" panose="020F0502020204030204" pitchFamily="34" charset="0"/>
                <a:ea typeface="CMU Bright" panose="02000603000000000000" pitchFamily="2" charset="0"/>
                <a:cs typeface="Calibri" panose="020F0502020204030204" pitchFamily="34" charset="0"/>
              </a:rPr>
              <a:t> + </a:t>
            </a:r>
            <a:r>
              <a:rPr lang="en-US" sz="2400" b="1" dirty="0" err="1">
                <a:solidFill>
                  <a:srgbClr val="00B050"/>
                </a:solidFill>
                <a:latin typeface="Calibri" panose="020F0502020204030204" pitchFamily="34" charset="0"/>
                <a:ea typeface="CMU Bright" panose="02000603000000000000" pitchFamily="2" charset="0"/>
                <a:cs typeface="Calibri" panose="020F0502020204030204" pitchFamily="34" charset="0"/>
              </a:rPr>
              <a:t>bytes_left</a:t>
            </a:r>
            <a:endParaRPr lang="en-US" sz="2400" b="1" dirty="0">
              <a:latin typeface="Calibri" panose="020F0502020204030204" pitchFamily="34" charset="0"/>
              <a:ea typeface="CMU Bright" panose="02000603000000000000" pitchFamily="2" charset="0"/>
              <a:cs typeface="Calibri" panose="020F0502020204030204" pitchFamily="34" charset="0"/>
            </a:endParaRPr>
          </a:p>
          <a:p>
            <a:pPr>
              <a:spcBef>
                <a:spcPts val="1800"/>
              </a:spcBef>
              <a:tabLst>
                <a:tab pos="460375" algn="l"/>
              </a:tabLst>
            </a:pPr>
            <a:r>
              <a:rPr lang="en-US" sz="2400" b="1" dirty="0">
                <a:solidFill>
                  <a:srgbClr val="4B2A85"/>
                </a:solidFill>
                <a:latin typeface="Calibri" panose="020F0502020204030204" pitchFamily="34" charset="0"/>
                <a:ea typeface="CMU Bright" panose="02000603000000000000" pitchFamily="2" charset="0"/>
                <a:cs typeface="Calibri" panose="020F0502020204030204" pitchFamily="34" charset="0"/>
              </a:rPr>
              <a:t>C.</a:t>
            </a:r>
            <a:r>
              <a:rPr lang="en-US" sz="2400" b="1" dirty="0">
                <a:latin typeface="Calibri" panose="020F0502020204030204" pitchFamily="34" charset="0"/>
                <a:ea typeface="CMU Bright" panose="02000603000000000000" pitchFamily="2" charset="0"/>
                <a:cs typeface="Calibri" panose="020F0502020204030204" pitchFamily="34" charset="0"/>
              </a:rPr>
              <a:t>	</a:t>
            </a:r>
            <a:r>
              <a:rPr lang="en-US" sz="2400" b="1" dirty="0" err="1">
                <a:solidFill>
                  <a:srgbClr val="FF3399"/>
                </a:solidFill>
                <a:latin typeface="Calibri" panose="020F0502020204030204" pitchFamily="34" charset="0"/>
                <a:ea typeface="CMU Bright" panose="02000603000000000000" pitchFamily="2" charset="0"/>
                <a:cs typeface="Calibri" panose="020F0502020204030204" pitchFamily="34" charset="0"/>
              </a:rPr>
              <a:t>buf</a:t>
            </a:r>
            <a:r>
              <a:rPr lang="en-US" sz="2400" b="1" dirty="0">
                <a:solidFill>
                  <a:srgbClr val="FF3399"/>
                </a:solidFill>
                <a:latin typeface="Calibri" panose="020F0502020204030204" pitchFamily="34" charset="0"/>
                <a:ea typeface="CMU Bright" panose="02000603000000000000" pitchFamily="2" charset="0"/>
                <a:cs typeface="Calibri" panose="020F0502020204030204" pitchFamily="34" charset="0"/>
              </a:rPr>
              <a:t> + </a:t>
            </a:r>
            <a:r>
              <a:rPr lang="en-US" sz="2400" b="1" dirty="0" err="1">
                <a:solidFill>
                  <a:srgbClr val="FF3399"/>
                </a:solidFill>
                <a:latin typeface="Calibri" panose="020F0502020204030204" pitchFamily="34" charset="0"/>
                <a:ea typeface="CMU Bright" panose="02000603000000000000" pitchFamily="2" charset="0"/>
                <a:cs typeface="Calibri" panose="020F0502020204030204" pitchFamily="34" charset="0"/>
              </a:rPr>
              <a:t>bytes_left</a:t>
            </a:r>
            <a:r>
              <a:rPr lang="en-US" sz="2400" b="1" dirty="0">
                <a:solidFill>
                  <a:srgbClr val="FF3399"/>
                </a:solidFill>
                <a:latin typeface="Calibri" panose="020F0502020204030204" pitchFamily="34" charset="0"/>
                <a:ea typeface="CMU Bright" panose="02000603000000000000" pitchFamily="2" charset="0"/>
                <a:cs typeface="Calibri" panose="020F0502020204030204" pitchFamily="34" charset="0"/>
              </a:rPr>
              <a:t> - n</a:t>
            </a:r>
            <a:endParaRPr lang="en-US" sz="2400" b="1" dirty="0">
              <a:latin typeface="Calibri" panose="020F0502020204030204" pitchFamily="34" charset="0"/>
              <a:ea typeface="CMU Bright" panose="02000603000000000000" pitchFamily="2" charset="0"/>
              <a:cs typeface="Calibri" panose="020F0502020204030204" pitchFamily="34" charset="0"/>
            </a:endParaRPr>
          </a:p>
          <a:p>
            <a:pPr>
              <a:spcBef>
                <a:spcPts val="1800"/>
              </a:spcBef>
              <a:tabLst>
                <a:tab pos="460375" algn="l"/>
              </a:tabLst>
            </a:pPr>
            <a:r>
              <a:rPr lang="en-US" sz="2400" b="1" dirty="0">
                <a:solidFill>
                  <a:srgbClr val="4B2A85"/>
                </a:solidFill>
                <a:latin typeface="Calibri" panose="020F0502020204030204" pitchFamily="34" charset="0"/>
                <a:ea typeface="CMU Bright" panose="02000603000000000000" pitchFamily="2" charset="0"/>
                <a:cs typeface="Calibri" panose="020F0502020204030204" pitchFamily="34" charset="0"/>
              </a:rPr>
              <a:t>D.</a:t>
            </a:r>
            <a:r>
              <a:rPr lang="en-US" sz="2400" b="1" dirty="0">
                <a:latin typeface="Calibri" panose="020F0502020204030204" pitchFamily="34" charset="0"/>
                <a:ea typeface="CMU Bright" panose="02000603000000000000" pitchFamily="2" charset="0"/>
                <a:cs typeface="Calibri" panose="020F0502020204030204" pitchFamily="34" charset="0"/>
              </a:rPr>
              <a:t>	</a:t>
            </a:r>
            <a:r>
              <a:rPr lang="en-US" sz="2400" b="1" dirty="0" err="1">
                <a:solidFill>
                  <a:srgbClr val="00B0F0"/>
                </a:solidFill>
                <a:latin typeface="Calibri" panose="020F0502020204030204" pitchFamily="34" charset="0"/>
                <a:ea typeface="CMU Bright" panose="02000603000000000000" pitchFamily="2" charset="0"/>
                <a:cs typeface="Calibri" panose="020F0502020204030204" pitchFamily="34" charset="0"/>
              </a:rPr>
              <a:t>buf</a:t>
            </a:r>
            <a:r>
              <a:rPr lang="en-US" sz="2400" b="1" dirty="0">
                <a:solidFill>
                  <a:srgbClr val="00B0F0"/>
                </a:solidFill>
                <a:latin typeface="Calibri" panose="020F0502020204030204" pitchFamily="34" charset="0"/>
                <a:ea typeface="CMU Bright" panose="02000603000000000000" pitchFamily="2" charset="0"/>
                <a:cs typeface="Calibri" panose="020F0502020204030204" pitchFamily="34" charset="0"/>
              </a:rPr>
              <a:t> + n - </a:t>
            </a:r>
            <a:r>
              <a:rPr lang="en-US" sz="2400" b="1" dirty="0" err="1">
                <a:solidFill>
                  <a:srgbClr val="00B0F0"/>
                </a:solidFill>
                <a:latin typeface="Calibri" panose="020F0502020204030204" pitchFamily="34" charset="0"/>
                <a:ea typeface="CMU Bright" panose="02000603000000000000" pitchFamily="2" charset="0"/>
                <a:cs typeface="Calibri" panose="020F0502020204030204" pitchFamily="34" charset="0"/>
              </a:rPr>
              <a:t>bytes_left</a:t>
            </a:r>
            <a:endParaRPr lang="en-US" sz="2400" b="1" dirty="0">
              <a:latin typeface="Calibri" panose="020F0502020204030204" pitchFamily="34" charset="0"/>
              <a:ea typeface="CMU Bright" panose="02000603000000000000" pitchFamily="2" charset="0"/>
              <a:cs typeface="Calibri" panose="020F0502020204030204" pitchFamily="34" charset="0"/>
            </a:endParaRPr>
          </a:p>
          <a:p>
            <a:pPr>
              <a:spcBef>
                <a:spcPts val="1800"/>
              </a:spcBef>
              <a:tabLst>
                <a:tab pos="460375" algn="l"/>
              </a:tabLst>
            </a:pPr>
            <a:r>
              <a:rPr lang="en-US" sz="2400" b="1" dirty="0">
                <a:solidFill>
                  <a:srgbClr val="4B2A85"/>
                </a:solidFill>
                <a:latin typeface="Calibri" panose="020F0502020204030204" pitchFamily="34" charset="0"/>
                <a:ea typeface="CMU Bright" panose="02000603000000000000" pitchFamily="2" charset="0"/>
                <a:cs typeface="Calibri" panose="020F0502020204030204" pitchFamily="34" charset="0"/>
              </a:rPr>
              <a:t>E.</a:t>
            </a:r>
            <a:r>
              <a:rPr lang="en-US" sz="2400" b="1" dirty="0">
                <a:latin typeface="Calibri" panose="020F0502020204030204" pitchFamily="34" charset="0"/>
                <a:ea typeface="CMU Bright" panose="02000603000000000000" pitchFamily="2" charset="0"/>
                <a:cs typeface="Calibri" panose="020F0502020204030204" pitchFamily="34" charset="0"/>
              </a:rPr>
              <a:t>	</a:t>
            </a:r>
            <a:r>
              <a:rPr lang="en-US" sz="2400" b="1" dirty="0">
                <a:solidFill>
                  <a:srgbClr val="996633"/>
                </a:solidFill>
                <a:latin typeface="Calibri" panose="020F0502020204030204" pitchFamily="34" charset="0"/>
                <a:ea typeface="CMU Bright" panose="02000603000000000000" pitchFamily="2" charset="0"/>
                <a:cs typeface="Calibri" panose="020F0502020204030204" pitchFamily="34" charset="0"/>
              </a:rPr>
              <a:t>We’re lost…</a:t>
            </a:r>
            <a:endParaRPr lang="en-US" sz="2400" b="1" dirty="0">
              <a:latin typeface="Calibri" panose="020F0502020204030204" pitchFamily="34" charset="0"/>
              <a:ea typeface="CMU Bright" panose="02000603000000000000" pitchFamily="2" charset="0"/>
              <a:cs typeface="Calibri" panose="020F0502020204030204" pitchFamily="34" charset="0"/>
            </a:endParaRPr>
          </a:p>
        </p:txBody>
      </p:sp>
      <p:sp>
        <p:nvSpPr>
          <p:cNvPr id="10" name="Rectangle 9">
            <a:extLst>
              <a:ext uri="{FF2B5EF4-FFF2-40B4-BE49-F238E27FC236}">
                <a16:creationId xmlns:a16="http://schemas.microsoft.com/office/drawing/2014/main" id="{70FBDE18-B010-490C-BBB1-FF040825E626}"/>
              </a:ext>
            </a:extLst>
          </p:cNvPr>
          <p:cNvSpPr>
            <a:spLocks noChangeArrowheads="1"/>
          </p:cNvSpPr>
          <p:nvPr/>
        </p:nvSpPr>
        <p:spPr bwMode="auto">
          <a:xfrm>
            <a:off x="0" y="209550"/>
            <a:ext cx="9144000" cy="1073966"/>
          </a:xfrm>
          <a:prstGeom prst="rect">
            <a:avLst/>
          </a:prstGeom>
          <a:solidFill>
            <a:srgbClr val="4B2A85"/>
          </a:solidFill>
          <a:ln w="9525">
            <a:noFill/>
            <a:miter lim="800000"/>
            <a:headEnd/>
            <a:tailEnd/>
          </a:ln>
          <a:effectLst/>
        </p:spPr>
        <p:txBody>
          <a:bodyPr wrap="none" anchor="ctr"/>
          <a:lstStyle/>
          <a:p>
            <a:pPr algn="ctr">
              <a:defRPr/>
            </a:pPr>
            <a:endParaRPr lang="en-US" b="0">
              <a:latin typeface="Times New Roman" pitchFamily="18" charset="0"/>
            </a:endParaRPr>
          </a:p>
        </p:txBody>
      </p:sp>
      <p:pic>
        <p:nvPicPr>
          <p:cNvPr id="11" name="Picture 10">
            <a:extLst>
              <a:ext uri="{FF2B5EF4-FFF2-40B4-BE49-F238E27FC236}">
                <a16:creationId xmlns:a16="http://schemas.microsoft.com/office/drawing/2014/main" id="{06E8F99A-E672-4518-B978-6DD9049780CB}"/>
              </a:ext>
            </a:extLst>
          </p:cNvPr>
          <p:cNvPicPr>
            <a:picLocks noChangeAspect="1"/>
          </p:cNvPicPr>
          <p:nvPr/>
        </p:nvPicPr>
        <p:blipFill>
          <a:blip r:embed="rId3">
            <a:biLevel thresh="50000"/>
          </a:blip>
          <a:stretch>
            <a:fillRect/>
          </a:stretch>
        </p:blipFill>
        <p:spPr>
          <a:xfrm>
            <a:off x="241553" y="559276"/>
            <a:ext cx="3692944" cy="503027"/>
          </a:xfrm>
          <a:prstGeom prst="rect">
            <a:avLst/>
          </a:prstGeom>
        </p:spPr>
      </p:pic>
      <p:sp>
        <p:nvSpPr>
          <p:cNvPr id="12" name="Rounded Rectangle 4">
            <a:extLst>
              <a:ext uri="{FF2B5EF4-FFF2-40B4-BE49-F238E27FC236}">
                <a16:creationId xmlns:a16="http://schemas.microsoft.com/office/drawing/2014/main" id="{B82E5D1B-80CA-420E-9607-98CB95BF483C}"/>
              </a:ext>
            </a:extLst>
          </p:cNvPr>
          <p:cNvSpPr/>
          <p:nvPr/>
        </p:nvSpPr>
        <p:spPr bwMode="auto">
          <a:xfrm>
            <a:off x="6072845" y="618942"/>
            <a:ext cx="2829602" cy="401355"/>
          </a:xfrm>
          <a:prstGeom prst="roundRect">
            <a:avLst/>
          </a:prstGeom>
          <a:solidFill>
            <a:srgbClr val="714EA3"/>
          </a:solidFill>
          <a:ln w="25400" cap="flat" cmpd="sng" algn="ctr">
            <a:noFill/>
            <a:prstDash val="solid"/>
            <a:round/>
            <a:headEnd type="none" w="med" len="med"/>
            <a:tailEnd type="triangle" w="med" len="med"/>
          </a:ln>
          <a:effectLst>
            <a:innerShdw blurRad="25400" dist="50800" dir="13500000">
              <a:prstClr val="black">
                <a:alpha val="20000"/>
              </a:prstClr>
            </a:inn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dirty="0">
                <a:solidFill>
                  <a:schemeClr val="bg1"/>
                </a:solidFill>
                <a:latin typeface="Calibri" charset="0"/>
                <a:ea typeface="Calibri" charset="0"/>
                <a:cs typeface="Calibri" charset="0"/>
              </a:rPr>
              <a:t>pollev.com/cse333travis</a:t>
            </a:r>
          </a:p>
        </p:txBody>
      </p:sp>
    </p:spTree>
    <p:extLst>
      <p:ext uri="{BB962C8B-B14F-4D97-AF65-F5344CB8AC3E}">
        <p14:creationId xmlns:p14="http://schemas.microsoft.com/office/powerpoint/2010/main" val="291569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One method to </a:t>
                </a:r>
                <a:r>
                  <a:rPr lang="en-US" dirty="0">
                    <a:latin typeface="Courier New" panose="02070309020205020404" pitchFamily="49" charset="0"/>
                    <a:cs typeface="Courier New" panose="02070309020205020404" pitchFamily="49" charset="0"/>
                  </a:rPr>
                  <a:t>read()</a:t>
                </a:r>
                <a:r>
                  <a:rPr lang="en-US" dirty="0"/>
                  <a:t> </a:t>
                </a:r>
                <a14:m>
                  <m:oMath xmlns:m="http://schemas.openxmlformats.org/officeDocument/2006/math">
                    <m:r>
                      <a:rPr lang="en-US" i="1" dirty="0" smtClean="0">
                        <a:latin typeface="Cambria Math" panose="02040503050406030204" pitchFamily="18" charset="0"/>
                      </a:rPr>
                      <m:t>𝑛</m:t>
                    </m:r>
                  </m:oMath>
                </a14:m>
                <a:r>
                  <a:rPr lang="en-US" dirty="0"/>
                  <a:t> bytes</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2248" t="-3200" b="-23200"/>
                </a:stretch>
              </a:blipFill>
            </p:spPr>
            <p:txBody>
              <a:bodyPr/>
              <a:lstStyle/>
              <a:p>
                <a:r>
                  <a:rPr lang="en-US">
                    <a:noFill/>
                  </a:rPr>
                  <a:t> </a:t>
                </a:r>
              </a:p>
            </p:txBody>
          </p:sp>
        </mc:Fallback>
      </mc:AlternateContent>
      <p:sp>
        <p:nvSpPr>
          <p:cNvPr id="5" name="Slide Number Placeholder 4"/>
          <p:cNvSpPr>
            <a:spLocks noGrp="1"/>
          </p:cNvSpPr>
          <p:nvPr>
            <p:ph type="sldNum" sz="quarter" idx="10"/>
          </p:nvPr>
        </p:nvSpPr>
        <p:spPr/>
        <p:txBody>
          <a:bodyPr/>
          <a:lstStyle/>
          <a:p>
            <a:fld id="{1A9C8370-147A-427D-9F53-B1233595F5E1}" type="slidenum">
              <a:rPr lang="en-US" smtClean="0"/>
              <a:t>17</a:t>
            </a:fld>
            <a:endParaRPr lang="en-US"/>
          </a:p>
        </p:txBody>
      </p:sp>
      <p:sp>
        <p:nvSpPr>
          <p:cNvPr id="4" name="Rounded Rectangle 3"/>
          <p:cNvSpPr/>
          <p:nvPr/>
        </p:nvSpPr>
        <p:spPr bwMode="auto">
          <a:xfrm>
            <a:off x="457200" y="1371600"/>
            <a:ext cx="8229600" cy="5029200"/>
          </a:xfrm>
          <a:prstGeom prst="roundRect">
            <a:avLst>
              <a:gd name="adj" fmla="val 2998"/>
            </a:avLst>
          </a:prstGeom>
          <a:solidFill>
            <a:schemeClr val="bg1">
              <a:lumMod val="95000"/>
            </a:schemeClr>
          </a:solidFill>
          <a:ln w="25400" cap="flat" cmpd="sng" algn="ctr">
            <a:solidFill>
              <a:schemeClr val="tx1"/>
            </a:solidFill>
            <a:prstDash val="solid"/>
            <a:round/>
            <a:headEnd type="none" w="med" len="med"/>
            <a:tailEnd type="triangle" w="med" len="med"/>
          </a:ln>
          <a:effectLst/>
        </p:spPr>
        <p:txBody>
          <a:bodyPr vert="horz" wrap="square" lIns="91440" tIns="0" rIns="91440" bIns="45720" numCol="1" rtlCol="0" anchor="t" anchorCtr="0" compatLnSpc="1">
            <a:prstTxWarp prst="textNoShape">
              <a:avLst/>
            </a:prstTxWarp>
            <a:noAutofit/>
          </a:bodyPr>
          <a:lstStyle/>
          <a:p>
            <a:r>
              <a:rPr lang="en-US" sz="1600" dirty="0" err="1">
                <a:solidFill>
                  <a:srgbClr val="0066FF"/>
                </a:solidFill>
                <a:latin typeface="Courier New" panose="02070309020205020404" pitchFamily="49" charset="0"/>
                <a:cs typeface="Courier New" panose="02070309020205020404" pitchFamily="49" charset="0"/>
              </a:rPr>
              <a:t>int</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fd</a:t>
            </a:r>
            <a:r>
              <a:rPr lang="en-US" sz="1600" dirty="0">
                <a:latin typeface="Courier New" panose="02070309020205020404" pitchFamily="49" charset="0"/>
                <a:cs typeface="Courier New" panose="02070309020205020404" pitchFamily="49" charset="0"/>
              </a:rPr>
              <a:t> = </a:t>
            </a:r>
            <a:r>
              <a:rPr lang="en-US" sz="1600" b="1" dirty="0">
                <a:solidFill>
                  <a:srgbClr val="669900"/>
                </a:solidFill>
                <a:latin typeface="Courier New" panose="02070309020205020404" pitchFamily="49" charset="0"/>
                <a:cs typeface="Courier New" panose="02070309020205020404" pitchFamily="49" charset="0"/>
              </a:rPr>
              <a:t>open</a:t>
            </a:r>
            <a:r>
              <a:rPr lang="en-US" sz="1600" dirty="0">
                <a:latin typeface="Courier New" panose="02070309020205020404" pitchFamily="49" charset="0"/>
                <a:cs typeface="Courier New" panose="02070309020205020404" pitchFamily="49" charset="0"/>
              </a:rPr>
              <a:t>(filename, O_RDONLY);</a:t>
            </a:r>
          </a:p>
          <a:p>
            <a:r>
              <a:rPr lang="en-US" sz="1600" dirty="0">
                <a:solidFill>
                  <a:srgbClr val="0066FF"/>
                </a:solidFill>
                <a:latin typeface="Courier New" panose="02070309020205020404" pitchFamily="49" charset="0"/>
                <a:cs typeface="Courier New" panose="02070309020205020404" pitchFamily="49" charset="0"/>
              </a:rPr>
              <a:t>char* </a:t>
            </a:r>
            <a:r>
              <a:rPr lang="en-US" sz="1600" dirty="0" err="1">
                <a:latin typeface="Courier New" panose="02070309020205020404" pitchFamily="49" charset="0"/>
                <a:cs typeface="Courier New" panose="02070309020205020404" pitchFamily="49" charset="0"/>
              </a:rPr>
              <a:t>buf</a:t>
            </a:r>
            <a:r>
              <a:rPr lang="en-US" sz="1600" dirty="0">
                <a:latin typeface="Courier New" panose="02070309020205020404" pitchFamily="49" charset="0"/>
                <a:cs typeface="Courier New" panose="02070309020205020404" pitchFamily="49" charset="0"/>
              </a:rPr>
              <a:t> = ...;  </a:t>
            </a:r>
            <a:r>
              <a:rPr lang="en-US" sz="1600" i="1" dirty="0">
                <a:solidFill>
                  <a:srgbClr val="5A5A5A"/>
                </a:solidFill>
                <a:latin typeface="Courier New" panose="02070309020205020404" pitchFamily="49" charset="0"/>
                <a:cs typeface="Courier New" panose="02070309020205020404" pitchFamily="49" charset="0"/>
              </a:rPr>
              <a:t>// buffer of appropriate size</a:t>
            </a:r>
          </a:p>
          <a:p>
            <a:r>
              <a:rPr lang="en-US" sz="1600" dirty="0" err="1">
                <a:solidFill>
                  <a:srgbClr val="0066FF"/>
                </a:solidFill>
                <a:latin typeface="Courier New" panose="02070309020205020404" pitchFamily="49" charset="0"/>
                <a:cs typeface="Courier New" panose="02070309020205020404" pitchFamily="49" charset="0"/>
              </a:rPr>
              <a:t>int</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bytes_left</a:t>
            </a:r>
            <a:r>
              <a:rPr lang="en-US" sz="1600" dirty="0">
                <a:latin typeface="Courier New" panose="02070309020205020404" pitchFamily="49" charset="0"/>
                <a:cs typeface="Courier New" panose="02070309020205020404" pitchFamily="49" charset="0"/>
              </a:rPr>
              <a:t> = n;</a:t>
            </a:r>
          </a:p>
          <a:p>
            <a:r>
              <a:rPr lang="en-US" sz="1600" dirty="0" err="1">
                <a:solidFill>
                  <a:srgbClr val="0066FF"/>
                </a:solidFill>
                <a:latin typeface="Courier New" panose="02070309020205020404" pitchFamily="49" charset="0"/>
                <a:cs typeface="Courier New" panose="02070309020205020404" pitchFamily="49" charset="0"/>
              </a:rPr>
              <a:t>int</a:t>
            </a:r>
            <a:r>
              <a:rPr lang="en-US" sz="1600" dirty="0">
                <a:solidFill>
                  <a:srgbClr val="0066FF"/>
                </a:solidFill>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result;</a:t>
            </a:r>
          </a:p>
          <a:p>
            <a:endParaRPr lang="en-US" sz="1100" dirty="0">
              <a:latin typeface="Courier New" panose="02070309020205020404" pitchFamily="49" charset="0"/>
              <a:cs typeface="Courier New" panose="02070309020205020404" pitchFamily="49" charset="0"/>
            </a:endParaRPr>
          </a:p>
          <a:p>
            <a:r>
              <a:rPr lang="en-US" sz="1600" dirty="0">
                <a:solidFill>
                  <a:srgbClr val="E2661A"/>
                </a:solidFill>
                <a:latin typeface="Courier New" panose="02070309020205020404" pitchFamily="49" charset="0"/>
                <a:cs typeface="Courier New" panose="02070309020205020404" pitchFamily="49" charset="0"/>
              </a:rPr>
              <a:t>while</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bytes_left</a:t>
            </a:r>
            <a:r>
              <a:rPr lang="en-US" sz="1600" dirty="0">
                <a:latin typeface="Courier New" panose="02070309020205020404" pitchFamily="49" charset="0"/>
                <a:cs typeface="Courier New" panose="02070309020205020404" pitchFamily="49" charset="0"/>
              </a:rPr>
              <a:t> &gt; </a:t>
            </a:r>
            <a:r>
              <a:rPr lang="en-US" sz="1600" dirty="0">
                <a:solidFill>
                  <a:schemeClr val="accent1"/>
                </a:solidFill>
                <a:latin typeface="Courier New" panose="02070309020205020404" pitchFamily="49" charset="0"/>
                <a:cs typeface="Courier New" panose="02070309020205020404" pitchFamily="49" charset="0"/>
              </a:rPr>
              <a:t>0</a:t>
            </a:r>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result = </a:t>
            </a:r>
            <a:r>
              <a:rPr lang="en-US" sz="1600" b="1" dirty="0">
                <a:solidFill>
                  <a:srgbClr val="669900"/>
                </a:solidFill>
                <a:latin typeface="Courier New" panose="02070309020205020404" pitchFamily="49" charset="0"/>
                <a:cs typeface="Courier New" panose="02070309020205020404" pitchFamily="49" charset="0"/>
              </a:rPr>
              <a:t>read</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fd</a:t>
            </a:r>
            <a:r>
              <a:rPr lang="en-US" sz="1600" dirty="0">
                <a:latin typeface="Courier New" panose="02070309020205020404" pitchFamily="49" charset="0"/>
                <a:cs typeface="Courier New" panose="02070309020205020404" pitchFamily="49" charset="0"/>
              </a:rPr>
              <a:t>, </a:t>
            </a:r>
            <a:r>
              <a:rPr lang="en-US" sz="1600" b="1" dirty="0" err="1">
                <a:solidFill>
                  <a:srgbClr val="FF0000"/>
                </a:solidFill>
                <a:latin typeface="Courier New" panose="02070309020205020404" pitchFamily="49" charset="0"/>
                <a:cs typeface="Courier New" panose="02070309020205020404" pitchFamily="49" charset="0"/>
              </a:rPr>
              <a:t>buf</a:t>
            </a:r>
            <a:r>
              <a:rPr lang="en-US" sz="1600" b="1" dirty="0">
                <a:solidFill>
                  <a:srgbClr val="FF0000"/>
                </a:solidFill>
                <a:latin typeface="Courier New" panose="02070309020205020404" pitchFamily="49" charset="0"/>
                <a:cs typeface="Courier New" panose="02070309020205020404" pitchFamily="49" charset="0"/>
              </a:rPr>
              <a:t> + (n - </a:t>
            </a:r>
            <a:r>
              <a:rPr lang="en-US" sz="1600" b="1" dirty="0" err="1">
                <a:solidFill>
                  <a:srgbClr val="FF0000"/>
                </a:solidFill>
                <a:latin typeface="Courier New" panose="02070309020205020404" pitchFamily="49" charset="0"/>
                <a:cs typeface="Courier New" panose="02070309020205020404" pitchFamily="49" charset="0"/>
              </a:rPr>
              <a:t>bytes_left</a:t>
            </a:r>
            <a:r>
              <a:rPr lang="en-US" sz="1600" b="1" dirty="0">
                <a:solidFill>
                  <a:srgbClr val="FF0000"/>
                </a:solidFill>
                <a:latin typeface="Courier New" panose="02070309020205020404" pitchFamily="49" charset="0"/>
                <a:cs typeface="Courier New" panose="02070309020205020404" pitchFamily="49" charset="0"/>
              </a:rPr>
              <a:t>)</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bytes_left</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a:t>
            </a:r>
            <a:r>
              <a:rPr lang="en-US" sz="1600" dirty="0">
                <a:solidFill>
                  <a:srgbClr val="E2661A"/>
                </a:solidFill>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(result == </a:t>
            </a:r>
            <a:r>
              <a:rPr lang="en-US" sz="1600" dirty="0">
                <a:solidFill>
                  <a:schemeClr val="accent1"/>
                </a:solidFill>
                <a:latin typeface="Courier New" panose="02070309020205020404" pitchFamily="49" charset="0"/>
                <a:cs typeface="Courier New" panose="02070309020205020404" pitchFamily="49" charset="0"/>
              </a:rPr>
              <a:t>-1</a:t>
            </a:r>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a:t>
            </a:r>
            <a:r>
              <a:rPr lang="en-US" sz="1600" dirty="0">
                <a:solidFill>
                  <a:srgbClr val="E2661A"/>
                </a:solidFill>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errno</a:t>
            </a:r>
            <a:r>
              <a:rPr lang="en-US" sz="1600" dirty="0">
                <a:latin typeface="Courier New" panose="02070309020205020404" pitchFamily="49" charset="0"/>
                <a:cs typeface="Courier New" panose="02070309020205020404" pitchFamily="49" charset="0"/>
              </a:rPr>
              <a:t> != EINTR) {</a:t>
            </a:r>
          </a:p>
          <a:p>
            <a:r>
              <a:rPr lang="en-US" sz="1600" dirty="0">
                <a:latin typeface="Courier New" panose="02070309020205020404" pitchFamily="49" charset="0"/>
                <a:cs typeface="Courier New" panose="02070309020205020404" pitchFamily="49" charset="0"/>
              </a:rPr>
              <a:t>      </a:t>
            </a:r>
            <a:r>
              <a:rPr lang="en-US" sz="1600" i="1" dirty="0">
                <a:solidFill>
                  <a:srgbClr val="5A5A5A"/>
                </a:solidFill>
                <a:latin typeface="Courier New" panose="02070309020205020404" pitchFamily="49" charset="0"/>
                <a:cs typeface="Courier New" panose="02070309020205020404" pitchFamily="49" charset="0"/>
              </a:rPr>
              <a:t>// a real error happened, so return an error result</a:t>
            </a:r>
          </a:p>
          <a:p>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a:t>
            </a:r>
            <a:r>
              <a:rPr lang="en-US" sz="1600" i="1" dirty="0">
                <a:solidFill>
                  <a:srgbClr val="5A5A5A"/>
                </a:solidFill>
                <a:latin typeface="Courier New" panose="02070309020205020404" pitchFamily="49" charset="0"/>
                <a:cs typeface="Courier New" panose="02070309020205020404" pitchFamily="49" charset="0"/>
              </a:rPr>
              <a:t>// EINTR happened, so do nothing and try again</a:t>
            </a:r>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a:t>
            </a:r>
            <a:r>
              <a:rPr lang="en-US" sz="1600" dirty="0">
                <a:solidFill>
                  <a:srgbClr val="E2661A"/>
                </a:solidFill>
                <a:latin typeface="Courier New" panose="02070309020205020404" pitchFamily="49" charset="0"/>
                <a:cs typeface="Courier New" panose="02070309020205020404" pitchFamily="49" charset="0"/>
              </a:rPr>
              <a:t>continue</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 </a:t>
            </a:r>
            <a:r>
              <a:rPr lang="en-US" sz="1600" dirty="0">
                <a:solidFill>
                  <a:srgbClr val="E2661A"/>
                </a:solidFill>
                <a:latin typeface="Courier New" panose="02070309020205020404" pitchFamily="49" charset="0"/>
                <a:cs typeface="Courier New" panose="02070309020205020404" pitchFamily="49" charset="0"/>
              </a:rPr>
              <a:t>else if </a:t>
            </a:r>
            <a:r>
              <a:rPr lang="en-US" sz="1600" dirty="0">
                <a:latin typeface="Courier New" panose="02070309020205020404" pitchFamily="49" charset="0"/>
                <a:cs typeface="Courier New" panose="02070309020205020404" pitchFamily="49" charset="0"/>
              </a:rPr>
              <a:t>(result == </a:t>
            </a:r>
            <a:r>
              <a:rPr lang="en-US" sz="1600" dirty="0">
                <a:solidFill>
                  <a:schemeClr val="accent1"/>
                </a:solidFill>
                <a:latin typeface="Courier New" panose="02070309020205020404" pitchFamily="49" charset="0"/>
                <a:cs typeface="Courier New" panose="02070309020205020404" pitchFamily="49" charset="0"/>
              </a:rPr>
              <a:t>0</a:t>
            </a:r>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a:t>
            </a:r>
            <a:r>
              <a:rPr lang="en-US" sz="1600" i="1" dirty="0">
                <a:solidFill>
                  <a:srgbClr val="5A5A5A"/>
                </a:solidFill>
                <a:latin typeface="Courier New" panose="02070309020205020404" pitchFamily="49" charset="0"/>
                <a:cs typeface="Courier New" panose="02070309020205020404" pitchFamily="49" charset="0"/>
              </a:rPr>
              <a:t>// EOF reached, so stop reading</a:t>
            </a:r>
          </a:p>
          <a:p>
            <a:r>
              <a:rPr lang="en-US" sz="1600" dirty="0">
                <a:latin typeface="Courier New" panose="02070309020205020404" pitchFamily="49" charset="0"/>
                <a:cs typeface="Courier New" panose="02070309020205020404" pitchFamily="49" charset="0"/>
              </a:rPr>
              <a:t>    </a:t>
            </a:r>
            <a:r>
              <a:rPr lang="en-US" sz="1600" dirty="0">
                <a:solidFill>
                  <a:srgbClr val="E2661A"/>
                </a:solidFill>
                <a:latin typeface="Courier New" panose="02070309020205020404" pitchFamily="49" charset="0"/>
                <a:cs typeface="Courier New" panose="02070309020205020404" pitchFamily="49" charset="0"/>
              </a:rPr>
              <a:t>break</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bytes_left</a:t>
            </a:r>
            <a:r>
              <a:rPr lang="en-US" sz="1600" dirty="0">
                <a:latin typeface="Courier New" panose="02070309020205020404" pitchFamily="49" charset="0"/>
                <a:cs typeface="Courier New" panose="02070309020205020404" pitchFamily="49" charset="0"/>
              </a:rPr>
              <a:t> -= result;</a:t>
            </a:r>
          </a:p>
          <a:p>
            <a:r>
              <a:rPr lang="en-US" sz="1600" dirty="0">
                <a:latin typeface="Courier New" panose="02070309020205020404" pitchFamily="49" charset="0"/>
                <a:cs typeface="Courier New" panose="02070309020205020404" pitchFamily="49" charset="0"/>
              </a:rPr>
              <a:t>}</a:t>
            </a:r>
          </a:p>
          <a:p>
            <a:endParaRPr lang="en-US" sz="1100" dirty="0">
              <a:latin typeface="Courier New" panose="02070309020205020404" pitchFamily="49" charset="0"/>
              <a:cs typeface="Courier New" panose="02070309020205020404" pitchFamily="49" charset="0"/>
            </a:endParaRPr>
          </a:p>
          <a:p>
            <a:r>
              <a:rPr lang="en-US" sz="1600" b="1" dirty="0">
                <a:solidFill>
                  <a:srgbClr val="669900"/>
                </a:solidFill>
                <a:latin typeface="Courier New" panose="02070309020205020404" pitchFamily="49" charset="0"/>
                <a:cs typeface="Courier New" panose="02070309020205020404" pitchFamily="49" charset="0"/>
              </a:rPr>
              <a:t>close</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fd</a:t>
            </a:r>
            <a:r>
              <a:rPr lang="en-US" sz="1600" dirty="0">
                <a:latin typeface="Courier New" panose="02070309020205020404" pitchFamily="49" charset="0"/>
                <a:cs typeface="Courier New" panose="02070309020205020404" pitchFamily="49" charset="0"/>
              </a:rPr>
              <a:t>);</a:t>
            </a:r>
          </a:p>
        </p:txBody>
      </p:sp>
      <p:sp>
        <p:nvSpPr>
          <p:cNvPr id="8" name="TextBox 7"/>
          <p:cNvSpPr txBox="1"/>
          <p:nvPr/>
        </p:nvSpPr>
        <p:spPr>
          <a:xfrm>
            <a:off x="6858000" y="6400800"/>
            <a:ext cx="1828800" cy="400110"/>
          </a:xfrm>
          <a:prstGeom prst="rect">
            <a:avLst/>
          </a:prstGeom>
          <a:noFill/>
        </p:spPr>
        <p:txBody>
          <a:bodyPr wrap="square" rtlCol="0">
            <a:spAutoFit/>
          </a:bodyPr>
          <a:lstStyle/>
          <a:p>
            <a:pPr algn="r"/>
            <a:r>
              <a:rPr lang="en-US" sz="2000" dirty="0" err="1">
                <a:solidFill>
                  <a:srgbClr val="4B2A85"/>
                </a:solidFill>
                <a:latin typeface="CMU Bright" panose="02000603000000000000" pitchFamily="2" charset="0"/>
                <a:ea typeface="CMU Bright" panose="02000603000000000000" pitchFamily="2" charset="0"/>
                <a:cs typeface="CMU Bright" panose="02000603000000000000" pitchFamily="2" charset="0"/>
              </a:rPr>
              <a:t>readN.c</a:t>
            </a:r>
            <a:endParaRPr lang="en-US" sz="2400" dirty="0">
              <a:solidFill>
                <a:srgbClr val="4B2A85"/>
              </a:solidFill>
              <a:latin typeface="CMU Bright" panose="02000603000000000000" pitchFamily="2" charset="0"/>
              <a:ea typeface="CMU Bright" panose="02000603000000000000" pitchFamily="2" charset="0"/>
              <a:cs typeface="CMU Bright" panose="02000603000000000000" pitchFamily="2" charset="0"/>
            </a:endParaRPr>
          </a:p>
        </p:txBody>
      </p:sp>
    </p:spTree>
    <p:extLst>
      <p:ext uri="{BB962C8B-B14F-4D97-AF65-F5344CB8AC3E}">
        <p14:creationId xmlns:p14="http://schemas.microsoft.com/office/powerpoint/2010/main" val="1639695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Low-Level Functions</a:t>
            </a:r>
          </a:p>
        </p:txBody>
      </p:sp>
      <p:sp>
        <p:nvSpPr>
          <p:cNvPr id="3" name="Content Placeholder 2"/>
          <p:cNvSpPr>
            <a:spLocks noGrp="1"/>
          </p:cNvSpPr>
          <p:nvPr>
            <p:ph idx="1"/>
          </p:nvPr>
        </p:nvSpPr>
        <p:spPr/>
        <p:txBody>
          <a:bodyPr/>
          <a:lstStyle/>
          <a:p>
            <a:r>
              <a:rPr lang="en-US" dirty="0"/>
              <a:t>Read man pages to learn about:</a:t>
            </a:r>
          </a:p>
          <a:p>
            <a:pPr lvl="1"/>
            <a:r>
              <a:rPr lang="en-US" b="1" dirty="0">
                <a:solidFill>
                  <a:srgbClr val="669900"/>
                </a:solidFill>
                <a:latin typeface="Courier New" panose="02070309020205020404" pitchFamily="49" charset="0"/>
                <a:cs typeface="Courier New" panose="02070309020205020404" pitchFamily="49" charset="0"/>
              </a:rPr>
              <a:t>write</a:t>
            </a:r>
            <a:r>
              <a:rPr lang="en-US" dirty="0">
                <a:latin typeface="Courier New" panose="02070309020205020404" pitchFamily="49" charset="0"/>
                <a:cs typeface="Courier New" panose="02070309020205020404" pitchFamily="49" charset="0"/>
              </a:rPr>
              <a:t>()</a:t>
            </a:r>
            <a:r>
              <a:rPr lang="en-US" dirty="0"/>
              <a:t> – write data</a:t>
            </a:r>
          </a:p>
          <a:p>
            <a:pPr lvl="2"/>
            <a:r>
              <a:rPr lang="en-US" dirty="0">
                <a:solidFill>
                  <a:srgbClr val="E2661A"/>
                </a:solidFill>
                <a:latin typeface="Courier New" panose="02070309020205020404" pitchFamily="49" charset="0"/>
                <a:cs typeface="Courier New" panose="02070309020205020404" pitchFamily="49" charset="0"/>
              </a:rPr>
              <a:t>#include </a:t>
            </a:r>
            <a:r>
              <a:rPr lang="en-US" dirty="0">
                <a:solidFill>
                  <a:srgbClr val="D94B7B"/>
                </a:solidFill>
                <a:latin typeface="Courier New" panose="02070309020205020404" pitchFamily="49" charset="0"/>
                <a:cs typeface="Courier New" panose="02070309020205020404" pitchFamily="49" charset="0"/>
              </a:rPr>
              <a:t>&lt;</a:t>
            </a:r>
            <a:r>
              <a:rPr lang="en-US" dirty="0" err="1">
                <a:solidFill>
                  <a:srgbClr val="D94B7B"/>
                </a:solidFill>
                <a:latin typeface="Courier New" panose="02070309020205020404" pitchFamily="49" charset="0"/>
                <a:cs typeface="Courier New" panose="02070309020205020404" pitchFamily="49" charset="0"/>
              </a:rPr>
              <a:t>unistd.h</a:t>
            </a:r>
            <a:r>
              <a:rPr lang="en-US" dirty="0">
                <a:solidFill>
                  <a:srgbClr val="D94B7B"/>
                </a:solidFill>
                <a:latin typeface="Courier New" panose="02070309020205020404" pitchFamily="49" charset="0"/>
                <a:cs typeface="Courier New" panose="02070309020205020404" pitchFamily="49" charset="0"/>
              </a:rPr>
              <a:t>&gt;</a:t>
            </a:r>
          </a:p>
          <a:p>
            <a:pPr lvl="1"/>
            <a:r>
              <a:rPr lang="en-US" b="1" dirty="0" err="1">
                <a:solidFill>
                  <a:srgbClr val="669900"/>
                </a:solidFill>
                <a:latin typeface="Courier New" panose="02070309020205020404" pitchFamily="49" charset="0"/>
                <a:cs typeface="Courier New" panose="02070309020205020404" pitchFamily="49" charset="0"/>
              </a:rPr>
              <a:t>fsync</a:t>
            </a:r>
            <a:r>
              <a:rPr lang="en-US" dirty="0">
                <a:latin typeface="Courier New" panose="02070309020205020404" pitchFamily="49" charset="0"/>
                <a:cs typeface="Courier New" panose="02070309020205020404" pitchFamily="49" charset="0"/>
              </a:rPr>
              <a:t>()</a:t>
            </a:r>
            <a:r>
              <a:rPr lang="en-US" dirty="0"/>
              <a:t> – flush data to the underlying device</a:t>
            </a:r>
          </a:p>
          <a:p>
            <a:pPr lvl="2"/>
            <a:r>
              <a:rPr lang="en-US" dirty="0">
                <a:solidFill>
                  <a:srgbClr val="E2661A"/>
                </a:solidFill>
                <a:latin typeface="Courier New" panose="02070309020205020404" pitchFamily="49" charset="0"/>
                <a:cs typeface="Courier New" panose="02070309020205020404" pitchFamily="49" charset="0"/>
              </a:rPr>
              <a:t>#include </a:t>
            </a:r>
            <a:r>
              <a:rPr lang="en-US" dirty="0">
                <a:solidFill>
                  <a:srgbClr val="D94B7B"/>
                </a:solidFill>
                <a:latin typeface="Courier New" panose="02070309020205020404" pitchFamily="49" charset="0"/>
                <a:cs typeface="Courier New" panose="02070309020205020404" pitchFamily="49" charset="0"/>
              </a:rPr>
              <a:t>&lt;</a:t>
            </a:r>
            <a:r>
              <a:rPr lang="en-US" dirty="0" err="1">
                <a:solidFill>
                  <a:srgbClr val="D94B7B"/>
                </a:solidFill>
                <a:latin typeface="Courier New" panose="02070309020205020404" pitchFamily="49" charset="0"/>
                <a:cs typeface="Courier New" panose="02070309020205020404" pitchFamily="49" charset="0"/>
              </a:rPr>
              <a:t>unistd.h</a:t>
            </a:r>
            <a:r>
              <a:rPr lang="en-US" dirty="0">
                <a:solidFill>
                  <a:srgbClr val="D94B7B"/>
                </a:solidFill>
                <a:latin typeface="Courier New" panose="02070309020205020404" pitchFamily="49" charset="0"/>
                <a:cs typeface="Courier New" panose="02070309020205020404" pitchFamily="49" charset="0"/>
              </a:rPr>
              <a:t>&gt;</a:t>
            </a:r>
          </a:p>
          <a:p>
            <a:pPr lvl="1"/>
            <a:r>
              <a:rPr lang="en-US" b="1" dirty="0" err="1">
                <a:solidFill>
                  <a:srgbClr val="669900"/>
                </a:solidFill>
                <a:latin typeface="Courier New" panose="02070309020205020404" pitchFamily="49" charset="0"/>
                <a:cs typeface="Courier New" panose="02070309020205020404" pitchFamily="49" charset="0"/>
              </a:rPr>
              <a:t>opendir</a:t>
            </a:r>
            <a:r>
              <a:rPr lang="en-US" dirty="0">
                <a:latin typeface="Courier New" panose="02070309020205020404" pitchFamily="49" charset="0"/>
                <a:cs typeface="Courier New" panose="02070309020205020404" pitchFamily="49" charset="0"/>
              </a:rPr>
              <a:t>()</a:t>
            </a:r>
            <a:r>
              <a:rPr lang="en-US" dirty="0"/>
              <a:t>, </a:t>
            </a:r>
            <a:r>
              <a:rPr lang="en-US" b="1" dirty="0" err="1">
                <a:solidFill>
                  <a:srgbClr val="669900"/>
                </a:solidFill>
                <a:latin typeface="Courier New" panose="02070309020205020404" pitchFamily="49" charset="0"/>
                <a:cs typeface="Courier New" panose="02070309020205020404" pitchFamily="49" charset="0"/>
              </a:rPr>
              <a:t>readdir</a:t>
            </a:r>
            <a:r>
              <a:rPr lang="en-US" dirty="0">
                <a:latin typeface="Courier New" panose="02070309020205020404" pitchFamily="49" charset="0"/>
                <a:cs typeface="Courier New" panose="02070309020205020404" pitchFamily="49" charset="0"/>
              </a:rPr>
              <a:t>()</a:t>
            </a:r>
            <a:r>
              <a:rPr lang="en-US" dirty="0"/>
              <a:t>, </a:t>
            </a:r>
            <a:r>
              <a:rPr lang="en-US" b="1" dirty="0" err="1">
                <a:solidFill>
                  <a:srgbClr val="669900"/>
                </a:solidFill>
                <a:latin typeface="Courier New" panose="02070309020205020404" pitchFamily="49" charset="0"/>
                <a:cs typeface="Courier New" panose="02070309020205020404" pitchFamily="49" charset="0"/>
              </a:rPr>
              <a:t>closedir</a:t>
            </a:r>
            <a:r>
              <a:rPr lang="en-US" dirty="0">
                <a:latin typeface="Courier New" panose="02070309020205020404" pitchFamily="49" charset="0"/>
                <a:cs typeface="Courier New" panose="02070309020205020404" pitchFamily="49" charset="0"/>
              </a:rPr>
              <a:t>()</a:t>
            </a:r>
            <a:r>
              <a:rPr lang="en-US" dirty="0"/>
              <a:t> – deal with directory listings</a:t>
            </a:r>
          </a:p>
          <a:p>
            <a:pPr lvl="2"/>
            <a:r>
              <a:rPr lang="en-US" dirty="0"/>
              <a:t>Make sure you read the section 3 version (</a:t>
            </a:r>
            <a:r>
              <a:rPr lang="en-US" i="1" dirty="0"/>
              <a:t>e.g.</a:t>
            </a:r>
            <a:r>
              <a:rPr lang="en-US" dirty="0"/>
              <a:t> </a:t>
            </a:r>
            <a:r>
              <a:rPr lang="en-US" dirty="0">
                <a:latin typeface="Courier New" panose="02070309020205020404" pitchFamily="49" charset="0"/>
                <a:cs typeface="Courier New" panose="02070309020205020404" pitchFamily="49" charset="0"/>
              </a:rPr>
              <a:t>man 3 </a:t>
            </a:r>
            <a:r>
              <a:rPr lang="en-US" dirty="0" err="1">
                <a:latin typeface="Courier New" panose="02070309020205020404" pitchFamily="49" charset="0"/>
                <a:cs typeface="Courier New" panose="02070309020205020404" pitchFamily="49" charset="0"/>
              </a:rPr>
              <a:t>opendir</a:t>
            </a:r>
            <a:r>
              <a:rPr lang="en-US" dirty="0"/>
              <a:t>)</a:t>
            </a:r>
          </a:p>
          <a:p>
            <a:pPr lvl="2"/>
            <a:r>
              <a:rPr lang="en-US" dirty="0">
                <a:solidFill>
                  <a:srgbClr val="E2661A"/>
                </a:solidFill>
                <a:latin typeface="Courier New" panose="02070309020205020404" pitchFamily="49" charset="0"/>
                <a:cs typeface="Courier New" panose="02070309020205020404" pitchFamily="49" charset="0"/>
              </a:rPr>
              <a:t>#include </a:t>
            </a:r>
            <a:r>
              <a:rPr lang="en-US" dirty="0">
                <a:solidFill>
                  <a:srgbClr val="D94B7B"/>
                </a:solidFill>
                <a:latin typeface="Courier New" panose="02070309020205020404" pitchFamily="49" charset="0"/>
                <a:cs typeface="Courier New" panose="02070309020205020404" pitchFamily="49" charset="0"/>
              </a:rPr>
              <a:t>&lt;</a:t>
            </a:r>
            <a:r>
              <a:rPr lang="en-US" dirty="0" err="1">
                <a:solidFill>
                  <a:srgbClr val="D94B7B"/>
                </a:solidFill>
                <a:latin typeface="Courier New" panose="02070309020205020404" pitchFamily="49" charset="0"/>
                <a:cs typeface="Courier New" panose="02070309020205020404" pitchFamily="49" charset="0"/>
              </a:rPr>
              <a:t>dirent.h</a:t>
            </a:r>
            <a:r>
              <a:rPr lang="en-US" dirty="0">
                <a:solidFill>
                  <a:srgbClr val="D94B7B"/>
                </a:solidFill>
                <a:latin typeface="Courier New" panose="02070309020205020404" pitchFamily="49" charset="0"/>
                <a:cs typeface="Courier New" panose="02070309020205020404" pitchFamily="49" charset="0"/>
              </a:rPr>
              <a:t>&gt;</a:t>
            </a:r>
          </a:p>
          <a:p>
            <a:pPr lvl="2"/>
            <a:endParaRPr lang="en-US" dirty="0">
              <a:solidFill>
                <a:srgbClr val="D94B7B"/>
              </a:solidFill>
              <a:latin typeface="Courier New" panose="02070309020205020404" pitchFamily="49" charset="0"/>
              <a:cs typeface="Courier New" panose="02070309020205020404" pitchFamily="49" charset="0"/>
            </a:endParaRPr>
          </a:p>
          <a:p>
            <a:r>
              <a:rPr lang="en-US" dirty="0"/>
              <a:t>A useful shortcut sheet (from CMU):</a:t>
            </a:r>
            <a:br>
              <a:rPr lang="en-US" dirty="0"/>
            </a:br>
            <a:r>
              <a:rPr lang="en-US" sz="2000" dirty="0">
                <a:hlinkClick r:id="rId3"/>
              </a:rPr>
              <a:t>http://www.cs.cmu.edu/~guna/15-123S11/Lectures/Lecture24.pdf</a:t>
            </a:r>
            <a:r>
              <a:rPr lang="en-US" sz="2000" dirty="0"/>
              <a:t> </a:t>
            </a:r>
            <a:endParaRPr lang="en-US" sz="1600" dirty="0"/>
          </a:p>
          <a:p>
            <a:pPr lvl="1"/>
            <a:endParaRPr lang="en-US" sz="1600" dirty="0"/>
          </a:p>
        </p:txBody>
      </p:sp>
      <p:sp>
        <p:nvSpPr>
          <p:cNvPr id="4" name="Slide Number Placeholder 3"/>
          <p:cNvSpPr>
            <a:spLocks noGrp="1"/>
          </p:cNvSpPr>
          <p:nvPr>
            <p:ph type="sldNum" sz="quarter" idx="10"/>
          </p:nvPr>
        </p:nvSpPr>
        <p:spPr/>
        <p:txBody>
          <a:bodyPr/>
          <a:lstStyle/>
          <a:p>
            <a:fld id="{1A9C8370-147A-427D-9F53-B1233595F5E1}" type="slidenum">
              <a:rPr lang="en-US" smtClean="0"/>
              <a:t>18</a:t>
            </a:fld>
            <a:endParaRPr lang="en-US"/>
          </a:p>
        </p:txBody>
      </p:sp>
    </p:spTree>
    <p:extLst>
      <p:ext uri="{BB962C8B-B14F-4D97-AF65-F5344CB8AC3E}">
        <p14:creationId xmlns:p14="http://schemas.microsoft.com/office/powerpoint/2010/main" val="2268747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F2717-ECBF-4F9F-A4E8-CF9123FD47C2}"/>
              </a:ext>
            </a:extLst>
          </p:cNvPr>
          <p:cNvSpPr>
            <a:spLocks noGrp="1"/>
          </p:cNvSpPr>
          <p:nvPr>
            <p:ph type="title"/>
          </p:nvPr>
        </p:nvSpPr>
        <p:spPr/>
        <p:txBody>
          <a:bodyPr/>
          <a:lstStyle/>
          <a:p>
            <a:r>
              <a:rPr lang="en-US" dirty="0"/>
              <a:t>C Standard Library vs. POSIX</a:t>
            </a:r>
          </a:p>
        </p:txBody>
      </p:sp>
      <p:sp>
        <p:nvSpPr>
          <p:cNvPr id="3" name="Content Placeholder 2">
            <a:extLst>
              <a:ext uri="{FF2B5EF4-FFF2-40B4-BE49-F238E27FC236}">
                <a16:creationId xmlns:a16="http://schemas.microsoft.com/office/drawing/2014/main" id="{6801553E-5443-40F4-9423-77B77CBCD481}"/>
              </a:ext>
            </a:extLst>
          </p:cNvPr>
          <p:cNvSpPr>
            <a:spLocks noGrp="1"/>
          </p:cNvSpPr>
          <p:nvPr>
            <p:ph idx="1"/>
          </p:nvPr>
        </p:nvSpPr>
        <p:spPr/>
        <p:txBody>
          <a:bodyPr/>
          <a:lstStyle/>
          <a:p>
            <a:r>
              <a:rPr lang="en-US" dirty="0"/>
              <a:t>C std lib implements a subset of POSIX</a:t>
            </a:r>
          </a:p>
          <a:p>
            <a:pPr lvl="1"/>
            <a:r>
              <a:rPr lang="en-US" i="1" dirty="0"/>
              <a:t>e.g.</a:t>
            </a:r>
            <a:r>
              <a:rPr lang="en-US" dirty="0"/>
              <a:t> POSIX provides directory manipulation that C std lib doesn’t</a:t>
            </a:r>
          </a:p>
          <a:p>
            <a:r>
              <a:rPr lang="en-US" dirty="0"/>
              <a:t>C std lib implements automatic buffering</a:t>
            </a:r>
          </a:p>
          <a:p>
            <a:r>
              <a:rPr lang="en-US" dirty="0"/>
              <a:t>C std lib has a nicer API</a:t>
            </a:r>
          </a:p>
          <a:p>
            <a:pPr lvl="3"/>
            <a:endParaRPr lang="en-US" dirty="0"/>
          </a:p>
          <a:p>
            <a:r>
              <a:rPr lang="en-US" dirty="0"/>
              <a:t>The two are similar but C std lib builds on top of POSIX</a:t>
            </a:r>
          </a:p>
          <a:p>
            <a:pPr lvl="1"/>
            <a:r>
              <a:rPr lang="en-US" dirty="0">
                <a:effectLst>
                  <a:glow rad="101600">
                    <a:schemeClr val="bg1"/>
                  </a:glow>
                </a:effectLst>
              </a:rPr>
              <a:t>Choice between high-level and low-level</a:t>
            </a:r>
          </a:p>
          <a:p>
            <a:pPr lvl="1"/>
            <a:r>
              <a:rPr lang="en-US" dirty="0">
                <a:effectLst>
                  <a:glow rad="101600">
                    <a:schemeClr val="bg1"/>
                  </a:glow>
                </a:effectLst>
              </a:rPr>
              <a:t>Will depend on the requirements of your application</a:t>
            </a:r>
          </a:p>
        </p:txBody>
      </p:sp>
      <p:sp>
        <p:nvSpPr>
          <p:cNvPr id="4" name="Slide Number Placeholder 3">
            <a:extLst>
              <a:ext uri="{FF2B5EF4-FFF2-40B4-BE49-F238E27FC236}">
                <a16:creationId xmlns:a16="http://schemas.microsoft.com/office/drawing/2014/main" id="{BC74D29F-6880-473A-BA8B-28A6A63766A3}"/>
              </a:ext>
            </a:extLst>
          </p:cNvPr>
          <p:cNvSpPr>
            <a:spLocks noGrp="1"/>
          </p:cNvSpPr>
          <p:nvPr>
            <p:ph type="sldNum" sz="quarter" idx="10"/>
          </p:nvPr>
        </p:nvSpPr>
        <p:spPr/>
        <p:txBody>
          <a:bodyPr/>
          <a:lstStyle/>
          <a:p>
            <a:fld id="{1A9C8370-147A-427D-9F53-B1233595F5E1}" type="slidenum">
              <a:rPr lang="en-US" smtClean="0"/>
              <a:t>19</a:t>
            </a:fld>
            <a:endParaRPr lang="en-US"/>
          </a:p>
        </p:txBody>
      </p:sp>
    </p:spTree>
    <p:extLst>
      <p:ext uri="{BB962C8B-B14F-4D97-AF65-F5344CB8AC3E}">
        <p14:creationId xmlns:p14="http://schemas.microsoft.com/office/powerpoint/2010/main" val="249468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23556C-B83D-4B63-AEF6-38C99C6BF0A6}"/>
              </a:ext>
            </a:extLst>
          </p:cNvPr>
          <p:cNvSpPr>
            <a:spLocks noGrp="1"/>
          </p:cNvSpPr>
          <p:nvPr>
            <p:ph type="sldNum" sz="quarter" idx="10"/>
          </p:nvPr>
        </p:nvSpPr>
        <p:spPr/>
        <p:txBody>
          <a:bodyPr/>
          <a:lstStyle/>
          <a:p>
            <a:fld id="{CC1B5E29-5BFE-4A77-A178-85B6D82C95E0}" type="slidenum">
              <a:rPr lang="en-US" smtClean="0"/>
              <a:t>2</a:t>
            </a:fld>
            <a:endParaRPr lang="en-US"/>
          </a:p>
        </p:txBody>
      </p:sp>
      <p:sp>
        <p:nvSpPr>
          <p:cNvPr id="5" name="Rectangle 4">
            <a:extLst>
              <a:ext uri="{FF2B5EF4-FFF2-40B4-BE49-F238E27FC236}">
                <a16:creationId xmlns:a16="http://schemas.microsoft.com/office/drawing/2014/main" id="{C246E510-9E42-485C-AB9E-BF9F10AC7EA5}"/>
              </a:ext>
            </a:extLst>
          </p:cNvPr>
          <p:cNvSpPr>
            <a:spLocks noChangeArrowheads="1"/>
          </p:cNvSpPr>
          <p:nvPr/>
        </p:nvSpPr>
        <p:spPr bwMode="auto">
          <a:xfrm>
            <a:off x="0" y="209550"/>
            <a:ext cx="9144000" cy="1073966"/>
          </a:xfrm>
          <a:prstGeom prst="rect">
            <a:avLst/>
          </a:prstGeom>
          <a:solidFill>
            <a:srgbClr val="4B2A85"/>
          </a:solidFill>
          <a:ln w="9525">
            <a:noFill/>
            <a:miter lim="800000"/>
            <a:headEnd/>
            <a:tailEnd/>
          </a:ln>
          <a:effectLst/>
        </p:spPr>
        <p:txBody>
          <a:bodyPr wrap="none" anchor="ctr"/>
          <a:lstStyle/>
          <a:p>
            <a:pPr algn="ctr">
              <a:defRPr/>
            </a:pPr>
            <a:endParaRPr lang="en-US" b="0">
              <a:latin typeface="Times New Roman" pitchFamily="18" charset="0"/>
            </a:endParaRPr>
          </a:p>
        </p:txBody>
      </p:sp>
      <p:pic>
        <p:nvPicPr>
          <p:cNvPr id="6" name="Picture 5">
            <a:extLst>
              <a:ext uri="{FF2B5EF4-FFF2-40B4-BE49-F238E27FC236}">
                <a16:creationId xmlns:a16="http://schemas.microsoft.com/office/drawing/2014/main" id="{B220A36E-F29C-4266-A9D0-80CD47E8C798}"/>
              </a:ext>
            </a:extLst>
          </p:cNvPr>
          <p:cNvPicPr>
            <a:picLocks/>
          </p:cNvPicPr>
          <p:nvPr/>
        </p:nvPicPr>
        <p:blipFill>
          <a:blip r:embed="rId2">
            <a:biLevel thresh="50000"/>
          </a:blip>
          <a:stretch>
            <a:fillRect/>
          </a:stretch>
        </p:blipFill>
        <p:spPr>
          <a:xfrm>
            <a:off x="241553" y="365760"/>
            <a:ext cx="4572000" cy="731520"/>
          </a:xfrm>
          <a:prstGeom prst="rect">
            <a:avLst/>
          </a:prstGeom>
        </p:spPr>
      </p:pic>
      <p:sp>
        <p:nvSpPr>
          <p:cNvPr id="7" name="Rounded Rectangle 4">
            <a:extLst>
              <a:ext uri="{FF2B5EF4-FFF2-40B4-BE49-F238E27FC236}">
                <a16:creationId xmlns:a16="http://schemas.microsoft.com/office/drawing/2014/main" id="{774F7A76-20AA-4248-9412-CBEE78F53E2E}"/>
              </a:ext>
            </a:extLst>
          </p:cNvPr>
          <p:cNvSpPr/>
          <p:nvPr/>
        </p:nvSpPr>
        <p:spPr bwMode="auto">
          <a:xfrm>
            <a:off x="6072845" y="618942"/>
            <a:ext cx="2829602" cy="401355"/>
          </a:xfrm>
          <a:prstGeom prst="roundRect">
            <a:avLst/>
          </a:prstGeom>
          <a:solidFill>
            <a:srgbClr val="714EA3"/>
          </a:solidFill>
          <a:ln w="25400" cap="flat" cmpd="sng" algn="ctr">
            <a:noFill/>
            <a:prstDash val="solid"/>
            <a:round/>
            <a:headEnd type="none" w="med" len="med"/>
            <a:tailEnd type="triangle" w="med" len="med"/>
          </a:ln>
          <a:effectLst>
            <a:innerShdw blurRad="25400" dist="50800" dir="13500000">
              <a:prstClr val="black">
                <a:alpha val="20000"/>
              </a:prstClr>
            </a:inn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dirty="0">
                <a:solidFill>
                  <a:schemeClr val="bg1"/>
                </a:solidFill>
                <a:latin typeface="Calibri" charset="0"/>
                <a:ea typeface="Calibri" charset="0"/>
                <a:cs typeface="Calibri" charset="0"/>
              </a:rPr>
              <a:t>pollev.com/cse333travis</a:t>
            </a:r>
          </a:p>
        </p:txBody>
      </p:sp>
      <p:sp>
        <p:nvSpPr>
          <p:cNvPr id="8" name="Title 1">
            <a:extLst>
              <a:ext uri="{FF2B5EF4-FFF2-40B4-BE49-F238E27FC236}">
                <a16:creationId xmlns:a16="http://schemas.microsoft.com/office/drawing/2014/main" id="{0AA72645-5B67-46BD-9258-B83740761AA8}"/>
              </a:ext>
            </a:extLst>
          </p:cNvPr>
          <p:cNvSpPr>
            <a:spLocks noGrp="1"/>
          </p:cNvSpPr>
          <p:nvPr>
            <p:ph type="title"/>
          </p:nvPr>
        </p:nvSpPr>
        <p:spPr>
          <a:xfrm>
            <a:off x="369009" y="1531761"/>
            <a:ext cx="8405982" cy="762000"/>
          </a:xfrm>
        </p:spPr>
        <p:txBody>
          <a:bodyPr/>
          <a:lstStyle/>
          <a:p>
            <a:r>
              <a:rPr lang="en-US" dirty="0"/>
              <a:t> About how long did Exercise 3 take you?</a:t>
            </a:r>
          </a:p>
        </p:txBody>
      </p:sp>
      <p:sp>
        <p:nvSpPr>
          <p:cNvPr id="9" name="Content Placeholder 2">
            <a:extLst>
              <a:ext uri="{FF2B5EF4-FFF2-40B4-BE49-F238E27FC236}">
                <a16:creationId xmlns:a16="http://schemas.microsoft.com/office/drawing/2014/main" id="{ADFB5EEF-C11A-43DE-BCC7-883F2760D1E4}"/>
              </a:ext>
            </a:extLst>
          </p:cNvPr>
          <p:cNvSpPr>
            <a:spLocks noGrp="1"/>
          </p:cNvSpPr>
          <p:nvPr>
            <p:ph idx="1"/>
          </p:nvPr>
        </p:nvSpPr>
        <p:spPr>
          <a:xfrm>
            <a:off x="396875" y="2196445"/>
            <a:ext cx="8366125" cy="4137680"/>
          </a:xfrm>
        </p:spPr>
        <p:txBody>
          <a:bodyPr/>
          <a:lstStyle/>
          <a:p>
            <a:pPr marL="685800" lvl="2" indent="0">
              <a:buNone/>
            </a:pPr>
            <a:endParaRPr lang="en-US" dirty="0"/>
          </a:p>
          <a:p>
            <a:pPr marL="914400" indent="-514350">
              <a:lnSpc>
                <a:spcPct val="100000"/>
              </a:lnSpc>
              <a:spcBef>
                <a:spcPts val="0"/>
              </a:spcBef>
              <a:buSzPct val="100000"/>
              <a:buFont typeface="+mj-lt"/>
              <a:buAutoNum type="alphaUcPeriod"/>
              <a:tabLst>
                <a:tab pos="1200150" algn="l"/>
                <a:tab pos="4860925" algn="l"/>
              </a:tabLst>
            </a:pPr>
            <a:r>
              <a:rPr lang="en-US" sz="2800" b="1">
                <a:solidFill>
                  <a:srgbClr val="FF9900"/>
                </a:solidFill>
              </a:rPr>
              <a:t>	[0, 2) hours</a:t>
            </a:r>
            <a:endParaRPr lang="en-US" sz="2800" b="1" baseline="-25000" dirty="0">
              <a:solidFill>
                <a:srgbClr val="FF9900"/>
              </a:solidFill>
            </a:endParaRPr>
          </a:p>
          <a:p>
            <a:pPr marL="914400" indent="-514350">
              <a:lnSpc>
                <a:spcPct val="100000"/>
              </a:lnSpc>
              <a:spcBef>
                <a:spcPts val="0"/>
              </a:spcBef>
              <a:buSzPct val="100000"/>
              <a:buFont typeface="+mj-lt"/>
              <a:buAutoNum type="alphaUcPeriod"/>
              <a:tabLst>
                <a:tab pos="1200150" algn="l"/>
                <a:tab pos="4860925" algn="l"/>
              </a:tabLst>
            </a:pPr>
            <a:r>
              <a:rPr lang="en-US" sz="2800" b="1">
                <a:solidFill>
                  <a:srgbClr val="00B050"/>
                </a:solidFill>
              </a:rPr>
              <a:t>	[2, 4) hours</a:t>
            </a:r>
            <a:endParaRPr lang="en-US" sz="2800" b="1" baseline="-25000" dirty="0">
              <a:solidFill>
                <a:srgbClr val="00B050"/>
              </a:solidFill>
            </a:endParaRPr>
          </a:p>
          <a:p>
            <a:pPr marL="914400" indent="-514350">
              <a:lnSpc>
                <a:spcPct val="100000"/>
              </a:lnSpc>
              <a:spcBef>
                <a:spcPts val="0"/>
              </a:spcBef>
              <a:buSzPct val="100000"/>
              <a:buFont typeface="+mj-lt"/>
              <a:buAutoNum type="alphaUcPeriod"/>
              <a:tabLst>
                <a:tab pos="1200150" algn="l"/>
                <a:tab pos="4860925" algn="l"/>
              </a:tabLst>
            </a:pPr>
            <a:r>
              <a:rPr lang="en-US" sz="2800" b="1">
                <a:solidFill>
                  <a:srgbClr val="FF3399"/>
                </a:solidFill>
              </a:rPr>
              <a:t>	[4, 6) hours</a:t>
            </a:r>
            <a:endParaRPr lang="en-US" sz="2800" b="1" baseline="-25000" dirty="0">
              <a:solidFill>
                <a:srgbClr val="FF3399"/>
              </a:solidFill>
            </a:endParaRPr>
          </a:p>
          <a:p>
            <a:pPr marL="914400" indent="-514350">
              <a:lnSpc>
                <a:spcPct val="100000"/>
              </a:lnSpc>
              <a:spcBef>
                <a:spcPts val="0"/>
              </a:spcBef>
              <a:buSzPct val="100000"/>
              <a:buFont typeface="+mj-lt"/>
              <a:buAutoNum type="alphaUcPeriod"/>
              <a:tabLst>
                <a:tab pos="1200150" algn="l"/>
                <a:tab pos="4860925" algn="l"/>
              </a:tabLst>
            </a:pPr>
            <a:r>
              <a:rPr lang="en-US" sz="2800" b="1">
                <a:solidFill>
                  <a:srgbClr val="00B0F0"/>
                </a:solidFill>
              </a:rPr>
              <a:t>	[6, 8) hours</a:t>
            </a:r>
            <a:endParaRPr lang="en-US" sz="2800" b="1" dirty="0">
              <a:solidFill>
                <a:srgbClr val="00B0F0"/>
              </a:solidFill>
            </a:endParaRPr>
          </a:p>
          <a:p>
            <a:pPr marL="914400" indent="-514350">
              <a:spcBef>
                <a:spcPts val="0"/>
              </a:spcBef>
              <a:buSzPct val="100000"/>
              <a:buFont typeface="+mj-lt"/>
              <a:buAutoNum type="alphaUcPeriod"/>
              <a:tabLst>
                <a:tab pos="1200150" algn="l"/>
                <a:tab pos="4860925" algn="l"/>
              </a:tabLst>
            </a:pPr>
            <a:r>
              <a:rPr lang="en-US" sz="2800" b="1">
                <a:solidFill>
                  <a:srgbClr val="00B0F0"/>
                </a:solidFill>
              </a:rPr>
              <a:t>	</a:t>
            </a:r>
            <a:r>
              <a:rPr lang="en-US" sz="2800" b="1" dirty="0">
                <a:solidFill>
                  <a:srgbClr val="714EA3"/>
                </a:solidFill>
              </a:rPr>
              <a:t>8</a:t>
            </a:r>
            <a:r>
              <a:rPr lang="en-US" sz="2800" b="1">
                <a:solidFill>
                  <a:srgbClr val="714EA3"/>
                </a:solidFill>
              </a:rPr>
              <a:t>+ </a:t>
            </a:r>
            <a:r>
              <a:rPr lang="en-US" sz="2800" b="1" dirty="0">
                <a:solidFill>
                  <a:srgbClr val="714EA3"/>
                </a:solidFill>
              </a:rPr>
              <a:t>Hours</a:t>
            </a:r>
            <a:endParaRPr lang="en-US" sz="2800" b="1" baseline="-25000" dirty="0">
              <a:solidFill>
                <a:srgbClr val="714EA3"/>
              </a:solidFill>
            </a:endParaRPr>
          </a:p>
          <a:p>
            <a:pPr marL="914400" indent="-514350">
              <a:lnSpc>
                <a:spcPct val="100000"/>
              </a:lnSpc>
              <a:spcBef>
                <a:spcPts val="0"/>
              </a:spcBef>
              <a:buSzPct val="100000"/>
              <a:buFont typeface="+mj-lt"/>
              <a:buAutoNum type="alphaUcPeriod"/>
              <a:tabLst>
                <a:tab pos="1200150" algn="l"/>
                <a:tab pos="4860925" algn="l"/>
              </a:tabLst>
            </a:pPr>
            <a:r>
              <a:rPr lang="en-US" sz="2800" b="1" dirty="0">
                <a:solidFill>
                  <a:srgbClr val="996633"/>
                </a:solidFill>
              </a:rPr>
              <a:t>	I didn’t submit / I prefer not to say</a:t>
            </a:r>
            <a:endParaRPr lang="en-US" sz="2800" b="1" baseline="-25000" dirty="0">
              <a:solidFill>
                <a:srgbClr val="996633"/>
              </a:solidFill>
            </a:endParaRPr>
          </a:p>
          <a:p>
            <a:pPr lvl="1"/>
            <a:endParaRPr lang="en-US" sz="1800" dirty="0"/>
          </a:p>
          <a:p>
            <a:endParaRPr lang="en-US" dirty="0"/>
          </a:p>
        </p:txBody>
      </p:sp>
    </p:spTree>
    <p:extLst>
      <p:ext uri="{BB962C8B-B14F-4D97-AF65-F5344CB8AC3E}">
        <p14:creationId xmlns:p14="http://schemas.microsoft.com/office/powerpoint/2010/main" val="1462262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Outline</a:t>
            </a:r>
          </a:p>
        </p:txBody>
      </p:sp>
      <p:sp>
        <p:nvSpPr>
          <p:cNvPr id="3" name="Content Placeholder 2"/>
          <p:cNvSpPr>
            <a:spLocks noGrp="1"/>
          </p:cNvSpPr>
          <p:nvPr>
            <p:ph idx="1"/>
          </p:nvPr>
        </p:nvSpPr>
        <p:spPr/>
        <p:txBody>
          <a:bodyPr/>
          <a:lstStyle/>
          <a:p>
            <a:r>
              <a:rPr lang="en-US" dirty="0"/>
              <a:t>C Stream Buffering</a:t>
            </a:r>
          </a:p>
          <a:p>
            <a:r>
              <a:rPr lang="en-US" dirty="0"/>
              <a:t>POSIX Lower-Level I/O</a:t>
            </a:r>
          </a:p>
          <a:p>
            <a:r>
              <a:rPr lang="en-US" b="1" dirty="0">
                <a:solidFill>
                  <a:srgbClr val="4B2A85"/>
                </a:solidFill>
              </a:rPr>
              <a:t>System Calls</a:t>
            </a:r>
          </a:p>
          <a:p>
            <a:endParaRPr lang="en-US" dirty="0"/>
          </a:p>
          <a:p>
            <a:endParaRPr lang="en-US" dirty="0"/>
          </a:p>
        </p:txBody>
      </p:sp>
      <p:sp>
        <p:nvSpPr>
          <p:cNvPr id="4" name="Slide Number Placeholder 3"/>
          <p:cNvSpPr>
            <a:spLocks noGrp="1"/>
          </p:cNvSpPr>
          <p:nvPr>
            <p:ph type="sldNum" sz="quarter" idx="10"/>
          </p:nvPr>
        </p:nvSpPr>
        <p:spPr/>
        <p:txBody>
          <a:bodyPr/>
          <a:lstStyle/>
          <a:p>
            <a:fld id="{CC1B5E29-5BFE-4A77-A178-85B6D82C95E0}" type="slidenum">
              <a:rPr lang="en-US" smtClean="0"/>
              <a:t>20</a:t>
            </a:fld>
            <a:endParaRPr lang="en-US"/>
          </a:p>
        </p:txBody>
      </p:sp>
    </p:spTree>
    <p:extLst>
      <p:ext uri="{BB962C8B-B14F-4D97-AF65-F5344CB8AC3E}">
        <p14:creationId xmlns:p14="http://schemas.microsoft.com/office/powerpoint/2010/main" val="208938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an OS?</a:t>
            </a:r>
          </a:p>
        </p:txBody>
      </p:sp>
      <p:sp>
        <p:nvSpPr>
          <p:cNvPr id="3" name="Content Placeholder 2"/>
          <p:cNvSpPr>
            <a:spLocks noGrp="1"/>
          </p:cNvSpPr>
          <p:nvPr>
            <p:ph idx="1"/>
          </p:nvPr>
        </p:nvSpPr>
        <p:spPr/>
        <p:txBody>
          <a:bodyPr/>
          <a:lstStyle/>
          <a:p>
            <a:r>
              <a:rPr lang="en-US" dirty="0"/>
              <a:t>Software that:</a:t>
            </a:r>
          </a:p>
          <a:p>
            <a:pPr lvl="1"/>
            <a:r>
              <a:rPr lang="en-US" dirty="0"/>
              <a:t>Directly interacts with the hardware</a:t>
            </a:r>
          </a:p>
          <a:p>
            <a:pPr lvl="2"/>
            <a:r>
              <a:rPr lang="en-US" dirty="0"/>
              <a:t>OS is trusted to do so; user-level programs are not</a:t>
            </a:r>
          </a:p>
          <a:p>
            <a:pPr lvl="2"/>
            <a:r>
              <a:rPr lang="en-US" dirty="0"/>
              <a:t>OS must be ported to new hardware; user-level programs are portable</a:t>
            </a:r>
          </a:p>
          <a:p>
            <a:pPr lvl="1"/>
            <a:r>
              <a:rPr lang="en-US" dirty="0"/>
              <a:t>Abstracts away messy hardware devices</a:t>
            </a:r>
          </a:p>
          <a:p>
            <a:pPr lvl="2"/>
            <a:r>
              <a:rPr lang="en-US" dirty="0"/>
              <a:t>Provides high-level, convenient, portable abstractions</a:t>
            </a:r>
            <a:br>
              <a:rPr lang="en-US" dirty="0"/>
            </a:br>
            <a:r>
              <a:rPr lang="en-US" dirty="0"/>
              <a:t>(</a:t>
            </a:r>
            <a:r>
              <a:rPr lang="en-US" i="1" dirty="0"/>
              <a:t>e.g.</a:t>
            </a:r>
            <a:r>
              <a:rPr lang="en-US" dirty="0"/>
              <a:t> files, disk blocks)</a:t>
            </a:r>
          </a:p>
          <a:p>
            <a:pPr lvl="1"/>
            <a:r>
              <a:rPr lang="en-US" dirty="0"/>
              <a:t>Manages (allocates, schedules, protects) hardware resources</a:t>
            </a:r>
          </a:p>
          <a:p>
            <a:pPr lvl="2"/>
            <a:r>
              <a:rPr lang="en-US" dirty="0"/>
              <a:t>Decides which programs have permission to access which files, memory locations, pixels on the screen, etc. and when</a:t>
            </a:r>
          </a:p>
        </p:txBody>
      </p:sp>
      <p:sp>
        <p:nvSpPr>
          <p:cNvPr id="4" name="Slide Number Placeholder 3"/>
          <p:cNvSpPr>
            <a:spLocks noGrp="1"/>
          </p:cNvSpPr>
          <p:nvPr>
            <p:ph type="sldNum" sz="quarter" idx="10"/>
          </p:nvPr>
        </p:nvSpPr>
        <p:spPr/>
        <p:txBody>
          <a:bodyPr/>
          <a:lstStyle/>
          <a:p>
            <a:fld id="{F3D8482D-149E-464A-ABD3-9AE05EAAC11E}" type="slidenum">
              <a:rPr lang="en-US" smtClean="0"/>
              <a:t>21</a:t>
            </a:fld>
            <a:endParaRPr lang="en-US"/>
          </a:p>
        </p:txBody>
      </p:sp>
    </p:spTree>
    <p:extLst>
      <p:ext uri="{BB962C8B-B14F-4D97-AF65-F5344CB8AC3E}">
        <p14:creationId xmlns:p14="http://schemas.microsoft.com/office/powerpoint/2010/main" val="2309806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 Abstraction Provider</a:t>
            </a:r>
          </a:p>
        </p:txBody>
      </p:sp>
      <p:sp>
        <p:nvSpPr>
          <p:cNvPr id="3" name="Content Placeholder 2"/>
          <p:cNvSpPr>
            <a:spLocks noGrp="1"/>
          </p:cNvSpPr>
          <p:nvPr>
            <p:ph idx="1"/>
          </p:nvPr>
        </p:nvSpPr>
        <p:spPr>
          <a:xfrm>
            <a:off x="396875" y="1362075"/>
            <a:ext cx="8366125" cy="1828800"/>
          </a:xfrm>
        </p:spPr>
        <p:txBody>
          <a:bodyPr/>
          <a:lstStyle/>
          <a:p>
            <a:r>
              <a:rPr lang="en-US" dirty="0"/>
              <a:t>The OS is the “layer below”</a:t>
            </a:r>
          </a:p>
          <a:p>
            <a:pPr lvl="1"/>
            <a:r>
              <a:rPr lang="en-US" dirty="0"/>
              <a:t>A module that your program can call (with </a:t>
            </a:r>
            <a:r>
              <a:rPr lang="en-US" dirty="0">
                <a:solidFill>
                  <a:srgbClr val="0066FF"/>
                </a:solidFill>
              </a:rPr>
              <a:t>system calls</a:t>
            </a:r>
            <a:r>
              <a:rPr lang="en-US" dirty="0"/>
              <a:t>)</a:t>
            </a:r>
          </a:p>
          <a:p>
            <a:pPr lvl="1"/>
            <a:r>
              <a:rPr lang="en-US" dirty="0"/>
              <a:t>Provides a powerful OS API – POSIX, Windows, etc.</a:t>
            </a:r>
          </a:p>
        </p:txBody>
      </p:sp>
      <p:sp>
        <p:nvSpPr>
          <p:cNvPr id="4" name="Slide Number Placeholder 3"/>
          <p:cNvSpPr>
            <a:spLocks noGrp="1"/>
          </p:cNvSpPr>
          <p:nvPr>
            <p:ph type="sldNum" sz="quarter" idx="10"/>
          </p:nvPr>
        </p:nvSpPr>
        <p:spPr/>
        <p:txBody>
          <a:bodyPr/>
          <a:lstStyle/>
          <a:p>
            <a:fld id="{F3D8482D-149E-464A-ABD3-9AE05EAAC11E}" type="slidenum">
              <a:rPr lang="en-US" smtClean="0"/>
              <a:t>22</a:t>
            </a:fld>
            <a:endParaRPr lang="en-US"/>
          </a:p>
        </p:txBody>
      </p:sp>
      <p:sp>
        <p:nvSpPr>
          <p:cNvPr id="5" name="TextBox 4"/>
          <p:cNvSpPr txBox="1"/>
          <p:nvPr/>
        </p:nvSpPr>
        <p:spPr>
          <a:xfrm>
            <a:off x="1005840" y="3200400"/>
            <a:ext cx="2560320" cy="914400"/>
          </a:xfrm>
          <a:prstGeom prst="rect">
            <a:avLst/>
          </a:prstGeom>
          <a:solidFill>
            <a:srgbClr val="C00000">
              <a:alpha val="80000"/>
            </a:srgbClr>
          </a:solidFill>
          <a:ln w="22225">
            <a:solidFill>
              <a:srgbClr val="B7A57A"/>
            </a:solidFill>
          </a:ln>
        </p:spPr>
        <p:txBody>
          <a:bodyPr wrap="square" rtlCol="0" anchor="ctr">
            <a:noAutofit/>
          </a:bodyPr>
          <a:lstStyle/>
          <a:p>
            <a:pPr algn="ctr"/>
            <a:r>
              <a:rPr lang="en-US" sz="2400" dirty="0">
                <a:solidFill>
                  <a:schemeClr val="bg1"/>
                </a:solidFill>
                <a:latin typeface="Calibri" panose="020F0502020204030204" pitchFamily="34" charset="0"/>
                <a:ea typeface="CMU Bright" panose="02000603000000000000" pitchFamily="2" charset="0"/>
                <a:cs typeface="Calibri" panose="020F0502020204030204" pitchFamily="34" charset="0"/>
              </a:rPr>
              <a:t>a process running your program</a:t>
            </a:r>
          </a:p>
        </p:txBody>
      </p:sp>
      <p:sp>
        <p:nvSpPr>
          <p:cNvPr id="6" name="TextBox 5"/>
          <p:cNvSpPr txBox="1"/>
          <p:nvPr/>
        </p:nvSpPr>
        <p:spPr>
          <a:xfrm>
            <a:off x="91440" y="5349240"/>
            <a:ext cx="731520" cy="457200"/>
          </a:xfrm>
          <a:prstGeom prst="rect">
            <a:avLst/>
          </a:prstGeom>
          <a:noFill/>
        </p:spPr>
        <p:txBody>
          <a:bodyPr wrap="square" rtlCol="0" anchor="ctr">
            <a:normAutofit/>
          </a:bodyPr>
          <a:lstStyle/>
          <a:p>
            <a:pPr algn="ctr"/>
            <a:r>
              <a:rPr lang="en-US" sz="2400" b="1" dirty="0">
                <a:latin typeface="Calibri" panose="020F0502020204030204" pitchFamily="34" charset="0"/>
                <a:ea typeface="CMU Bright" panose="02000603000000000000" pitchFamily="2" charset="0"/>
                <a:cs typeface="Calibri" panose="020F0502020204030204" pitchFamily="34" charset="0"/>
              </a:rPr>
              <a:t>OS</a:t>
            </a:r>
          </a:p>
        </p:txBody>
      </p:sp>
      <p:sp>
        <p:nvSpPr>
          <p:cNvPr id="7" name="TextBox 6"/>
          <p:cNvSpPr txBox="1"/>
          <p:nvPr/>
        </p:nvSpPr>
        <p:spPr>
          <a:xfrm>
            <a:off x="91440" y="3910446"/>
            <a:ext cx="731520" cy="822960"/>
          </a:xfrm>
          <a:prstGeom prst="rect">
            <a:avLst/>
          </a:prstGeom>
          <a:noFill/>
        </p:spPr>
        <p:txBody>
          <a:bodyPr wrap="square" rtlCol="0" anchor="ctr">
            <a:noAutofit/>
          </a:bodyPr>
          <a:lstStyle/>
          <a:p>
            <a:pPr algn="ctr"/>
            <a:r>
              <a:rPr lang="en-US" sz="2400" b="1" dirty="0">
                <a:solidFill>
                  <a:srgbClr val="FF0000"/>
                </a:solidFill>
                <a:latin typeface="Calibri" panose="020F0502020204030204" pitchFamily="34" charset="0"/>
                <a:ea typeface="CMU Bright" panose="02000603000000000000" pitchFamily="2" charset="0"/>
                <a:cs typeface="Calibri" panose="020F0502020204030204" pitchFamily="34" charset="0"/>
              </a:rPr>
              <a:t>OS</a:t>
            </a:r>
            <a:br>
              <a:rPr lang="en-US" sz="2400" b="1" dirty="0">
                <a:solidFill>
                  <a:srgbClr val="FF0000"/>
                </a:solidFill>
                <a:latin typeface="Calibri" panose="020F0502020204030204" pitchFamily="34" charset="0"/>
                <a:ea typeface="CMU Bright" panose="02000603000000000000" pitchFamily="2" charset="0"/>
                <a:cs typeface="Calibri" panose="020F0502020204030204" pitchFamily="34" charset="0"/>
              </a:rPr>
            </a:br>
            <a:r>
              <a:rPr lang="en-US" sz="2400" b="1" dirty="0">
                <a:solidFill>
                  <a:srgbClr val="FF0000"/>
                </a:solidFill>
                <a:latin typeface="Calibri" panose="020F0502020204030204" pitchFamily="34" charset="0"/>
                <a:ea typeface="CMU Bright" panose="02000603000000000000" pitchFamily="2" charset="0"/>
                <a:cs typeface="Calibri" panose="020F0502020204030204" pitchFamily="34" charset="0"/>
              </a:rPr>
              <a:t>API</a:t>
            </a:r>
          </a:p>
        </p:txBody>
      </p:sp>
      <p:cxnSp>
        <p:nvCxnSpPr>
          <p:cNvPr id="9" name="Straight Connector 8"/>
          <p:cNvCxnSpPr/>
          <p:nvPr/>
        </p:nvCxnSpPr>
        <p:spPr bwMode="auto">
          <a:xfrm flipV="1">
            <a:off x="822960" y="4297680"/>
            <a:ext cx="2926080" cy="0"/>
          </a:xfrm>
          <a:prstGeom prst="line">
            <a:avLst/>
          </a:prstGeom>
          <a:noFill/>
          <a:ln w="31750" cap="flat" cmpd="sng" algn="ctr">
            <a:solidFill>
              <a:srgbClr val="FF0000"/>
            </a:solidFill>
            <a:prstDash val="dash"/>
            <a:round/>
            <a:headEnd type="none" w="med" len="med"/>
            <a:tailEnd type="none" w="med" len="med"/>
          </a:ln>
          <a:effectLst/>
        </p:spPr>
      </p:cxnSp>
      <p:graphicFrame>
        <p:nvGraphicFramePr>
          <p:cNvPr id="11" name="Table 10"/>
          <p:cNvGraphicFramePr>
            <a:graphicFrameLocks noGrp="1"/>
          </p:cNvGraphicFramePr>
          <p:nvPr/>
        </p:nvGraphicFramePr>
        <p:xfrm>
          <a:off x="914400" y="4480560"/>
          <a:ext cx="2743200" cy="2194560"/>
        </p:xfrm>
        <a:graphic>
          <a:graphicData uri="http://schemas.openxmlformats.org/drawingml/2006/table">
            <a:tbl>
              <a:tblPr firstRow="1" bandRow="1">
                <a:tableStyleId>{5940675A-B579-460E-94D1-54222C63F5DA}</a:tableStyleId>
              </a:tblPr>
              <a:tblGrid>
                <a:gridCol w="54864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tblGrid>
              <a:tr h="2194560">
                <a:tc>
                  <a:txBody>
                    <a:bodyPr/>
                    <a:lstStyle/>
                    <a:p>
                      <a:pPr algn="ctr"/>
                      <a:r>
                        <a:rPr lang="en-US" sz="2400" dirty="0">
                          <a:solidFill>
                            <a:schemeClr val="bg1"/>
                          </a:solidFill>
                          <a:latin typeface="Calibri" panose="020F0502020204030204" pitchFamily="34" charset="0"/>
                          <a:ea typeface="CMU Bright" panose="02000603000000000000" pitchFamily="2" charset="0"/>
                          <a:cs typeface="Calibri" panose="020F0502020204030204" pitchFamily="34" charset="0"/>
                        </a:rPr>
                        <a:t>file system</a:t>
                      </a:r>
                    </a:p>
                  </a:txBody>
                  <a:tcPr vert="vert270">
                    <a:lnL w="38100" cap="flat" cmpd="sng" algn="ctr">
                      <a:solidFill>
                        <a:srgbClr val="0066FF"/>
                      </a:solidFill>
                      <a:prstDash val="solid"/>
                      <a:round/>
                      <a:headEnd type="none" w="med" len="med"/>
                      <a:tailEnd type="none" w="med" len="med"/>
                    </a:lnL>
                    <a:lnR w="19050" cap="flat" cmpd="sng" algn="ctr">
                      <a:solidFill>
                        <a:schemeClr val="bg1"/>
                      </a:solidFill>
                      <a:prstDash val="lgDash"/>
                      <a:round/>
                      <a:headEnd type="none" w="med" len="med"/>
                      <a:tailEnd type="none" w="med" len="med"/>
                    </a:lnR>
                    <a:lnT w="38100" cap="flat" cmpd="sng" algn="ctr">
                      <a:solidFill>
                        <a:srgbClr val="0066FF"/>
                      </a:solidFill>
                      <a:prstDash val="solid"/>
                      <a:round/>
                      <a:headEnd type="none" w="med" len="med"/>
                      <a:tailEnd type="none" w="med" len="med"/>
                    </a:lnT>
                    <a:lnB w="38100" cap="flat" cmpd="sng" algn="ctr">
                      <a:solidFill>
                        <a:srgbClr val="0066FF"/>
                      </a:solidFill>
                      <a:prstDash val="solid"/>
                      <a:round/>
                      <a:headEnd type="none" w="med" len="med"/>
                      <a:tailEnd type="none" w="med" len="med"/>
                    </a:lnB>
                    <a:solidFill>
                      <a:srgbClr val="4B2A85">
                        <a:alpha val="80000"/>
                      </a:srgbClr>
                    </a:solidFill>
                  </a:tcPr>
                </a:tc>
                <a:tc>
                  <a:txBody>
                    <a:bodyPr/>
                    <a:lstStyle/>
                    <a:p>
                      <a:pPr algn="ctr"/>
                      <a:r>
                        <a:rPr lang="en-US" sz="2400" dirty="0">
                          <a:solidFill>
                            <a:schemeClr val="bg1"/>
                          </a:solidFill>
                          <a:latin typeface="Calibri" panose="020F0502020204030204" pitchFamily="34" charset="0"/>
                          <a:ea typeface="CMU Bright" panose="02000603000000000000" pitchFamily="2" charset="0"/>
                          <a:cs typeface="Calibri" panose="020F0502020204030204" pitchFamily="34" charset="0"/>
                        </a:rPr>
                        <a:t>network stack</a:t>
                      </a:r>
                    </a:p>
                  </a:txBody>
                  <a:tcPr vert="vert270">
                    <a:lnL w="19050" cap="flat" cmpd="sng" algn="ctr">
                      <a:solidFill>
                        <a:schemeClr val="bg1"/>
                      </a:solidFill>
                      <a:prstDash val="lgDash"/>
                      <a:round/>
                      <a:headEnd type="none" w="med" len="med"/>
                      <a:tailEnd type="none" w="med" len="med"/>
                    </a:lnL>
                    <a:lnR w="19050" cap="flat" cmpd="sng" algn="ctr">
                      <a:solidFill>
                        <a:schemeClr val="bg1"/>
                      </a:solidFill>
                      <a:prstDash val="lgDash"/>
                      <a:round/>
                      <a:headEnd type="none" w="med" len="med"/>
                      <a:tailEnd type="none" w="med" len="med"/>
                    </a:lnR>
                    <a:lnT w="38100" cap="flat" cmpd="sng" algn="ctr">
                      <a:solidFill>
                        <a:srgbClr val="0066FF"/>
                      </a:solidFill>
                      <a:prstDash val="solid"/>
                      <a:round/>
                      <a:headEnd type="none" w="med" len="med"/>
                      <a:tailEnd type="none" w="med" len="med"/>
                    </a:lnT>
                    <a:lnB w="38100" cap="flat" cmpd="sng" algn="ctr">
                      <a:solidFill>
                        <a:srgbClr val="0066FF"/>
                      </a:solidFill>
                      <a:prstDash val="solid"/>
                      <a:round/>
                      <a:headEnd type="none" w="med" len="med"/>
                      <a:tailEnd type="none" w="med" len="med"/>
                    </a:lnB>
                    <a:solidFill>
                      <a:srgbClr val="4B2A85">
                        <a:alpha val="80000"/>
                      </a:srgbClr>
                    </a:solidFill>
                  </a:tcPr>
                </a:tc>
                <a:tc>
                  <a:txBody>
                    <a:bodyPr/>
                    <a:lstStyle/>
                    <a:p>
                      <a:pPr algn="ctr"/>
                      <a:r>
                        <a:rPr lang="en-US" sz="2400" dirty="0">
                          <a:solidFill>
                            <a:schemeClr val="bg1"/>
                          </a:solidFill>
                          <a:latin typeface="Calibri" panose="020F0502020204030204" pitchFamily="34" charset="0"/>
                          <a:ea typeface="CMU Bright" panose="02000603000000000000" pitchFamily="2" charset="0"/>
                          <a:cs typeface="Calibri" panose="020F0502020204030204" pitchFamily="34" charset="0"/>
                        </a:rPr>
                        <a:t>virtual memory</a:t>
                      </a:r>
                    </a:p>
                  </a:txBody>
                  <a:tcPr vert="vert270">
                    <a:lnL w="19050" cap="flat" cmpd="sng" algn="ctr">
                      <a:solidFill>
                        <a:schemeClr val="bg1"/>
                      </a:solidFill>
                      <a:prstDash val="lgDash"/>
                      <a:round/>
                      <a:headEnd type="none" w="med" len="med"/>
                      <a:tailEnd type="none" w="med" len="med"/>
                    </a:lnL>
                    <a:lnR w="19050" cap="flat" cmpd="sng" algn="ctr">
                      <a:solidFill>
                        <a:schemeClr val="bg1"/>
                      </a:solidFill>
                      <a:prstDash val="lgDash"/>
                      <a:round/>
                      <a:headEnd type="none" w="med" len="med"/>
                      <a:tailEnd type="none" w="med" len="med"/>
                    </a:lnR>
                    <a:lnT w="38100" cap="flat" cmpd="sng" algn="ctr">
                      <a:solidFill>
                        <a:srgbClr val="0066FF"/>
                      </a:solidFill>
                      <a:prstDash val="solid"/>
                      <a:round/>
                      <a:headEnd type="none" w="med" len="med"/>
                      <a:tailEnd type="none" w="med" len="med"/>
                    </a:lnT>
                    <a:lnB w="38100" cap="flat" cmpd="sng" algn="ctr">
                      <a:solidFill>
                        <a:srgbClr val="0066FF"/>
                      </a:solidFill>
                      <a:prstDash val="solid"/>
                      <a:round/>
                      <a:headEnd type="none" w="med" len="med"/>
                      <a:tailEnd type="none" w="med" len="med"/>
                    </a:lnB>
                    <a:solidFill>
                      <a:srgbClr val="4B2A85">
                        <a:alpha val="80000"/>
                      </a:srgbClr>
                    </a:solidFill>
                  </a:tcPr>
                </a:tc>
                <a:tc>
                  <a:txBody>
                    <a:bodyPr/>
                    <a:lstStyle/>
                    <a:p>
                      <a:pPr algn="ctr"/>
                      <a:r>
                        <a:rPr lang="en-US" sz="2400" dirty="0">
                          <a:solidFill>
                            <a:schemeClr val="bg1"/>
                          </a:solidFill>
                          <a:latin typeface="Calibri" panose="020F0502020204030204" pitchFamily="34" charset="0"/>
                          <a:ea typeface="CMU Bright" panose="02000603000000000000" pitchFamily="2" charset="0"/>
                          <a:cs typeface="Calibri" panose="020F0502020204030204" pitchFamily="34" charset="0"/>
                        </a:rPr>
                        <a:t>process mgmt.</a:t>
                      </a:r>
                    </a:p>
                  </a:txBody>
                  <a:tcPr vert="vert270">
                    <a:lnL w="19050" cap="flat" cmpd="sng" algn="ctr">
                      <a:solidFill>
                        <a:schemeClr val="bg1"/>
                      </a:solidFill>
                      <a:prstDash val="lgDash"/>
                      <a:round/>
                      <a:headEnd type="none" w="med" len="med"/>
                      <a:tailEnd type="none" w="med" len="med"/>
                    </a:lnL>
                    <a:lnR w="19050" cap="flat" cmpd="sng" algn="ctr">
                      <a:solidFill>
                        <a:schemeClr val="bg1"/>
                      </a:solidFill>
                      <a:prstDash val="lgDash"/>
                      <a:round/>
                      <a:headEnd type="none" w="med" len="med"/>
                      <a:tailEnd type="none" w="med" len="med"/>
                    </a:lnR>
                    <a:lnT w="38100" cap="flat" cmpd="sng" algn="ctr">
                      <a:solidFill>
                        <a:srgbClr val="0066FF"/>
                      </a:solidFill>
                      <a:prstDash val="solid"/>
                      <a:round/>
                      <a:headEnd type="none" w="med" len="med"/>
                      <a:tailEnd type="none" w="med" len="med"/>
                    </a:lnT>
                    <a:lnB w="38100" cap="flat" cmpd="sng" algn="ctr">
                      <a:solidFill>
                        <a:srgbClr val="0066FF"/>
                      </a:solidFill>
                      <a:prstDash val="solid"/>
                      <a:round/>
                      <a:headEnd type="none" w="med" len="med"/>
                      <a:tailEnd type="none" w="med" len="med"/>
                    </a:lnB>
                    <a:solidFill>
                      <a:srgbClr val="4B2A85">
                        <a:alpha val="80000"/>
                      </a:srgbClr>
                    </a:solidFill>
                  </a:tcPr>
                </a:tc>
                <a:tc>
                  <a:txBody>
                    <a:bodyPr/>
                    <a:lstStyle/>
                    <a:p>
                      <a:pPr algn="ctr"/>
                      <a:r>
                        <a:rPr lang="en-US" sz="2400" dirty="0">
                          <a:solidFill>
                            <a:schemeClr val="bg1"/>
                          </a:solidFill>
                          <a:latin typeface="Calibri" panose="020F0502020204030204" pitchFamily="34" charset="0"/>
                          <a:ea typeface="CMU Bright" panose="02000603000000000000" pitchFamily="2" charset="0"/>
                          <a:cs typeface="Calibri" panose="020F0502020204030204" pitchFamily="34" charset="0"/>
                        </a:rPr>
                        <a:t>… </a:t>
                      </a:r>
                      <a:r>
                        <a:rPr lang="en-US" sz="2400" dirty="0" err="1">
                          <a:solidFill>
                            <a:schemeClr val="bg1"/>
                          </a:solidFill>
                          <a:latin typeface="Calibri" panose="020F0502020204030204" pitchFamily="34" charset="0"/>
                          <a:ea typeface="CMU Bright" panose="02000603000000000000" pitchFamily="2" charset="0"/>
                          <a:cs typeface="Calibri" panose="020F0502020204030204" pitchFamily="34" charset="0"/>
                        </a:rPr>
                        <a:t>etc</a:t>
                      </a:r>
                      <a:r>
                        <a:rPr lang="en-US" sz="2400"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a:t>
                      </a:r>
                      <a:endParaRPr lang="en-US" sz="2400"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vert="vert270">
                    <a:lnL w="19050" cap="flat" cmpd="sng" algn="ctr">
                      <a:solidFill>
                        <a:schemeClr val="bg1"/>
                      </a:solidFill>
                      <a:prstDash val="lgDash"/>
                      <a:round/>
                      <a:headEnd type="none" w="med" len="med"/>
                      <a:tailEnd type="none" w="med" len="med"/>
                    </a:lnL>
                    <a:lnR w="38100" cap="flat" cmpd="sng" algn="ctr">
                      <a:solidFill>
                        <a:srgbClr val="0066FF"/>
                      </a:solidFill>
                      <a:prstDash val="solid"/>
                      <a:round/>
                      <a:headEnd type="none" w="med" len="med"/>
                      <a:tailEnd type="none" w="med" len="med"/>
                    </a:lnR>
                    <a:lnT w="38100" cap="flat" cmpd="sng" algn="ctr">
                      <a:solidFill>
                        <a:srgbClr val="0066FF"/>
                      </a:solidFill>
                      <a:prstDash val="solid"/>
                      <a:round/>
                      <a:headEnd type="none" w="med" len="med"/>
                      <a:tailEnd type="none" w="med" len="med"/>
                    </a:lnT>
                    <a:lnB w="38100" cap="flat" cmpd="sng" algn="ctr">
                      <a:solidFill>
                        <a:srgbClr val="0066FF"/>
                      </a:solidFill>
                      <a:prstDash val="solid"/>
                      <a:round/>
                      <a:headEnd type="none" w="med" len="med"/>
                      <a:tailEnd type="none" w="med" len="med"/>
                    </a:lnB>
                    <a:solidFill>
                      <a:srgbClr val="4B2A85">
                        <a:alpha val="80000"/>
                      </a:srgbClr>
                    </a:solidFill>
                  </a:tcPr>
                </a:tc>
                <a:extLst>
                  <a:ext uri="{0D108BD9-81ED-4DB2-BD59-A6C34878D82A}">
                    <a16:rowId xmlns:a16="http://schemas.microsoft.com/office/drawing/2014/main" val="10000"/>
                  </a:ext>
                </a:extLst>
              </a:tr>
            </a:tbl>
          </a:graphicData>
        </a:graphic>
      </p:graphicFrame>
      <p:sp>
        <p:nvSpPr>
          <p:cNvPr id="12" name="TextBox 11"/>
          <p:cNvSpPr txBox="1"/>
          <p:nvPr/>
        </p:nvSpPr>
        <p:spPr>
          <a:xfrm>
            <a:off x="4114800" y="3200400"/>
            <a:ext cx="4754880" cy="3346044"/>
          </a:xfrm>
          <a:prstGeom prst="rect">
            <a:avLst/>
          </a:prstGeom>
          <a:noFill/>
        </p:spPr>
        <p:txBody>
          <a:bodyPr wrap="square" rtlCol="0">
            <a:spAutoFit/>
          </a:bodyPr>
          <a:lstStyle/>
          <a:p>
            <a:pPr>
              <a:lnSpc>
                <a:spcPct val="108000"/>
              </a:lnSpc>
            </a:pPr>
            <a:r>
              <a:rPr lang="en-US" sz="2200" b="1" dirty="0">
                <a:latin typeface="Calibri" panose="020F0502020204030204" pitchFamily="34" charset="0"/>
                <a:ea typeface="CMU Bright" panose="02000603000000000000" pitchFamily="2" charset="0"/>
                <a:cs typeface="Calibri" panose="020F0502020204030204" pitchFamily="34" charset="0"/>
              </a:rPr>
              <a:t>File System</a:t>
            </a:r>
          </a:p>
          <a:p>
            <a:pPr marL="460375" indent="-285750">
              <a:lnSpc>
                <a:spcPct val="108000"/>
              </a:lnSpc>
              <a:buFont typeface="Arial" panose="020B0604020202020204" pitchFamily="34" charset="0"/>
              <a:buChar char="•"/>
            </a:pPr>
            <a:r>
              <a:rPr lang="en-US" sz="2000" dirty="0">
                <a:latin typeface="Calibri" panose="020F0502020204030204" pitchFamily="34" charset="0"/>
                <a:ea typeface="CMU Bright" panose="02000603000000000000" pitchFamily="2" charset="0"/>
                <a:cs typeface="Calibri" panose="020F0502020204030204" pitchFamily="34" charset="0"/>
              </a:rPr>
              <a:t>open(), read(), write(), close(), …</a:t>
            </a:r>
          </a:p>
          <a:p>
            <a:pPr>
              <a:lnSpc>
                <a:spcPct val="108000"/>
              </a:lnSpc>
              <a:spcBef>
                <a:spcPts val="1200"/>
              </a:spcBef>
            </a:pPr>
            <a:r>
              <a:rPr lang="en-US" sz="2200" b="1" dirty="0">
                <a:latin typeface="Calibri" panose="020F0502020204030204" pitchFamily="34" charset="0"/>
                <a:ea typeface="CMU Bright" panose="02000603000000000000" pitchFamily="2" charset="0"/>
                <a:cs typeface="Calibri" panose="020F0502020204030204" pitchFamily="34" charset="0"/>
              </a:rPr>
              <a:t>Network Stack</a:t>
            </a:r>
          </a:p>
          <a:p>
            <a:pPr marL="398463" indent="-285750">
              <a:lnSpc>
                <a:spcPct val="108000"/>
              </a:lnSpc>
              <a:buFont typeface="Arial" panose="020B0604020202020204" pitchFamily="34" charset="0"/>
              <a:buChar char="•"/>
            </a:pPr>
            <a:r>
              <a:rPr lang="en-US" sz="2000" dirty="0">
                <a:latin typeface="Calibri" panose="020F0502020204030204" pitchFamily="34" charset="0"/>
                <a:ea typeface="CMU Bright" panose="02000603000000000000" pitchFamily="2" charset="0"/>
                <a:cs typeface="Calibri" panose="020F0502020204030204" pitchFamily="34" charset="0"/>
              </a:rPr>
              <a:t>connect(), listen(), read(), write(), ...</a:t>
            </a:r>
          </a:p>
          <a:p>
            <a:pPr>
              <a:lnSpc>
                <a:spcPct val="108000"/>
              </a:lnSpc>
              <a:spcBef>
                <a:spcPts val="1200"/>
              </a:spcBef>
            </a:pPr>
            <a:r>
              <a:rPr lang="en-US" sz="2200" b="1" dirty="0">
                <a:latin typeface="Calibri" panose="020F0502020204030204" pitchFamily="34" charset="0"/>
                <a:ea typeface="CMU Bright" panose="02000603000000000000" pitchFamily="2" charset="0"/>
                <a:cs typeface="Calibri" panose="020F0502020204030204" pitchFamily="34" charset="0"/>
              </a:rPr>
              <a:t>Virtual Memory</a:t>
            </a:r>
          </a:p>
          <a:p>
            <a:pPr marL="460375" indent="-285750">
              <a:lnSpc>
                <a:spcPct val="108000"/>
              </a:lnSpc>
              <a:buFont typeface="Arial" panose="020B0604020202020204" pitchFamily="34" charset="0"/>
              <a:buChar char="•"/>
            </a:pPr>
            <a:r>
              <a:rPr lang="en-US" sz="2000" dirty="0" err="1">
                <a:latin typeface="Calibri" panose="020F0502020204030204" pitchFamily="34" charset="0"/>
                <a:ea typeface="CMU Bright" panose="02000603000000000000" pitchFamily="2" charset="0"/>
                <a:cs typeface="Calibri" panose="020F0502020204030204" pitchFamily="34" charset="0"/>
              </a:rPr>
              <a:t>brk</a:t>
            </a:r>
            <a:r>
              <a:rPr lang="en-US" sz="2000" dirty="0">
                <a:latin typeface="Calibri" panose="020F0502020204030204" pitchFamily="34" charset="0"/>
                <a:ea typeface="CMU Bright" panose="02000603000000000000" pitchFamily="2" charset="0"/>
                <a:cs typeface="Calibri" panose="020F0502020204030204" pitchFamily="34" charset="0"/>
              </a:rPr>
              <a:t>(), </a:t>
            </a:r>
            <a:r>
              <a:rPr lang="en-US" sz="2000" dirty="0" err="1">
                <a:latin typeface="Calibri" panose="020F0502020204030204" pitchFamily="34" charset="0"/>
                <a:ea typeface="CMU Bright" panose="02000603000000000000" pitchFamily="2" charset="0"/>
                <a:cs typeface="Calibri" panose="020F0502020204030204" pitchFamily="34" charset="0"/>
              </a:rPr>
              <a:t>shm_open</a:t>
            </a:r>
            <a:r>
              <a:rPr lang="en-US" sz="2000" dirty="0">
                <a:latin typeface="Calibri" panose="020F0502020204030204" pitchFamily="34" charset="0"/>
                <a:ea typeface="CMU Bright" panose="02000603000000000000" pitchFamily="2" charset="0"/>
                <a:cs typeface="Calibri" panose="020F0502020204030204" pitchFamily="34" charset="0"/>
              </a:rPr>
              <a:t>(), …</a:t>
            </a:r>
          </a:p>
          <a:p>
            <a:pPr>
              <a:lnSpc>
                <a:spcPct val="108000"/>
              </a:lnSpc>
              <a:spcBef>
                <a:spcPts val="1200"/>
              </a:spcBef>
            </a:pPr>
            <a:r>
              <a:rPr lang="en-US" sz="2200" b="1" dirty="0">
                <a:latin typeface="Calibri" panose="020F0502020204030204" pitchFamily="34" charset="0"/>
                <a:ea typeface="CMU Bright" panose="02000603000000000000" pitchFamily="2" charset="0"/>
                <a:cs typeface="Calibri" panose="020F0502020204030204" pitchFamily="34" charset="0"/>
              </a:rPr>
              <a:t>Process Management</a:t>
            </a:r>
          </a:p>
          <a:p>
            <a:pPr marL="460375" indent="-288925">
              <a:lnSpc>
                <a:spcPct val="108000"/>
              </a:lnSpc>
              <a:buFont typeface="Arial" panose="020B0604020202020204" pitchFamily="34" charset="0"/>
              <a:buChar char="•"/>
            </a:pPr>
            <a:r>
              <a:rPr lang="en-US" sz="2000" dirty="0">
                <a:latin typeface="Calibri" panose="020F0502020204030204" pitchFamily="34" charset="0"/>
                <a:ea typeface="CMU Bright" panose="02000603000000000000" pitchFamily="2" charset="0"/>
                <a:cs typeface="Calibri" panose="020F0502020204030204" pitchFamily="34" charset="0"/>
              </a:rPr>
              <a:t>fork(), wait(), nice(), …</a:t>
            </a:r>
          </a:p>
        </p:txBody>
      </p:sp>
    </p:spTree>
    <p:extLst>
      <p:ext uri="{BB962C8B-B14F-4D97-AF65-F5344CB8AC3E}">
        <p14:creationId xmlns:p14="http://schemas.microsoft.com/office/powerpoint/2010/main" val="428659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 Protection System</a:t>
            </a:r>
          </a:p>
        </p:txBody>
      </p:sp>
      <p:sp>
        <p:nvSpPr>
          <p:cNvPr id="3" name="Content Placeholder 2"/>
          <p:cNvSpPr>
            <a:spLocks noGrp="1"/>
          </p:cNvSpPr>
          <p:nvPr>
            <p:ph idx="1"/>
          </p:nvPr>
        </p:nvSpPr>
        <p:spPr>
          <a:xfrm>
            <a:off x="396875" y="1362075"/>
            <a:ext cx="5760720" cy="4972050"/>
          </a:xfrm>
        </p:spPr>
        <p:txBody>
          <a:bodyPr/>
          <a:lstStyle/>
          <a:p>
            <a:r>
              <a:rPr lang="en-US" sz="2400" dirty="0"/>
              <a:t>OS isolates process from each other</a:t>
            </a:r>
          </a:p>
          <a:p>
            <a:pPr lvl="1"/>
            <a:r>
              <a:rPr lang="en-US" sz="2000" dirty="0"/>
              <a:t>But permits controlled sharing between them</a:t>
            </a:r>
          </a:p>
          <a:p>
            <a:pPr lvl="2"/>
            <a:r>
              <a:rPr lang="en-US" sz="1800" dirty="0"/>
              <a:t>Through shared name spaces (</a:t>
            </a:r>
            <a:r>
              <a:rPr lang="en-US" sz="1800" i="1" dirty="0"/>
              <a:t>e.g.</a:t>
            </a:r>
            <a:r>
              <a:rPr lang="en-US" sz="1800" dirty="0"/>
              <a:t> file names)</a:t>
            </a:r>
          </a:p>
          <a:p>
            <a:pPr>
              <a:spcBef>
                <a:spcPts val="1200"/>
              </a:spcBef>
            </a:pPr>
            <a:r>
              <a:rPr lang="en-US" sz="2400" dirty="0"/>
              <a:t>OS isolates itself from processes</a:t>
            </a:r>
          </a:p>
          <a:p>
            <a:pPr lvl="1"/>
            <a:r>
              <a:rPr lang="en-US" sz="2000" dirty="0"/>
              <a:t>Must prevent processes from accessing the hardware directly</a:t>
            </a:r>
          </a:p>
          <a:p>
            <a:pPr>
              <a:spcBef>
                <a:spcPts val="1200"/>
              </a:spcBef>
            </a:pPr>
            <a:r>
              <a:rPr lang="en-US" sz="2400" dirty="0"/>
              <a:t>OS is allowed to access the hardware</a:t>
            </a:r>
          </a:p>
          <a:p>
            <a:pPr lvl="1"/>
            <a:r>
              <a:rPr lang="en-US" sz="2000" dirty="0"/>
              <a:t>User-level processes run with the CPU (processor) in </a:t>
            </a:r>
            <a:r>
              <a:rPr lang="en-US" sz="2000" dirty="0">
                <a:solidFill>
                  <a:srgbClr val="0066FF"/>
                </a:solidFill>
              </a:rPr>
              <a:t>unprivileged mode</a:t>
            </a:r>
          </a:p>
          <a:p>
            <a:pPr lvl="1"/>
            <a:r>
              <a:rPr lang="en-US" sz="2000" dirty="0"/>
              <a:t>The OS runs with the CPU in </a:t>
            </a:r>
            <a:r>
              <a:rPr lang="en-US" sz="2000" dirty="0">
                <a:solidFill>
                  <a:srgbClr val="0066FF"/>
                </a:solidFill>
              </a:rPr>
              <a:t>privileged mode</a:t>
            </a:r>
          </a:p>
          <a:p>
            <a:pPr lvl="1"/>
            <a:r>
              <a:rPr lang="en-US" sz="2000" dirty="0"/>
              <a:t>User-level processes invoke system calls to safely enter the OS</a:t>
            </a:r>
          </a:p>
        </p:txBody>
      </p:sp>
      <p:sp>
        <p:nvSpPr>
          <p:cNvPr id="4" name="Slide Number Placeholder 3"/>
          <p:cNvSpPr>
            <a:spLocks noGrp="1"/>
          </p:cNvSpPr>
          <p:nvPr>
            <p:ph type="sldNum" sz="quarter" idx="10"/>
          </p:nvPr>
        </p:nvSpPr>
        <p:spPr/>
        <p:txBody>
          <a:bodyPr/>
          <a:lstStyle/>
          <a:p>
            <a:fld id="{F3D8482D-149E-464A-ABD3-9AE05EAAC11E}" type="slidenum">
              <a:rPr lang="en-US" smtClean="0"/>
              <a:t>23</a:t>
            </a:fld>
            <a:endParaRPr lang="en-US"/>
          </a:p>
        </p:txBody>
      </p:sp>
      <p:sp>
        <p:nvSpPr>
          <p:cNvPr id="5" name="Rectangle 4"/>
          <p:cNvSpPr/>
          <p:nvPr/>
        </p:nvSpPr>
        <p:spPr bwMode="auto">
          <a:xfrm>
            <a:off x="6126480" y="4023360"/>
            <a:ext cx="2743200" cy="1097280"/>
          </a:xfrm>
          <a:prstGeom prst="rect">
            <a:avLst/>
          </a:prstGeom>
          <a:solidFill>
            <a:srgbClr val="4B2A85">
              <a:alpha val="80000"/>
            </a:srgbClr>
          </a:solidFill>
          <a:ln w="38100" cap="flat" cmpd="sng" algn="ctr">
            <a:solidFill>
              <a:srgbClr val="0066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OS</a:t>
            </a:r>
          </a:p>
          <a:p>
            <a:pPr marL="0" marR="0" indent="0" algn="ctr" defTabSz="914400" rtl="0" eaLnBrk="0" fontAlgn="base" latinLnBrk="0" hangingPunct="0">
              <a:lnSpc>
                <a:spcPct val="8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(trusted)</a:t>
            </a:r>
          </a:p>
        </p:txBody>
      </p:sp>
      <p:sp>
        <p:nvSpPr>
          <p:cNvPr id="6" name="Rectangle 5"/>
          <p:cNvSpPr/>
          <p:nvPr/>
        </p:nvSpPr>
        <p:spPr bwMode="auto">
          <a:xfrm>
            <a:off x="6126480" y="5303520"/>
            <a:ext cx="2743200" cy="548640"/>
          </a:xfrm>
          <a:prstGeom prst="rect">
            <a:avLst/>
          </a:prstGeom>
          <a:solidFill>
            <a:srgbClr val="4B2A85">
              <a:alpha val="80000"/>
            </a:srgbClr>
          </a:solidFill>
          <a:ln w="38100" cap="flat" cmpd="sng" algn="ctr">
            <a:solidFill>
              <a:srgbClr val="0066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HW (trusted)</a:t>
            </a:r>
          </a:p>
        </p:txBody>
      </p:sp>
      <p:sp>
        <p:nvSpPr>
          <p:cNvPr id="7" name="TextBox 6"/>
          <p:cNvSpPr txBox="1"/>
          <p:nvPr/>
        </p:nvSpPr>
        <p:spPr>
          <a:xfrm>
            <a:off x="6126480" y="2468880"/>
            <a:ext cx="594360" cy="1371600"/>
          </a:xfrm>
          <a:prstGeom prst="rect">
            <a:avLst/>
          </a:prstGeom>
          <a:solidFill>
            <a:srgbClr val="C0000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A</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(untrusted)</a:t>
            </a:r>
          </a:p>
        </p:txBody>
      </p:sp>
      <p:sp>
        <p:nvSpPr>
          <p:cNvPr id="8" name="TextBox 7"/>
          <p:cNvSpPr txBox="1"/>
          <p:nvPr/>
        </p:nvSpPr>
        <p:spPr>
          <a:xfrm>
            <a:off x="6839712" y="2468880"/>
            <a:ext cx="594360" cy="1371600"/>
          </a:xfrm>
          <a:prstGeom prst="rect">
            <a:avLst/>
          </a:prstGeom>
          <a:solidFill>
            <a:srgbClr val="C0000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B</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(untrusted)</a:t>
            </a:r>
          </a:p>
        </p:txBody>
      </p:sp>
      <p:sp>
        <p:nvSpPr>
          <p:cNvPr id="9" name="TextBox 8"/>
          <p:cNvSpPr txBox="1"/>
          <p:nvPr/>
        </p:nvSpPr>
        <p:spPr>
          <a:xfrm>
            <a:off x="7552944" y="2468880"/>
            <a:ext cx="594360" cy="1371600"/>
          </a:xfrm>
          <a:prstGeom prst="rect">
            <a:avLst/>
          </a:prstGeom>
          <a:solidFill>
            <a:srgbClr val="C0000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C</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(untrusted)</a:t>
            </a:r>
          </a:p>
        </p:txBody>
      </p:sp>
      <p:sp>
        <p:nvSpPr>
          <p:cNvPr id="10" name="TextBox 9"/>
          <p:cNvSpPr txBox="1"/>
          <p:nvPr/>
        </p:nvSpPr>
        <p:spPr>
          <a:xfrm>
            <a:off x="8275320" y="2468880"/>
            <a:ext cx="594360" cy="1371600"/>
          </a:xfrm>
          <a:prstGeom prst="rect">
            <a:avLst/>
          </a:prstGeom>
          <a:solidFill>
            <a:srgbClr val="00B05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D</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(trusted)</a:t>
            </a:r>
          </a:p>
        </p:txBody>
      </p:sp>
    </p:spTree>
    <p:extLst>
      <p:ext uri="{BB962C8B-B14F-4D97-AF65-F5344CB8AC3E}">
        <p14:creationId xmlns:p14="http://schemas.microsoft.com/office/powerpoint/2010/main" val="104870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Call Trace (high-level view)</a:t>
            </a:r>
          </a:p>
        </p:txBody>
      </p:sp>
      <p:sp>
        <p:nvSpPr>
          <p:cNvPr id="4" name="Slide Number Placeholder 3"/>
          <p:cNvSpPr>
            <a:spLocks noGrp="1"/>
          </p:cNvSpPr>
          <p:nvPr>
            <p:ph type="sldNum" sz="quarter" idx="10"/>
          </p:nvPr>
        </p:nvSpPr>
        <p:spPr/>
        <p:txBody>
          <a:bodyPr/>
          <a:lstStyle/>
          <a:p>
            <a:fld id="{F3D8482D-149E-464A-ABD3-9AE05EAAC11E}" type="slidenum">
              <a:rPr lang="en-US" smtClean="0"/>
              <a:t>24</a:t>
            </a:fld>
            <a:endParaRPr lang="en-US"/>
          </a:p>
        </p:txBody>
      </p:sp>
      <p:grpSp>
        <p:nvGrpSpPr>
          <p:cNvPr id="17" name="Group 16"/>
          <p:cNvGrpSpPr/>
          <p:nvPr/>
        </p:nvGrpSpPr>
        <p:grpSpPr>
          <a:xfrm>
            <a:off x="5029200" y="1828800"/>
            <a:ext cx="3840480" cy="4206240"/>
            <a:chOff x="5029200" y="1828800"/>
            <a:chExt cx="3840480" cy="4206240"/>
          </a:xfrm>
        </p:grpSpPr>
        <p:sp>
          <p:nvSpPr>
            <p:cNvPr id="5" name="Rectangle 4"/>
            <p:cNvSpPr/>
            <p:nvPr/>
          </p:nvSpPr>
          <p:spPr bwMode="auto">
            <a:xfrm>
              <a:off x="5029200" y="3749040"/>
              <a:ext cx="3840480" cy="1371600"/>
            </a:xfrm>
            <a:prstGeom prst="rect">
              <a:avLst/>
            </a:prstGeom>
            <a:solidFill>
              <a:srgbClr val="4B2A85">
                <a:alpha val="80000"/>
              </a:srgbClr>
            </a:solidFill>
            <a:ln w="38100" cap="flat" cmpd="sng" algn="ctr">
              <a:solidFill>
                <a:srgbClr val="0066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OS</a:t>
              </a:r>
            </a:p>
            <a:p>
              <a:pPr marL="0" marR="0" indent="0" algn="ctr" defTabSz="914400" rtl="0" eaLnBrk="0" fontAlgn="base" latinLnBrk="0" hangingPunct="0">
                <a:lnSpc>
                  <a:spcPct val="8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(trusted)</a:t>
              </a:r>
            </a:p>
          </p:txBody>
        </p:sp>
        <p:sp>
          <p:nvSpPr>
            <p:cNvPr id="6" name="Rectangle 5"/>
            <p:cNvSpPr/>
            <p:nvPr/>
          </p:nvSpPr>
          <p:spPr bwMode="auto">
            <a:xfrm>
              <a:off x="5029200" y="5394960"/>
              <a:ext cx="3840480" cy="640080"/>
            </a:xfrm>
            <a:prstGeom prst="rect">
              <a:avLst/>
            </a:prstGeom>
            <a:solidFill>
              <a:srgbClr val="4B2A85">
                <a:alpha val="80000"/>
              </a:srgbClr>
            </a:solidFill>
            <a:ln w="38100" cap="flat" cmpd="sng" algn="ctr">
              <a:solidFill>
                <a:srgbClr val="0066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HW (trusted)</a:t>
              </a:r>
            </a:p>
          </p:txBody>
        </p:sp>
        <p:sp>
          <p:nvSpPr>
            <p:cNvPr id="7" name="TextBox 6"/>
            <p:cNvSpPr txBox="1"/>
            <p:nvPr/>
          </p:nvSpPr>
          <p:spPr>
            <a:xfrm>
              <a:off x="5029200" y="1828800"/>
              <a:ext cx="822960" cy="1645920"/>
            </a:xfrm>
            <a:prstGeom prst="rect">
              <a:avLst/>
            </a:prstGeom>
            <a:solidFill>
              <a:srgbClr val="C0000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A</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(untrusted)</a:t>
              </a:r>
            </a:p>
          </p:txBody>
        </p:sp>
        <p:sp>
          <p:nvSpPr>
            <p:cNvPr id="8" name="TextBox 7"/>
            <p:cNvSpPr txBox="1"/>
            <p:nvPr/>
          </p:nvSpPr>
          <p:spPr>
            <a:xfrm>
              <a:off x="6035040" y="1828800"/>
              <a:ext cx="822960" cy="1645920"/>
            </a:xfrm>
            <a:prstGeom prst="rect">
              <a:avLst/>
            </a:prstGeom>
            <a:solidFill>
              <a:srgbClr val="C0000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B</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(untrusted)</a:t>
              </a:r>
            </a:p>
          </p:txBody>
        </p:sp>
        <p:sp>
          <p:nvSpPr>
            <p:cNvPr id="9" name="TextBox 8"/>
            <p:cNvSpPr txBox="1"/>
            <p:nvPr/>
          </p:nvSpPr>
          <p:spPr>
            <a:xfrm>
              <a:off x="7040880" y="1828800"/>
              <a:ext cx="822960" cy="1645920"/>
            </a:xfrm>
            <a:prstGeom prst="rect">
              <a:avLst/>
            </a:prstGeom>
            <a:solidFill>
              <a:srgbClr val="C0000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C</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(untrusted)</a:t>
              </a:r>
            </a:p>
          </p:txBody>
        </p:sp>
        <p:sp>
          <p:nvSpPr>
            <p:cNvPr id="10" name="TextBox 9"/>
            <p:cNvSpPr txBox="1"/>
            <p:nvPr/>
          </p:nvSpPr>
          <p:spPr>
            <a:xfrm>
              <a:off x="8046720" y="1828800"/>
              <a:ext cx="822960" cy="1645920"/>
            </a:xfrm>
            <a:prstGeom prst="rect">
              <a:avLst/>
            </a:prstGeom>
            <a:solidFill>
              <a:srgbClr val="00B05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D</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(trusted)</a:t>
              </a:r>
            </a:p>
          </p:txBody>
        </p:sp>
      </p:grpSp>
      <p:sp>
        <p:nvSpPr>
          <p:cNvPr id="11" name="Freeform 6"/>
          <p:cNvSpPr>
            <a:spLocks/>
          </p:cNvSpPr>
          <p:nvPr/>
        </p:nvSpPr>
        <p:spPr bwMode="auto">
          <a:xfrm>
            <a:off x="5070879" y="3046615"/>
            <a:ext cx="180975" cy="338138"/>
          </a:xfrm>
          <a:custGeom>
            <a:avLst/>
            <a:gdLst>
              <a:gd name="T0" fmla="*/ 169 w 357"/>
              <a:gd name="T1" fmla="*/ 0 h 816"/>
              <a:gd name="T2" fmla="*/ 115 w 357"/>
              <a:gd name="T3" fmla="*/ 24 h 816"/>
              <a:gd name="T4" fmla="*/ 25 w 357"/>
              <a:gd name="T5" fmla="*/ 84 h 816"/>
              <a:gd name="T6" fmla="*/ 19 w 357"/>
              <a:gd name="T7" fmla="*/ 132 h 816"/>
              <a:gd name="T8" fmla="*/ 55 w 357"/>
              <a:gd name="T9" fmla="*/ 144 h 816"/>
              <a:gd name="T10" fmla="*/ 73 w 357"/>
              <a:gd name="T11" fmla="*/ 150 h 816"/>
              <a:gd name="T12" fmla="*/ 307 w 357"/>
              <a:gd name="T13" fmla="*/ 192 h 816"/>
              <a:gd name="T14" fmla="*/ 325 w 357"/>
              <a:gd name="T15" fmla="*/ 210 h 816"/>
              <a:gd name="T16" fmla="*/ 253 w 357"/>
              <a:gd name="T17" fmla="*/ 258 h 816"/>
              <a:gd name="T18" fmla="*/ 205 w 357"/>
              <a:gd name="T19" fmla="*/ 288 h 816"/>
              <a:gd name="T20" fmla="*/ 181 w 357"/>
              <a:gd name="T21" fmla="*/ 294 h 816"/>
              <a:gd name="T22" fmla="*/ 97 w 357"/>
              <a:gd name="T23" fmla="*/ 330 h 816"/>
              <a:gd name="T24" fmla="*/ 61 w 357"/>
              <a:gd name="T25" fmla="*/ 354 h 816"/>
              <a:gd name="T26" fmla="*/ 43 w 357"/>
              <a:gd name="T27" fmla="*/ 366 h 816"/>
              <a:gd name="T28" fmla="*/ 103 w 357"/>
              <a:gd name="T29" fmla="*/ 414 h 816"/>
              <a:gd name="T30" fmla="*/ 145 w 357"/>
              <a:gd name="T31" fmla="*/ 402 h 816"/>
              <a:gd name="T32" fmla="*/ 163 w 357"/>
              <a:gd name="T33" fmla="*/ 414 h 816"/>
              <a:gd name="T34" fmla="*/ 253 w 357"/>
              <a:gd name="T35" fmla="*/ 462 h 816"/>
              <a:gd name="T36" fmla="*/ 247 w 357"/>
              <a:gd name="T37" fmla="*/ 576 h 816"/>
              <a:gd name="T38" fmla="*/ 193 w 357"/>
              <a:gd name="T39" fmla="*/ 606 h 816"/>
              <a:gd name="T40" fmla="*/ 181 w 357"/>
              <a:gd name="T41" fmla="*/ 684 h 816"/>
              <a:gd name="T42" fmla="*/ 163 w 357"/>
              <a:gd name="T43" fmla="*/ 780 h 816"/>
              <a:gd name="T44" fmla="*/ 175 w 357"/>
              <a:gd name="T4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816">
                <a:moveTo>
                  <a:pt x="169" y="0"/>
                </a:moveTo>
                <a:cubicBezTo>
                  <a:pt x="149" y="7"/>
                  <a:pt x="135" y="17"/>
                  <a:pt x="115" y="24"/>
                </a:cubicBezTo>
                <a:cubicBezTo>
                  <a:pt x="100" y="39"/>
                  <a:pt x="44" y="78"/>
                  <a:pt x="25" y="84"/>
                </a:cubicBezTo>
                <a:cubicBezTo>
                  <a:pt x="16" y="98"/>
                  <a:pt x="0" y="113"/>
                  <a:pt x="19" y="132"/>
                </a:cubicBezTo>
                <a:cubicBezTo>
                  <a:pt x="28" y="141"/>
                  <a:pt x="43" y="140"/>
                  <a:pt x="55" y="144"/>
                </a:cubicBezTo>
                <a:cubicBezTo>
                  <a:pt x="61" y="146"/>
                  <a:pt x="73" y="150"/>
                  <a:pt x="73" y="150"/>
                </a:cubicBezTo>
                <a:cubicBezTo>
                  <a:pt x="148" y="139"/>
                  <a:pt x="235" y="168"/>
                  <a:pt x="307" y="192"/>
                </a:cubicBezTo>
                <a:cubicBezTo>
                  <a:pt x="313" y="198"/>
                  <a:pt x="320" y="203"/>
                  <a:pt x="325" y="210"/>
                </a:cubicBezTo>
                <a:cubicBezTo>
                  <a:pt x="357" y="258"/>
                  <a:pt x="272" y="256"/>
                  <a:pt x="253" y="258"/>
                </a:cubicBezTo>
                <a:cubicBezTo>
                  <a:pt x="196" y="272"/>
                  <a:pt x="265" y="251"/>
                  <a:pt x="205" y="288"/>
                </a:cubicBezTo>
                <a:cubicBezTo>
                  <a:pt x="198" y="292"/>
                  <a:pt x="189" y="291"/>
                  <a:pt x="181" y="294"/>
                </a:cubicBezTo>
                <a:cubicBezTo>
                  <a:pt x="62" y="343"/>
                  <a:pt x="192" y="298"/>
                  <a:pt x="97" y="330"/>
                </a:cubicBezTo>
                <a:cubicBezTo>
                  <a:pt x="83" y="335"/>
                  <a:pt x="73" y="346"/>
                  <a:pt x="61" y="354"/>
                </a:cubicBezTo>
                <a:cubicBezTo>
                  <a:pt x="55" y="358"/>
                  <a:pt x="43" y="366"/>
                  <a:pt x="43" y="366"/>
                </a:cubicBezTo>
                <a:cubicBezTo>
                  <a:pt x="53" y="397"/>
                  <a:pt x="78" y="397"/>
                  <a:pt x="103" y="414"/>
                </a:cubicBezTo>
                <a:cubicBezTo>
                  <a:pt x="117" y="410"/>
                  <a:pt x="131" y="400"/>
                  <a:pt x="145" y="402"/>
                </a:cubicBezTo>
                <a:cubicBezTo>
                  <a:pt x="152" y="403"/>
                  <a:pt x="157" y="411"/>
                  <a:pt x="163" y="414"/>
                </a:cubicBezTo>
                <a:cubicBezTo>
                  <a:pt x="192" y="429"/>
                  <a:pt x="225" y="444"/>
                  <a:pt x="253" y="462"/>
                </a:cubicBezTo>
                <a:cubicBezTo>
                  <a:pt x="265" y="497"/>
                  <a:pt x="270" y="542"/>
                  <a:pt x="247" y="576"/>
                </a:cubicBezTo>
                <a:cubicBezTo>
                  <a:pt x="236" y="593"/>
                  <a:pt x="193" y="606"/>
                  <a:pt x="193" y="606"/>
                </a:cubicBezTo>
                <a:cubicBezTo>
                  <a:pt x="178" y="651"/>
                  <a:pt x="173" y="626"/>
                  <a:pt x="181" y="684"/>
                </a:cubicBezTo>
                <a:cubicBezTo>
                  <a:pt x="171" y="715"/>
                  <a:pt x="168" y="748"/>
                  <a:pt x="163" y="780"/>
                </a:cubicBezTo>
                <a:cubicBezTo>
                  <a:pt x="170" y="808"/>
                  <a:pt x="165" y="797"/>
                  <a:pt x="175" y="816"/>
                </a:cubicBezTo>
              </a:path>
            </a:pathLst>
          </a:custGeom>
          <a:noFill/>
          <a:ln w="28575" cmpd="sng">
            <a:solidFill>
              <a:srgbClr val="FFFF00"/>
            </a:solidFill>
            <a:round/>
            <a:headEnd/>
            <a:tailEnd/>
          </a:ln>
          <a:effectLst>
            <a:glow rad="38100">
              <a:schemeClr val="tx1"/>
            </a:glow>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000"/>
          </a:p>
        </p:txBody>
      </p:sp>
      <p:sp>
        <p:nvSpPr>
          <p:cNvPr id="14" name="TextBox 13"/>
          <p:cNvSpPr txBox="1"/>
          <p:nvPr/>
        </p:nvSpPr>
        <p:spPr>
          <a:xfrm>
            <a:off x="548640" y="2831869"/>
            <a:ext cx="3474720" cy="1938992"/>
          </a:xfrm>
          <a:prstGeom prst="rect">
            <a:avLst/>
          </a:prstGeom>
          <a:noFill/>
        </p:spPr>
        <p:txBody>
          <a:bodyPr wrap="square" rtlCol="0">
            <a:spAutoFit/>
          </a:bodyPr>
          <a:lstStyle/>
          <a:p>
            <a:pPr algn="ctr"/>
            <a:r>
              <a:rPr lang="en-US" sz="2400" dirty="0">
                <a:latin typeface="Calibri" panose="020F0502020204030204" pitchFamily="34" charset="0"/>
                <a:ea typeface="CMU Bright" panose="02000603000000000000" pitchFamily="2" charset="0"/>
                <a:cs typeface="Calibri" panose="020F0502020204030204" pitchFamily="34" charset="0"/>
              </a:rPr>
              <a:t>A CPU (thread of execution) is running user-level code in Process A; the CPU is set to </a:t>
            </a:r>
            <a:r>
              <a:rPr lang="en-US" sz="2400" i="1" dirty="0">
                <a:latin typeface="Calibri" panose="020F0502020204030204" pitchFamily="34" charset="0"/>
                <a:ea typeface="CMU Bright" panose="02000603000000000000" pitchFamily="2" charset="0"/>
                <a:cs typeface="Calibri" panose="020F0502020204030204" pitchFamily="34" charset="0"/>
              </a:rPr>
              <a:t>unprivileged mode</a:t>
            </a:r>
            <a:r>
              <a:rPr lang="en-US" sz="2400" dirty="0">
                <a:latin typeface="Calibri" panose="020F0502020204030204" pitchFamily="34" charset="0"/>
                <a:ea typeface="CMU Bright" panose="02000603000000000000" pitchFamily="2" charset="0"/>
                <a:cs typeface="Calibri" panose="020F0502020204030204" pitchFamily="34" charset="0"/>
              </a:rPr>
              <a:t>.</a:t>
            </a:r>
          </a:p>
        </p:txBody>
      </p:sp>
      <p:cxnSp>
        <p:nvCxnSpPr>
          <p:cNvPr id="16" name="Straight Arrow Connector 15"/>
          <p:cNvCxnSpPr>
            <a:cxnSpLocks/>
          </p:cNvCxnSpPr>
          <p:nvPr/>
        </p:nvCxnSpPr>
        <p:spPr bwMode="auto">
          <a:xfrm>
            <a:off x="3461657" y="3046615"/>
            <a:ext cx="1580212" cy="167641"/>
          </a:xfrm>
          <a:prstGeom prst="straightConnector1">
            <a:avLst/>
          </a:prstGeom>
          <a:noFill/>
          <a:ln w="50800" cap="flat" cmpd="sng" algn="ctr">
            <a:solidFill>
              <a:srgbClr val="FF0000"/>
            </a:solidFill>
            <a:prstDash val="solid"/>
            <a:round/>
            <a:headEnd type="none" w="med" len="med"/>
            <a:tailEnd type="stealth"/>
          </a:ln>
          <a:effectLst/>
        </p:spPr>
      </p:cxnSp>
    </p:spTree>
    <p:extLst>
      <p:ext uri="{BB962C8B-B14F-4D97-AF65-F5344CB8AC3E}">
        <p14:creationId xmlns:p14="http://schemas.microsoft.com/office/powerpoint/2010/main" val="2575504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29200" y="1828800"/>
            <a:ext cx="3840480" cy="4206240"/>
            <a:chOff x="5029200" y="1828800"/>
            <a:chExt cx="3840480" cy="4206240"/>
          </a:xfrm>
        </p:grpSpPr>
        <p:sp>
          <p:nvSpPr>
            <p:cNvPr id="15" name="Rectangle 14"/>
            <p:cNvSpPr/>
            <p:nvPr/>
          </p:nvSpPr>
          <p:spPr bwMode="auto">
            <a:xfrm>
              <a:off x="5029200" y="3749040"/>
              <a:ext cx="3840480" cy="1371600"/>
            </a:xfrm>
            <a:prstGeom prst="rect">
              <a:avLst/>
            </a:prstGeom>
            <a:solidFill>
              <a:srgbClr val="4B2A85">
                <a:alpha val="80000"/>
              </a:srgbClr>
            </a:solidFill>
            <a:ln w="38100" cap="flat" cmpd="sng" algn="ctr">
              <a:solidFill>
                <a:srgbClr val="0066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OS</a:t>
              </a:r>
            </a:p>
            <a:p>
              <a:pPr marL="0" marR="0" indent="0" algn="ctr" defTabSz="914400" rtl="0" eaLnBrk="0" fontAlgn="base" latinLnBrk="0" hangingPunct="0">
                <a:lnSpc>
                  <a:spcPct val="8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(trusted)</a:t>
              </a:r>
            </a:p>
          </p:txBody>
        </p:sp>
        <p:sp>
          <p:nvSpPr>
            <p:cNvPr id="16" name="Rectangle 15"/>
            <p:cNvSpPr/>
            <p:nvPr/>
          </p:nvSpPr>
          <p:spPr bwMode="auto">
            <a:xfrm>
              <a:off x="5029200" y="5394960"/>
              <a:ext cx="3840480" cy="640080"/>
            </a:xfrm>
            <a:prstGeom prst="rect">
              <a:avLst/>
            </a:prstGeom>
            <a:solidFill>
              <a:srgbClr val="4B2A85">
                <a:alpha val="80000"/>
              </a:srgbClr>
            </a:solidFill>
            <a:ln w="38100" cap="flat" cmpd="sng" algn="ctr">
              <a:solidFill>
                <a:srgbClr val="0066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HW (trusted)</a:t>
              </a:r>
            </a:p>
          </p:txBody>
        </p:sp>
        <p:sp>
          <p:nvSpPr>
            <p:cNvPr id="17" name="TextBox 16"/>
            <p:cNvSpPr txBox="1"/>
            <p:nvPr/>
          </p:nvSpPr>
          <p:spPr>
            <a:xfrm>
              <a:off x="5029200" y="1828800"/>
              <a:ext cx="822960" cy="1645920"/>
            </a:xfrm>
            <a:prstGeom prst="rect">
              <a:avLst/>
            </a:prstGeom>
            <a:solidFill>
              <a:srgbClr val="C0000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A</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(untrusted)</a:t>
              </a:r>
            </a:p>
          </p:txBody>
        </p:sp>
        <p:sp>
          <p:nvSpPr>
            <p:cNvPr id="18" name="TextBox 17"/>
            <p:cNvSpPr txBox="1"/>
            <p:nvPr/>
          </p:nvSpPr>
          <p:spPr>
            <a:xfrm>
              <a:off x="6035040" y="1828800"/>
              <a:ext cx="822960" cy="1645920"/>
            </a:xfrm>
            <a:prstGeom prst="rect">
              <a:avLst/>
            </a:prstGeom>
            <a:solidFill>
              <a:srgbClr val="C0000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B</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(untrusted)</a:t>
              </a:r>
            </a:p>
          </p:txBody>
        </p:sp>
        <p:sp>
          <p:nvSpPr>
            <p:cNvPr id="19" name="TextBox 18"/>
            <p:cNvSpPr txBox="1"/>
            <p:nvPr/>
          </p:nvSpPr>
          <p:spPr>
            <a:xfrm>
              <a:off x="7040880" y="1828800"/>
              <a:ext cx="822960" cy="1645920"/>
            </a:xfrm>
            <a:prstGeom prst="rect">
              <a:avLst/>
            </a:prstGeom>
            <a:solidFill>
              <a:srgbClr val="C0000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C</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(untrusted)</a:t>
              </a:r>
            </a:p>
          </p:txBody>
        </p:sp>
        <p:sp>
          <p:nvSpPr>
            <p:cNvPr id="20" name="TextBox 19"/>
            <p:cNvSpPr txBox="1"/>
            <p:nvPr/>
          </p:nvSpPr>
          <p:spPr>
            <a:xfrm>
              <a:off x="8046720" y="1828800"/>
              <a:ext cx="822960" cy="1645920"/>
            </a:xfrm>
            <a:prstGeom prst="rect">
              <a:avLst/>
            </a:prstGeom>
            <a:solidFill>
              <a:srgbClr val="00B05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D</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(trusted)</a:t>
              </a:r>
            </a:p>
          </p:txBody>
        </p:sp>
      </p:grpSp>
      <p:sp>
        <p:nvSpPr>
          <p:cNvPr id="2" name="Title 1"/>
          <p:cNvSpPr>
            <a:spLocks noGrp="1"/>
          </p:cNvSpPr>
          <p:nvPr>
            <p:ph type="title"/>
          </p:nvPr>
        </p:nvSpPr>
        <p:spPr/>
        <p:txBody>
          <a:bodyPr/>
          <a:lstStyle/>
          <a:p>
            <a:r>
              <a:rPr lang="en-US" dirty="0"/>
              <a:t>System Call Trace (high-level view)</a:t>
            </a:r>
          </a:p>
        </p:txBody>
      </p:sp>
      <p:sp>
        <p:nvSpPr>
          <p:cNvPr id="4" name="Slide Number Placeholder 3"/>
          <p:cNvSpPr>
            <a:spLocks noGrp="1"/>
          </p:cNvSpPr>
          <p:nvPr>
            <p:ph type="sldNum" sz="quarter" idx="10"/>
          </p:nvPr>
        </p:nvSpPr>
        <p:spPr/>
        <p:txBody>
          <a:bodyPr/>
          <a:lstStyle/>
          <a:p>
            <a:fld id="{F3D8482D-149E-464A-ABD3-9AE05EAAC11E}" type="slidenum">
              <a:rPr lang="en-US" smtClean="0"/>
              <a:t>25</a:t>
            </a:fld>
            <a:endParaRPr lang="en-US"/>
          </a:p>
        </p:txBody>
      </p:sp>
      <p:sp>
        <p:nvSpPr>
          <p:cNvPr id="11" name="Freeform 6"/>
          <p:cNvSpPr>
            <a:spLocks/>
          </p:cNvSpPr>
          <p:nvPr/>
        </p:nvSpPr>
        <p:spPr bwMode="auto">
          <a:xfrm>
            <a:off x="5109672" y="3823305"/>
            <a:ext cx="180975" cy="338138"/>
          </a:xfrm>
          <a:custGeom>
            <a:avLst/>
            <a:gdLst>
              <a:gd name="T0" fmla="*/ 169 w 357"/>
              <a:gd name="T1" fmla="*/ 0 h 816"/>
              <a:gd name="T2" fmla="*/ 115 w 357"/>
              <a:gd name="T3" fmla="*/ 24 h 816"/>
              <a:gd name="T4" fmla="*/ 25 w 357"/>
              <a:gd name="T5" fmla="*/ 84 h 816"/>
              <a:gd name="T6" fmla="*/ 19 w 357"/>
              <a:gd name="T7" fmla="*/ 132 h 816"/>
              <a:gd name="T8" fmla="*/ 55 w 357"/>
              <a:gd name="T9" fmla="*/ 144 h 816"/>
              <a:gd name="T10" fmla="*/ 73 w 357"/>
              <a:gd name="T11" fmla="*/ 150 h 816"/>
              <a:gd name="T12" fmla="*/ 307 w 357"/>
              <a:gd name="T13" fmla="*/ 192 h 816"/>
              <a:gd name="T14" fmla="*/ 325 w 357"/>
              <a:gd name="T15" fmla="*/ 210 h 816"/>
              <a:gd name="T16" fmla="*/ 253 w 357"/>
              <a:gd name="T17" fmla="*/ 258 h 816"/>
              <a:gd name="T18" fmla="*/ 205 w 357"/>
              <a:gd name="T19" fmla="*/ 288 h 816"/>
              <a:gd name="T20" fmla="*/ 181 w 357"/>
              <a:gd name="T21" fmla="*/ 294 h 816"/>
              <a:gd name="T22" fmla="*/ 97 w 357"/>
              <a:gd name="T23" fmla="*/ 330 h 816"/>
              <a:gd name="T24" fmla="*/ 61 w 357"/>
              <a:gd name="T25" fmla="*/ 354 h 816"/>
              <a:gd name="T26" fmla="*/ 43 w 357"/>
              <a:gd name="T27" fmla="*/ 366 h 816"/>
              <a:gd name="T28" fmla="*/ 103 w 357"/>
              <a:gd name="T29" fmla="*/ 414 h 816"/>
              <a:gd name="T30" fmla="*/ 145 w 357"/>
              <a:gd name="T31" fmla="*/ 402 h 816"/>
              <a:gd name="T32" fmla="*/ 163 w 357"/>
              <a:gd name="T33" fmla="*/ 414 h 816"/>
              <a:gd name="T34" fmla="*/ 253 w 357"/>
              <a:gd name="T35" fmla="*/ 462 h 816"/>
              <a:gd name="T36" fmla="*/ 247 w 357"/>
              <a:gd name="T37" fmla="*/ 576 h 816"/>
              <a:gd name="T38" fmla="*/ 193 w 357"/>
              <a:gd name="T39" fmla="*/ 606 h 816"/>
              <a:gd name="T40" fmla="*/ 181 w 357"/>
              <a:gd name="T41" fmla="*/ 684 h 816"/>
              <a:gd name="T42" fmla="*/ 163 w 357"/>
              <a:gd name="T43" fmla="*/ 780 h 816"/>
              <a:gd name="T44" fmla="*/ 175 w 357"/>
              <a:gd name="T4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816">
                <a:moveTo>
                  <a:pt x="169" y="0"/>
                </a:moveTo>
                <a:cubicBezTo>
                  <a:pt x="149" y="7"/>
                  <a:pt x="135" y="17"/>
                  <a:pt x="115" y="24"/>
                </a:cubicBezTo>
                <a:cubicBezTo>
                  <a:pt x="100" y="39"/>
                  <a:pt x="44" y="78"/>
                  <a:pt x="25" y="84"/>
                </a:cubicBezTo>
                <a:cubicBezTo>
                  <a:pt x="16" y="98"/>
                  <a:pt x="0" y="113"/>
                  <a:pt x="19" y="132"/>
                </a:cubicBezTo>
                <a:cubicBezTo>
                  <a:pt x="28" y="141"/>
                  <a:pt x="43" y="140"/>
                  <a:pt x="55" y="144"/>
                </a:cubicBezTo>
                <a:cubicBezTo>
                  <a:pt x="61" y="146"/>
                  <a:pt x="73" y="150"/>
                  <a:pt x="73" y="150"/>
                </a:cubicBezTo>
                <a:cubicBezTo>
                  <a:pt x="148" y="139"/>
                  <a:pt x="235" y="168"/>
                  <a:pt x="307" y="192"/>
                </a:cubicBezTo>
                <a:cubicBezTo>
                  <a:pt x="313" y="198"/>
                  <a:pt x="320" y="203"/>
                  <a:pt x="325" y="210"/>
                </a:cubicBezTo>
                <a:cubicBezTo>
                  <a:pt x="357" y="258"/>
                  <a:pt x="272" y="256"/>
                  <a:pt x="253" y="258"/>
                </a:cubicBezTo>
                <a:cubicBezTo>
                  <a:pt x="196" y="272"/>
                  <a:pt x="265" y="251"/>
                  <a:pt x="205" y="288"/>
                </a:cubicBezTo>
                <a:cubicBezTo>
                  <a:pt x="198" y="292"/>
                  <a:pt x="189" y="291"/>
                  <a:pt x="181" y="294"/>
                </a:cubicBezTo>
                <a:cubicBezTo>
                  <a:pt x="62" y="343"/>
                  <a:pt x="192" y="298"/>
                  <a:pt x="97" y="330"/>
                </a:cubicBezTo>
                <a:cubicBezTo>
                  <a:pt x="83" y="335"/>
                  <a:pt x="73" y="346"/>
                  <a:pt x="61" y="354"/>
                </a:cubicBezTo>
                <a:cubicBezTo>
                  <a:pt x="55" y="358"/>
                  <a:pt x="43" y="366"/>
                  <a:pt x="43" y="366"/>
                </a:cubicBezTo>
                <a:cubicBezTo>
                  <a:pt x="53" y="397"/>
                  <a:pt x="78" y="397"/>
                  <a:pt x="103" y="414"/>
                </a:cubicBezTo>
                <a:cubicBezTo>
                  <a:pt x="117" y="410"/>
                  <a:pt x="131" y="400"/>
                  <a:pt x="145" y="402"/>
                </a:cubicBezTo>
                <a:cubicBezTo>
                  <a:pt x="152" y="403"/>
                  <a:pt x="157" y="411"/>
                  <a:pt x="163" y="414"/>
                </a:cubicBezTo>
                <a:cubicBezTo>
                  <a:pt x="192" y="429"/>
                  <a:pt x="225" y="444"/>
                  <a:pt x="253" y="462"/>
                </a:cubicBezTo>
                <a:cubicBezTo>
                  <a:pt x="265" y="497"/>
                  <a:pt x="270" y="542"/>
                  <a:pt x="247" y="576"/>
                </a:cubicBezTo>
                <a:cubicBezTo>
                  <a:pt x="236" y="593"/>
                  <a:pt x="193" y="606"/>
                  <a:pt x="193" y="606"/>
                </a:cubicBezTo>
                <a:cubicBezTo>
                  <a:pt x="178" y="651"/>
                  <a:pt x="173" y="626"/>
                  <a:pt x="181" y="684"/>
                </a:cubicBezTo>
                <a:cubicBezTo>
                  <a:pt x="171" y="715"/>
                  <a:pt x="168" y="748"/>
                  <a:pt x="163" y="780"/>
                </a:cubicBezTo>
                <a:cubicBezTo>
                  <a:pt x="170" y="808"/>
                  <a:pt x="165" y="797"/>
                  <a:pt x="175" y="816"/>
                </a:cubicBezTo>
              </a:path>
            </a:pathLst>
          </a:custGeom>
          <a:noFill/>
          <a:ln w="28575" cmpd="sng">
            <a:solidFill>
              <a:srgbClr val="FFFF00"/>
            </a:solidFill>
            <a:round/>
            <a:headEnd/>
            <a:tailEnd/>
          </a:ln>
          <a:effectLst>
            <a:glow rad="38100">
              <a:schemeClr val="tx1"/>
            </a:glow>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000"/>
          </a:p>
        </p:txBody>
      </p:sp>
      <p:sp>
        <p:nvSpPr>
          <p:cNvPr id="12" name="TextBox 11"/>
          <p:cNvSpPr txBox="1"/>
          <p:nvPr/>
        </p:nvSpPr>
        <p:spPr>
          <a:xfrm>
            <a:off x="548640" y="2468880"/>
            <a:ext cx="3474720" cy="3046988"/>
          </a:xfrm>
          <a:prstGeom prst="rect">
            <a:avLst/>
          </a:prstGeom>
          <a:noFill/>
        </p:spPr>
        <p:txBody>
          <a:bodyPr wrap="square" rtlCol="0">
            <a:spAutoFit/>
          </a:bodyPr>
          <a:lstStyle/>
          <a:p>
            <a:pPr algn="ctr"/>
            <a:r>
              <a:rPr lang="en-US" sz="2400" dirty="0">
                <a:latin typeface="Calibri" panose="020F0502020204030204" pitchFamily="34" charset="0"/>
                <a:ea typeface="CMU Bright" panose="02000603000000000000" pitchFamily="2" charset="0"/>
                <a:cs typeface="Calibri" panose="020F0502020204030204" pitchFamily="34" charset="0"/>
              </a:rPr>
              <a:t>Code in Process A invokes a system call; the hardware then sets the CPU to </a:t>
            </a:r>
            <a:r>
              <a:rPr lang="en-US" sz="2400" i="1" dirty="0">
                <a:latin typeface="Calibri" panose="020F0502020204030204" pitchFamily="34" charset="0"/>
                <a:ea typeface="CMU Bright" panose="02000603000000000000" pitchFamily="2" charset="0"/>
                <a:cs typeface="Calibri" panose="020F0502020204030204" pitchFamily="34" charset="0"/>
              </a:rPr>
              <a:t>privileged mode </a:t>
            </a:r>
            <a:r>
              <a:rPr lang="en-US" sz="2400" dirty="0">
                <a:latin typeface="Calibri" panose="020F0502020204030204" pitchFamily="34" charset="0"/>
                <a:ea typeface="CMU Bright" panose="02000603000000000000" pitchFamily="2" charset="0"/>
                <a:cs typeface="Calibri" panose="020F0502020204030204" pitchFamily="34" charset="0"/>
              </a:rPr>
              <a:t>and traps into the OS, which invokes the appropriate system call handler.</a:t>
            </a:r>
            <a:endParaRPr lang="en-US" sz="2400" i="1" dirty="0">
              <a:latin typeface="Calibri" panose="020F0502020204030204" pitchFamily="34" charset="0"/>
              <a:ea typeface="CMU Bright" panose="02000603000000000000" pitchFamily="2" charset="0"/>
              <a:cs typeface="Calibri" panose="020F0502020204030204" pitchFamily="34" charset="0"/>
            </a:endParaRPr>
          </a:p>
        </p:txBody>
      </p:sp>
      <p:sp>
        <p:nvSpPr>
          <p:cNvPr id="3" name="Arc 2"/>
          <p:cNvSpPr/>
          <p:nvPr/>
        </p:nvSpPr>
        <p:spPr bwMode="auto">
          <a:xfrm flipH="1">
            <a:off x="4572000" y="3200400"/>
            <a:ext cx="731520" cy="731520"/>
          </a:xfrm>
          <a:prstGeom prst="arc">
            <a:avLst>
              <a:gd name="adj1" fmla="val 16240414"/>
              <a:gd name="adj2" fmla="val 5493520"/>
            </a:avLst>
          </a:prstGeom>
          <a:noFill/>
          <a:ln w="25400" cap="flat" cmpd="sng" algn="ctr">
            <a:solidFill>
              <a:srgbClr val="FFFF00"/>
            </a:solidFill>
            <a:prstDash val="dash"/>
            <a:round/>
            <a:headEnd type="none" w="med" len="med"/>
            <a:tailEnd type="stealth" w="lg" len="lg"/>
          </a:ln>
          <a:effectLst>
            <a:glow rad="38100">
              <a:schemeClr val="tx1"/>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Narrow" pitchFamily="34" charset="0"/>
            </a:endParaRPr>
          </a:p>
        </p:txBody>
      </p:sp>
      <p:sp>
        <p:nvSpPr>
          <p:cNvPr id="13" name="TextBox 12"/>
          <p:cNvSpPr txBox="1"/>
          <p:nvPr/>
        </p:nvSpPr>
        <p:spPr>
          <a:xfrm rot="16200000">
            <a:off x="3749040" y="3383280"/>
            <a:ext cx="1280160" cy="365760"/>
          </a:xfrm>
          <a:prstGeom prst="rect">
            <a:avLst/>
          </a:prstGeom>
          <a:noFill/>
        </p:spPr>
        <p:txBody>
          <a:bodyPr wrap="square" rtlCol="0">
            <a:spAutoFit/>
          </a:bodyPr>
          <a:lstStyle/>
          <a:p>
            <a:pPr algn="ctr"/>
            <a:r>
              <a:rPr lang="en-US" dirty="0">
                <a:solidFill>
                  <a:srgbClr val="FF0000"/>
                </a:solidFill>
                <a:latin typeface="Calibri" panose="020F0502020204030204" pitchFamily="34" charset="0"/>
                <a:ea typeface="CMU Bright" panose="02000603000000000000" pitchFamily="2" charset="0"/>
                <a:cs typeface="Calibri" panose="020F0502020204030204" pitchFamily="34" charset="0"/>
              </a:rPr>
              <a:t>system call</a:t>
            </a:r>
          </a:p>
        </p:txBody>
      </p:sp>
      <p:cxnSp>
        <p:nvCxnSpPr>
          <p:cNvPr id="6" name="Straight Connector 5">
            <a:extLst>
              <a:ext uri="{FF2B5EF4-FFF2-40B4-BE49-F238E27FC236}">
                <a16:creationId xmlns:a16="http://schemas.microsoft.com/office/drawing/2014/main" id="{84A235C7-7DA5-4FC3-8AA8-1E019EC5C8EC}"/>
              </a:ext>
            </a:extLst>
          </p:cNvPr>
          <p:cNvCxnSpPr/>
          <p:nvPr/>
        </p:nvCxnSpPr>
        <p:spPr bwMode="auto">
          <a:xfrm>
            <a:off x="1706880" y="3931920"/>
            <a:ext cx="1280160" cy="0"/>
          </a:xfrm>
          <a:prstGeom prst="line">
            <a:avLst/>
          </a:prstGeom>
          <a:noFill/>
          <a:ln w="25400" cap="flat" cmpd="sng" algn="ctr">
            <a:solidFill>
              <a:srgbClr val="FF0000"/>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E8C5589A-BC69-4D09-B153-F6E5C332234A}"/>
              </a:ext>
            </a:extLst>
          </p:cNvPr>
          <p:cNvCxnSpPr>
            <a:cxnSpLocks/>
          </p:cNvCxnSpPr>
          <p:nvPr/>
        </p:nvCxnSpPr>
        <p:spPr bwMode="auto">
          <a:xfrm>
            <a:off x="1806728" y="5394960"/>
            <a:ext cx="1010044" cy="0"/>
          </a:xfrm>
          <a:prstGeom prst="line">
            <a:avLst/>
          </a:prstGeom>
          <a:noFill/>
          <a:ln w="254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54099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029200" y="1828800"/>
            <a:ext cx="3840480" cy="4206240"/>
            <a:chOff x="5029200" y="1828800"/>
            <a:chExt cx="3840480" cy="4206240"/>
          </a:xfrm>
        </p:grpSpPr>
        <p:sp>
          <p:nvSpPr>
            <p:cNvPr id="27" name="Rectangle 26"/>
            <p:cNvSpPr/>
            <p:nvPr/>
          </p:nvSpPr>
          <p:spPr bwMode="auto">
            <a:xfrm>
              <a:off x="5029200" y="3749040"/>
              <a:ext cx="3840480" cy="1371600"/>
            </a:xfrm>
            <a:prstGeom prst="rect">
              <a:avLst/>
            </a:prstGeom>
            <a:solidFill>
              <a:srgbClr val="4B2A85">
                <a:alpha val="80000"/>
              </a:srgbClr>
            </a:solidFill>
            <a:ln w="38100" cap="flat" cmpd="sng" algn="ctr">
              <a:solidFill>
                <a:srgbClr val="0066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OS</a:t>
              </a:r>
            </a:p>
            <a:p>
              <a:pPr marL="0" marR="0" indent="0" algn="ctr" defTabSz="914400" rtl="0" eaLnBrk="0" fontAlgn="base" latinLnBrk="0" hangingPunct="0">
                <a:lnSpc>
                  <a:spcPct val="8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(trusted)</a:t>
              </a:r>
            </a:p>
          </p:txBody>
        </p:sp>
        <p:sp>
          <p:nvSpPr>
            <p:cNvPr id="28" name="Rectangle 27"/>
            <p:cNvSpPr/>
            <p:nvPr/>
          </p:nvSpPr>
          <p:spPr bwMode="auto">
            <a:xfrm>
              <a:off x="5029200" y="5394960"/>
              <a:ext cx="3840480" cy="640080"/>
            </a:xfrm>
            <a:prstGeom prst="rect">
              <a:avLst/>
            </a:prstGeom>
            <a:solidFill>
              <a:srgbClr val="4B2A85">
                <a:alpha val="80000"/>
              </a:srgbClr>
            </a:solidFill>
            <a:ln w="38100" cap="flat" cmpd="sng" algn="ctr">
              <a:solidFill>
                <a:srgbClr val="0066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HW (trusted)</a:t>
              </a:r>
            </a:p>
          </p:txBody>
        </p:sp>
        <p:sp>
          <p:nvSpPr>
            <p:cNvPr id="29" name="TextBox 28"/>
            <p:cNvSpPr txBox="1"/>
            <p:nvPr/>
          </p:nvSpPr>
          <p:spPr>
            <a:xfrm>
              <a:off x="5029200" y="1828800"/>
              <a:ext cx="822960" cy="1645920"/>
            </a:xfrm>
            <a:prstGeom prst="rect">
              <a:avLst/>
            </a:prstGeom>
            <a:solidFill>
              <a:srgbClr val="C0000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A</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(untrusted)</a:t>
              </a:r>
            </a:p>
          </p:txBody>
        </p:sp>
        <p:sp>
          <p:nvSpPr>
            <p:cNvPr id="30" name="TextBox 29"/>
            <p:cNvSpPr txBox="1"/>
            <p:nvPr/>
          </p:nvSpPr>
          <p:spPr>
            <a:xfrm>
              <a:off x="6035040" y="1828800"/>
              <a:ext cx="822960" cy="1645920"/>
            </a:xfrm>
            <a:prstGeom prst="rect">
              <a:avLst/>
            </a:prstGeom>
            <a:solidFill>
              <a:srgbClr val="C0000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B</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(untrusted)</a:t>
              </a:r>
            </a:p>
          </p:txBody>
        </p:sp>
        <p:sp>
          <p:nvSpPr>
            <p:cNvPr id="31" name="TextBox 30"/>
            <p:cNvSpPr txBox="1"/>
            <p:nvPr/>
          </p:nvSpPr>
          <p:spPr>
            <a:xfrm>
              <a:off x="7040880" y="1828800"/>
              <a:ext cx="822960" cy="1645920"/>
            </a:xfrm>
            <a:prstGeom prst="rect">
              <a:avLst/>
            </a:prstGeom>
            <a:solidFill>
              <a:srgbClr val="C0000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C</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(untrusted)</a:t>
              </a:r>
            </a:p>
          </p:txBody>
        </p:sp>
        <p:sp>
          <p:nvSpPr>
            <p:cNvPr id="32" name="TextBox 31"/>
            <p:cNvSpPr txBox="1"/>
            <p:nvPr/>
          </p:nvSpPr>
          <p:spPr>
            <a:xfrm>
              <a:off x="8046720" y="1828800"/>
              <a:ext cx="822960" cy="1645920"/>
            </a:xfrm>
            <a:prstGeom prst="rect">
              <a:avLst/>
            </a:prstGeom>
            <a:solidFill>
              <a:srgbClr val="00B05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D</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(trusted)</a:t>
              </a:r>
            </a:p>
          </p:txBody>
        </p:sp>
      </p:grpSp>
      <p:sp>
        <p:nvSpPr>
          <p:cNvPr id="2" name="Title 1"/>
          <p:cNvSpPr>
            <a:spLocks noGrp="1"/>
          </p:cNvSpPr>
          <p:nvPr>
            <p:ph type="title"/>
          </p:nvPr>
        </p:nvSpPr>
        <p:spPr/>
        <p:txBody>
          <a:bodyPr/>
          <a:lstStyle/>
          <a:p>
            <a:r>
              <a:rPr lang="en-US" dirty="0"/>
              <a:t>System Call Trace (high-level view)</a:t>
            </a:r>
          </a:p>
        </p:txBody>
      </p:sp>
      <p:sp>
        <p:nvSpPr>
          <p:cNvPr id="4" name="Slide Number Placeholder 3"/>
          <p:cNvSpPr>
            <a:spLocks noGrp="1"/>
          </p:cNvSpPr>
          <p:nvPr>
            <p:ph type="sldNum" sz="quarter" idx="10"/>
          </p:nvPr>
        </p:nvSpPr>
        <p:spPr/>
        <p:txBody>
          <a:bodyPr/>
          <a:lstStyle/>
          <a:p>
            <a:fld id="{F3D8482D-149E-464A-ABD3-9AE05EAAC11E}" type="slidenum">
              <a:rPr lang="en-US" smtClean="0"/>
              <a:t>26</a:t>
            </a:fld>
            <a:endParaRPr lang="en-US"/>
          </a:p>
        </p:txBody>
      </p:sp>
      <p:sp>
        <p:nvSpPr>
          <p:cNvPr id="12" name="Freeform 6"/>
          <p:cNvSpPr>
            <a:spLocks/>
          </p:cNvSpPr>
          <p:nvPr/>
        </p:nvSpPr>
        <p:spPr bwMode="auto">
          <a:xfrm>
            <a:off x="5109672" y="3823305"/>
            <a:ext cx="180975" cy="338138"/>
          </a:xfrm>
          <a:custGeom>
            <a:avLst/>
            <a:gdLst>
              <a:gd name="T0" fmla="*/ 169 w 357"/>
              <a:gd name="T1" fmla="*/ 0 h 816"/>
              <a:gd name="T2" fmla="*/ 115 w 357"/>
              <a:gd name="T3" fmla="*/ 24 h 816"/>
              <a:gd name="T4" fmla="*/ 25 w 357"/>
              <a:gd name="T5" fmla="*/ 84 h 816"/>
              <a:gd name="T6" fmla="*/ 19 w 357"/>
              <a:gd name="T7" fmla="*/ 132 h 816"/>
              <a:gd name="T8" fmla="*/ 55 w 357"/>
              <a:gd name="T9" fmla="*/ 144 h 816"/>
              <a:gd name="T10" fmla="*/ 73 w 357"/>
              <a:gd name="T11" fmla="*/ 150 h 816"/>
              <a:gd name="T12" fmla="*/ 307 w 357"/>
              <a:gd name="T13" fmla="*/ 192 h 816"/>
              <a:gd name="T14" fmla="*/ 325 w 357"/>
              <a:gd name="T15" fmla="*/ 210 h 816"/>
              <a:gd name="T16" fmla="*/ 253 w 357"/>
              <a:gd name="T17" fmla="*/ 258 h 816"/>
              <a:gd name="T18" fmla="*/ 205 w 357"/>
              <a:gd name="T19" fmla="*/ 288 h 816"/>
              <a:gd name="T20" fmla="*/ 181 w 357"/>
              <a:gd name="T21" fmla="*/ 294 h 816"/>
              <a:gd name="T22" fmla="*/ 97 w 357"/>
              <a:gd name="T23" fmla="*/ 330 h 816"/>
              <a:gd name="T24" fmla="*/ 61 w 357"/>
              <a:gd name="T25" fmla="*/ 354 h 816"/>
              <a:gd name="T26" fmla="*/ 43 w 357"/>
              <a:gd name="T27" fmla="*/ 366 h 816"/>
              <a:gd name="T28" fmla="*/ 103 w 357"/>
              <a:gd name="T29" fmla="*/ 414 h 816"/>
              <a:gd name="T30" fmla="*/ 145 w 357"/>
              <a:gd name="T31" fmla="*/ 402 h 816"/>
              <a:gd name="T32" fmla="*/ 163 w 357"/>
              <a:gd name="T33" fmla="*/ 414 h 816"/>
              <a:gd name="T34" fmla="*/ 253 w 357"/>
              <a:gd name="T35" fmla="*/ 462 h 816"/>
              <a:gd name="T36" fmla="*/ 247 w 357"/>
              <a:gd name="T37" fmla="*/ 576 h 816"/>
              <a:gd name="T38" fmla="*/ 193 w 357"/>
              <a:gd name="T39" fmla="*/ 606 h 816"/>
              <a:gd name="T40" fmla="*/ 181 w 357"/>
              <a:gd name="T41" fmla="*/ 684 h 816"/>
              <a:gd name="T42" fmla="*/ 163 w 357"/>
              <a:gd name="T43" fmla="*/ 780 h 816"/>
              <a:gd name="T44" fmla="*/ 175 w 357"/>
              <a:gd name="T4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816">
                <a:moveTo>
                  <a:pt x="169" y="0"/>
                </a:moveTo>
                <a:cubicBezTo>
                  <a:pt x="149" y="7"/>
                  <a:pt x="135" y="17"/>
                  <a:pt x="115" y="24"/>
                </a:cubicBezTo>
                <a:cubicBezTo>
                  <a:pt x="100" y="39"/>
                  <a:pt x="44" y="78"/>
                  <a:pt x="25" y="84"/>
                </a:cubicBezTo>
                <a:cubicBezTo>
                  <a:pt x="16" y="98"/>
                  <a:pt x="0" y="113"/>
                  <a:pt x="19" y="132"/>
                </a:cubicBezTo>
                <a:cubicBezTo>
                  <a:pt x="28" y="141"/>
                  <a:pt x="43" y="140"/>
                  <a:pt x="55" y="144"/>
                </a:cubicBezTo>
                <a:cubicBezTo>
                  <a:pt x="61" y="146"/>
                  <a:pt x="73" y="150"/>
                  <a:pt x="73" y="150"/>
                </a:cubicBezTo>
                <a:cubicBezTo>
                  <a:pt x="148" y="139"/>
                  <a:pt x="235" y="168"/>
                  <a:pt x="307" y="192"/>
                </a:cubicBezTo>
                <a:cubicBezTo>
                  <a:pt x="313" y="198"/>
                  <a:pt x="320" y="203"/>
                  <a:pt x="325" y="210"/>
                </a:cubicBezTo>
                <a:cubicBezTo>
                  <a:pt x="357" y="258"/>
                  <a:pt x="272" y="256"/>
                  <a:pt x="253" y="258"/>
                </a:cubicBezTo>
                <a:cubicBezTo>
                  <a:pt x="196" y="272"/>
                  <a:pt x="265" y="251"/>
                  <a:pt x="205" y="288"/>
                </a:cubicBezTo>
                <a:cubicBezTo>
                  <a:pt x="198" y="292"/>
                  <a:pt x="189" y="291"/>
                  <a:pt x="181" y="294"/>
                </a:cubicBezTo>
                <a:cubicBezTo>
                  <a:pt x="62" y="343"/>
                  <a:pt x="192" y="298"/>
                  <a:pt x="97" y="330"/>
                </a:cubicBezTo>
                <a:cubicBezTo>
                  <a:pt x="83" y="335"/>
                  <a:pt x="73" y="346"/>
                  <a:pt x="61" y="354"/>
                </a:cubicBezTo>
                <a:cubicBezTo>
                  <a:pt x="55" y="358"/>
                  <a:pt x="43" y="366"/>
                  <a:pt x="43" y="366"/>
                </a:cubicBezTo>
                <a:cubicBezTo>
                  <a:pt x="53" y="397"/>
                  <a:pt x="78" y="397"/>
                  <a:pt x="103" y="414"/>
                </a:cubicBezTo>
                <a:cubicBezTo>
                  <a:pt x="117" y="410"/>
                  <a:pt x="131" y="400"/>
                  <a:pt x="145" y="402"/>
                </a:cubicBezTo>
                <a:cubicBezTo>
                  <a:pt x="152" y="403"/>
                  <a:pt x="157" y="411"/>
                  <a:pt x="163" y="414"/>
                </a:cubicBezTo>
                <a:cubicBezTo>
                  <a:pt x="192" y="429"/>
                  <a:pt x="225" y="444"/>
                  <a:pt x="253" y="462"/>
                </a:cubicBezTo>
                <a:cubicBezTo>
                  <a:pt x="265" y="497"/>
                  <a:pt x="270" y="542"/>
                  <a:pt x="247" y="576"/>
                </a:cubicBezTo>
                <a:cubicBezTo>
                  <a:pt x="236" y="593"/>
                  <a:pt x="193" y="606"/>
                  <a:pt x="193" y="606"/>
                </a:cubicBezTo>
                <a:cubicBezTo>
                  <a:pt x="178" y="651"/>
                  <a:pt x="173" y="626"/>
                  <a:pt x="181" y="684"/>
                </a:cubicBezTo>
                <a:cubicBezTo>
                  <a:pt x="171" y="715"/>
                  <a:pt x="168" y="748"/>
                  <a:pt x="163" y="780"/>
                </a:cubicBezTo>
                <a:cubicBezTo>
                  <a:pt x="170" y="808"/>
                  <a:pt x="165" y="797"/>
                  <a:pt x="175" y="816"/>
                </a:cubicBezTo>
              </a:path>
            </a:pathLst>
          </a:custGeom>
          <a:noFill/>
          <a:ln w="28575" cmpd="sng">
            <a:solidFill>
              <a:srgbClr val="FFFF00"/>
            </a:solidFill>
            <a:round/>
            <a:headEnd/>
            <a:tailEnd/>
          </a:ln>
          <a:effectLst>
            <a:glow rad="38100">
              <a:schemeClr val="tx1"/>
            </a:glow>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000"/>
          </a:p>
        </p:txBody>
      </p:sp>
      <p:sp>
        <p:nvSpPr>
          <p:cNvPr id="13" name="TextBox 12"/>
          <p:cNvSpPr txBox="1"/>
          <p:nvPr/>
        </p:nvSpPr>
        <p:spPr>
          <a:xfrm>
            <a:off x="548640" y="2468880"/>
            <a:ext cx="3474720" cy="3046988"/>
          </a:xfrm>
          <a:prstGeom prst="rect">
            <a:avLst/>
          </a:prstGeom>
          <a:noFill/>
        </p:spPr>
        <p:txBody>
          <a:bodyPr wrap="square" rtlCol="0">
            <a:spAutoFit/>
          </a:bodyPr>
          <a:lstStyle/>
          <a:p>
            <a:pPr algn="ctr"/>
            <a:r>
              <a:rPr lang="en-US" sz="2400" dirty="0">
                <a:latin typeface="Calibri" panose="020F0502020204030204" pitchFamily="34" charset="0"/>
                <a:ea typeface="CMU Bright" panose="02000603000000000000" pitchFamily="2" charset="0"/>
                <a:cs typeface="Calibri" panose="020F0502020204030204" pitchFamily="34" charset="0"/>
              </a:rPr>
              <a:t>Because the CPU executing the thread that’s in the OS is in privileged mode, it is able to use </a:t>
            </a:r>
            <a:r>
              <a:rPr lang="en-US" sz="2400" i="1" dirty="0">
                <a:latin typeface="Calibri" panose="020F0502020204030204" pitchFamily="34" charset="0"/>
                <a:ea typeface="CMU Bright" panose="02000603000000000000" pitchFamily="2" charset="0"/>
                <a:cs typeface="Calibri" panose="020F0502020204030204" pitchFamily="34" charset="0"/>
              </a:rPr>
              <a:t>privileged instructions</a:t>
            </a:r>
            <a:r>
              <a:rPr lang="en-US" sz="2400" dirty="0">
                <a:latin typeface="Calibri" panose="020F0502020204030204" pitchFamily="34" charset="0"/>
                <a:ea typeface="CMU Bright" panose="02000603000000000000" pitchFamily="2" charset="0"/>
                <a:cs typeface="Calibri" panose="020F0502020204030204" pitchFamily="34" charset="0"/>
              </a:rPr>
              <a:t> that interact directly with hardware devices like disks.</a:t>
            </a:r>
            <a:endParaRPr lang="en-US" sz="2400" i="1" dirty="0">
              <a:latin typeface="Calibri" panose="020F0502020204030204" pitchFamily="34" charset="0"/>
              <a:ea typeface="CMU Bright" panose="02000603000000000000" pitchFamily="2" charset="0"/>
              <a:cs typeface="Calibri" panose="020F0502020204030204" pitchFamily="34" charset="0"/>
            </a:endParaRPr>
          </a:p>
        </p:txBody>
      </p:sp>
      <p:grpSp>
        <p:nvGrpSpPr>
          <p:cNvPr id="16" name="Group 15"/>
          <p:cNvGrpSpPr/>
          <p:nvPr/>
        </p:nvGrpSpPr>
        <p:grpSpPr>
          <a:xfrm>
            <a:off x="5669280" y="5120640"/>
            <a:ext cx="182880" cy="274320"/>
            <a:chOff x="5486400" y="5120640"/>
            <a:chExt cx="182880" cy="274320"/>
          </a:xfrm>
          <a:effectLst>
            <a:glow rad="38100">
              <a:schemeClr val="tx1"/>
            </a:glow>
          </a:effectLst>
        </p:grpSpPr>
        <p:cxnSp>
          <p:nvCxnSpPr>
            <p:cNvPr id="14" name="Straight Arrow Connector 13"/>
            <p:cNvCxnSpPr/>
            <p:nvPr/>
          </p:nvCxnSpPr>
          <p:spPr bwMode="auto">
            <a:xfrm>
              <a:off x="5486400" y="5120640"/>
              <a:ext cx="0" cy="274320"/>
            </a:xfrm>
            <a:prstGeom prst="straightConnector1">
              <a:avLst/>
            </a:prstGeom>
            <a:noFill/>
            <a:ln w="63500" cap="flat" cmpd="sng" algn="ctr">
              <a:solidFill>
                <a:srgbClr val="FFFF00"/>
              </a:solidFill>
              <a:prstDash val="solid"/>
              <a:round/>
              <a:headEnd type="none" w="med" len="med"/>
              <a:tailEnd type="stealth" w="med" len="med"/>
            </a:ln>
            <a:effectLst/>
          </p:spPr>
        </p:cxnSp>
        <p:cxnSp>
          <p:nvCxnSpPr>
            <p:cNvPr id="15" name="Straight Arrow Connector 14"/>
            <p:cNvCxnSpPr/>
            <p:nvPr/>
          </p:nvCxnSpPr>
          <p:spPr bwMode="auto">
            <a:xfrm>
              <a:off x="5669280" y="5120640"/>
              <a:ext cx="0" cy="274320"/>
            </a:xfrm>
            <a:prstGeom prst="straightConnector1">
              <a:avLst/>
            </a:prstGeom>
            <a:noFill/>
            <a:ln w="63500" cap="flat" cmpd="sng" algn="ctr">
              <a:solidFill>
                <a:srgbClr val="FFFF00"/>
              </a:solidFill>
              <a:prstDash val="solid"/>
              <a:round/>
              <a:headEnd type="stealth" w="med" len="med"/>
              <a:tailEnd type="none" w="med" len="med"/>
            </a:ln>
            <a:effectLst/>
          </p:spPr>
        </p:cxnSp>
      </p:grpSp>
      <p:grpSp>
        <p:nvGrpSpPr>
          <p:cNvPr id="17" name="Group 16"/>
          <p:cNvGrpSpPr/>
          <p:nvPr/>
        </p:nvGrpSpPr>
        <p:grpSpPr>
          <a:xfrm>
            <a:off x="6400800" y="5120640"/>
            <a:ext cx="182880" cy="274320"/>
            <a:chOff x="5486400" y="5120640"/>
            <a:chExt cx="182880" cy="274320"/>
          </a:xfrm>
          <a:effectLst>
            <a:glow rad="38100">
              <a:schemeClr val="tx1"/>
            </a:glow>
          </a:effectLst>
        </p:grpSpPr>
        <p:cxnSp>
          <p:nvCxnSpPr>
            <p:cNvPr id="18" name="Straight Arrow Connector 17"/>
            <p:cNvCxnSpPr/>
            <p:nvPr/>
          </p:nvCxnSpPr>
          <p:spPr bwMode="auto">
            <a:xfrm>
              <a:off x="5486400" y="5120640"/>
              <a:ext cx="0" cy="274320"/>
            </a:xfrm>
            <a:prstGeom prst="straightConnector1">
              <a:avLst/>
            </a:prstGeom>
            <a:noFill/>
            <a:ln w="63500" cap="flat" cmpd="sng" algn="ctr">
              <a:solidFill>
                <a:srgbClr val="FFFF00"/>
              </a:solidFill>
              <a:prstDash val="solid"/>
              <a:round/>
              <a:headEnd type="none" w="med" len="med"/>
              <a:tailEnd type="stealth" w="med" len="med"/>
            </a:ln>
            <a:effectLst/>
          </p:spPr>
        </p:cxnSp>
        <p:cxnSp>
          <p:nvCxnSpPr>
            <p:cNvPr id="19" name="Straight Arrow Connector 18"/>
            <p:cNvCxnSpPr/>
            <p:nvPr/>
          </p:nvCxnSpPr>
          <p:spPr bwMode="auto">
            <a:xfrm>
              <a:off x="5669280" y="5120640"/>
              <a:ext cx="0" cy="274320"/>
            </a:xfrm>
            <a:prstGeom prst="straightConnector1">
              <a:avLst/>
            </a:prstGeom>
            <a:noFill/>
            <a:ln w="63500" cap="flat" cmpd="sng" algn="ctr">
              <a:solidFill>
                <a:srgbClr val="FFFF00"/>
              </a:solidFill>
              <a:prstDash val="solid"/>
              <a:round/>
              <a:headEnd type="stealth" w="med" len="med"/>
              <a:tailEnd type="none" w="med" len="med"/>
            </a:ln>
            <a:effectLst/>
          </p:spPr>
        </p:cxnSp>
      </p:grpSp>
      <p:grpSp>
        <p:nvGrpSpPr>
          <p:cNvPr id="20" name="Group 19"/>
          <p:cNvGrpSpPr/>
          <p:nvPr/>
        </p:nvGrpSpPr>
        <p:grpSpPr>
          <a:xfrm>
            <a:off x="7315200" y="5120640"/>
            <a:ext cx="182880" cy="274320"/>
            <a:chOff x="5486400" y="5120640"/>
            <a:chExt cx="182880" cy="274320"/>
          </a:xfrm>
          <a:effectLst>
            <a:glow rad="38100">
              <a:schemeClr val="tx1"/>
            </a:glow>
          </a:effectLst>
        </p:grpSpPr>
        <p:cxnSp>
          <p:nvCxnSpPr>
            <p:cNvPr id="21" name="Straight Arrow Connector 20"/>
            <p:cNvCxnSpPr/>
            <p:nvPr/>
          </p:nvCxnSpPr>
          <p:spPr bwMode="auto">
            <a:xfrm>
              <a:off x="5486400" y="5120640"/>
              <a:ext cx="0" cy="274320"/>
            </a:xfrm>
            <a:prstGeom prst="straightConnector1">
              <a:avLst/>
            </a:prstGeom>
            <a:noFill/>
            <a:ln w="63500" cap="flat" cmpd="sng" algn="ctr">
              <a:solidFill>
                <a:srgbClr val="FFFF00"/>
              </a:solidFill>
              <a:prstDash val="solid"/>
              <a:round/>
              <a:headEnd type="none" w="med" len="med"/>
              <a:tailEnd type="stealth" w="med" len="med"/>
            </a:ln>
            <a:effectLst/>
          </p:spPr>
        </p:cxnSp>
        <p:cxnSp>
          <p:nvCxnSpPr>
            <p:cNvPr id="22" name="Straight Arrow Connector 21"/>
            <p:cNvCxnSpPr/>
            <p:nvPr/>
          </p:nvCxnSpPr>
          <p:spPr bwMode="auto">
            <a:xfrm>
              <a:off x="5669280" y="5120640"/>
              <a:ext cx="0" cy="274320"/>
            </a:xfrm>
            <a:prstGeom prst="straightConnector1">
              <a:avLst/>
            </a:prstGeom>
            <a:noFill/>
            <a:ln w="63500" cap="flat" cmpd="sng" algn="ctr">
              <a:solidFill>
                <a:srgbClr val="FFFF00"/>
              </a:solidFill>
              <a:prstDash val="solid"/>
              <a:round/>
              <a:headEnd type="stealth" w="med" len="med"/>
              <a:tailEnd type="none" w="med" len="med"/>
            </a:ln>
            <a:effectLst/>
          </p:spPr>
        </p:cxnSp>
      </p:grpSp>
      <p:grpSp>
        <p:nvGrpSpPr>
          <p:cNvPr id="23" name="Group 22"/>
          <p:cNvGrpSpPr/>
          <p:nvPr/>
        </p:nvGrpSpPr>
        <p:grpSpPr>
          <a:xfrm>
            <a:off x="8046720" y="5120640"/>
            <a:ext cx="182880" cy="274320"/>
            <a:chOff x="5486400" y="5120640"/>
            <a:chExt cx="182880" cy="274320"/>
          </a:xfrm>
          <a:effectLst>
            <a:glow rad="38100">
              <a:schemeClr val="tx1"/>
            </a:glow>
          </a:effectLst>
        </p:grpSpPr>
        <p:cxnSp>
          <p:nvCxnSpPr>
            <p:cNvPr id="24" name="Straight Arrow Connector 23"/>
            <p:cNvCxnSpPr/>
            <p:nvPr/>
          </p:nvCxnSpPr>
          <p:spPr bwMode="auto">
            <a:xfrm>
              <a:off x="5486400" y="5120640"/>
              <a:ext cx="0" cy="274320"/>
            </a:xfrm>
            <a:prstGeom prst="straightConnector1">
              <a:avLst/>
            </a:prstGeom>
            <a:noFill/>
            <a:ln w="63500" cap="flat" cmpd="sng" algn="ctr">
              <a:solidFill>
                <a:srgbClr val="FFFF00"/>
              </a:solidFill>
              <a:prstDash val="solid"/>
              <a:round/>
              <a:headEnd type="none" w="med" len="med"/>
              <a:tailEnd type="stealth" w="med" len="med"/>
            </a:ln>
            <a:effectLst/>
          </p:spPr>
        </p:cxnSp>
        <p:cxnSp>
          <p:nvCxnSpPr>
            <p:cNvPr id="25" name="Straight Arrow Connector 24"/>
            <p:cNvCxnSpPr/>
            <p:nvPr/>
          </p:nvCxnSpPr>
          <p:spPr bwMode="auto">
            <a:xfrm>
              <a:off x="5669280" y="5120640"/>
              <a:ext cx="0" cy="274320"/>
            </a:xfrm>
            <a:prstGeom prst="straightConnector1">
              <a:avLst/>
            </a:prstGeom>
            <a:noFill/>
            <a:ln w="63500" cap="flat" cmpd="sng" algn="ctr">
              <a:solidFill>
                <a:srgbClr val="FFFF00"/>
              </a:solidFill>
              <a:prstDash val="solid"/>
              <a:round/>
              <a:headEnd type="stealth" w="med" len="med"/>
              <a:tailEnd type="none" w="med" len="med"/>
            </a:ln>
            <a:effectLst/>
          </p:spPr>
        </p:cxnSp>
      </p:grpSp>
    </p:spTree>
    <p:extLst>
      <p:ext uri="{BB962C8B-B14F-4D97-AF65-F5344CB8AC3E}">
        <p14:creationId xmlns:p14="http://schemas.microsoft.com/office/powerpoint/2010/main" val="106400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5029200" y="1828800"/>
            <a:ext cx="3840480" cy="4206240"/>
            <a:chOff x="5029200" y="1828800"/>
            <a:chExt cx="3840480" cy="4206240"/>
          </a:xfrm>
        </p:grpSpPr>
        <p:sp>
          <p:nvSpPr>
            <p:cNvPr id="17" name="Rectangle 16"/>
            <p:cNvSpPr/>
            <p:nvPr/>
          </p:nvSpPr>
          <p:spPr bwMode="auto">
            <a:xfrm>
              <a:off x="5029200" y="3749040"/>
              <a:ext cx="3840480" cy="1371600"/>
            </a:xfrm>
            <a:prstGeom prst="rect">
              <a:avLst/>
            </a:prstGeom>
            <a:solidFill>
              <a:srgbClr val="4B2A85">
                <a:alpha val="80000"/>
              </a:srgbClr>
            </a:solidFill>
            <a:ln w="38100" cap="flat" cmpd="sng" algn="ctr">
              <a:solidFill>
                <a:srgbClr val="0066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OS</a:t>
              </a:r>
            </a:p>
            <a:p>
              <a:pPr marL="0" marR="0" indent="0" algn="ctr" defTabSz="914400" rtl="0" eaLnBrk="0" fontAlgn="base" latinLnBrk="0" hangingPunct="0">
                <a:lnSpc>
                  <a:spcPct val="8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(trusted)</a:t>
              </a:r>
            </a:p>
          </p:txBody>
        </p:sp>
        <p:sp>
          <p:nvSpPr>
            <p:cNvPr id="18" name="Rectangle 17"/>
            <p:cNvSpPr/>
            <p:nvPr/>
          </p:nvSpPr>
          <p:spPr bwMode="auto">
            <a:xfrm>
              <a:off x="5029200" y="5394960"/>
              <a:ext cx="3840480" cy="640080"/>
            </a:xfrm>
            <a:prstGeom prst="rect">
              <a:avLst/>
            </a:prstGeom>
            <a:solidFill>
              <a:srgbClr val="4B2A85">
                <a:alpha val="80000"/>
              </a:srgbClr>
            </a:solidFill>
            <a:ln w="38100" cap="flat" cmpd="sng" algn="ctr">
              <a:solidFill>
                <a:srgbClr val="0066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HW (trusted)</a:t>
              </a:r>
            </a:p>
          </p:txBody>
        </p:sp>
        <p:sp>
          <p:nvSpPr>
            <p:cNvPr id="19" name="TextBox 18"/>
            <p:cNvSpPr txBox="1"/>
            <p:nvPr/>
          </p:nvSpPr>
          <p:spPr>
            <a:xfrm>
              <a:off x="5029200" y="1828800"/>
              <a:ext cx="822960" cy="1645920"/>
            </a:xfrm>
            <a:prstGeom prst="rect">
              <a:avLst/>
            </a:prstGeom>
            <a:solidFill>
              <a:srgbClr val="C0000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A</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(untrusted)</a:t>
              </a:r>
            </a:p>
          </p:txBody>
        </p:sp>
        <p:sp>
          <p:nvSpPr>
            <p:cNvPr id="20" name="TextBox 19"/>
            <p:cNvSpPr txBox="1"/>
            <p:nvPr/>
          </p:nvSpPr>
          <p:spPr>
            <a:xfrm>
              <a:off x="6035040" y="1828800"/>
              <a:ext cx="822960" cy="1645920"/>
            </a:xfrm>
            <a:prstGeom prst="rect">
              <a:avLst/>
            </a:prstGeom>
            <a:solidFill>
              <a:srgbClr val="C0000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B</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(untrusted)</a:t>
              </a:r>
            </a:p>
          </p:txBody>
        </p:sp>
        <p:sp>
          <p:nvSpPr>
            <p:cNvPr id="21" name="TextBox 20"/>
            <p:cNvSpPr txBox="1"/>
            <p:nvPr/>
          </p:nvSpPr>
          <p:spPr>
            <a:xfrm>
              <a:off x="7040880" y="1828800"/>
              <a:ext cx="822960" cy="1645920"/>
            </a:xfrm>
            <a:prstGeom prst="rect">
              <a:avLst/>
            </a:prstGeom>
            <a:solidFill>
              <a:srgbClr val="C0000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C</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(untrusted)</a:t>
              </a:r>
            </a:p>
          </p:txBody>
        </p:sp>
        <p:sp>
          <p:nvSpPr>
            <p:cNvPr id="22" name="TextBox 21"/>
            <p:cNvSpPr txBox="1"/>
            <p:nvPr/>
          </p:nvSpPr>
          <p:spPr>
            <a:xfrm>
              <a:off x="8046720" y="1828800"/>
              <a:ext cx="822960" cy="1645920"/>
            </a:xfrm>
            <a:prstGeom prst="rect">
              <a:avLst/>
            </a:prstGeom>
            <a:solidFill>
              <a:srgbClr val="00B05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D</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(trusted)</a:t>
              </a:r>
            </a:p>
          </p:txBody>
        </p:sp>
      </p:grpSp>
      <p:sp>
        <p:nvSpPr>
          <p:cNvPr id="2" name="Title 1"/>
          <p:cNvSpPr>
            <a:spLocks noGrp="1"/>
          </p:cNvSpPr>
          <p:nvPr>
            <p:ph type="title"/>
          </p:nvPr>
        </p:nvSpPr>
        <p:spPr/>
        <p:txBody>
          <a:bodyPr/>
          <a:lstStyle/>
          <a:p>
            <a:r>
              <a:rPr lang="en-US" dirty="0"/>
              <a:t>System Call Trace (high-level view)</a:t>
            </a:r>
          </a:p>
        </p:txBody>
      </p:sp>
      <p:sp>
        <p:nvSpPr>
          <p:cNvPr id="4" name="Slide Number Placeholder 3"/>
          <p:cNvSpPr>
            <a:spLocks noGrp="1"/>
          </p:cNvSpPr>
          <p:nvPr>
            <p:ph type="sldNum" sz="quarter" idx="10"/>
          </p:nvPr>
        </p:nvSpPr>
        <p:spPr/>
        <p:txBody>
          <a:bodyPr/>
          <a:lstStyle/>
          <a:p>
            <a:fld id="{F3D8482D-149E-464A-ABD3-9AE05EAAC11E}" type="slidenum">
              <a:rPr lang="en-US" smtClean="0"/>
              <a:t>27</a:t>
            </a:fld>
            <a:endParaRPr lang="en-US"/>
          </a:p>
        </p:txBody>
      </p:sp>
      <p:sp>
        <p:nvSpPr>
          <p:cNvPr id="12" name="Arc 11"/>
          <p:cNvSpPr/>
          <p:nvPr/>
        </p:nvSpPr>
        <p:spPr bwMode="auto">
          <a:xfrm flipH="1" flipV="1">
            <a:off x="4572000" y="3200400"/>
            <a:ext cx="731520" cy="731520"/>
          </a:xfrm>
          <a:prstGeom prst="arc">
            <a:avLst>
              <a:gd name="adj1" fmla="val 16240414"/>
              <a:gd name="adj2" fmla="val 5493520"/>
            </a:avLst>
          </a:prstGeom>
          <a:noFill/>
          <a:ln w="25400" cap="flat" cmpd="sng" algn="ctr">
            <a:solidFill>
              <a:srgbClr val="FFFF00"/>
            </a:solidFill>
            <a:prstDash val="dash"/>
            <a:round/>
            <a:headEnd type="none" w="med" len="med"/>
            <a:tailEnd type="stealth" w="lg" len="lg"/>
          </a:ln>
          <a:effectLst>
            <a:glow rad="38100">
              <a:schemeClr val="tx1"/>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Narrow" pitchFamily="34" charset="0"/>
            </a:endParaRPr>
          </a:p>
        </p:txBody>
      </p:sp>
      <p:sp>
        <p:nvSpPr>
          <p:cNvPr id="13" name="TextBox 12"/>
          <p:cNvSpPr txBox="1"/>
          <p:nvPr/>
        </p:nvSpPr>
        <p:spPr>
          <a:xfrm rot="16200000">
            <a:off x="3383280" y="3383280"/>
            <a:ext cx="2011680" cy="369332"/>
          </a:xfrm>
          <a:prstGeom prst="rect">
            <a:avLst/>
          </a:prstGeom>
          <a:noFill/>
        </p:spPr>
        <p:txBody>
          <a:bodyPr wrap="square" rtlCol="0">
            <a:spAutoFit/>
          </a:bodyPr>
          <a:lstStyle/>
          <a:p>
            <a:pPr algn="ctr"/>
            <a:r>
              <a:rPr lang="en-US" dirty="0">
                <a:solidFill>
                  <a:srgbClr val="FF0000"/>
                </a:solidFill>
                <a:latin typeface="Calibri" panose="020F0502020204030204" pitchFamily="34" charset="0"/>
                <a:ea typeface="CMU Bright" panose="02000603000000000000" pitchFamily="2" charset="0"/>
                <a:cs typeface="Calibri" panose="020F0502020204030204" pitchFamily="34" charset="0"/>
              </a:rPr>
              <a:t>system call return</a:t>
            </a:r>
          </a:p>
        </p:txBody>
      </p:sp>
      <p:sp>
        <p:nvSpPr>
          <p:cNvPr id="14" name="Freeform 6"/>
          <p:cNvSpPr>
            <a:spLocks/>
          </p:cNvSpPr>
          <p:nvPr/>
        </p:nvSpPr>
        <p:spPr bwMode="auto">
          <a:xfrm>
            <a:off x="5109672" y="3823305"/>
            <a:ext cx="180975" cy="338138"/>
          </a:xfrm>
          <a:custGeom>
            <a:avLst/>
            <a:gdLst>
              <a:gd name="T0" fmla="*/ 169 w 357"/>
              <a:gd name="T1" fmla="*/ 0 h 816"/>
              <a:gd name="T2" fmla="*/ 115 w 357"/>
              <a:gd name="T3" fmla="*/ 24 h 816"/>
              <a:gd name="T4" fmla="*/ 25 w 357"/>
              <a:gd name="T5" fmla="*/ 84 h 816"/>
              <a:gd name="T6" fmla="*/ 19 w 357"/>
              <a:gd name="T7" fmla="*/ 132 h 816"/>
              <a:gd name="T8" fmla="*/ 55 w 357"/>
              <a:gd name="T9" fmla="*/ 144 h 816"/>
              <a:gd name="T10" fmla="*/ 73 w 357"/>
              <a:gd name="T11" fmla="*/ 150 h 816"/>
              <a:gd name="T12" fmla="*/ 307 w 357"/>
              <a:gd name="T13" fmla="*/ 192 h 816"/>
              <a:gd name="T14" fmla="*/ 325 w 357"/>
              <a:gd name="T15" fmla="*/ 210 h 816"/>
              <a:gd name="T16" fmla="*/ 253 w 357"/>
              <a:gd name="T17" fmla="*/ 258 h 816"/>
              <a:gd name="T18" fmla="*/ 205 w 357"/>
              <a:gd name="T19" fmla="*/ 288 h 816"/>
              <a:gd name="T20" fmla="*/ 181 w 357"/>
              <a:gd name="T21" fmla="*/ 294 h 816"/>
              <a:gd name="T22" fmla="*/ 97 w 357"/>
              <a:gd name="T23" fmla="*/ 330 h 816"/>
              <a:gd name="T24" fmla="*/ 61 w 357"/>
              <a:gd name="T25" fmla="*/ 354 h 816"/>
              <a:gd name="T26" fmla="*/ 43 w 357"/>
              <a:gd name="T27" fmla="*/ 366 h 816"/>
              <a:gd name="T28" fmla="*/ 103 w 357"/>
              <a:gd name="T29" fmla="*/ 414 h 816"/>
              <a:gd name="T30" fmla="*/ 145 w 357"/>
              <a:gd name="T31" fmla="*/ 402 h 816"/>
              <a:gd name="T32" fmla="*/ 163 w 357"/>
              <a:gd name="T33" fmla="*/ 414 h 816"/>
              <a:gd name="T34" fmla="*/ 253 w 357"/>
              <a:gd name="T35" fmla="*/ 462 h 816"/>
              <a:gd name="T36" fmla="*/ 247 w 357"/>
              <a:gd name="T37" fmla="*/ 576 h 816"/>
              <a:gd name="T38" fmla="*/ 193 w 357"/>
              <a:gd name="T39" fmla="*/ 606 h 816"/>
              <a:gd name="T40" fmla="*/ 181 w 357"/>
              <a:gd name="T41" fmla="*/ 684 h 816"/>
              <a:gd name="T42" fmla="*/ 163 w 357"/>
              <a:gd name="T43" fmla="*/ 780 h 816"/>
              <a:gd name="T44" fmla="*/ 175 w 357"/>
              <a:gd name="T4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816">
                <a:moveTo>
                  <a:pt x="169" y="0"/>
                </a:moveTo>
                <a:cubicBezTo>
                  <a:pt x="149" y="7"/>
                  <a:pt x="135" y="17"/>
                  <a:pt x="115" y="24"/>
                </a:cubicBezTo>
                <a:cubicBezTo>
                  <a:pt x="100" y="39"/>
                  <a:pt x="44" y="78"/>
                  <a:pt x="25" y="84"/>
                </a:cubicBezTo>
                <a:cubicBezTo>
                  <a:pt x="16" y="98"/>
                  <a:pt x="0" y="113"/>
                  <a:pt x="19" y="132"/>
                </a:cubicBezTo>
                <a:cubicBezTo>
                  <a:pt x="28" y="141"/>
                  <a:pt x="43" y="140"/>
                  <a:pt x="55" y="144"/>
                </a:cubicBezTo>
                <a:cubicBezTo>
                  <a:pt x="61" y="146"/>
                  <a:pt x="73" y="150"/>
                  <a:pt x="73" y="150"/>
                </a:cubicBezTo>
                <a:cubicBezTo>
                  <a:pt x="148" y="139"/>
                  <a:pt x="235" y="168"/>
                  <a:pt x="307" y="192"/>
                </a:cubicBezTo>
                <a:cubicBezTo>
                  <a:pt x="313" y="198"/>
                  <a:pt x="320" y="203"/>
                  <a:pt x="325" y="210"/>
                </a:cubicBezTo>
                <a:cubicBezTo>
                  <a:pt x="357" y="258"/>
                  <a:pt x="272" y="256"/>
                  <a:pt x="253" y="258"/>
                </a:cubicBezTo>
                <a:cubicBezTo>
                  <a:pt x="196" y="272"/>
                  <a:pt x="265" y="251"/>
                  <a:pt x="205" y="288"/>
                </a:cubicBezTo>
                <a:cubicBezTo>
                  <a:pt x="198" y="292"/>
                  <a:pt x="189" y="291"/>
                  <a:pt x="181" y="294"/>
                </a:cubicBezTo>
                <a:cubicBezTo>
                  <a:pt x="62" y="343"/>
                  <a:pt x="192" y="298"/>
                  <a:pt x="97" y="330"/>
                </a:cubicBezTo>
                <a:cubicBezTo>
                  <a:pt x="83" y="335"/>
                  <a:pt x="73" y="346"/>
                  <a:pt x="61" y="354"/>
                </a:cubicBezTo>
                <a:cubicBezTo>
                  <a:pt x="55" y="358"/>
                  <a:pt x="43" y="366"/>
                  <a:pt x="43" y="366"/>
                </a:cubicBezTo>
                <a:cubicBezTo>
                  <a:pt x="53" y="397"/>
                  <a:pt x="78" y="397"/>
                  <a:pt x="103" y="414"/>
                </a:cubicBezTo>
                <a:cubicBezTo>
                  <a:pt x="117" y="410"/>
                  <a:pt x="131" y="400"/>
                  <a:pt x="145" y="402"/>
                </a:cubicBezTo>
                <a:cubicBezTo>
                  <a:pt x="152" y="403"/>
                  <a:pt x="157" y="411"/>
                  <a:pt x="163" y="414"/>
                </a:cubicBezTo>
                <a:cubicBezTo>
                  <a:pt x="192" y="429"/>
                  <a:pt x="225" y="444"/>
                  <a:pt x="253" y="462"/>
                </a:cubicBezTo>
                <a:cubicBezTo>
                  <a:pt x="265" y="497"/>
                  <a:pt x="270" y="542"/>
                  <a:pt x="247" y="576"/>
                </a:cubicBezTo>
                <a:cubicBezTo>
                  <a:pt x="236" y="593"/>
                  <a:pt x="193" y="606"/>
                  <a:pt x="193" y="606"/>
                </a:cubicBezTo>
                <a:cubicBezTo>
                  <a:pt x="178" y="651"/>
                  <a:pt x="173" y="626"/>
                  <a:pt x="181" y="684"/>
                </a:cubicBezTo>
                <a:cubicBezTo>
                  <a:pt x="171" y="715"/>
                  <a:pt x="168" y="748"/>
                  <a:pt x="163" y="780"/>
                </a:cubicBezTo>
                <a:cubicBezTo>
                  <a:pt x="170" y="808"/>
                  <a:pt x="165" y="797"/>
                  <a:pt x="175" y="816"/>
                </a:cubicBezTo>
              </a:path>
            </a:pathLst>
          </a:custGeom>
          <a:noFill/>
          <a:ln w="28575" cmpd="sng">
            <a:solidFill>
              <a:srgbClr val="FFFF00"/>
            </a:solidFill>
            <a:round/>
            <a:headEnd/>
            <a:tailEnd/>
          </a:ln>
          <a:effectLst>
            <a:glow rad="38100">
              <a:schemeClr val="tx1"/>
            </a:glow>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000"/>
          </a:p>
        </p:txBody>
      </p:sp>
      <p:sp>
        <p:nvSpPr>
          <p:cNvPr id="15" name="TextBox 14"/>
          <p:cNvSpPr txBox="1"/>
          <p:nvPr/>
        </p:nvSpPr>
        <p:spPr>
          <a:xfrm>
            <a:off x="274320" y="2011680"/>
            <a:ext cx="4023360" cy="3724096"/>
          </a:xfrm>
          <a:prstGeom prst="rect">
            <a:avLst/>
          </a:prstGeom>
          <a:noFill/>
        </p:spPr>
        <p:txBody>
          <a:bodyPr wrap="square" rtlCol="0">
            <a:spAutoFit/>
          </a:bodyPr>
          <a:lstStyle/>
          <a:p>
            <a:pPr algn="ctr"/>
            <a:r>
              <a:rPr lang="en-US" sz="2400" dirty="0">
                <a:latin typeface="Calibri" panose="020F0502020204030204" pitchFamily="34" charset="0"/>
                <a:ea typeface="CMU Bright" panose="02000603000000000000" pitchFamily="2" charset="0"/>
                <a:cs typeface="Calibri" panose="020F0502020204030204" pitchFamily="34" charset="0"/>
              </a:rPr>
              <a:t>Once the OS has finished servicing the system call, which might involve long waits as it interacts with HW, it:</a:t>
            </a:r>
          </a:p>
          <a:p>
            <a:pPr algn="ctr">
              <a:spcBef>
                <a:spcPts val="1200"/>
              </a:spcBef>
            </a:pPr>
            <a:r>
              <a:rPr lang="en-US" sz="2400" dirty="0">
                <a:latin typeface="Calibri" panose="020F0502020204030204" pitchFamily="34" charset="0"/>
                <a:ea typeface="CMU Bright" panose="02000603000000000000" pitchFamily="2" charset="0"/>
                <a:cs typeface="Calibri" panose="020F0502020204030204" pitchFamily="34" charset="0"/>
              </a:rPr>
              <a:t>(1) Sets the CPU back to unprivileged mode and </a:t>
            </a:r>
          </a:p>
          <a:p>
            <a:pPr algn="ctr">
              <a:spcBef>
                <a:spcPts val="1200"/>
              </a:spcBef>
            </a:pPr>
            <a:r>
              <a:rPr lang="en-US" sz="2400" dirty="0">
                <a:latin typeface="Calibri" panose="020F0502020204030204" pitchFamily="34" charset="0"/>
                <a:ea typeface="CMU Bright" panose="02000603000000000000" pitchFamily="2" charset="0"/>
                <a:cs typeface="Calibri" panose="020F0502020204030204" pitchFamily="34" charset="0"/>
              </a:rPr>
              <a:t>(2) Returns out of the system call back to the user-level code in Process A.</a:t>
            </a:r>
          </a:p>
        </p:txBody>
      </p:sp>
    </p:spTree>
    <p:extLst>
      <p:ext uri="{BB962C8B-B14F-4D97-AF65-F5344CB8AC3E}">
        <p14:creationId xmlns:p14="http://schemas.microsoft.com/office/powerpoint/2010/main" val="1008484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5029200" y="1828800"/>
            <a:ext cx="3840480" cy="4206240"/>
            <a:chOff x="5029200" y="1828800"/>
            <a:chExt cx="3840480" cy="4206240"/>
          </a:xfrm>
        </p:grpSpPr>
        <p:sp>
          <p:nvSpPr>
            <p:cNvPr id="16" name="Rectangle 15"/>
            <p:cNvSpPr/>
            <p:nvPr/>
          </p:nvSpPr>
          <p:spPr bwMode="auto">
            <a:xfrm>
              <a:off x="5029200" y="3749040"/>
              <a:ext cx="3840480" cy="1371600"/>
            </a:xfrm>
            <a:prstGeom prst="rect">
              <a:avLst/>
            </a:prstGeom>
            <a:solidFill>
              <a:srgbClr val="4B2A85">
                <a:alpha val="80000"/>
              </a:srgbClr>
            </a:solidFill>
            <a:ln w="38100" cap="flat" cmpd="sng" algn="ctr">
              <a:solidFill>
                <a:srgbClr val="0066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OS</a:t>
              </a:r>
            </a:p>
            <a:p>
              <a:pPr marL="0" marR="0" indent="0" algn="ctr" defTabSz="914400" rtl="0" eaLnBrk="0" fontAlgn="base" latinLnBrk="0" hangingPunct="0">
                <a:lnSpc>
                  <a:spcPct val="8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(trusted)</a:t>
              </a:r>
            </a:p>
          </p:txBody>
        </p:sp>
        <p:sp>
          <p:nvSpPr>
            <p:cNvPr id="17" name="Rectangle 16"/>
            <p:cNvSpPr/>
            <p:nvPr/>
          </p:nvSpPr>
          <p:spPr bwMode="auto">
            <a:xfrm>
              <a:off x="5029200" y="5394960"/>
              <a:ext cx="3840480" cy="640080"/>
            </a:xfrm>
            <a:prstGeom prst="rect">
              <a:avLst/>
            </a:prstGeom>
            <a:solidFill>
              <a:srgbClr val="4B2A85">
                <a:alpha val="80000"/>
              </a:srgbClr>
            </a:solidFill>
            <a:ln w="38100" cap="flat" cmpd="sng" algn="ctr">
              <a:solidFill>
                <a:srgbClr val="0066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HW (trusted)</a:t>
              </a:r>
            </a:p>
          </p:txBody>
        </p:sp>
        <p:sp>
          <p:nvSpPr>
            <p:cNvPr id="18" name="TextBox 17"/>
            <p:cNvSpPr txBox="1"/>
            <p:nvPr/>
          </p:nvSpPr>
          <p:spPr>
            <a:xfrm>
              <a:off x="5029200" y="1828800"/>
              <a:ext cx="822960" cy="1645920"/>
            </a:xfrm>
            <a:prstGeom prst="rect">
              <a:avLst/>
            </a:prstGeom>
            <a:solidFill>
              <a:srgbClr val="C0000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A</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(untrusted)</a:t>
              </a:r>
            </a:p>
          </p:txBody>
        </p:sp>
        <p:sp>
          <p:nvSpPr>
            <p:cNvPr id="19" name="TextBox 18"/>
            <p:cNvSpPr txBox="1"/>
            <p:nvPr/>
          </p:nvSpPr>
          <p:spPr>
            <a:xfrm>
              <a:off x="6035040" y="1828800"/>
              <a:ext cx="822960" cy="1645920"/>
            </a:xfrm>
            <a:prstGeom prst="rect">
              <a:avLst/>
            </a:prstGeom>
            <a:solidFill>
              <a:srgbClr val="C0000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B</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(untrusted)</a:t>
              </a:r>
            </a:p>
          </p:txBody>
        </p:sp>
        <p:sp>
          <p:nvSpPr>
            <p:cNvPr id="20" name="TextBox 19"/>
            <p:cNvSpPr txBox="1"/>
            <p:nvPr/>
          </p:nvSpPr>
          <p:spPr>
            <a:xfrm>
              <a:off x="7040880" y="1828800"/>
              <a:ext cx="822960" cy="1645920"/>
            </a:xfrm>
            <a:prstGeom prst="rect">
              <a:avLst/>
            </a:prstGeom>
            <a:solidFill>
              <a:srgbClr val="C0000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C</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(untrusted)</a:t>
              </a:r>
            </a:p>
          </p:txBody>
        </p:sp>
        <p:sp>
          <p:nvSpPr>
            <p:cNvPr id="21" name="TextBox 20"/>
            <p:cNvSpPr txBox="1"/>
            <p:nvPr/>
          </p:nvSpPr>
          <p:spPr>
            <a:xfrm>
              <a:off x="8046720" y="1828800"/>
              <a:ext cx="822960" cy="1645920"/>
            </a:xfrm>
            <a:prstGeom prst="rect">
              <a:avLst/>
            </a:prstGeom>
            <a:solidFill>
              <a:srgbClr val="00B05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D</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(trusted)</a:t>
              </a:r>
            </a:p>
          </p:txBody>
        </p:sp>
      </p:grpSp>
      <p:sp>
        <p:nvSpPr>
          <p:cNvPr id="2" name="Title 1"/>
          <p:cNvSpPr>
            <a:spLocks noGrp="1"/>
          </p:cNvSpPr>
          <p:nvPr>
            <p:ph type="title"/>
          </p:nvPr>
        </p:nvSpPr>
        <p:spPr/>
        <p:txBody>
          <a:bodyPr/>
          <a:lstStyle/>
          <a:p>
            <a:r>
              <a:rPr lang="en-US" dirty="0"/>
              <a:t>System Call Trace (high-level view)</a:t>
            </a:r>
          </a:p>
        </p:txBody>
      </p:sp>
      <p:sp>
        <p:nvSpPr>
          <p:cNvPr id="4" name="Slide Number Placeholder 3"/>
          <p:cNvSpPr>
            <a:spLocks noGrp="1"/>
          </p:cNvSpPr>
          <p:nvPr>
            <p:ph type="sldNum" sz="quarter" idx="10"/>
          </p:nvPr>
        </p:nvSpPr>
        <p:spPr/>
        <p:txBody>
          <a:bodyPr/>
          <a:lstStyle/>
          <a:p>
            <a:fld id="{F3D8482D-149E-464A-ABD3-9AE05EAAC11E}" type="slidenum">
              <a:rPr lang="en-US" smtClean="0"/>
              <a:t>28</a:t>
            </a:fld>
            <a:endParaRPr lang="en-US"/>
          </a:p>
        </p:txBody>
      </p:sp>
      <p:sp>
        <p:nvSpPr>
          <p:cNvPr id="11" name="Freeform 6"/>
          <p:cNvSpPr>
            <a:spLocks/>
          </p:cNvSpPr>
          <p:nvPr/>
        </p:nvSpPr>
        <p:spPr bwMode="auto">
          <a:xfrm>
            <a:off x="5070879" y="3046615"/>
            <a:ext cx="180975" cy="338138"/>
          </a:xfrm>
          <a:custGeom>
            <a:avLst/>
            <a:gdLst>
              <a:gd name="T0" fmla="*/ 169 w 357"/>
              <a:gd name="T1" fmla="*/ 0 h 816"/>
              <a:gd name="T2" fmla="*/ 115 w 357"/>
              <a:gd name="T3" fmla="*/ 24 h 816"/>
              <a:gd name="T4" fmla="*/ 25 w 357"/>
              <a:gd name="T5" fmla="*/ 84 h 816"/>
              <a:gd name="T6" fmla="*/ 19 w 357"/>
              <a:gd name="T7" fmla="*/ 132 h 816"/>
              <a:gd name="T8" fmla="*/ 55 w 357"/>
              <a:gd name="T9" fmla="*/ 144 h 816"/>
              <a:gd name="T10" fmla="*/ 73 w 357"/>
              <a:gd name="T11" fmla="*/ 150 h 816"/>
              <a:gd name="T12" fmla="*/ 307 w 357"/>
              <a:gd name="T13" fmla="*/ 192 h 816"/>
              <a:gd name="T14" fmla="*/ 325 w 357"/>
              <a:gd name="T15" fmla="*/ 210 h 816"/>
              <a:gd name="T16" fmla="*/ 253 w 357"/>
              <a:gd name="T17" fmla="*/ 258 h 816"/>
              <a:gd name="T18" fmla="*/ 205 w 357"/>
              <a:gd name="T19" fmla="*/ 288 h 816"/>
              <a:gd name="T20" fmla="*/ 181 w 357"/>
              <a:gd name="T21" fmla="*/ 294 h 816"/>
              <a:gd name="T22" fmla="*/ 97 w 357"/>
              <a:gd name="T23" fmla="*/ 330 h 816"/>
              <a:gd name="T24" fmla="*/ 61 w 357"/>
              <a:gd name="T25" fmla="*/ 354 h 816"/>
              <a:gd name="T26" fmla="*/ 43 w 357"/>
              <a:gd name="T27" fmla="*/ 366 h 816"/>
              <a:gd name="T28" fmla="*/ 103 w 357"/>
              <a:gd name="T29" fmla="*/ 414 h 816"/>
              <a:gd name="T30" fmla="*/ 145 w 357"/>
              <a:gd name="T31" fmla="*/ 402 h 816"/>
              <a:gd name="T32" fmla="*/ 163 w 357"/>
              <a:gd name="T33" fmla="*/ 414 h 816"/>
              <a:gd name="T34" fmla="*/ 253 w 357"/>
              <a:gd name="T35" fmla="*/ 462 h 816"/>
              <a:gd name="T36" fmla="*/ 247 w 357"/>
              <a:gd name="T37" fmla="*/ 576 h 816"/>
              <a:gd name="T38" fmla="*/ 193 w 357"/>
              <a:gd name="T39" fmla="*/ 606 h 816"/>
              <a:gd name="T40" fmla="*/ 181 w 357"/>
              <a:gd name="T41" fmla="*/ 684 h 816"/>
              <a:gd name="T42" fmla="*/ 163 w 357"/>
              <a:gd name="T43" fmla="*/ 780 h 816"/>
              <a:gd name="T44" fmla="*/ 175 w 357"/>
              <a:gd name="T4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816">
                <a:moveTo>
                  <a:pt x="169" y="0"/>
                </a:moveTo>
                <a:cubicBezTo>
                  <a:pt x="149" y="7"/>
                  <a:pt x="135" y="17"/>
                  <a:pt x="115" y="24"/>
                </a:cubicBezTo>
                <a:cubicBezTo>
                  <a:pt x="100" y="39"/>
                  <a:pt x="44" y="78"/>
                  <a:pt x="25" y="84"/>
                </a:cubicBezTo>
                <a:cubicBezTo>
                  <a:pt x="16" y="98"/>
                  <a:pt x="0" y="113"/>
                  <a:pt x="19" y="132"/>
                </a:cubicBezTo>
                <a:cubicBezTo>
                  <a:pt x="28" y="141"/>
                  <a:pt x="43" y="140"/>
                  <a:pt x="55" y="144"/>
                </a:cubicBezTo>
                <a:cubicBezTo>
                  <a:pt x="61" y="146"/>
                  <a:pt x="73" y="150"/>
                  <a:pt x="73" y="150"/>
                </a:cubicBezTo>
                <a:cubicBezTo>
                  <a:pt x="148" y="139"/>
                  <a:pt x="235" y="168"/>
                  <a:pt x="307" y="192"/>
                </a:cubicBezTo>
                <a:cubicBezTo>
                  <a:pt x="313" y="198"/>
                  <a:pt x="320" y="203"/>
                  <a:pt x="325" y="210"/>
                </a:cubicBezTo>
                <a:cubicBezTo>
                  <a:pt x="357" y="258"/>
                  <a:pt x="272" y="256"/>
                  <a:pt x="253" y="258"/>
                </a:cubicBezTo>
                <a:cubicBezTo>
                  <a:pt x="196" y="272"/>
                  <a:pt x="265" y="251"/>
                  <a:pt x="205" y="288"/>
                </a:cubicBezTo>
                <a:cubicBezTo>
                  <a:pt x="198" y="292"/>
                  <a:pt x="189" y="291"/>
                  <a:pt x="181" y="294"/>
                </a:cubicBezTo>
                <a:cubicBezTo>
                  <a:pt x="62" y="343"/>
                  <a:pt x="192" y="298"/>
                  <a:pt x="97" y="330"/>
                </a:cubicBezTo>
                <a:cubicBezTo>
                  <a:pt x="83" y="335"/>
                  <a:pt x="73" y="346"/>
                  <a:pt x="61" y="354"/>
                </a:cubicBezTo>
                <a:cubicBezTo>
                  <a:pt x="55" y="358"/>
                  <a:pt x="43" y="366"/>
                  <a:pt x="43" y="366"/>
                </a:cubicBezTo>
                <a:cubicBezTo>
                  <a:pt x="53" y="397"/>
                  <a:pt x="78" y="397"/>
                  <a:pt x="103" y="414"/>
                </a:cubicBezTo>
                <a:cubicBezTo>
                  <a:pt x="117" y="410"/>
                  <a:pt x="131" y="400"/>
                  <a:pt x="145" y="402"/>
                </a:cubicBezTo>
                <a:cubicBezTo>
                  <a:pt x="152" y="403"/>
                  <a:pt x="157" y="411"/>
                  <a:pt x="163" y="414"/>
                </a:cubicBezTo>
                <a:cubicBezTo>
                  <a:pt x="192" y="429"/>
                  <a:pt x="225" y="444"/>
                  <a:pt x="253" y="462"/>
                </a:cubicBezTo>
                <a:cubicBezTo>
                  <a:pt x="265" y="497"/>
                  <a:pt x="270" y="542"/>
                  <a:pt x="247" y="576"/>
                </a:cubicBezTo>
                <a:cubicBezTo>
                  <a:pt x="236" y="593"/>
                  <a:pt x="193" y="606"/>
                  <a:pt x="193" y="606"/>
                </a:cubicBezTo>
                <a:cubicBezTo>
                  <a:pt x="178" y="651"/>
                  <a:pt x="173" y="626"/>
                  <a:pt x="181" y="684"/>
                </a:cubicBezTo>
                <a:cubicBezTo>
                  <a:pt x="171" y="715"/>
                  <a:pt x="168" y="748"/>
                  <a:pt x="163" y="780"/>
                </a:cubicBezTo>
                <a:cubicBezTo>
                  <a:pt x="170" y="808"/>
                  <a:pt x="165" y="797"/>
                  <a:pt x="175" y="816"/>
                </a:cubicBezTo>
              </a:path>
            </a:pathLst>
          </a:custGeom>
          <a:noFill/>
          <a:ln w="28575" cmpd="sng">
            <a:solidFill>
              <a:srgbClr val="FFFF00"/>
            </a:solidFill>
            <a:round/>
            <a:headEnd/>
            <a:tailEnd/>
          </a:ln>
          <a:effectLst>
            <a:glow rad="38100">
              <a:schemeClr val="tx1"/>
            </a:glow>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000"/>
          </a:p>
        </p:txBody>
      </p:sp>
      <p:sp>
        <p:nvSpPr>
          <p:cNvPr id="12" name="TextBox 11"/>
          <p:cNvSpPr txBox="1"/>
          <p:nvPr/>
        </p:nvSpPr>
        <p:spPr>
          <a:xfrm>
            <a:off x="548640" y="2831869"/>
            <a:ext cx="3474720" cy="1569660"/>
          </a:xfrm>
          <a:prstGeom prst="rect">
            <a:avLst/>
          </a:prstGeom>
          <a:noFill/>
        </p:spPr>
        <p:txBody>
          <a:bodyPr wrap="square" rtlCol="0">
            <a:spAutoFit/>
          </a:bodyPr>
          <a:lstStyle/>
          <a:p>
            <a:pPr algn="ctr"/>
            <a:r>
              <a:rPr lang="en-US" sz="2400" dirty="0">
                <a:latin typeface="Calibri" panose="020F0502020204030204" pitchFamily="34" charset="0"/>
                <a:ea typeface="CMU Bright" panose="02000603000000000000" pitchFamily="2" charset="0"/>
                <a:cs typeface="Calibri" panose="020F0502020204030204" pitchFamily="34" charset="0"/>
              </a:rPr>
              <a:t>The process continues executing whatever </a:t>
            </a:r>
            <a:br>
              <a:rPr lang="en-US" sz="2400" dirty="0">
                <a:latin typeface="Calibri" panose="020F0502020204030204" pitchFamily="34" charset="0"/>
                <a:ea typeface="CMU Bright" panose="02000603000000000000" pitchFamily="2" charset="0"/>
                <a:cs typeface="Calibri" panose="020F0502020204030204" pitchFamily="34" charset="0"/>
              </a:rPr>
            </a:br>
            <a:r>
              <a:rPr lang="en-US" sz="2400" dirty="0">
                <a:latin typeface="Calibri" panose="020F0502020204030204" pitchFamily="34" charset="0"/>
                <a:ea typeface="CMU Bright" panose="02000603000000000000" pitchFamily="2" charset="0"/>
                <a:cs typeface="Calibri" panose="020F0502020204030204" pitchFamily="34" charset="0"/>
              </a:rPr>
              <a:t>code is next after the system call invocation.</a:t>
            </a:r>
          </a:p>
        </p:txBody>
      </p:sp>
      <p:cxnSp>
        <p:nvCxnSpPr>
          <p:cNvPr id="13" name="Straight Arrow Connector 12"/>
          <p:cNvCxnSpPr/>
          <p:nvPr/>
        </p:nvCxnSpPr>
        <p:spPr bwMode="auto">
          <a:xfrm flipV="1">
            <a:off x="3757353" y="3214255"/>
            <a:ext cx="1219200" cy="260465"/>
          </a:xfrm>
          <a:prstGeom prst="straightConnector1">
            <a:avLst/>
          </a:prstGeom>
          <a:noFill/>
          <a:ln w="50800" cap="flat" cmpd="sng" algn="ctr">
            <a:solidFill>
              <a:srgbClr val="FF0000"/>
            </a:solidFill>
            <a:prstDash val="solid"/>
            <a:round/>
            <a:headEnd type="none" w="med" len="med"/>
            <a:tailEnd type="stealth"/>
          </a:ln>
          <a:effectLst/>
        </p:spPr>
      </p:cxnSp>
      <p:sp>
        <p:nvSpPr>
          <p:cNvPr id="3" name="Rectangle 2"/>
          <p:cNvSpPr/>
          <p:nvPr/>
        </p:nvSpPr>
        <p:spPr bwMode="auto">
          <a:xfrm>
            <a:off x="457200" y="5577840"/>
            <a:ext cx="1828800" cy="914400"/>
          </a:xfrm>
          <a:prstGeom prst="rect">
            <a:avLst/>
          </a:prstGeom>
          <a:solidFill>
            <a:schemeClr val="bg1">
              <a:lumMod val="95000"/>
            </a:schemeClr>
          </a:solidFill>
          <a:ln w="31750" cap="flat" cmpd="dbl"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u="sng" dirty="0">
                <a:latin typeface="Calibri" panose="020F0502020204030204" pitchFamily="34" charset="0"/>
                <a:ea typeface="CMU Bright" panose="02000603000000000000" pitchFamily="2" charset="0"/>
                <a:cs typeface="Calibri" panose="020F0502020204030204" pitchFamily="34" charset="0"/>
              </a:rPr>
              <a:t>Useful reference</a:t>
            </a:r>
            <a:r>
              <a:rPr lang="en-US" dirty="0">
                <a:latin typeface="Calibri" panose="020F0502020204030204" pitchFamily="34" charset="0"/>
                <a:ea typeface="CMU Bright" panose="02000603000000000000" pitchFamily="2" charset="0"/>
                <a:cs typeface="Calibri" panose="020F0502020204030204" pitchFamily="34" charset="0"/>
              </a:rPr>
              <a:t>:  </a:t>
            </a:r>
            <a:br>
              <a:rPr lang="en-US" dirty="0">
                <a:latin typeface="Calibri" panose="020F0502020204030204" pitchFamily="34" charset="0"/>
                <a:ea typeface="CMU Bright" panose="02000603000000000000" pitchFamily="2" charset="0"/>
                <a:cs typeface="Calibri" panose="020F0502020204030204" pitchFamily="34" charset="0"/>
              </a:rPr>
            </a:br>
            <a:r>
              <a:rPr lang="en-US" dirty="0">
                <a:latin typeface="Calibri" panose="020F0502020204030204" pitchFamily="34" charset="0"/>
                <a:ea typeface="CMU Bright" panose="02000603000000000000" pitchFamily="2" charset="0"/>
                <a:cs typeface="Calibri" panose="020F0502020204030204" pitchFamily="34" charset="0"/>
              </a:rPr>
              <a:t>CSPP § 8.1–8.3 </a:t>
            </a:r>
            <a:br>
              <a:rPr lang="en-US" dirty="0">
                <a:latin typeface="Calibri" panose="020F0502020204030204" pitchFamily="34" charset="0"/>
                <a:ea typeface="CMU Bright" panose="02000603000000000000" pitchFamily="2" charset="0"/>
                <a:cs typeface="Calibri" panose="020F0502020204030204" pitchFamily="34" charset="0"/>
              </a:rPr>
            </a:br>
            <a:r>
              <a:rPr lang="en-US" dirty="0">
                <a:latin typeface="Calibri" panose="020F0502020204030204" pitchFamily="34" charset="0"/>
                <a:ea typeface="CMU Bright" panose="02000603000000000000" pitchFamily="2" charset="0"/>
                <a:cs typeface="Calibri" panose="020F0502020204030204" pitchFamily="34" charset="0"/>
              </a:rPr>
              <a:t>(the 351 book)</a:t>
            </a:r>
          </a:p>
        </p:txBody>
      </p:sp>
    </p:spTree>
    <p:extLst>
      <p:ext uri="{BB962C8B-B14F-4D97-AF65-F5344CB8AC3E}">
        <p14:creationId xmlns:p14="http://schemas.microsoft.com/office/powerpoint/2010/main" val="3245095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“Library calls” on x86/Linux</a:t>
            </a:r>
          </a:p>
        </p:txBody>
      </p:sp>
      <p:sp>
        <p:nvSpPr>
          <p:cNvPr id="3" name="Content Placeholder 2"/>
          <p:cNvSpPr>
            <a:spLocks noGrp="1"/>
          </p:cNvSpPr>
          <p:nvPr>
            <p:ph idx="1"/>
          </p:nvPr>
        </p:nvSpPr>
        <p:spPr>
          <a:xfrm>
            <a:off x="396875" y="1362075"/>
            <a:ext cx="5029200" cy="4972050"/>
          </a:xfrm>
        </p:spPr>
        <p:txBody>
          <a:bodyPr/>
          <a:lstStyle/>
          <a:p>
            <a:r>
              <a:rPr lang="en-US" dirty="0"/>
              <a:t>A more accurate picture:</a:t>
            </a:r>
          </a:p>
          <a:p>
            <a:pPr lvl="1"/>
            <a:r>
              <a:rPr lang="en-US" dirty="0"/>
              <a:t>Consider a typical Linux process</a:t>
            </a:r>
          </a:p>
          <a:p>
            <a:pPr lvl="1"/>
            <a:r>
              <a:rPr lang="en-US" dirty="0"/>
              <a:t>Its thread of execution can be in one of several places:</a:t>
            </a:r>
          </a:p>
          <a:p>
            <a:pPr lvl="2"/>
            <a:r>
              <a:rPr lang="en-US" dirty="0"/>
              <a:t>In your program’s code</a:t>
            </a:r>
          </a:p>
          <a:p>
            <a:pPr lvl="2"/>
            <a:r>
              <a:rPr lang="en-US" dirty="0"/>
              <a:t>In </a:t>
            </a:r>
            <a:r>
              <a:rPr lang="en-US" dirty="0" err="1">
                <a:latin typeface="Courier New" panose="02070309020205020404" pitchFamily="49" charset="0"/>
                <a:cs typeface="Courier New" panose="02070309020205020404" pitchFamily="49" charset="0"/>
              </a:rPr>
              <a:t>glibc</a:t>
            </a:r>
            <a:r>
              <a:rPr lang="en-US" dirty="0"/>
              <a:t>, a shared library containing the C standard library, POSIX, support, and more</a:t>
            </a:r>
          </a:p>
          <a:p>
            <a:pPr lvl="2"/>
            <a:r>
              <a:rPr lang="en-US" dirty="0"/>
              <a:t>In the Linux architecture-independent code</a:t>
            </a:r>
          </a:p>
          <a:p>
            <a:pPr lvl="2"/>
            <a:r>
              <a:rPr lang="en-US" dirty="0"/>
              <a:t>In Linux x86-64 code</a:t>
            </a:r>
          </a:p>
        </p:txBody>
      </p:sp>
      <p:sp>
        <p:nvSpPr>
          <p:cNvPr id="4" name="Slide Number Placeholder 3"/>
          <p:cNvSpPr>
            <a:spLocks noGrp="1"/>
          </p:cNvSpPr>
          <p:nvPr>
            <p:ph type="sldNum" sz="quarter" idx="10"/>
          </p:nvPr>
        </p:nvSpPr>
        <p:spPr/>
        <p:txBody>
          <a:bodyPr/>
          <a:lstStyle/>
          <a:p>
            <a:fld id="{F3D8482D-149E-464A-ABD3-9AE05EAAC11E}" type="slidenum">
              <a:rPr lang="en-US" smtClean="0"/>
              <a:t>29</a:t>
            </a:fld>
            <a:endParaRPr lang="en-US"/>
          </a:p>
        </p:txBody>
      </p:sp>
      <p:graphicFrame>
        <p:nvGraphicFramePr>
          <p:cNvPr id="7" name="Table 6"/>
          <p:cNvGraphicFramePr>
            <a:graphicFrameLocks noGrp="1"/>
          </p:cNvGraphicFramePr>
          <p:nvPr/>
        </p:nvGraphicFramePr>
        <p:xfrm>
          <a:off x="5669280" y="3749040"/>
          <a:ext cx="3291840" cy="1920240"/>
        </p:xfrm>
        <a:graphic>
          <a:graphicData uri="http://schemas.openxmlformats.org/drawingml/2006/table">
            <a:tbl>
              <a:tblPr firstRow="1" bandRow="1">
                <a:tableStyleId>{5940675A-B579-460E-94D1-54222C63F5DA}</a:tableStyleId>
              </a:tblPr>
              <a:tblGrid>
                <a:gridCol w="3291840">
                  <a:extLst>
                    <a:ext uri="{9D8B030D-6E8A-4147-A177-3AD203B41FA5}">
                      <a16:colId xmlns:a16="http://schemas.microsoft.com/office/drawing/2014/main" val="20000"/>
                    </a:ext>
                  </a:extLst>
                </a:gridCol>
              </a:tblGrid>
              <a:tr h="128016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architecture-independent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38100" cap="flat" cmpd="sng" algn="ctr">
                      <a:solidFill>
                        <a:srgbClr val="0066FF"/>
                      </a:solidFill>
                      <a:prstDash val="solid"/>
                      <a:round/>
                      <a:headEnd type="none" w="med" len="med"/>
                      <a:tailEnd type="none" w="med" len="med"/>
                    </a:lnT>
                    <a:lnB w="19050" cap="flat" cmpd="sng" algn="ctr">
                      <a:solidFill>
                        <a:schemeClr val="bg1"/>
                      </a:solidFill>
                      <a:prstDash val="lgDash"/>
                      <a:round/>
                      <a:headEnd type="none" w="med" len="med"/>
                      <a:tailEnd type="none" w="med" len="med"/>
                    </a:lnB>
                    <a:solidFill>
                      <a:srgbClr val="4B2A85">
                        <a:alpha val="80000"/>
                      </a:srgbClr>
                    </a:solidFill>
                  </a:tcPr>
                </a:tc>
                <a:extLst>
                  <a:ext uri="{0D108BD9-81ED-4DB2-BD59-A6C34878D82A}">
                    <a16:rowId xmlns:a16="http://schemas.microsoft.com/office/drawing/2014/main" val="10000"/>
                  </a:ext>
                </a:extLst>
              </a:tr>
              <a:tr h="64008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19050" cap="flat" cmpd="sng" algn="ctr">
                      <a:solidFill>
                        <a:schemeClr val="bg1"/>
                      </a:solidFill>
                      <a:prstDash val="lgDash"/>
                      <a:round/>
                      <a:headEnd type="none" w="med" len="med"/>
                      <a:tailEnd type="none" w="med" len="med"/>
                    </a:lnT>
                    <a:lnB w="38100" cap="flat" cmpd="sng" algn="ctr">
                      <a:solidFill>
                        <a:srgbClr val="0066FF"/>
                      </a:solidFill>
                      <a:prstDash val="solid"/>
                      <a:round/>
                      <a:headEnd type="none" w="med" len="med"/>
                      <a:tailEnd type="none" w="med" len="med"/>
                    </a:lnB>
                    <a:solidFill>
                      <a:srgbClr val="4B2A85">
                        <a:alpha val="80000"/>
                      </a:srgbClr>
                    </a:solidFill>
                  </a:tcPr>
                </a:tc>
                <a:extLst>
                  <a:ext uri="{0D108BD9-81ED-4DB2-BD59-A6C34878D82A}">
                    <a16:rowId xmlns:a16="http://schemas.microsoft.com/office/drawing/2014/main" val="10001"/>
                  </a:ext>
                </a:extLst>
              </a:tr>
            </a:tbl>
          </a:graphicData>
        </a:graphic>
      </p:graphicFrame>
      <p:sp>
        <p:nvSpPr>
          <p:cNvPr id="8" name="TextBox 7"/>
          <p:cNvSpPr txBox="1"/>
          <p:nvPr/>
        </p:nvSpPr>
        <p:spPr>
          <a:xfrm>
            <a:off x="5669280" y="1371600"/>
            <a:ext cx="3291840" cy="1920240"/>
          </a:xfrm>
          <a:prstGeom prst="rect">
            <a:avLst/>
          </a:prstGeom>
          <a:solidFill>
            <a:srgbClr val="C00000">
              <a:alpha val="80000"/>
            </a:srgbClr>
          </a:solidFill>
          <a:ln w="22225">
            <a:solidFill>
              <a:srgbClr val="B7A57A"/>
            </a:solidFill>
          </a:ln>
        </p:spPr>
        <p:txBody>
          <a:bodyPr vert="horz" wrap="square" tIns="91440" rtlCol="0" anchor="t" anchorCtr="0">
            <a:noAutofit/>
          </a:bodyPr>
          <a:lstStyle/>
          <a:p>
            <a:pPr>
              <a:lnSpc>
                <a:spcPct val="80000"/>
              </a:lnSpc>
            </a:pPr>
            <a:endParaRPr lang="en-US"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9" name="TextBox 8"/>
          <p:cNvSpPr txBox="1"/>
          <p:nvPr/>
        </p:nvSpPr>
        <p:spPr>
          <a:xfrm>
            <a:off x="6400800" y="2194560"/>
            <a:ext cx="2560320" cy="1097280"/>
          </a:xfrm>
          <a:prstGeom prst="rect">
            <a:avLst/>
          </a:prstGeom>
          <a:solidFill>
            <a:srgbClr val="990033"/>
          </a:solidFill>
          <a:ln w="22225">
            <a:solidFill>
              <a:srgbClr val="B7A57A"/>
            </a:solidFill>
            <a:prstDash val="lgDash"/>
          </a:ln>
        </p:spPr>
        <p:txBody>
          <a:bodyPr vert="horz" wrap="square" tIns="91440" rtlCol="0" anchor="b" anchorCtr="1">
            <a:noAutofit/>
          </a:bodyPr>
          <a:lstStyle/>
          <a:p>
            <a:pPr algn="ctr">
              <a:lnSpc>
                <a:spcPct val="80000"/>
              </a:lnSpc>
            </a:pPr>
            <a:r>
              <a:rPr lang="en-US" sz="2400" b="1" dirty="0" err="1">
                <a:solidFill>
                  <a:schemeClr val="bg1"/>
                </a:solidFill>
                <a:latin typeface="Calibri" panose="020F0502020204030204" pitchFamily="34" charset="0"/>
                <a:ea typeface="CMU Bright" panose="02000603000000000000" pitchFamily="2" charset="0"/>
                <a:cs typeface="Calibri" panose="020F0502020204030204" pitchFamily="34" charset="0"/>
              </a:rPr>
              <a:t>glibc</a:t>
            </a:r>
            <a:endParaRPr lang="en-US" sz="2400"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10" name="TextBox 9"/>
          <p:cNvSpPr txBox="1"/>
          <p:nvPr/>
        </p:nvSpPr>
        <p:spPr>
          <a:xfrm>
            <a:off x="6400800" y="2286000"/>
            <a:ext cx="1188720" cy="584775"/>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C standard</a:t>
            </a:r>
          </a:p>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library</a:t>
            </a:r>
          </a:p>
        </p:txBody>
      </p:sp>
      <p:sp>
        <p:nvSpPr>
          <p:cNvPr id="11" name="TextBox 10"/>
          <p:cNvSpPr txBox="1"/>
          <p:nvPr/>
        </p:nvSpPr>
        <p:spPr>
          <a:xfrm>
            <a:off x="7955280" y="2409110"/>
            <a:ext cx="1005840" cy="338554"/>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POSIX</a:t>
            </a:r>
          </a:p>
        </p:txBody>
      </p:sp>
      <p:grpSp>
        <p:nvGrpSpPr>
          <p:cNvPr id="13" name="Group 12"/>
          <p:cNvGrpSpPr/>
          <p:nvPr/>
        </p:nvGrpSpPr>
        <p:grpSpPr>
          <a:xfrm>
            <a:off x="7223760" y="3337560"/>
            <a:ext cx="182880" cy="365760"/>
            <a:chOff x="5486400" y="5074920"/>
            <a:chExt cx="182880" cy="365760"/>
          </a:xfrm>
          <a:effectLst>
            <a:glow rad="38100">
              <a:schemeClr val="tx1"/>
            </a:glow>
          </a:effectLst>
        </p:grpSpPr>
        <p:cxnSp>
          <p:nvCxnSpPr>
            <p:cNvPr id="14" name="Straight Arrow Connector 13"/>
            <p:cNvCxnSpPr/>
            <p:nvPr/>
          </p:nvCxnSpPr>
          <p:spPr bwMode="auto">
            <a:xfrm>
              <a:off x="5486400" y="5074920"/>
              <a:ext cx="0" cy="365760"/>
            </a:xfrm>
            <a:prstGeom prst="straightConnector1">
              <a:avLst/>
            </a:prstGeom>
            <a:noFill/>
            <a:ln w="63500" cap="flat" cmpd="sng" algn="ctr">
              <a:solidFill>
                <a:srgbClr val="FFFF00"/>
              </a:solidFill>
              <a:prstDash val="solid"/>
              <a:round/>
              <a:headEnd type="none" w="med" len="med"/>
              <a:tailEnd type="stealth" w="med" len="med"/>
            </a:ln>
            <a:effectLst/>
          </p:spPr>
        </p:cxnSp>
        <p:cxnSp>
          <p:nvCxnSpPr>
            <p:cNvPr id="15" name="Straight Arrow Connector 14"/>
            <p:cNvCxnSpPr/>
            <p:nvPr/>
          </p:nvCxnSpPr>
          <p:spPr bwMode="auto">
            <a:xfrm>
              <a:off x="5669280" y="5074920"/>
              <a:ext cx="0" cy="365760"/>
            </a:xfrm>
            <a:prstGeom prst="straightConnector1">
              <a:avLst/>
            </a:prstGeom>
            <a:noFill/>
            <a:ln w="63500" cap="flat" cmpd="sng" algn="ctr">
              <a:solidFill>
                <a:srgbClr val="FFFF00"/>
              </a:solidFill>
              <a:prstDash val="solid"/>
              <a:round/>
              <a:headEnd type="stealth" w="med" len="med"/>
              <a:tailEnd type="none" w="med" len="med"/>
            </a:ln>
            <a:effectLst/>
          </p:spPr>
        </p:cxnSp>
      </p:grpSp>
      <p:sp>
        <p:nvSpPr>
          <p:cNvPr id="16" name="TextBox 15"/>
          <p:cNvSpPr txBox="1"/>
          <p:nvPr/>
        </p:nvSpPr>
        <p:spPr>
          <a:xfrm>
            <a:off x="7452360" y="3291840"/>
            <a:ext cx="1280160" cy="457200"/>
          </a:xfrm>
          <a:prstGeom prst="rect">
            <a:avLst/>
          </a:prstGeom>
          <a:noFill/>
        </p:spPr>
        <p:txBody>
          <a:bodyPr wrap="square" tIns="0" bIns="0" rtlCol="0" anchor="ctr" anchorCtr="0">
            <a:noAutofit/>
          </a:bodyPr>
          <a:lstStyle/>
          <a:p>
            <a:pPr>
              <a:lnSpc>
                <a:spcPct val="80000"/>
              </a:lnSpc>
            </a:pPr>
            <a:r>
              <a:rPr lang="en-US" sz="1600" dirty="0">
                <a:latin typeface="Calibri" panose="020F0502020204030204" pitchFamily="34" charset="0"/>
                <a:ea typeface="CMU Bright" panose="02000603000000000000" pitchFamily="2" charset="0"/>
                <a:cs typeface="Calibri" panose="020F0502020204030204" pitchFamily="34" charset="0"/>
              </a:rPr>
              <a:t>Linux</a:t>
            </a:r>
            <a:br>
              <a:rPr lang="en-US" sz="1600" dirty="0">
                <a:latin typeface="Calibri" panose="020F0502020204030204" pitchFamily="34" charset="0"/>
                <a:ea typeface="CMU Bright" panose="02000603000000000000" pitchFamily="2" charset="0"/>
                <a:cs typeface="Calibri" panose="020F0502020204030204" pitchFamily="34" charset="0"/>
              </a:rPr>
            </a:br>
            <a:r>
              <a:rPr lang="en-US" sz="1600" dirty="0">
                <a:latin typeface="Calibri" panose="020F0502020204030204" pitchFamily="34" charset="0"/>
                <a:ea typeface="CMU Bright" panose="02000603000000000000" pitchFamily="2" charset="0"/>
                <a:cs typeface="Calibri" panose="020F0502020204030204" pitchFamily="34" charset="0"/>
              </a:rPr>
              <a:t>system calls</a:t>
            </a:r>
          </a:p>
        </p:txBody>
      </p:sp>
      <p:sp>
        <p:nvSpPr>
          <p:cNvPr id="18" name="TextBox 17"/>
          <p:cNvSpPr txBox="1"/>
          <p:nvPr/>
        </p:nvSpPr>
        <p:spPr>
          <a:xfrm>
            <a:off x="7589520" y="5623560"/>
            <a:ext cx="1463040" cy="369332"/>
          </a:xfrm>
          <a:prstGeom prst="rect">
            <a:avLst/>
          </a:prstGeom>
          <a:noFill/>
        </p:spPr>
        <p:txBody>
          <a:bodyPr wrap="square" rtlCol="0">
            <a:spAutoFit/>
          </a:bodyPr>
          <a:lstStyle/>
          <a:p>
            <a:pPr algn="r"/>
            <a:r>
              <a:rPr lang="en-US" b="1" dirty="0">
                <a:solidFill>
                  <a:srgbClr val="0066FF"/>
                </a:solidFill>
                <a:latin typeface="Calibri" panose="020F0502020204030204" pitchFamily="34" charset="0"/>
                <a:ea typeface="CMU Bright" panose="02000603000000000000" pitchFamily="2" charset="0"/>
                <a:cs typeface="Calibri" panose="020F0502020204030204" pitchFamily="34" charset="0"/>
              </a:rPr>
              <a:t>Linux kernel</a:t>
            </a:r>
          </a:p>
        </p:txBody>
      </p:sp>
      <p:sp>
        <p:nvSpPr>
          <p:cNvPr id="19" name="TextBox 18"/>
          <p:cNvSpPr txBox="1"/>
          <p:nvPr/>
        </p:nvSpPr>
        <p:spPr>
          <a:xfrm>
            <a:off x="7406640" y="1051560"/>
            <a:ext cx="1645920" cy="369332"/>
          </a:xfrm>
          <a:prstGeom prst="rect">
            <a:avLst/>
          </a:prstGeom>
          <a:noFill/>
        </p:spPr>
        <p:txBody>
          <a:bodyPr wrap="square" rtlCol="0">
            <a:spAutoFit/>
          </a:bodyPr>
          <a:lstStyle/>
          <a:p>
            <a:pPr algn="r"/>
            <a:r>
              <a:rPr lang="en-US" b="1" dirty="0">
                <a:solidFill>
                  <a:srgbClr val="B7A57A"/>
                </a:solidFill>
                <a:latin typeface="Calibri" panose="020F0502020204030204" pitchFamily="34" charset="0"/>
                <a:ea typeface="CMU Bright" panose="02000603000000000000" pitchFamily="2" charset="0"/>
                <a:cs typeface="Calibri" panose="020F0502020204030204" pitchFamily="34" charset="0"/>
              </a:rPr>
              <a:t>Your program</a:t>
            </a:r>
          </a:p>
        </p:txBody>
      </p:sp>
    </p:spTree>
    <p:extLst>
      <p:ext uri="{BB962C8B-B14F-4D97-AF65-F5344CB8AC3E}">
        <p14:creationId xmlns:p14="http://schemas.microsoft.com/office/powerpoint/2010/main" val="2005742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Administrivia</a:t>
            </a:r>
            <a:endParaRPr lang="en-US" dirty="0"/>
          </a:p>
        </p:txBody>
      </p:sp>
      <p:sp>
        <p:nvSpPr>
          <p:cNvPr id="3" name="Content Placeholder 2"/>
          <p:cNvSpPr>
            <a:spLocks noGrp="1"/>
          </p:cNvSpPr>
          <p:nvPr>
            <p:ph idx="1"/>
          </p:nvPr>
        </p:nvSpPr>
        <p:spPr>
          <a:xfrm>
            <a:off x="396875" y="1362074"/>
            <a:ext cx="8366125" cy="5333365"/>
          </a:xfrm>
        </p:spPr>
        <p:txBody>
          <a:bodyPr/>
          <a:lstStyle/>
          <a:p>
            <a:r>
              <a:rPr lang="en-US" dirty="0"/>
              <a:t>Exercise 4 posted today, due Monday (4/19)</a:t>
            </a:r>
          </a:p>
          <a:p>
            <a:pPr lvl="1"/>
            <a:r>
              <a:rPr lang="en-US" dirty="0"/>
              <a:t>Given a full week since it is totally new, and HW1 is due</a:t>
            </a:r>
          </a:p>
          <a:p>
            <a:pPr lvl="3"/>
            <a:endParaRPr lang="en-US" dirty="0"/>
          </a:p>
          <a:p>
            <a:r>
              <a:rPr lang="en-US" dirty="0"/>
              <a:t>Homework 1 due Thursday night (4/15)</a:t>
            </a:r>
          </a:p>
          <a:p>
            <a:pPr lvl="1"/>
            <a:r>
              <a:rPr lang="en-US" dirty="0"/>
              <a:t>Clean up “to do” comments, but leave “STEP #” markers</a:t>
            </a:r>
            <a:endParaRPr lang="en-US" dirty="0">
              <a:solidFill>
                <a:srgbClr val="FF0000"/>
              </a:solidFill>
            </a:endParaRPr>
          </a:p>
          <a:p>
            <a:pPr lvl="1"/>
            <a:r>
              <a:rPr lang="en-US" dirty="0"/>
              <a:t>Graded not just on correctness, also code quality.</a:t>
            </a:r>
          </a:p>
          <a:p>
            <a:pPr lvl="1"/>
            <a:r>
              <a:rPr lang="en-US" dirty="0"/>
              <a:t>OH Thursday may go late. Check the Ed discussion board for more</a:t>
            </a:r>
          </a:p>
          <a:p>
            <a:pPr lvl="1"/>
            <a:r>
              <a:rPr lang="en-US" dirty="0"/>
              <a:t>Late days:  don’t tag </a:t>
            </a:r>
            <a:r>
              <a:rPr lang="en-US" dirty="0">
                <a:latin typeface="Courier New" panose="02070309020205020404" pitchFamily="49" charset="0"/>
                <a:cs typeface="Courier New" panose="02070309020205020404" pitchFamily="49" charset="0"/>
              </a:rPr>
              <a:t>hw1-final</a:t>
            </a:r>
            <a:r>
              <a:rPr lang="en-US" dirty="0"/>
              <a:t> until you are really ready</a:t>
            </a:r>
          </a:p>
          <a:p>
            <a:pPr lvl="2"/>
            <a:r>
              <a:rPr lang="en-US" dirty="0"/>
              <a:t>Please use them if you need to!</a:t>
            </a:r>
          </a:p>
          <a:p>
            <a:pPr lvl="3"/>
            <a:endParaRPr lang="en-US" dirty="0"/>
          </a:p>
          <a:p>
            <a:r>
              <a:rPr lang="en-US" dirty="0"/>
              <a:t>Homework 2</a:t>
            </a:r>
          </a:p>
          <a:p>
            <a:pPr lvl="1"/>
            <a:r>
              <a:rPr lang="en-US" dirty="0"/>
              <a:t>Starting with HW 2, projects will be done in partners </a:t>
            </a:r>
            <a:r>
              <a:rPr lang="en-US" dirty="0">
                <a:sym typeface="Wingdings" panose="05000000000000000000" pitchFamily="2" charset="2"/>
              </a:rPr>
              <a:t></a:t>
            </a:r>
            <a:endParaRPr lang="en-US" dirty="0"/>
          </a:p>
          <a:p>
            <a:pPr lvl="2"/>
            <a:r>
              <a:rPr lang="en-US" dirty="0"/>
              <a:t>More info to be posted on Ed later today</a:t>
            </a:r>
          </a:p>
          <a:p>
            <a:pPr lvl="1"/>
            <a:endParaRPr lang="en-US" dirty="0"/>
          </a:p>
        </p:txBody>
      </p:sp>
      <p:sp>
        <p:nvSpPr>
          <p:cNvPr id="4" name="Slide Number Placeholder 3"/>
          <p:cNvSpPr>
            <a:spLocks noGrp="1"/>
          </p:cNvSpPr>
          <p:nvPr>
            <p:ph type="sldNum" sz="quarter" idx="10"/>
          </p:nvPr>
        </p:nvSpPr>
        <p:spPr/>
        <p:txBody>
          <a:bodyPr/>
          <a:lstStyle/>
          <a:p>
            <a:fld id="{CC1B5E29-5BFE-4A77-A178-85B6D82C95E0}" type="slidenum">
              <a:rPr lang="en-US" smtClean="0"/>
              <a:t>3</a:t>
            </a:fld>
            <a:endParaRPr lang="en-US"/>
          </a:p>
        </p:txBody>
      </p:sp>
    </p:spTree>
    <p:extLst>
      <p:ext uri="{BB962C8B-B14F-4D97-AF65-F5344CB8AC3E}">
        <p14:creationId xmlns:p14="http://schemas.microsoft.com/office/powerpoint/2010/main" val="1014285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“Library calls” on x86/Linux:  Option 1</a:t>
            </a:r>
          </a:p>
        </p:txBody>
      </p:sp>
      <p:sp>
        <p:nvSpPr>
          <p:cNvPr id="3" name="Content Placeholder 2"/>
          <p:cNvSpPr>
            <a:spLocks noGrp="1"/>
          </p:cNvSpPr>
          <p:nvPr>
            <p:ph idx="1"/>
          </p:nvPr>
        </p:nvSpPr>
        <p:spPr>
          <a:xfrm>
            <a:off x="396875" y="1362075"/>
            <a:ext cx="5029200" cy="4972050"/>
          </a:xfrm>
        </p:spPr>
        <p:txBody>
          <a:bodyPr/>
          <a:lstStyle/>
          <a:p>
            <a:r>
              <a:rPr lang="en-US" dirty="0"/>
              <a:t>Some routines your program invokes may be entirely handled by </a:t>
            </a:r>
            <a:r>
              <a:rPr lang="en-US" dirty="0" err="1">
                <a:latin typeface="Courier New" panose="02070309020205020404" pitchFamily="49" charset="0"/>
                <a:cs typeface="Courier New" panose="02070309020205020404" pitchFamily="49" charset="0"/>
              </a:rPr>
              <a:t>glibc</a:t>
            </a:r>
            <a:r>
              <a:rPr lang="en-US" dirty="0"/>
              <a:t> without involving the kernel</a:t>
            </a:r>
            <a:endParaRPr lang="en-US" dirty="0">
              <a:latin typeface="Courier New" panose="02070309020205020404" pitchFamily="49" charset="0"/>
              <a:cs typeface="Courier New" panose="02070309020205020404" pitchFamily="49" charset="0"/>
            </a:endParaRPr>
          </a:p>
          <a:p>
            <a:pPr lvl="1"/>
            <a:r>
              <a:rPr lang="en-US" i="1" dirty="0"/>
              <a:t>e.g.</a:t>
            </a:r>
            <a:r>
              <a:rPr lang="en-US" dirty="0"/>
              <a:t> </a:t>
            </a:r>
            <a:r>
              <a:rPr lang="en-US" b="1" dirty="0" err="1">
                <a:solidFill>
                  <a:srgbClr val="669900"/>
                </a:solidFill>
                <a:latin typeface="Courier New" panose="02070309020205020404" pitchFamily="49" charset="0"/>
                <a:cs typeface="Courier New" panose="02070309020205020404" pitchFamily="49" charset="0"/>
              </a:rPr>
              <a:t>strcmp</a:t>
            </a:r>
            <a:r>
              <a:rPr lang="en-US" dirty="0">
                <a:latin typeface="Courier New" panose="02070309020205020404" pitchFamily="49" charset="0"/>
                <a:cs typeface="Courier New" panose="02070309020205020404" pitchFamily="49" charset="0"/>
              </a:rPr>
              <a:t>()</a:t>
            </a:r>
            <a:r>
              <a:rPr lang="en-US" dirty="0"/>
              <a:t> from </a:t>
            </a:r>
            <a:r>
              <a:rPr lang="en-US" dirty="0" err="1">
                <a:latin typeface="Courier New" panose="02070309020205020404" pitchFamily="49" charset="0"/>
                <a:cs typeface="Courier New" panose="02070309020205020404" pitchFamily="49" charset="0"/>
              </a:rPr>
              <a:t>stdio.h</a:t>
            </a:r>
            <a:endParaRPr lang="en-US" dirty="0">
              <a:latin typeface="Courier New" panose="02070309020205020404" pitchFamily="49" charset="0"/>
              <a:cs typeface="Courier New" panose="02070309020205020404" pitchFamily="49" charset="0"/>
            </a:endParaRPr>
          </a:p>
          <a:p>
            <a:pPr lvl="1">
              <a:spcBef>
                <a:spcPts val="1200"/>
              </a:spcBef>
            </a:pPr>
            <a:r>
              <a:rPr lang="en-US" dirty="0"/>
              <a:t>There is some initial overhead when invoking functions in dynamically linked libraries (during loading)</a:t>
            </a:r>
          </a:p>
          <a:p>
            <a:pPr lvl="2"/>
            <a:r>
              <a:rPr lang="en-US" dirty="0"/>
              <a:t>But after symbols are resolved, invoking </a:t>
            </a:r>
            <a:r>
              <a:rPr lang="en-US" dirty="0" err="1">
                <a:latin typeface="Courier New" panose="02070309020205020404" pitchFamily="49" charset="0"/>
                <a:cs typeface="Courier New" panose="02070309020205020404" pitchFamily="49" charset="0"/>
              </a:rPr>
              <a:t>glibc</a:t>
            </a:r>
            <a:r>
              <a:rPr lang="en-US" dirty="0"/>
              <a:t> routines is basically as fast as a function call within your program itself!</a:t>
            </a:r>
          </a:p>
          <a:p>
            <a:pPr lvl="1"/>
            <a:endParaRPr lang="en-US" dirty="0"/>
          </a:p>
        </p:txBody>
      </p:sp>
      <p:sp>
        <p:nvSpPr>
          <p:cNvPr id="4" name="Slide Number Placeholder 3"/>
          <p:cNvSpPr>
            <a:spLocks noGrp="1"/>
          </p:cNvSpPr>
          <p:nvPr>
            <p:ph type="sldNum" sz="quarter" idx="10"/>
          </p:nvPr>
        </p:nvSpPr>
        <p:spPr/>
        <p:txBody>
          <a:bodyPr/>
          <a:lstStyle/>
          <a:p>
            <a:fld id="{F3D8482D-149E-464A-ABD3-9AE05EAAC11E}" type="slidenum">
              <a:rPr lang="en-US" smtClean="0"/>
              <a:t>30</a:t>
            </a:fld>
            <a:endParaRPr lang="en-US"/>
          </a:p>
        </p:txBody>
      </p:sp>
      <p:graphicFrame>
        <p:nvGraphicFramePr>
          <p:cNvPr id="7" name="Table 6"/>
          <p:cNvGraphicFramePr>
            <a:graphicFrameLocks noGrp="1"/>
          </p:cNvGraphicFramePr>
          <p:nvPr/>
        </p:nvGraphicFramePr>
        <p:xfrm>
          <a:off x="5669280" y="3749040"/>
          <a:ext cx="3291840" cy="1920240"/>
        </p:xfrm>
        <a:graphic>
          <a:graphicData uri="http://schemas.openxmlformats.org/drawingml/2006/table">
            <a:tbl>
              <a:tblPr firstRow="1" bandRow="1">
                <a:tableStyleId>{5940675A-B579-460E-94D1-54222C63F5DA}</a:tableStyleId>
              </a:tblPr>
              <a:tblGrid>
                <a:gridCol w="3291840">
                  <a:extLst>
                    <a:ext uri="{9D8B030D-6E8A-4147-A177-3AD203B41FA5}">
                      <a16:colId xmlns:a16="http://schemas.microsoft.com/office/drawing/2014/main" val="20000"/>
                    </a:ext>
                  </a:extLst>
                </a:gridCol>
              </a:tblGrid>
              <a:tr h="128016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architecture-independent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38100" cap="flat" cmpd="sng" algn="ctr">
                      <a:solidFill>
                        <a:srgbClr val="0066FF"/>
                      </a:solidFill>
                      <a:prstDash val="solid"/>
                      <a:round/>
                      <a:headEnd type="none" w="med" len="med"/>
                      <a:tailEnd type="none" w="med" len="med"/>
                    </a:lnT>
                    <a:lnB w="19050" cap="flat" cmpd="sng" algn="ctr">
                      <a:solidFill>
                        <a:schemeClr val="bg1"/>
                      </a:solidFill>
                      <a:prstDash val="lgDash"/>
                      <a:round/>
                      <a:headEnd type="none" w="med" len="med"/>
                      <a:tailEnd type="none" w="med" len="med"/>
                    </a:lnB>
                    <a:solidFill>
                      <a:srgbClr val="4B2A85">
                        <a:alpha val="80000"/>
                      </a:srgbClr>
                    </a:solidFill>
                  </a:tcPr>
                </a:tc>
                <a:extLst>
                  <a:ext uri="{0D108BD9-81ED-4DB2-BD59-A6C34878D82A}">
                    <a16:rowId xmlns:a16="http://schemas.microsoft.com/office/drawing/2014/main" val="10000"/>
                  </a:ext>
                </a:extLst>
              </a:tr>
              <a:tr h="64008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19050" cap="flat" cmpd="sng" algn="ctr">
                      <a:solidFill>
                        <a:schemeClr val="bg1"/>
                      </a:solidFill>
                      <a:prstDash val="lgDash"/>
                      <a:round/>
                      <a:headEnd type="none" w="med" len="med"/>
                      <a:tailEnd type="none" w="med" len="med"/>
                    </a:lnT>
                    <a:lnB w="38100" cap="flat" cmpd="sng" algn="ctr">
                      <a:solidFill>
                        <a:srgbClr val="0066FF"/>
                      </a:solidFill>
                      <a:prstDash val="solid"/>
                      <a:round/>
                      <a:headEnd type="none" w="med" len="med"/>
                      <a:tailEnd type="none" w="med" len="med"/>
                    </a:lnB>
                    <a:solidFill>
                      <a:srgbClr val="4B2A85">
                        <a:alpha val="80000"/>
                      </a:srgbClr>
                    </a:solidFill>
                  </a:tcPr>
                </a:tc>
                <a:extLst>
                  <a:ext uri="{0D108BD9-81ED-4DB2-BD59-A6C34878D82A}">
                    <a16:rowId xmlns:a16="http://schemas.microsoft.com/office/drawing/2014/main" val="10001"/>
                  </a:ext>
                </a:extLst>
              </a:tr>
            </a:tbl>
          </a:graphicData>
        </a:graphic>
      </p:graphicFrame>
      <p:sp>
        <p:nvSpPr>
          <p:cNvPr id="8" name="TextBox 7"/>
          <p:cNvSpPr txBox="1"/>
          <p:nvPr/>
        </p:nvSpPr>
        <p:spPr>
          <a:xfrm>
            <a:off x="5669280" y="1371600"/>
            <a:ext cx="3291840" cy="1920240"/>
          </a:xfrm>
          <a:prstGeom prst="rect">
            <a:avLst/>
          </a:prstGeom>
          <a:solidFill>
            <a:srgbClr val="C00000">
              <a:alpha val="80000"/>
            </a:srgbClr>
          </a:solidFill>
          <a:ln w="22225">
            <a:solidFill>
              <a:srgbClr val="B7A57A"/>
            </a:solidFill>
          </a:ln>
        </p:spPr>
        <p:txBody>
          <a:bodyPr vert="horz" wrap="square" tIns="91440" rtlCol="0" anchor="t" anchorCtr="0">
            <a:noAutofit/>
          </a:bodyPr>
          <a:lstStyle/>
          <a:p>
            <a:pPr>
              <a:lnSpc>
                <a:spcPct val="80000"/>
              </a:lnSpc>
            </a:pPr>
            <a:endParaRPr lang="en-US"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9" name="TextBox 8"/>
          <p:cNvSpPr txBox="1"/>
          <p:nvPr/>
        </p:nvSpPr>
        <p:spPr>
          <a:xfrm>
            <a:off x="6400800" y="2194560"/>
            <a:ext cx="2560320" cy="1097280"/>
          </a:xfrm>
          <a:prstGeom prst="rect">
            <a:avLst/>
          </a:prstGeom>
          <a:solidFill>
            <a:srgbClr val="990033"/>
          </a:solidFill>
          <a:ln w="22225">
            <a:solidFill>
              <a:srgbClr val="B7A57A"/>
            </a:solidFill>
            <a:prstDash val="lgDash"/>
          </a:ln>
        </p:spPr>
        <p:txBody>
          <a:bodyPr vert="horz" wrap="square" tIns="91440" rtlCol="0" anchor="b" anchorCtr="1">
            <a:noAutofit/>
          </a:bodyPr>
          <a:lstStyle/>
          <a:p>
            <a:pPr algn="ctr">
              <a:lnSpc>
                <a:spcPct val="80000"/>
              </a:lnSpc>
            </a:pPr>
            <a:r>
              <a:rPr lang="en-US" sz="2400" b="1" dirty="0" err="1">
                <a:solidFill>
                  <a:schemeClr val="bg1"/>
                </a:solidFill>
                <a:latin typeface="Calibri" panose="020F0502020204030204" pitchFamily="34" charset="0"/>
                <a:ea typeface="CMU Bright" panose="02000603000000000000" pitchFamily="2" charset="0"/>
                <a:cs typeface="Calibri" panose="020F0502020204030204" pitchFamily="34" charset="0"/>
              </a:rPr>
              <a:t>glibc</a:t>
            </a:r>
            <a:endParaRPr lang="en-US" sz="2400"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10" name="TextBox 9"/>
          <p:cNvSpPr txBox="1"/>
          <p:nvPr/>
        </p:nvSpPr>
        <p:spPr>
          <a:xfrm>
            <a:off x="6400800" y="2286000"/>
            <a:ext cx="1188720" cy="584775"/>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C standard</a:t>
            </a:r>
          </a:p>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library</a:t>
            </a:r>
          </a:p>
        </p:txBody>
      </p:sp>
      <p:sp>
        <p:nvSpPr>
          <p:cNvPr id="11" name="TextBox 10"/>
          <p:cNvSpPr txBox="1"/>
          <p:nvPr/>
        </p:nvSpPr>
        <p:spPr>
          <a:xfrm>
            <a:off x="7955280" y="2409110"/>
            <a:ext cx="1005840" cy="338554"/>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POSIX</a:t>
            </a:r>
          </a:p>
        </p:txBody>
      </p:sp>
      <p:sp>
        <p:nvSpPr>
          <p:cNvPr id="13" name="Freeform 6"/>
          <p:cNvSpPr>
            <a:spLocks/>
          </p:cNvSpPr>
          <p:nvPr/>
        </p:nvSpPr>
        <p:spPr bwMode="auto">
          <a:xfrm>
            <a:off x="6904672" y="1554480"/>
            <a:ext cx="180975" cy="338138"/>
          </a:xfrm>
          <a:custGeom>
            <a:avLst/>
            <a:gdLst>
              <a:gd name="T0" fmla="*/ 169 w 357"/>
              <a:gd name="T1" fmla="*/ 0 h 816"/>
              <a:gd name="T2" fmla="*/ 115 w 357"/>
              <a:gd name="T3" fmla="*/ 24 h 816"/>
              <a:gd name="T4" fmla="*/ 25 w 357"/>
              <a:gd name="T5" fmla="*/ 84 h 816"/>
              <a:gd name="T6" fmla="*/ 19 w 357"/>
              <a:gd name="T7" fmla="*/ 132 h 816"/>
              <a:gd name="T8" fmla="*/ 55 w 357"/>
              <a:gd name="T9" fmla="*/ 144 h 816"/>
              <a:gd name="T10" fmla="*/ 73 w 357"/>
              <a:gd name="T11" fmla="*/ 150 h 816"/>
              <a:gd name="T12" fmla="*/ 307 w 357"/>
              <a:gd name="T13" fmla="*/ 192 h 816"/>
              <a:gd name="T14" fmla="*/ 325 w 357"/>
              <a:gd name="T15" fmla="*/ 210 h 816"/>
              <a:gd name="T16" fmla="*/ 253 w 357"/>
              <a:gd name="T17" fmla="*/ 258 h 816"/>
              <a:gd name="T18" fmla="*/ 205 w 357"/>
              <a:gd name="T19" fmla="*/ 288 h 816"/>
              <a:gd name="T20" fmla="*/ 181 w 357"/>
              <a:gd name="T21" fmla="*/ 294 h 816"/>
              <a:gd name="T22" fmla="*/ 97 w 357"/>
              <a:gd name="T23" fmla="*/ 330 h 816"/>
              <a:gd name="T24" fmla="*/ 61 w 357"/>
              <a:gd name="T25" fmla="*/ 354 h 816"/>
              <a:gd name="T26" fmla="*/ 43 w 357"/>
              <a:gd name="T27" fmla="*/ 366 h 816"/>
              <a:gd name="T28" fmla="*/ 103 w 357"/>
              <a:gd name="T29" fmla="*/ 414 h 816"/>
              <a:gd name="T30" fmla="*/ 145 w 357"/>
              <a:gd name="T31" fmla="*/ 402 h 816"/>
              <a:gd name="T32" fmla="*/ 163 w 357"/>
              <a:gd name="T33" fmla="*/ 414 h 816"/>
              <a:gd name="T34" fmla="*/ 253 w 357"/>
              <a:gd name="T35" fmla="*/ 462 h 816"/>
              <a:gd name="T36" fmla="*/ 247 w 357"/>
              <a:gd name="T37" fmla="*/ 576 h 816"/>
              <a:gd name="T38" fmla="*/ 193 w 357"/>
              <a:gd name="T39" fmla="*/ 606 h 816"/>
              <a:gd name="T40" fmla="*/ 181 w 357"/>
              <a:gd name="T41" fmla="*/ 684 h 816"/>
              <a:gd name="T42" fmla="*/ 163 w 357"/>
              <a:gd name="T43" fmla="*/ 780 h 816"/>
              <a:gd name="T44" fmla="*/ 175 w 357"/>
              <a:gd name="T4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816">
                <a:moveTo>
                  <a:pt x="169" y="0"/>
                </a:moveTo>
                <a:cubicBezTo>
                  <a:pt x="149" y="7"/>
                  <a:pt x="135" y="17"/>
                  <a:pt x="115" y="24"/>
                </a:cubicBezTo>
                <a:cubicBezTo>
                  <a:pt x="100" y="39"/>
                  <a:pt x="44" y="78"/>
                  <a:pt x="25" y="84"/>
                </a:cubicBezTo>
                <a:cubicBezTo>
                  <a:pt x="16" y="98"/>
                  <a:pt x="0" y="113"/>
                  <a:pt x="19" y="132"/>
                </a:cubicBezTo>
                <a:cubicBezTo>
                  <a:pt x="28" y="141"/>
                  <a:pt x="43" y="140"/>
                  <a:pt x="55" y="144"/>
                </a:cubicBezTo>
                <a:cubicBezTo>
                  <a:pt x="61" y="146"/>
                  <a:pt x="73" y="150"/>
                  <a:pt x="73" y="150"/>
                </a:cubicBezTo>
                <a:cubicBezTo>
                  <a:pt x="148" y="139"/>
                  <a:pt x="235" y="168"/>
                  <a:pt x="307" y="192"/>
                </a:cubicBezTo>
                <a:cubicBezTo>
                  <a:pt x="313" y="198"/>
                  <a:pt x="320" y="203"/>
                  <a:pt x="325" y="210"/>
                </a:cubicBezTo>
                <a:cubicBezTo>
                  <a:pt x="357" y="258"/>
                  <a:pt x="272" y="256"/>
                  <a:pt x="253" y="258"/>
                </a:cubicBezTo>
                <a:cubicBezTo>
                  <a:pt x="196" y="272"/>
                  <a:pt x="265" y="251"/>
                  <a:pt x="205" y="288"/>
                </a:cubicBezTo>
                <a:cubicBezTo>
                  <a:pt x="198" y="292"/>
                  <a:pt x="189" y="291"/>
                  <a:pt x="181" y="294"/>
                </a:cubicBezTo>
                <a:cubicBezTo>
                  <a:pt x="62" y="343"/>
                  <a:pt x="192" y="298"/>
                  <a:pt x="97" y="330"/>
                </a:cubicBezTo>
                <a:cubicBezTo>
                  <a:pt x="83" y="335"/>
                  <a:pt x="73" y="346"/>
                  <a:pt x="61" y="354"/>
                </a:cubicBezTo>
                <a:cubicBezTo>
                  <a:pt x="55" y="358"/>
                  <a:pt x="43" y="366"/>
                  <a:pt x="43" y="366"/>
                </a:cubicBezTo>
                <a:cubicBezTo>
                  <a:pt x="53" y="397"/>
                  <a:pt x="78" y="397"/>
                  <a:pt x="103" y="414"/>
                </a:cubicBezTo>
                <a:cubicBezTo>
                  <a:pt x="117" y="410"/>
                  <a:pt x="131" y="400"/>
                  <a:pt x="145" y="402"/>
                </a:cubicBezTo>
                <a:cubicBezTo>
                  <a:pt x="152" y="403"/>
                  <a:pt x="157" y="411"/>
                  <a:pt x="163" y="414"/>
                </a:cubicBezTo>
                <a:cubicBezTo>
                  <a:pt x="192" y="429"/>
                  <a:pt x="225" y="444"/>
                  <a:pt x="253" y="462"/>
                </a:cubicBezTo>
                <a:cubicBezTo>
                  <a:pt x="265" y="497"/>
                  <a:pt x="270" y="542"/>
                  <a:pt x="247" y="576"/>
                </a:cubicBezTo>
                <a:cubicBezTo>
                  <a:pt x="236" y="593"/>
                  <a:pt x="193" y="606"/>
                  <a:pt x="193" y="606"/>
                </a:cubicBezTo>
                <a:cubicBezTo>
                  <a:pt x="178" y="651"/>
                  <a:pt x="173" y="626"/>
                  <a:pt x="181" y="684"/>
                </a:cubicBezTo>
                <a:cubicBezTo>
                  <a:pt x="171" y="715"/>
                  <a:pt x="168" y="748"/>
                  <a:pt x="163" y="780"/>
                </a:cubicBezTo>
                <a:cubicBezTo>
                  <a:pt x="170" y="808"/>
                  <a:pt x="165" y="797"/>
                  <a:pt x="175" y="816"/>
                </a:cubicBezTo>
              </a:path>
            </a:pathLst>
          </a:custGeom>
          <a:noFill/>
          <a:ln w="28575" cmpd="sng">
            <a:solidFill>
              <a:srgbClr val="FFFF00"/>
            </a:solidFill>
            <a:round/>
            <a:headEnd/>
            <a:tailEnd/>
          </a:ln>
          <a:effectLst>
            <a:glow rad="38100">
              <a:schemeClr val="tx1"/>
            </a:glow>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000"/>
          </a:p>
        </p:txBody>
      </p:sp>
      <p:grpSp>
        <p:nvGrpSpPr>
          <p:cNvPr id="14" name="Group 13"/>
          <p:cNvGrpSpPr/>
          <p:nvPr/>
        </p:nvGrpSpPr>
        <p:grpSpPr>
          <a:xfrm>
            <a:off x="6949440" y="1920240"/>
            <a:ext cx="91440" cy="457200"/>
            <a:chOff x="5577840" y="5074920"/>
            <a:chExt cx="91440" cy="365760"/>
          </a:xfrm>
          <a:effectLst>
            <a:glow rad="25400">
              <a:schemeClr val="tx1"/>
            </a:glow>
          </a:effectLst>
        </p:grpSpPr>
        <p:cxnSp>
          <p:nvCxnSpPr>
            <p:cNvPr id="15" name="Straight Arrow Connector 14"/>
            <p:cNvCxnSpPr/>
            <p:nvPr/>
          </p:nvCxnSpPr>
          <p:spPr bwMode="auto">
            <a:xfrm>
              <a:off x="5577840" y="5074920"/>
              <a:ext cx="0" cy="365760"/>
            </a:xfrm>
            <a:prstGeom prst="straightConnector1">
              <a:avLst/>
            </a:prstGeom>
            <a:noFill/>
            <a:ln w="44450" cap="flat" cmpd="sng" algn="ctr">
              <a:solidFill>
                <a:srgbClr val="FFFF00"/>
              </a:solidFill>
              <a:prstDash val="solid"/>
              <a:round/>
              <a:headEnd type="none" w="med" len="med"/>
              <a:tailEnd type="stealth" w="med" len="med"/>
            </a:ln>
            <a:effectLst/>
          </p:spPr>
        </p:cxnSp>
        <p:cxnSp>
          <p:nvCxnSpPr>
            <p:cNvPr id="16" name="Straight Arrow Connector 15"/>
            <p:cNvCxnSpPr/>
            <p:nvPr/>
          </p:nvCxnSpPr>
          <p:spPr bwMode="auto">
            <a:xfrm>
              <a:off x="5669280" y="5074920"/>
              <a:ext cx="0" cy="365760"/>
            </a:xfrm>
            <a:prstGeom prst="straightConnector1">
              <a:avLst/>
            </a:prstGeom>
            <a:noFill/>
            <a:ln w="44450" cap="flat" cmpd="sng" algn="ctr">
              <a:solidFill>
                <a:srgbClr val="FFFF00"/>
              </a:solidFill>
              <a:prstDash val="solid"/>
              <a:round/>
              <a:headEnd type="stealth" w="med" len="med"/>
              <a:tailEnd type="none" w="med" len="med"/>
            </a:ln>
            <a:effectLst/>
          </p:spPr>
        </p:cxnSp>
      </p:grpSp>
      <p:sp>
        <p:nvSpPr>
          <p:cNvPr id="17" name="TextBox 16"/>
          <p:cNvSpPr txBox="1"/>
          <p:nvPr/>
        </p:nvSpPr>
        <p:spPr>
          <a:xfrm>
            <a:off x="7589520" y="5623560"/>
            <a:ext cx="1463040" cy="369332"/>
          </a:xfrm>
          <a:prstGeom prst="rect">
            <a:avLst/>
          </a:prstGeom>
          <a:noFill/>
        </p:spPr>
        <p:txBody>
          <a:bodyPr wrap="square" rtlCol="0">
            <a:spAutoFit/>
          </a:bodyPr>
          <a:lstStyle/>
          <a:p>
            <a:pPr algn="r"/>
            <a:r>
              <a:rPr lang="en-US" b="1" dirty="0">
                <a:solidFill>
                  <a:srgbClr val="0066FF"/>
                </a:solidFill>
                <a:latin typeface="Calibri" panose="020F0502020204030204" pitchFamily="34" charset="0"/>
                <a:ea typeface="CMU Bright" panose="02000603000000000000" pitchFamily="2" charset="0"/>
                <a:cs typeface="Calibri" panose="020F0502020204030204" pitchFamily="34" charset="0"/>
              </a:rPr>
              <a:t>Linux kernel</a:t>
            </a:r>
          </a:p>
        </p:txBody>
      </p:sp>
      <p:sp>
        <p:nvSpPr>
          <p:cNvPr id="18" name="TextBox 17"/>
          <p:cNvSpPr txBox="1"/>
          <p:nvPr/>
        </p:nvSpPr>
        <p:spPr>
          <a:xfrm>
            <a:off x="7406640" y="1051560"/>
            <a:ext cx="1645920" cy="369332"/>
          </a:xfrm>
          <a:prstGeom prst="rect">
            <a:avLst/>
          </a:prstGeom>
          <a:noFill/>
        </p:spPr>
        <p:txBody>
          <a:bodyPr wrap="square" rtlCol="0">
            <a:spAutoFit/>
          </a:bodyPr>
          <a:lstStyle/>
          <a:p>
            <a:pPr algn="r"/>
            <a:r>
              <a:rPr lang="en-US" b="1" dirty="0">
                <a:solidFill>
                  <a:srgbClr val="B7A57A"/>
                </a:solidFill>
                <a:latin typeface="Calibri" panose="020F0502020204030204" pitchFamily="34" charset="0"/>
                <a:ea typeface="CMU Bright" panose="02000603000000000000" pitchFamily="2" charset="0"/>
                <a:cs typeface="Calibri" panose="020F0502020204030204" pitchFamily="34" charset="0"/>
              </a:rPr>
              <a:t>Your program</a:t>
            </a:r>
          </a:p>
        </p:txBody>
      </p:sp>
    </p:spTree>
    <p:extLst>
      <p:ext uri="{BB962C8B-B14F-4D97-AF65-F5344CB8AC3E}">
        <p14:creationId xmlns:p14="http://schemas.microsoft.com/office/powerpoint/2010/main" val="53838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“Library calls” on x86/Linux:  Option 2</a:t>
            </a:r>
          </a:p>
        </p:txBody>
      </p:sp>
      <p:sp>
        <p:nvSpPr>
          <p:cNvPr id="3" name="Content Placeholder 2"/>
          <p:cNvSpPr>
            <a:spLocks noGrp="1"/>
          </p:cNvSpPr>
          <p:nvPr>
            <p:ph idx="1"/>
          </p:nvPr>
        </p:nvSpPr>
        <p:spPr>
          <a:xfrm>
            <a:off x="396875" y="1362075"/>
            <a:ext cx="5029200" cy="4972050"/>
          </a:xfrm>
        </p:spPr>
        <p:txBody>
          <a:bodyPr/>
          <a:lstStyle/>
          <a:p>
            <a:r>
              <a:rPr lang="en-US" dirty="0"/>
              <a:t>Some routines may be handled by </a:t>
            </a:r>
            <a:r>
              <a:rPr lang="en-US" dirty="0" err="1">
                <a:latin typeface="Courier New" panose="02070309020205020404" pitchFamily="49" charset="0"/>
                <a:cs typeface="Courier New" panose="02070309020205020404" pitchFamily="49" charset="0"/>
              </a:rPr>
              <a:t>glibc</a:t>
            </a:r>
            <a:r>
              <a:rPr lang="en-US" dirty="0"/>
              <a:t>, but they in turn invoke Linux system calls</a:t>
            </a:r>
          </a:p>
          <a:p>
            <a:pPr lvl="1"/>
            <a:r>
              <a:rPr lang="en-US" i="1" dirty="0"/>
              <a:t>e.g.</a:t>
            </a:r>
            <a:r>
              <a:rPr lang="en-US" dirty="0"/>
              <a:t> POSIX wrappers around Linux </a:t>
            </a:r>
            <a:r>
              <a:rPr lang="en-US" dirty="0" err="1">
                <a:latin typeface="Courier New" panose="02070309020205020404" pitchFamily="49" charset="0"/>
                <a:cs typeface="Courier New" panose="02070309020205020404" pitchFamily="49" charset="0"/>
              </a:rPr>
              <a:t>syscall</a:t>
            </a:r>
            <a:r>
              <a:rPr lang="en-US" dirty="0" err="1"/>
              <a:t>s</a:t>
            </a:r>
            <a:endParaRPr lang="en-US" dirty="0"/>
          </a:p>
          <a:p>
            <a:pPr lvl="2"/>
            <a:r>
              <a:rPr lang="en-US" dirty="0"/>
              <a:t>POSIX </a:t>
            </a:r>
            <a:r>
              <a:rPr lang="en-US" b="1" dirty="0" err="1">
                <a:solidFill>
                  <a:srgbClr val="669900"/>
                </a:solidFill>
                <a:latin typeface="Courier New" panose="02070309020205020404" pitchFamily="49" charset="0"/>
                <a:cs typeface="Courier New" panose="02070309020205020404" pitchFamily="49" charset="0"/>
              </a:rPr>
              <a:t>readdir</a:t>
            </a:r>
            <a:r>
              <a:rPr lang="en-US" dirty="0">
                <a:latin typeface="Courier New" panose="02070309020205020404" pitchFamily="49" charset="0"/>
                <a:cs typeface="Courier New" panose="02070309020205020404" pitchFamily="49" charset="0"/>
              </a:rPr>
              <a:t>()</a:t>
            </a:r>
            <a:r>
              <a:rPr lang="en-US" dirty="0"/>
              <a:t> invokes the underlying Linux </a:t>
            </a:r>
            <a:r>
              <a:rPr lang="en-US" b="1" dirty="0" err="1">
                <a:solidFill>
                  <a:srgbClr val="669900"/>
                </a:solidFill>
                <a:latin typeface="Courier New" panose="02070309020205020404" pitchFamily="49" charset="0"/>
                <a:cs typeface="Courier New" panose="02070309020205020404" pitchFamily="49" charset="0"/>
              </a:rPr>
              <a:t>readdir</a:t>
            </a:r>
            <a:r>
              <a:rPr lang="en-US" dirty="0">
                <a:latin typeface="Courier New" panose="02070309020205020404" pitchFamily="49" charset="0"/>
                <a:cs typeface="Courier New" panose="02070309020205020404" pitchFamily="49" charset="0"/>
              </a:rPr>
              <a:t>()</a:t>
            </a:r>
          </a:p>
          <a:p>
            <a:pPr lvl="1"/>
            <a:r>
              <a:rPr lang="en-US" i="1" dirty="0"/>
              <a:t>e.g.</a:t>
            </a:r>
            <a:r>
              <a:rPr lang="en-US" dirty="0"/>
              <a:t> C </a:t>
            </a:r>
            <a:r>
              <a:rPr lang="en-US" dirty="0" err="1">
                <a:latin typeface="Courier New" panose="02070309020205020404" pitchFamily="49" charset="0"/>
                <a:cs typeface="Courier New" panose="02070309020205020404" pitchFamily="49" charset="0"/>
              </a:rPr>
              <a:t>stdio</a:t>
            </a:r>
            <a:r>
              <a:rPr lang="en-US" dirty="0"/>
              <a:t> functions that read and write from files</a:t>
            </a:r>
          </a:p>
          <a:p>
            <a:pPr lvl="2"/>
            <a:r>
              <a:rPr lang="en-US" b="1" dirty="0" err="1">
                <a:solidFill>
                  <a:srgbClr val="669900"/>
                </a:solidFill>
                <a:latin typeface="Courier New" panose="02070309020205020404" pitchFamily="49" charset="0"/>
                <a:cs typeface="Courier New" panose="02070309020205020404" pitchFamily="49" charset="0"/>
              </a:rPr>
              <a:t>fopen</a:t>
            </a:r>
            <a:r>
              <a:rPr lang="en-US" dirty="0">
                <a:latin typeface="Courier New" panose="02070309020205020404" pitchFamily="49" charset="0"/>
                <a:cs typeface="Courier New" panose="02070309020205020404" pitchFamily="49" charset="0"/>
              </a:rPr>
              <a:t>()</a:t>
            </a:r>
            <a:r>
              <a:rPr lang="en-US" dirty="0"/>
              <a:t>, </a:t>
            </a:r>
            <a:r>
              <a:rPr lang="en-US" b="1" dirty="0" err="1">
                <a:solidFill>
                  <a:srgbClr val="669900"/>
                </a:solidFill>
                <a:latin typeface="Courier New" panose="02070309020205020404" pitchFamily="49" charset="0"/>
                <a:cs typeface="Courier New" panose="02070309020205020404" pitchFamily="49" charset="0"/>
              </a:rPr>
              <a:t>fclose</a:t>
            </a:r>
            <a:r>
              <a:rPr lang="en-US" dirty="0">
                <a:latin typeface="Courier New" panose="02070309020205020404" pitchFamily="49" charset="0"/>
                <a:cs typeface="Courier New" panose="02070309020205020404" pitchFamily="49" charset="0"/>
              </a:rPr>
              <a:t>()</a:t>
            </a:r>
            <a:r>
              <a:rPr lang="en-US" dirty="0"/>
              <a:t>, </a:t>
            </a:r>
            <a:r>
              <a:rPr lang="en-US" b="1" dirty="0" err="1">
                <a:solidFill>
                  <a:srgbClr val="669900"/>
                </a:solidFill>
                <a:latin typeface="Courier New" panose="02070309020205020404" pitchFamily="49" charset="0"/>
                <a:cs typeface="Courier New" panose="02070309020205020404" pitchFamily="49" charset="0"/>
              </a:rPr>
              <a:t>fprintf</a:t>
            </a:r>
            <a:r>
              <a:rPr lang="en-US" dirty="0">
                <a:latin typeface="Courier New" panose="02070309020205020404" pitchFamily="49" charset="0"/>
                <a:cs typeface="Courier New" panose="02070309020205020404" pitchFamily="49" charset="0"/>
              </a:rPr>
              <a:t>()</a:t>
            </a:r>
            <a:r>
              <a:rPr lang="en-US" dirty="0"/>
              <a:t> invoke underlying Linux </a:t>
            </a:r>
            <a:r>
              <a:rPr lang="en-US" b="1" dirty="0">
                <a:solidFill>
                  <a:srgbClr val="669900"/>
                </a:solidFill>
                <a:latin typeface="Courier New" panose="02070309020205020404" pitchFamily="49" charset="0"/>
                <a:cs typeface="Courier New" panose="02070309020205020404" pitchFamily="49" charset="0"/>
              </a:rPr>
              <a:t>open</a:t>
            </a:r>
            <a:r>
              <a:rPr lang="en-US" dirty="0">
                <a:latin typeface="Courier New" panose="02070309020205020404" pitchFamily="49" charset="0"/>
                <a:cs typeface="Courier New" panose="02070309020205020404" pitchFamily="49" charset="0"/>
              </a:rPr>
              <a:t>()</a:t>
            </a:r>
            <a:r>
              <a:rPr lang="en-US" dirty="0"/>
              <a:t>, </a:t>
            </a:r>
            <a:r>
              <a:rPr lang="en-US" b="1" dirty="0">
                <a:solidFill>
                  <a:srgbClr val="669900"/>
                </a:solidFill>
                <a:latin typeface="Courier New" panose="02070309020205020404" pitchFamily="49" charset="0"/>
                <a:cs typeface="Courier New" panose="02070309020205020404" pitchFamily="49" charset="0"/>
              </a:rPr>
              <a:t>close</a:t>
            </a:r>
            <a:r>
              <a:rPr lang="en-US" dirty="0">
                <a:latin typeface="Courier New" panose="02070309020205020404" pitchFamily="49" charset="0"/>
                <a:cs typeface="Courier New" panose="02070309020205020404" pitchFamily="49" charset="0"/>
              </a:rPr>
              <a:t>()</a:t>
            </a:r>
            <a:r>
              <a:rPr lang="en-US" dirty="0"/>
              <a:t>, </a:t>
            </a:r>
            <a:r>
              <a:rPr lang="en-US" b="1" dirty="0">
                <a:solidFill>
                  <a:srgbClr val="669900"/>
                </a:solidFill>
                <a:latin typeface="Courier New" panose="02070309020205020404" pitchFamily="49" charset="0"/>
                <a:cs typeface="Courier New" panose="02070309020205020404" pitchFamily="49" charset="0"/>
              </a:rPr>
              <a:t>write</a:t>
            </a:r>
            <a:r>
              <a:rPr lang="en-US" dirty="0">
                <a:latin typeface="Courier New" panose="02070309020205020404" pitchFamily="49" charset="0"/>
                <a:cs typeface="Courier New" panose="02070309020205020404" pitchFamily="49" charset="0"/>
              </a:rPr>
              <a:t>()</a:t>
            </a:r>
            <a:r>
              <a:rPr lang="en-US" dirty="0"/>
              <a:t>, etc.</a:t>
            </a:r>
          </a:p>
        </p:txBody>
      </p:sp>
      <p:sp>
        <p:nvSpPr>
          <p:cNvPr id="4" name="Slide Number Placeholder 3"/>
          <p:cNvSpPr>
            <a:spLocks noGrp="1"/>
          </p:cNvSpPr>
          <p:nvPr>
            <p:ph type="sldNum" sz="quarter" idx="10"/>
          </p:nvPr>
        </p:nvSpPr>
        <p:spPr/>
        <p:txBody>
          <a:bodyPr/>
          <a:lstStyle/>
          <a:p>
            <a:fld id="{F3D8482D-149E-464A-ABD3-9AE05EAAC11E}" type="slidenum">
              <a:rPr lang="en-US" smtClean="0"/>
              <a:t>31</a:t>
            </a:fld>
            <a:endParaRPr lang="en-US"/>
          </a:p>
        </p:txBody>
      </p:sp>
      <p:graphicFrame>
        <p:nvGraphicFramePr>
          <p:cNvPr id="7" name="Table 6"/>
          <p:cNvGraphicFramePr>
            <a:graphicFrameLocks noGrp="1"/>
          </p:cNvGraphicFramePr>
          <p:nvPr/>
        </p:nvGraphicFramePr>
        <p:xfrm>
          <a:off x="5669280" y="3749040"/>
          <a:ext cx="3291840" cy="1920240"/>
        </p:xfrm>
        <a:graphic>
          <a:graphicData uri="http://schemas.openxmlformats.org/drawingml/2006/table">
            <a:tbl>
              <a:tblPr firstRow="1" bandRow="1">
                <a:tableStyleId>{5940675A-B579-460E-94D1-54222C63F5DA}</a:tableStyleId>
              </a:tblPr>
              <a:tblGrid>
                <a:gridCol w="3291840">
                  <a:extLst>
                    <a:ext uri="{9D8B030D-6E8A-4147-A177-3AD203B41FA5}">
                      <a16:colId xmlns:a16="http://schemas.microsoft.com/office/drawing/2014/main" val="20000"/>
                    </a:ext>
                  </a:extLst>
                </a:gridCol>
              </a:tblGrid>
              <a:tr h="128016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architecture-independent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38100" cap="flat" cmpd="sng" algn="ctr">
                      <a:solidFill>
                        <a:srgbClr val="0066FF"/>
                      </a:solidFill>
                      <a:prstDash val="solid"/>
                      <a:round/>
                      <a:headEnd type="none" w="med" len="med"/>
                      <a:tailEnd type="none" w="med" len="med"/>
                    </a:lnT>
                    <a:lnB w="19050" cap="flat" cmpd="sng" algn="ctr">
                      <a:solidFill>
                        <a:schemeClr val="bg1"/>
                      </a:solidFill>
                      <a:prstDash val="lgDash"/>
                      <a:round/>
                      <a:headEnd type="none" w="med" len="med"/>
                      <a:tailEnd type="none" w="med" len="med"/>
                    </a:lnB>
                    <a:solidFill>
                      <a:srgbClr val="4B2A85">
                        <a:alpha val="80000"/>
                      </a:srgbClr>
                    </a:solidFill>
                  </a:tcPr>
                </a:tc>
                <a:extLst>
                  <a:ext uri="{0D108BD9-81ED-4DB2-BD59-A6C34878D82A}">
                    <a16:rowId xmlns:a16="http://schemas.microsoft.com/office/drawing/2014/main" val="10000"/>
                  </a:ext>
                </a:extLst>
              </a:tr>
              <a:tr h="64008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19050" cap="flat" cmpd="sng" algn="ctr">
                      <a:solidFill>
                        <a:schemeClr val="bg1"/>
                      </a:solidFill>
                      <a:prstDash val="lgDash"/>
                      <a:round/>
                      <a:headEnd type="none" w="med" len="med"/>
                      <a:tailEnd type="none" w="med" len="med"/>
                    </a:lnT>
                    <a:lnB w="38100" cap="flat" cmpd="sng" algn="ctr">
                      <a:solidFill>
                        <a:srgbClr val="0066FF"/>
                      </a:solidFill>
                      <a:prstDash val="solid"/>
                      <a:round/>
                      <a:headEnd type="none" w="med" len="med"/>
                      <a:tailEnd type="none" w="med" len="med"/>
                    </a:lnB>
                    <a:solidFill>
                      <a:srgbClr val="4B2A85">
                        <a:alpha val="80000"/>
                      </a:srgbClr>
                    </a:solidFill>
                  </a:tcPr>
                </a:tc>
                <a:extLst>
                  <a:ext uri="{0D108BD9-81ED-4DB2-BD59-A6C34878D82A}">
                    <a16:rowId xmlns:a16="http://schemas.microsoft.com/office/drawing/2014/main" val="10001"/>
                  </a:ext>
                </a:extLst>
              </a:tr>
            </a:tbl>
          </a:graphicData>
        </a:graphic>
      </p:graphicFrame>
      <p:sp>
        <p:nvSpPr>
          <p:cNvPr id="8" name="TextBox 7"/>
          <p:cNvSpPr txBox="1"/>
          <p:nvPr/>
        </p:nvSpPr>
        <p:spPr>
          <a:xfrm>
            <a:off x="5669280" y="1371600"/>
            <a:ext cx="3291840" cy="1920240"/>
          </a:xfrm>
          <a:prstGeom prst="rect">
            <a:avLst/>
          </a:prstGeom>
          <a:solidFill>
            <a:srgbClr val="C00000">
              <a:alpha val="80000"/>
            </a:srgbClr>
          </a:solidFill>
          <a:ln w="22225">
            <a:solidFill>
              <a:srgbClr val="B7A57A"/>
            </a:solidFill>
          </a:ln>
        </p:spPr>
        <p:txBody>
          <a:bodyPr vert="horz" wrap="square" tIns="91440" rtlCol="0" anchor="t" anchorCtr="0">
            <a:noAutofit/>
          </a:bodyPr>
          <a:lstStyle/>
          <a:p>
            <a:pPr>
              <a:lnSpc>
                <a:spcPct val="80000"/>
              </a:lnSpc>
            </a:pPr>
            <a:endParaRPr lang="en-US"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9" name="TextBox 8"/>
          <p:cNvSpPr txBox="1"/>
          <p:nvPr/>
        </p:nvSpPr>
        <p:spPr>
          <a:xfrm>
            <a:off x="6400800" y="2194560"/>
            <a:ext cx="2560320" cy="1097280"/>
          </a:xfrm>
          <a:prstGeom prst="rect">
            <a:avLst/>
          </a:prstGeom>
          <a:solidFill>
            <a:srgbClr val="990033"/>
          </a:solidFill>
          <a:ln w="22225">
            <a:solidFill>
              <a:srgbClr val="B7A57A"/>
            </a:solidFill>
            <a:prstDash val="lgDash"/>
          </a:ln>
        </p:spPr>
        <p:txBody>
          <a:bodyPr vert="horz" wrap="square" tIns="91440" rtlCol="0" anchor="b" anchorCtr="1">
            <a:noAutofit/>
          </a:bodyPr>
          <a:lstStyle/>
          <a:p>
            <a:pPr algn="ctr">
              <a:lnSpc>
                <a:spcPct val="80000"/>
              </a:lnSpc>
            </a:pPr>
            <a:r>
              <a:rPr lang="en-US" sz="2400" b="1" dirty="0" err="1">
                <a:solidFill>
                  <a:schemeClr val="bg1"/>
                </a:solidFill>
                <a:latin typeface="Calibri" panose="020F0502020204030204" pitchFamily="34" charset="0"/>
                <a:ea typeface="CMU Bright" panose="02000603000000000000" pitchFamily="2" charset="0"/>
                <a:cs typeface="Calibri" panose="020F0502020204030204" pitchFamily="34" charset="0"/>
              </a:rPr>
              <a:t>glibc</a:t>
            </a:r>
            <a:endParaRPr lang="en-US" sz="2400"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10" name="TextBox 9"/>
          <p:cNvSpPr txBox="1"/>
          <p:nvPr/>
        </p:nvSpPr>
        <p:spPr>
          <a:xfrm>
            <a:off x="6400800" y="2286000"/>
            <a:ext cx="1188720" cy="584775"/>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C standard</a:t>
            </a:r>
          </a:p>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library</a:t>
            </a:r>
          </a:p>
        </p:txBody>
      </p:sp>
      <p:sp>
        <p:nvSpPr>
          <p:cNvPr id="11" name="TextBox 10"/>
          <p:cNvSpPr txBox="1"/>
          <p:nvPr/>
        </p:nvSpPr>
        <p:spPr>
          <a:xfrm>
            <a:off x="7955280" y="2409110"/>
            <a:ext cx="1005840" cy="338554"/>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POSIX</a:t>
            </a:r>
          </a:p>
        </p:txBody>
      </p:sp>
      <p:sp>
        <p:nvSpPr>
          <p:cNvPr id="13" name="TextBox 12"/>
          <p:cNvSpPr txBox="1"/>
          <p:nvPr/>
        </p:nvSpPr>
        <p:spPr>
          <a:xfrm>
            <a:off x="7589520" y="5623560"/>
            <a:ext cx="1463040" cy="369332"/>
          </a:xfrm>
          <a:prstGeom prst="rect">
            <a:avLst/>
          </a:prstGeom>
          <a:noFill/>
        </p:spPr>
        <p:txBody>
          <a:bodyPr wrap="square" rtlCol="0">
            <a:spAutoFit/>
          </a:bodyPr>
          <a:lstStyle/>
          <a:p>
            <a:pPr algn="r"/>
            <a:r>
              <a:rPr lang="en-US" b="1" dirty="0">
                <a:solidFill>
                  <a:srgbClr val="0066FF"/>
                </a:solidFill>
                <a:latin typeface="Calibri" panose="020F0502020204030204" pitchFamily="34" charset="0"/>
                <a:ea typeface="CMU Bright" panose="02000603000000000000" pitchFamily="2" charset="0"/>
                <a:cs typeface="Calibri" panose="020F0502020204030204" pitchFamily="34" charset="0"/>
              </a:rPr>
              <a:t>Linux kernel</a:t>
            </a:r>
          </a:p>
        </p:txBody>
      </p:sp>
      <p:sp>
        <p:nvSpPr>
          <p:cNvPr id="14" name="TextBox 13"/>
          <p:cNvSpPr txBox="1"/>
          <p:nvPr/>
        </p:nvSpPr>
        <p:spPr>
          <a:xfrm>
            <a:off x="7406640" y="1051560"/>
            <a:ext cx="1645920" cy="369332"/>
          </a:xfrm>
          <a:prstGeom prst="rect">
            <a:avLst/>
          </a:prstGeom>
          <a:noFill/>
        </p:spPr>
        <p:txBody>
          <a:bodyPr wrap="square" rtlCol="0">
            <a:spAutoFit/>
          </a:bodyPr>
          <a:lstStyle/>
          <a:p>
            <a:pPr algn="r"/>
            <a:r>
              <a:rPr lang="en-US" b="1" dirty="0">
                <a:solidFill>
                  <a:srgbClr val="B7A57A"/>
                </a:solidFill>
                <a:latin typeface="Calibri" panose="020F0502020204030204" pitchFamily="34" charset="0"/>
                <a:ea typeface="CMU Bright" panose="02000603000000000000" pitchFamily="2" charset="0"/>
                <a:cs typeface="Calibri" panose="020F0502020204030204" pitchFamily="34" charset="0"/>
              </a:rPr>
              <a:t>Your program</a:t>
            </a:r>
          </a:p>
        </p:txBody>
      </p:sp>
      <p:sp>
        <p:nvSpPr>
          <p:cNvPr id="17" name="Freeform 6"/>
          <p:cNvSpPr>
            <a:spLocks/>
          </p:cNvSpPr>
          <p:nvPr/>
        </p:nvSpPr>
        <p:spPr bwMode="auto">
          <a:xfrm>
            <a:off x="7726680" y="1554480"/>
            <a:ext cx="180975" cy="338138"/>
          </a:xfrm>
          <a:custGeom>
            <a:avLst/>
            <a:gdLst>
              <a:gd name="T0" fmla="*/ 169 w 357"/>
              <a:gd name="T1" fmla="*/ 0 h 816"/>
              <a:gd name="T2" fmla="*/ 115 w 357"/>
              <a:gd name="T3" fmla="*/ 24 h 816"/>
              <a:gd name="T4" fmla="*/ 25 w 357"/>
              <a:gd name="T5" fmla="*/ 84 h 816"/>
              <a:gd name="T6" fmla="*/ 19 w 357"/>
              <a:gd name="T7" fmla="*/ 132 h 816"/>
              <a:gd name="T8" fmla="*/ 55 w 357"/>
              <a:gd name="T9" fmla="*/ 144 h 816"/>
              <a:gd name="T10" fmla="*/ 73 w 357"/>
              <a:gd name="T11" fmla="*/ 150 h 816"/>
              <a:gd name="T12" fmla="*/ 307 w 357"/>
              <a:gd name="T13" fmla="*/ 192 h 816"/>
              <a:gd name="T14" fmla="*/ 325 w 357"/>
              <a:gd name="T15" fmla="*/ 210 h 816"/>
              <a:gd name="T16" fmla="*/ 253 w 357"/>
              <a:gd name="T17" fmla="*/ 258 h 816"/>
              <a:gd name="T18" fmla="*/ 205 w 357"/>
              <a:gd name="T19" fmla="*/ 288 h 816"/>
              <a:gd name="T20" fmla="*/ 181 w 357"/>
              <a:gd name="T21" fmla="*/ 294 h 816"/>
              <a:gd name="T22" fmla="*/ 97 w 357"/>
              <a:gd name="T23" fmla="*/ 330 h 816"/>
              <a:gd name="T24" fmla="*/ 61 w 357"/>
              <a:gd name="T25" fmla="*/ 354 h 816"/>
              <a:gd name="T26" fmla="*/ 43 w 357"/>
              <a:gd name="T27" fmla="*/ 366 h 816"/>
              <a:gd name="T28" fmla="*/ 103 w 357"/>
              <a:gd name="T29" fmla="*/ 414 h 816"/>
              <a:gd name="T30" fmla="*/ 145 w 357"/>
              <a:gd name="T31" fmla="*/ 402 h 816"/>
              <a:gd name="T32" fmla="*/ 163 w 357"/>
              <a:gd name="T33" fmla="*/ 414 h 816"/>
              <a:gd name="T34" fmla="*/ 253 w 357"/>
              <a:gd name="T35" fmla="*/ 462 h 816"/>
              <a:gd name="T36" fmla="*/ 247 w 357"/>
              <a:gd name="T37" fmla="*/ 576 h 816"/>
              <a:gd name="T38" fmla="*/ 193 w 357"/>
              <a:gd name="T39" fmla="*/ 606 h 816"/>
              <a:gd name="T40" fmla="*/ 181 w 357"/>
              <a:gd name="T41" fmla="*/ 684 h 816"/>
              <a:gd name="T42" fmla="*/ 163 w 357"/>
              <a:gd name="T43" fmla="*/ 780 h 816"/>
              <a:gd name="T44" fmla="*/ 175 w 357"/>
              <a:gd name="T4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816">
                <a:moveTo>
                  <a:pt x="169" y="0"/>
                </a:moveTo>
                <a:cubicBezTo>
                  <a:pt x="149" y="7"/>
                  <a:pt x="135" y="17"/>
                  <a:pt x="115" y="24"/>
                </a:cubicBezTo>
                <a:cubicBezTo>
                  <a:pt x="100" y="39"/>
                  <a:pt x="44" y="78"/>
                  <a:pt x="25" y="84"/>
                </a:cubicBezTo>
                <a:cubicBezTo>
                  <a:pt x="16" y="98"/>
                  <a:pt x="0" y="113"/>
                  <a:pt x="19" y="132"/>
                </a:cubicBezTo>
                <a:cubicBezTo>
                  <a:pt x="28" y="141"/>
                  <a:pt x="43" y="140"/>
                  <a:pt x="55" y="144"/>
                </a:cubicBezTo>
                <a:cubicBezTo>
                  <a:pt x="61" y="146"/>
                  <a:pt x="73" y="150"/>
                  <a:pt x="73" y="150"/>
                </a:cubicBezTo>
                <a:cubicBezTo>
                  <a:pt x="148" y="139"/>
                  <a:pt x="235" y="168"/>
                  <a:pt x="307" y="192"/>
                </a:cubicBezTo>
                <a:cubicBezTo>
                  <a:pt x="313" y="198"/>
                  <a:pt x="320" y="203"/>
                  <a:pt x="325" y="210"/>
                </a:cubicBezTo>
                <a:cubicBezTo>
                  <a:pt x="357" y="258"/>
                  <a:pt x="272" y="256"/>
                  <a:pt x="253" y="258"/>
                </a:cubicBezTo>
                <a:cubicBezTo>
                  <a:pt x="196" y="272"/>
                  <a:pt x="265" y="251"/>
                  <a:pt x="205" y="288"/>
                </a:cubicBezTo>
                <a:cubicBezTo>
                  <a:pt x="198" y="292"/>
                  <a:pt x="189" y="291"/>
                  <a:pt x="181" y="294"/>
                </a:cubicBezTo>
                <a:cubicBezTo>
                  <a:pt x="62" y="343"/>
                  <a:pt x="192" y="298"/>
                  <a:pt x="97" y="330"/>
                </a:cubicBezTo>
                <a:cubicBezTo>
                  <a:pt x="83" y="335"/>
                  <a:pt x="73" y="346"/>
                  <a:pt x="61" y="354"/>
                </a:cubicBezTo>
                <a:cubicBezTo>
                  <a:pt x="55" y="358"/>
                  <a:pt x="43" y="366"/>
                  <a:pt x="43" y="366"/>
                </a:cubicBezTo>
                <a:cubicBezTo>
                  <a:pt x="53" y="397"/>
                  <a:pt x="78" y="397"/>
                  <a:pt x="103" y="414"/>
                </a:cubicBezTo>
                <a:cubicBezTo>
                  <a:pt x="117" y="410"/>
                  <a:pt x="131" y="400"/>
                  <a:pt x="145" y="402"/>
                </a:cubicBezTo>
                <a:cubicBezTo>
                  <a:pt x="152" y="403"/>
                  <a:pt x="157" y="411"/>
                  <a:pt x="163" y="414"/>
                </a:cubicBezTo>
                <a:cubicBezTo>
                  <a:pt x="192" y="429"/>
                  <a:pt x="225" y="444"/>
                  <a:pt x="253" y="462"/>
                </a:cubicBezTo>
                <a:cubicBezTo>
                  <a:pt x="265" y="497"/>
                  <a:pt x="270" y="542"/>
                  <a:pt x="247" y="576"/>
                </a:cubicBezTo>
                <a:cubicBezTo>
                  <a:pt x="236" y="593"/>
                  <a:pt x="193" y="606"/>
                  <a:pt x="193" y="606"/>
                </a:cubicBezTo>
                <a:cubicBezTo>
                  <a:pt x="178" y="651"/>
                  <a:pt x="173" y="626"/>
                  <a:pt x="181" y="684"/>
                </a:cubicBezTo>
                <a:cubicBezTo>
                  <a:pt x="171" y="715"/>
                  <a:pt x="168" y="748"/>
                  <a:pt x="163" y="780"/>
                </a:cubicBezTo>
                <a:cubicBezTo>
                  <a:pt x="170" y="808"/>
                  <a:pt x="165" y="797"/>
                  <a:pt x="175" y="816"/>
                </a:cubicBezTo>
              </a:path>
            </a:pathLst>
          </a:custGeom>
          <a:noFill/>
          <a:ln w="28575" cmpd="sng">
            <a:solidFill>
              <a:srgbClr val="FFFF00"/>
            </a:solidFill>
            <a:round/>
            <a:headEnd/>
            <a:tailEnd/>
          </a:ln>
          <a:effectLst>
            <a:glow rad="38100">
              <a:schemeClr val="tx1"/>
            </a:glow>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000"/>
          </a:p>
        </p:txBody>
      </p:sp>
      <p:grpSp>
        <p:nvGrpSpPr>
          <p:cNvPr id="18" name="Group 17"/>
          <p:cNvGrpSpPr/>
          <p:nvPr/>
        </p:nvGrpSpPr>
        <p:grpSpPr>
          <a:xfrm>
            <a:off x="7772400" y="1920240"/>
            <a:ext cx="91440" cy="457200"/>
            <a:chOff x="5577840" y="5074920"/>
            <a:chExt cx="91440" cy="365760"/>
          </a:xfrm>
          <a:effectLst>
            <a:glow rad="25400">
              <a:schemeClr val="tx1"/>
            </a:glow>
          </a:effectLst>
        </p:grpSpPr>
        <p:cxnSp>
          <p:nvCxnSpPr>
            <p:cNvPr id="19" name="Straight Arrow Connector 18"/>
            <p:cNvCxnSpPr/>
            <p:nvPr/>
          </p:nvCxnSpPr>
          <p:spPr bwMode="auto">
            <a:xfrm>
              <a:off x="5577840" y="5074920"/>
              <a:ext cx="0" cy="365760"/>
            </a:xfrm>
            <a:prstGeom prst="straightConnector1">
              <a:avLst/>
            </a:prstGeom>
            <a:noFill/>
            <a:ln w="44450" cap="flat" cmpd="sng" algn="ctr">
              <a:solidFill>
                <a:srgbClr val="FFFF00"/>
              </a:solidFill>
              <a:prstDash val="solid"/>
              <a:round/>
              <a:headEnd type="none" w="med" len="med"/>
              <a:tailEnd type="stealth" w="med" len="med"/>
            </a:ln>
            <a:effectLst/>
          </p:spPr>
        </p:cxnSp>
        <p:cxnSp>
          <p:nvCxnSpPr>
            <p:cNvPr id="20" name="Straight Arrow Connector 19"/>
            <p:cNvCxnSpPr/>
            <p:nvPr/>
          </p:nvCxnSpPr>
          <p:spPr bwMode="auto">
            <a:xfrm>
              <a:off x="5669280" y="5074920"/>
              <a:ext cx="0" cy="365760"/>
            </a:xfrm>
            <a:prstGeom prst="straightConnector1">
              <a:avLst/>
            </a:prstGeom>
            <a:noFill/>
            <a:ln w="44450" cap="flat" cmpd="sng" algn="ctr">
              <a:solidFill>
                <a:srgbClr val="FFFF00"/>
              </a:solidFill>
              <a:prstDash val="solid"/>
              <a:round/>
              <a:headEnd type="stealth" w="med" len="med"/>
              <a:tailEnd type="none" w="med" len="med"/>
            </a:ln>
            <a:effectLst/>
          </p:spPr>
        </p:cxnSp>
      </p:grpSp>
      <p:grpSp>
        <p:nvGrpSpPr>
          <p:cNvPr id="21" name="Group 20"/>
          <p:cNvGrpSpPr/>
          <p:nvPr/>
        </p:nvGrpSpPr>
        <p:grpSpPr>
          <a:xfrm>
            <a:off x="8412480" y="2834640"/>
            <a:ext cx="91440" cy="868680"/>
            <a:chOff x="5577840" y="5074920"/>
            <a:chExt cx="91440" cy="365760"/>
          </a:xfrm>
          <a:effectLst>
            <a:glow rad="25400">
              <a:schemeClr val="tx1"/>
            </a:glow>
          </a:effectLst>
        </p:grpSpPr>
        <p:cxnSp>
          <p:nvCxnSpPr>
            <p:cNvPr id="22" name="Straight Arrow Connector 21"/>
            <p:cNvCxnSpPr/>
            <p:nvPr/>
          </p:nvCxnSpPr>
          <p:spPr bwMode="auto">
            <a:xfrm>
              <a:off x="5577840" y="5074920"/>
              <a:ext cx="0" cy="365760"/>
            </a:xfrm>
            <a:prstGeom prst="straightConnector1">
              <a:avLst/>
            </a:prstGeom>
            <a:noFill/>
            <a:ln w="44450" cap="flat" cmpd="sng" algn="ctr">
              <a:solidFill>
                <a:srgbClr val="FFFF00"/>
              </a:solidFill>
              <a:prstDash val="solid"/>
              <a:round/>
              <a:headEnd type="none" w="med" len="med"/>
              <a:tailEnd type="stealth" w="med" len="med"/>
            </a:ln>
            <a:effectLst/>
          </p:spPr>
        </p:cxnSp>
        <p:cxnSp>
          <p:nvCxnSpPr>
            <p:cNvPr id="23" name="Straight Arrow Connector 22"/>
            <p:cNvCxnSpPr/>
            <p:nvPr/>
          </p:nvCxnSpPr>
          <p:spPr bwMode="auto">
            <a:xfrm>
              <a:off x="5669280" y="5074920"/>
              <a:ext cx="0" cy="365760"/>
            </a:xfrm>
            <a:prstGeom prst="straightConnector1">
              <a:avLst/>
            </a:prstGeom>
            <a:noFill/>
            <a:ln w="44450" cap="flat" cmpd="sng" algn="ctr">
              <a:solidFill>
                <a:srgbClr val="FFFF00"/>
              </a:solidFill>
              <a:prstDash val="solid"/>
              <a:round/>
              <a:headEnd type="stealth" w="med" len="med"/>
              <a:tailEnd type="none" w="med" len="med"/>
            </a:ln>
            <a:effectLst/>
          </p:spPr>
        </p:cxnSp>
      </p:grpSp>
      <p:grpSp>
        <p:nvGrpSpPr>
          <p:cNvPr id="27" name="Group 26"/>
          <p:cNvGrpSpPr/>
          <p:nvPr/>
        </p:nvGrpSpPr>
        <p:grpSpPr>
          <a:xfrm rot="5400000">
            <a:off x="7770494" y="2194561"/>
            <a:ext cx="91440" cy="731519"/>
            <a:chOff x="5577840" y="5074920"/>
            <a:chExt cx="91440" cy="308008"/>
          </a:xfrm>
          <a:effectLst>
            <a:glow rad="25400">
              <a:schemeClr val="tx1"/>
            </a:glow>
          </a:effectLst>
        </p:grpSpPr>
        <p:cxnSp>
          <p:nvCxnSpPr>
            <p:cNvPr id="28" name="Straight Arrow Connector 27"/>
            <p:cNvCxnSpPr/>
            <p:nvPr/>
          </p:nvCxnSpPr>
          <p:spPr bwMode="auto">
            <a:xfrm>
              <a:off x="5577840" y="5074920"/>
              <a:ext cx="0" cy="308008"/>
            </a:xfrm>
            <a:prstGeom prst="straightConnector1">
              <a:avLst/>
            </a:prstGeom>
            <a:noFill/>
            <a:ln w="44450" cap="flat" cmpd="sng" algn="ctr">
              <a:solidFill>
                <a:srgbClr val="FFFF00"/>
              </a:solidFill>
              <a:prstDash val="solid"/>
              <a:round/>
              <a:headEnd type="none" w="med" len="med"/>
              <a:tailEnd type="stealth" w="med" len="med"/>
            </a:ln>
            <a:effectLst/>
          </p:spPr>
        </p:cxnSp>
        <p:cxnSp>
          <p:nvCxnSpPr>
            <p:cNvPr id="29" name="Straight Arrow Connector 28"/>
            <p:cNvCxnSpPr/>
            <p:nvPr/>
          </p:nvCxnSpPr>
          <p:spPr bwMode="auto">
            <a:xfrm>
              <a:off x="5669280" y="5074920"/>
              <a:ext cx="0" cy="308008"/>
            </a:xfrm>
            <a:prstGeom prst="straightConnector1">
              <a:avLst/>
            </a:prstGeom>
            <a:noFill/>
            <a:ln w="44450" cap="flat" cmpd="sng" algn="ctr">
              <a:solidFill>
                <a:srgbClr val="FFFF00"/>
              </a:solidFill>
              <a:prstDash val="solid"/>
              <a:round/>
              <a:headEnd type="stealth" w="med" len="med"/>
              <a:tailEnd type="none" w="med" len="med"/>
            </a:ln>
            <a:effectLst/>
          </p:spPr>
        </p:cxnSp>
      </p:grpSp>
    </p:spTree>
    <p:extLst>
      <p:ext uri="{BB962C8B-B14F-4D97-AF65-F5344CB8AC3E}">
        <p14:creationId xmlns:p14="http://schemas.microsoft.com/office/powerpoint/2010/main" val="414793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“Library calls” on x86/Linux:  Option 3</a:t>
            </a:r>
          </a:p>
        </p:txBody>
      </p:sp>
      <p:sp>
        <p:nvSpPr>
          <p:cNvPr id="3" name="Content Placeholder 2"/>
          <p:cNvSpPr>
            <a:spLocks noGrp="1"/>
          </p:cNvSpPr>
          <p:nvPr>
            <p:ph idx="1"/>
          </p:nvPr>
        </p:nvSpPr>
        <p:spPr>
          <a:xfrm>
            <a:off x="396875" y="1362075"/>
            <a:ext cx="5029200" cy="4972050"/>
          </a:xfrm>
        </p:spPr>
        <p:txBody>
          <a:bodyPr/>
          <a:lstStyle/>
          <a:p>
            <a:r>
              <a:rPr lang="en-US" dirty="0"/>
              <a:t>Your program can choose to directly invoke Linux system calls as well</a:t>
            </a:r>
          </a:p>
          <a:p>
            <a:pPr lvl="1"/>
            <a:r>
              <a:rPr lang="en-US" dirty="0"/>
              <a:t>Nothing is forcing you to link with </a:t>
            </a:r>
            <a:r>
              <a:rPr lang="en-US" dirty="0" err="1">
                <a:latin typeface="Courier New" panose="02070309020205020404" pitchFamily="49" charset="0"/>
                <a:cs typeface="Courier New" panose="02070309020205020404" pitchFamily="49" charset="0"/>
              </a:rPr>
              <a:t>glibc</a:t>
            </a:r>
            <a:r>
              <a:rPr lang="en-US" dirty="0"/>
              <a:t> and use it</a:t>
            </a:r>
            <a:endParaRPr lang="en-US" dirty="0">
              <a:latin typeface="Courier New" panose="02070309020205020404" pitchFamily="49" charset="0"/>
              <a:cs typeface="Courier New" panose="02070309020205020404" pitchFamily="49" charset="0"/>
            </a:endParaRPr>
          </a:p>
          <a:p>
            <a:pPr lvl="1"/>
            <a:r>
              <a:rPr lang="en-US" dirty="0"/>
              <a:t>But relying on directly-invoked Linux system calls may make your program less portable across UNIX varieties</a:t>
            </a:r>
          </a:p>
        </p:txBody>
      </p:sp>
      <p:sp>
        <p:nvSpPr>
          <p:cNvPr id="4" name="Slide Number Placeholder 3"/>
          <p:cNvSpPr>
            <a:spLocks noGrp="1"/>
          </p:cNvSpPr>
          <p:nvPr>
            <p:ph type="sldNum" sz="quarter" idx="10"/>
          </p:nvPr>
        </p:nvSpPr>
        <p:spPr/>
        <p:txBody>
          <a:bodyPr/>
          <a:lstStyle/>
          <a:p>
            <a:fld id="{F3D8482D-149E-464A-ABD3-9AE05EAAC11E}" type="slidenum">
              <a:rPr lang="en-US" smtClean="0"/>
              <a:t>32</a:t>
            </a:fld>
            <a:endParaRPr lang="en-US"/>
          </a:p>
        </p:txBody>
      </p:sp>
      <p:graphicFrame>
        <p:nvGraphicFramePr>
          <p:cNvPr id="7" name="Table 6"/>
          <p:cNvGraphicFramePr>
            <a:graphicFrameLocks noGrp="1"/>
          </p:cNvGraphicFramePr>
          <p:nvPr/>
        </p:nvGraphicFramePr>
        <p:xfrm>
          <a:off x="5669280" y="3749040"/>
          <a:ext cx="3291840" cy="1920240"/>
        </p:xfrm>
        <a:graphic>
          <a:graphicData uri="http://schemas.openxmlformats.org/drawingml/2006/table">
            <a:tbl>
              <a:tblPr firstRow="1" bandRow="1">
                <a:tableStyleId>{5940675A-B579-460E-94D1-54222C63F5DA}</a:tableStyleId>
              </a:tblPr>
              <a:tblGrid>
                <a:gridCol w="3291840">
                  <a:extLst>
                    <a:ext uri="{9D8B030D-6E8A-4147-A177-3AD203B41FA5}">
                      <a16:colId xmlns:a16="http://schemas.microsoft.com/office/drawing/2014/main" val="20000"/>
                    </a:ext>
                  </a:extLst>
                </a:gridCol>
              </a:tblGrid>
              <a:tr h="128016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architecture-independent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38100" cap="flat" cmpd="sng" algn="ctr">
                      <a:solidFill>
                        <a:srgbClr val="0066FF"/>
                      </a:solidFill>
                      <a:prstDash val="solid"/>
                      <a:round/>
                      <a:headEnd type="none" w="med" len="med"/>
                      <a:tailEnd type="none" w="med" len="med"/>
                    </a:lnT>
                    <a:lnB w="19050" cap="flat" cmpd="sng" algn="ctr">
                      <a:solidFill>
                        <a:schemeClr val="bg1"/>
                      </a:solidFill>
                      <a:prstDash val="lgDash"/>
                      <a:round/>
                      <a:headEnd type="none" w="med" len="med"/>
                      <a:tailEnd type="none" w="med" len="med"/>
                    </a:lnB>
                    <a:solidFill>
                      <a:srgbClr val="4B2A85">
                        <a:alpha val="80000"/>
                      </a:srgbClr>
                    </a:solidFill>
                  </a:tcPr>
                </a:tc>
                <a:extLst>
                  <a:ext uri="{0D108BD9-81ED-4DB2-BD59-A6C34878D82A}">
                    <a16:rowId xmlns:a16="http://schemas.microsoft.com/office/drawing/2014/main" val="10000"/>
                  </a:ext>
                </a:extLst>
              </a:tr>
              <a:tr h="64008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19050" cap="flat" cmpd="sng" algn="ctr">
                      <a:solidFill>
                        <a:schemeClr val="bg1"/>
                      </a:solidFill>
                      <a:prstDash val="lgDash"/>
                      <a:round/>
                      <a:headEnd type="none" w="med" len="med"/>
                      <a:tailEnd type="none" w="med" len="med"/>
                    </a:lnT>
                    <a:lnB w="38100" cap="flat" cmpd="sng" algn="ctr">
                      <a:solidFill>
                        <a:srgbClr val="0066FF"/>
                      </a:solidFill>
                      <a:prstDash val="solid"/>
                      <a:round/>
                      <a:headEnd type="none" w="med" len="med"/>
                      <a:tailEnd type="none" w="med" len="med"/>
                    </a:lnB>
                    <a:solidFill>
                      <a:srgbClr val="4B2A85">
                        <a:alpha val="80000"/>
                      </a:srgbClr>
                    </a:solidFill>
                  </a:tcPr>
                </a:tc>
                <a:extLst>
                  <a:ext uri="{0D108BD9-81ED-4DB2-BD59-A6C34878D82A}">
                    <a16:rowId xmlns:a16="http://schemas.microsoft.com/office/drawing/2014/main" val="10001"/>
                  </a:ext>
                </a:extLst>
              </a:tr>
            </a:tbl>
          </a:graphicData>
        </a:graphic>
      </p:graphicFrame>
      <p:sp>
        <p:nvSpPr>
          <p:cNvPr id="8" name="TextBox 7"/>
          <p:cNvSpPr txBox="1"/>
          <p:nvPr/>
        </p:nvSpPr>
        <p:spPr>
          <a:xfrm>
            <a:off x="5669280" y="1371600"/>
            <a:ext cx="3291840" cy="1920240"/>
          </a:xfrm>
          <a:prstGeom prst="rect">
            <a:avLst/>
          </a:prstGeom>
          <a:solidFill>
            <a:srgbClr val="C00000">
              <a:alpha val="80000"/>
            </a:srgbClr>
          </a:solidFill>
          <a:ln w="22225">
            <a:solidFill>
              <a:srgbClr val="B7A57A"/>
            </a:solidFill>
          </a:ln>
        </p:spPr>
        <p:txBody>
          <a:bodyPr vert="horz" wrap="square" tIns="91440" rtlCol="0" anchor="t" anchorCtr="0">
            <a:noAutofit/>
          </a:bodyPr>
          <a:lstStyle/>
          <a:p>
            <a:pPr>
              <a:lnSpc>
                <a:spcPct val="80000"/>
              </a:lnSpc>
            </a:pPr>
            <a:endParaRPr lang="en-US"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9" name="TextBox 8"/>
          <p:cNvSpPr txBox="1"/>
          <p:nvPr/>
        </p:nvSpPr>
        <p:spPr>
          <a:xfrm>
            <a:off x="6400800" y="2194560"/>
            <a:ext cx="2560320" cy="1097280"/>
          </a:xfrm>
          <a:prstGeom prst="rect">
            <a:avLst/>
          </a:prstGeom>
          <a:solidFill>
            <a:srgbClr val="990033"/>
          </a:solidFill>
          <a:ln w="22225">
            <a:solidFill>
              <a:srgbClr val="B7A57A"/>
            </a:solidFill>
            <a:prstDash val="lgDash"/>
          </a:ln>
        </p:spPr>
        <p:txBody>
          <a:bodyPr vert="horz" wrap="square" tIns="91440" rtlCol="0" anchor="b" anchorCtr="1">
            <a:noAutofit/>
          </a:bodyPr>
          <a:lstStyle/>
          <a:p>
            <a:pPr algn="ctr">
              <a:lnSpc>
                <a:spcPct val="80000"/>
              </a:lnSpc>
            </a:pPr>
            <a:r>
              <a:rPr lang="en-US" sz="2400" b="1" dirty="0" err="1">
                <a:solidFill>
                  <a:schemeClr val="bg1"/>
                </a:solidFill>
                <a:latin typeface="Calibri" panose="020F0502020204030204" pitchFamily="34" charset="0"/>
                <a:ea typeface="CMU Bright" panose="02000603000000000000" pitchFamily="2" charset="0"/>
                <a:cs typeface="Calibri" panose="020F0502020204030204" pitchFamily="34" charset="0"/>
              </a:rPr>
              <a:t>glibc</a:t>
            </a:r>
            <a:endParaRPr lang="en-US" sz="2400"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10" name="TextBox 9"/>
          <p:cNvSpPr txBox="1"/>
          <p:nvPr/>
        </p:nvSpPr>
        <p:spPr>
          <a:xfrm>
            <a:off x="6400800" y="2286000"/>
            <a:ext cx="1188720" cy="584775"/>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C standard</a:t>
            </a:r>
          </a:p>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library</a:t>
            </a:r>
          </a:p>
        </p:txBody>
      </p:sp>
      <p:sp>
        <p:nvSpPr>
          <p:cNvPr id="11" name="TextBox 10"/>
          <p:cNvSpPr txBox="1"/>
          <p:nvPr/>
        </p:nvSpPr>
        <p:spPr>
          <a:xfrm>
            <a:off x="7955280" y="2409110"/>
            <a:ext cx="1005840" cy="338554"/>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POSIX</a:t>
            </a:r>
          </a:p>
        </p:txBody>
      </p:sp>
      <p:sp>
        <p:nvSpPr>
          <p:cNvPr id="13" name="TextBox 12"/>
          <p:cNvSpPr txBox="1"/>
          <p:nvPr/>
        </p:nvSpPr>
        <p:spPr>
          <a:xfrm>
            <a:off x="7589520" y="5623560"/>
            <a:ext cx="1463040" cy="369332"/>
          </a:xfrm>
          <a:prstGeom prst="rect">
            <a:avLst/>
          </a:prstGeom>
          <a:noFill/>
        </p:spPr>
        <p:txBody>
          <a:bodyPr wrap="square" rtlCol="0">
            <a:spAutoFit/>
          </a:bodyPr>
          <a:lstStyle/>
          <a:p>
            <a:pPr algn="r"/>
            <a:r>
              <a:rPr lang="en-US" b="1" dirty="0">
                <a:solidFill>
                  <a:srgbClr val="0066FF"/>
                </a:solidFill>
                <a:latin typeface="Calibri" panose="020F0502020204030204" pitchFamily="34" charset="0"/>
                <a:ea typeface="CMU Bright" panose="02000603000000000000" pitchFamily="2" charset="0"/>
                <a:cs typeface="Calibri" panose="020F0502020204030204" pitchFamily="34" charset="0"/>
              </a:rPr>
              <a:t>Linux kernel</a:t>
            </a:r>
          </a:p>
        </p:txBody>
      </p:sp>
      <p:sp>
        <p:nvSpPr>
          <p:cNvPr id="14" name="TextBox 13"/>
          <p:cNvSpPr txBox="1"/>
          <p:nvPr/>
        </p:nvSpPr>
        <p:spPr>
          <a:xfrm>
            <a:off x="7406640" y="1051560"/>
            <a:ext cx="1645920" cy="369332"/>
          </a:xfrm>
          <a:prstGeom prst="rect">
            <a:avLst/>
          </a:prstGeom>
          <a:noFill/>
        </p:spPr>
        <p:txBody>
          <a:bodyPr wrap="square" rtlCol="0">
            <a:spAutoFit/>
          </a:bodyPr>
          <a:lstStyle/>
          <a:p>
            <a:pPr algn="r"/>
            <a:r>
              <a:rPr lang="en-US" b="1" dirty="0">
                <a:solidFill>
                  <a:srgbClr val="B7A57A"/>
                </a:solidFill>
                <a:latin typeface="Calibri" panose="020F0502020204030204" pitchFamily="34" charset="0"/>
                <a:ea typeface="CMU Bright" panose="02000603000000000000" pitchFamily="2" charset="0"/>
                <a:cs typeface="Calibri" panose="020F0502020204030204" pitchFamily="34" charset="0"/>
              </a:rPr>
              <a:t>Your program</a:t>
            </a:r>
          </a:p>
        </p:txBody>
      </p:sp>
      <p:sp>
        <p:nvSpPr>
          <p:cNvPr id="17" name="Freeform 6"/>
          <p:cNvSpPr>
            <a:spLocks/>
          </p:cNvSpPr>
          <p:nvPr/>
        </p:nvSpPr>
        <p:spPr bwMode="auto">
          <a:xfrm>
            <a:off x="5943600" y="2743200"/>
            <a:ext cx="180975" cy="338138"/>
          </a:xfrm>
          <a:custGeom>
            <a:avLst/>
            <a:gdLst>
              <a:gd name="T0" fmla="*/ 169 w 357"/>
              <a:gd name="T1" fmla="*/ 0 h 816"/>
              <a:gd name="T2" fmla="*/ 115 w 357"/>
              <a:gd name="T3" fmla="*/ 24 h 816"/>
              <a:gd name="T4" fmla="*/ 25 w 357"/>
              <a:gd name="T5" fmla="*/ 84 h 816"/>
              <a:gd name="T6" fmla="*/ 19 w 357"/>
              <a:gd name="T7" fmla="*/ 132 h 816"/>
              <a:gd name="T8" fmla="*/ 55 w 357"/>
              <a:gd name="T9" fmla="*/ 144 h 816"/>
              <a:gd name="T10" fmla="*/ 73 w 357"/>
              <a:gd name="T11" fmla="*/ 150 h 816"/>
              <a:gd name="T12" fmla="*/ 307 w 357"/>
              <a:gd name="T13" fmla="*/ 192 h 816"/>
              <a:gd name="T14" fmla="*/ 325 w 357"/>
              <a:gd name="T15" fmla="*/ 210 h 816"/>
              <a:gd name="T16" fmla="*/ 253 w 357"/>
              <a:gd name="T17" fmla="*/ 258 h 816"/>
              <a:gd name="T18" fmla="*/ 205 w 357"/>
              <a:gd name="T19" fmla="*/ 288 h 816"/>
              <a:gd name="T20" fmla="*/ 181 w 357"/>
              <a:gd name="T21" fmla="*/ 294 h 816"/>
              <a:gd name="T22" fmla="*/ 97 w 357"/>
              <a:gd name="T23" fmla="*/ 330 h 816"/>
              <a:gd name="T24" fmla="*/ 61 w 357"/>
              <a:gd name="T25" fmla="*/ 354 h 816"/>
              <a:gd name="T26" fmla="*/ 43 w 357"/>
              <a:gd name="T27" fmla="*/ 366 h 816"/>
              <a:gd name="T28" fmla="*/ 103 w 357"/>
              <a:gd name="T29" fmla="*/ 414 h 816"/>
              <a:gd name="T30" fmla="*/ 145 w 357"/>
              <a:gd name="T31" fmla="*/ 402 h 816"/>
              <a:gd name="T32" fmla="*/ 163 w 357"/>
              <a:gd name="T33" fmla="*/ 414 h 816"/>
              <a:gd name="T34" fmla="*/ 253 w 357"/>
              <a:gd name="T35" fmla="*/ 462 h 816"/>
              <a:gd name="T36" fmla="*/ 247 w 357"/>
              <a:gd name="T37" fmla="*/ 576 h 816"/>
              <a:gd name="T38" fmla="*/ 193 w 357"/>
              <a:gd name="T39" fmla="*/ 606 h 816"/>
              <a:gd name="T40" fmla="*/ 181 w 357"/>
              <a:gd name="T41" fmla="*/ 684 h 816"/>
              <a:gd name="T42" fmla="*/ 163 w 357"/>
              <a:gd name="T43" fmla="*/ 780 h 816"/>
              <a:gd name="T44" fmla="*/ 175 w 357"/>
              <a:gd name="T4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816">
                <a:moveTo>
                  <a:pt x="169" y="0"/>
                </a:moveTo>
                <a:cubicBezTo>
                  <a:pt x="149" y="7"/>
                  <a:pt x="135" y="17"/>
                  <a:pt x="115" y="24"/>
                </a:cubicBezTo>
                <a:cubicBezTo>
                  <a:pt x="100" y="39"/>
                  <a:pt x="44" y="78"/>
                  <a:pt x="25" y="84"/>
                </a:cubicBezTo>
                <a:cubicBezTo>
                  <a:pt x="16" y="98"/>
                  <a:pt x="0" y="113"/>
                  <a:pt x="19" y="132"/>
                </a:cubicBezTo>
                <a:cubicBezTo>
                  <a:pt x="28" y="141"/>
                  <a:pt x="43" y="140"/>
                  <a:pt x="55" y="144"/>
                </a:cubicBezTo>
                <a:cubicBezTo>
                  <a:pt x="61" y="146"/>
                  <a:pt x="73" y="150"/>
                  <a:pt x="73" y="150"/>
                </a:cubicBezTo>
                <a:cubicBezTo>
                  <a:pt x="148" y="139"/>
                  <a:pt x="235" y="168"/>
                  <a:pt x="307" y="192"/>
                </a:cubicBezTo>
                <a:cubicBezTo>
                  <a:pt x="313" y="198"/>
                  <a:pt x="320" y="203"/>
                  <a:pt x="325" y="210"/>
                </a:cubicBezTo>
                <a:cubicBezTo>
                  <a:pt x="357" y="258"/>
                  <a:pt x="272" y="256"/>
                  <a:pt x="253" y="258"/>
                </a:cubicBezTo>
                <a:cubicBezTo>
                  <a:pt x="196" y="272"/>
                  <a:pt x="265" y="251"/>
                  <a:pt x="205" y="288"/>
                </a:cubicBezTo>
                <a:cubicBezTo>
                  <a:pt x="198" y="292"/>
                  <a:pt x="189" y="291"/>
                  <a:pt x="181" y="294"/>
                </a:cubicBezTo>
                <a:cubicBezTo>
                  <a:pt x="62" y="343"/>
                  <a:pt x="192" y="298"/>
                  <a:pt x="97" y="330"/>
                </a:cubicBezTo>
                <a:cubicBezTo>
                  <a:pt x="83" y="335"/>
                  <a:pt x="73" y="346"/>
                  <a:pt x="61" y="354"/>
                </a:cubicBezTo>
                <a:cubicBezTo>
                  <a:pt x="55" y="358"/>
                  <a:pt x="43" y="366"/>
                  <a:pt x="43" y="366"/>
                </a:cubicBezTo>
                <a:cubicBezTo>
                  <a:pt x="53" y="397"/>
                  <a:pt x="78" y="397"/>
                  <a:pt x="103" y="414"/>
                </a:cubicBezTo>
                <a:cubicBezTo>
                  <a:pt x="117" y="410"/>
                  <a:pt x="131" y="400"/>
                  <a:pt x="145" y="402"/>
                </a:cubicBezTo>
                <a:cubicBezTo>
                  <a:pt x="152" y="403"/>
                  <a:pt x="157" y="411"/>
                  <a:pt x="163" y="414"/>
                </a:cubicBezTo>
                <a:cubicBezTo>
                  <a:pt x="192" y="429"/>
                  <a:pt x="225" y="444"/>
                  <a:pt x="253" y="462"/>
                </a:cubicBezTo>
                <a:cubicBezTo>
                  <a:pt x="265" y="497"/>
                  <a:pt x="270" y="542"/>
                  <a:pt x="247" y="576"/>
                </a:cubicBezTo>
                <a:cubicBezTo>
                  <a:pt x="236" y="593"/>
                  <a:pt x="193" y="606"/>
                  <a:pt x="193" y="606"/>
                </a:cubicBezTo>
                <a:cubicBezTo>
                  <a:pt x="178" y="651"/>
                  <a:pt x="173" y="626"/>
                  <a:pt x="181" y="684"/>
                </a:cubicBezTo>
                <a:cubicBezTo>
                  <a:pt x="171" y="715"/>
                  <a:pt x="168" y="748"/>
                  <a:pt x="163" y="780"/>
                </a:cubicBezTo>
                <a:cubicBezTo>
                  <a:pt x="170" y="808"/>
                  <a:pt x="165" y="797"/>
                  <a:pt x="175" y="816"/>
                </a:cubicBezTo>
              </a:path>
            </a:pathLst>
          </a:custGeom>
          <a:noFill/>
          <a:ln w="28575" cmpd="sng">
            <a:solidFill>
              <a:srgbClr val="FFFF00"/>
            </a:solidFill>
            <a:round/>
            <a:headEnd/>
            <a:tailEnd/>
          </a:ln>
          <a:effectLst>
            <a:glow rad="38100">
              <a:schemeClr val="tx1"/>
            </a:glow>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000"/>
          </a:p>
        </p:txBody>
      </p:sp>
      <p:grpSp>
        <p:nvGrpSpPr>
          <p:cNvPr id="27" name="Group 26"/>
          <p:cNvGrpSpPr/>
          <p:nvPr/>
        </p:nvGrpSpPr>
        <p:grpSpPr>
          <a:xfrm>
            <a:off x="5989320" y="3108960"/>
            <a:ext cx="91440" cy="594360"/>
            <a:chOff x="5577840" y="5074920"/>
            <a:chExt cx="91440" cy="365760"/>
          </a:xfrm>
          <a:effectLst>
            <a:glow rad="25400">
              <a:schemeClr val="tx1"/>
            </a:glow>
          </a:effectLst>
        </p:grpSpPr>
        <p:cxnSp>
          <p:nvCxnSpPr>
            <p:cNvPr id="28" name="Straight Arrow Connector 27"/>
            <p:cNvCxnSpPr/>
            <p:nvPr/>
          </p:nvCxnSpPr>
          <p:spPr bwMode="auto">
            <a:xfrm>
              <a:off x="5577840" y="5074920"/>
              <a:ext cx="0" cy="365760"/>
            </a:xfrm>
            <a:prstGeom prst="straightConnector1">
              <a:avLst/>
            </a:prstGeom>
            <a:noFill/>
            <a:ln w="44450" cap="flat" cmpd="sng" algn="ctr">
              <a:solidFill>
                <a:srgbClr val="FFFF00"/>
              </a:solidFill>
              <a:prstDash val="solid"/>
              <a:round/>
              <a:headEnd type="none" w="med" len="med"/>
              <a:tailEnd type="stealth" w="med" len="med"/>
            </a:ln>
            <a:effectLst/>
          </p:spPr>
        </p:cxnSp>
        <p:cxnSp>
          <p:nvCxnSpPr>
            <p:cNvPr id="29" name="Straight Arrow Connector 28"/>
            <p:cNvCxnSpPr/>
            <p:nvPr/>
          </p:nvCxnSpPr>
          <p:spPr bwMode="auto">
            <a:xfrm>
              <a:off x="5669280" y="5074920"/>
              <a:ext cx="0" cy="365760"/>
            </a:xfrm>
            <a:prstGeom prst="straightConnector1">
              <a:avLst/>
            </a:prstGeom>
            <a:noFill/>
            <a:ln w="44450" cap="flat" cmpd="sng" algn="ctr">
              <a:solidFill>
                <a:srgbClr val="FFFF00"/>
              </a:solidFill>
              <a:prstDash val="solid"/>
              <a:round/>
              <a:headEnd type="stealth" w="med" len="med"/>
              <a:tailEnd type="none" w="med" len="med"/>
            </a:ln>
            <a:effectLst/>
          </p:spPr>
        </p:cxnSp>
      </p:grpSp>
    </p:spTree>
    <p:extLst>
      <p:ext uri="{BB962C8B-B14F-4D97-AF65-F5344CB8AC3E}">
        <p14:creationId xmlns:p14="http://schemas.microsoft.com/office/powerpoint/2010/main" val="4213323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 on x86/Linux</a:t>
            </a:r>
          </a:p>
        </p:txBody>
      </p:sp>
      <p:sp>
        <p:nvSpPr>
          <p:cNvPr id="3" name="Content Placeholder 2"/>
          <p:cNvSpPr>
            <a:spLocks noGrp="1"/>
          </p:cNvSpPr>
          <p:nvPr>
            <p:ph idx="1"/>
          </p:nvPr>
        </p:nvSpPr>
        <p:spPr>
          <a:xfrm>
            <a:off x="396875" y="1362075"/>
            <a:ext cx="5029200" cy="4972050"/>
          </a:xfrm>
        </p:spPr>
        <p:txBody>
          <a:bodyPr/>
          <a:lstStyle/>
          <a:p>
            <a:r>
              <a:rPr lang="en-US" dirty="0"/>
              <a:t>Let’s walk through how a Linux system call actually works</a:t>
            </a:r>
          </a:p>
          <a:p>
            <a:pPr lvl="1"/>
            <a:r>
              <a:rPr lang="en-US" dirty="0"/>
              <a:t>We’ll assume </a:t>
            </a:r>
            <a:r>
              <a:rPr lang="en-US" i="1" dirty="0"/>
              <a:t>32-bit x86</a:t>
            </a:r>
            <a:r>
              <a:rPr lang="en-US" dirty="0"/>
              <a:t> using the modern </a:t>
            </a:r>
            <a:r>
              <a:rPr lang="en-US" dirty="0">
                <a:latin typeface="Courier New" panose="02070309020205020404" pitchFamily="49" charset="0"/>
                <a:cs typeface="Courier New" panose="02070309020205020404" pitchFamily="49" charset="0"/>
              </a:rPr>
              <a:t>SYSENTER</a:t>
            </a:r>
            <a:r>
              <a:rPr lang="en-US" dirty="0"/>
              <a:t> / </a:t>
            </a:r>
            <a:r>
              <a:rPr lang="en-US" dirty="0">
                <a:latin typeface="Courier New" panose="02070309020205020404" pitchFamily="49" charset="0"/>
                <a:cs typeface="Courier New" panose="02070309020205020404" pitchFamily="49" charset="0"/>
              </a:rPr>
              <a:t>SYSEXIT</a:t>
            </a:r>
            <a:r>
              <a:rPr lang="en-US" dirty="0"/>
              <a:t> x86 instructions</a:t>
            </a:r>
          </a:p>
          <a:p>
            <a:pPr lvl="2"/>
            <a:r>
              <a:rPr lang="en-US" dirty="0"/>
              <a:t>x86-64 code is similar, though details always change over time, so take this as an example – not a debugging guide</a:t>
            </a:r>
          </a:p>
        </p:txBody>
      </p:sp>
      <p:sp>
        <p:nvSpPr>
          <p:cNvPr id="4" name="Slide Number Placeholder 3"/>
          <p:cNvSpPr>
            <a:spLocks noGrp="1"/>
          </p:cNvSpPr>
          <p:nvPr>
            <p:ph type="sldNum" sz="quarter" idx="10"/>
          </p:nvPr>
        </p:nvSpPr>
        <p:spPr/>
        <p:txBody>
          <a:bodyPr/>
          <a:lstStyle/>
          <a:p>
            <a:fld id="{F3D8482D-149E-464A-ABD3-9AE05EAAC11E}" type="slidenum">
              <a:rPr lang="en-US" smtClean="0"/>
              <a:t>33</a:t>
            </a:fld>
            <a:endParaRPr lang="en-US"/>
          </a:p>
        </p:txBody>
      </p:sp>
      <p:graphicFrame>
        <p:nvGraphicFramePr>
          <p:cNvPr id="7" name="Table 6"/>
          <p:cNvGraphicFramePr>
            <a:graphicFrameLocks noGrp="1"/>
          </p:cNvGraphicFramePr>
          <p:nvPr/>
        </p:nvGraphicFramePr>
        <p:xfrm>
          <a:off x="5669280" y="3749040"/>
          <a:ext cx="3291840" cy="1920240"/>
        </p:xfrm>
        <a:graphic>
          <a:graphicData uri="http://schemas.openxmlformats.org/drawingml/2006/table">
            <a:tbl>
              <a:tblPr firstRow="1" bandRow="1">
                <a:tableStyleId>{5940675A-B579-460E-94D1-54222C63F5DA}</a:tableStyleId>
              </a:tblPr>
              <a:tblGrid>
                <a:gridCol w="3291840">
                  <a:extLst>
                    <a:ext uri="{9D8B030D-6E8A-4147-A177-3AD203B41FA5}">
                      <a16:colId xmlns:a16="http://schemas.microsoft.com/office/drawing/2014/main" val="20000"/>
                    </a:ext>
                  </a:extLst>
                </a:gridCol>
              </a:tblGrid>
              <a:tr h="128016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architecture-independent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38100" cap="flat" cmpd="sng" algn="ctr">
                      <a:solidFill>
                        <a:srgbClr val="0066FF"/>
                      </a:solidFill>
                      <a:prstDash val="solid"/>
                      <a:round/>
                      <a:headEnd type="none" w="med" len="med"/>
                      <a:tailEnd type="none" w="med" len="med"/>
                    </a:lnT>
                    <a:lnB w="19050" cap="flat" cmpd="sng" algn="ctr">
                      <a:solidFill>
                        <a:schemeClr val="bg1"/>
                      </a:solidFill>
                      <a:prstDash val="lgDash"/>
                      <a:round/>
                      <a:headEnd type="none" w="med" len="med"/>
                      <a:tailEnd type="none" w="med" len="med"/>
                    </a:lnB>
                    <a:solidFill>
                      <a:srgbClr val="4B2A85">
                        <a:alpha val="80000"/>
                      </a:srgbClr>
                    </a:solidFill>
                  </a:tcPr>
                </a:tc>
                <a:extLst>
                  <a:ext uri="{0D108BD9-81ED-4DB2-BD59-A6C34878D82A}">
                    <a16:rowId xmlns:a16="http://schemas.microsoft.com/office/drawing/2014/main" val="10000"/>
                  </a:ext>
                </a:extLst>
              </a:tr>
              <a:tr h="64008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19050" cap="flat" cmpd="sng" algn="ctr">
                      <a:solidFill>
                        <a:schemeClr val="bg1"/>
                      </a:solidFill>
                      <a:prstDash val="lgDash"/>
                      <a:round/>
                      <a:headEnd type="none" w="med" len="med"/>
                      <a:tailEnd type="none" w="med" len="med"/>
                    </a:lnT>
                    <a:lnB w="38100" cap="flat" cmpd="sng" algn="ctr">
                      <a:solidFill>
                        <a:srgbClr val="0066FF"/>
                      </a:solidFill>
                      <a:prstDash val="solid"/>
                      <a:round/>
                      <a:headEnd type="none" w="med" len="med"/>
                      <a:tailEnd type="none" w="med" len="med"/>
                    </a:lnB>
                    <a:solidFill>
                      <a:srgbClr val="4B2A85">
                        <a:alpha val="80000"/>
                      </a:srgbClr>
                    </a:solidFill>
                  </a:tcPr>
                </a:tc>
                <a:extLst>
                  <a:ext uri="{0D108BD9-81ED-4DB2-BD59-A6C34878D82A}">
                    <a16:rowId xmlns:a16="http://schemas.microsoft.com/office/drawing/2014/main" val="10001"/>
                  </a:ext>
                </a:extLst>
              </a:tr>
            </a:tbl>
          </a:graphicData>
        </a:graphic>
      </p:graphicFrame>
      <p:sp>
        <p:nvSpPr>
          <p:cNvPr id="8" name="TextBox 7"/>
          <p:cNvSpPr txBox="1"/>
          <p:nvPr/>
        </p:nvSpPr>
        <p:spPr>
          <a:xfrm>
            <a:off x="5669280" y="1371600"/>
            <a:ext cx="3291840" cy="1920240"/>
          </a:xfrm>
          <a:prstGeom prst="rect">
            <a:avLst/>
          </a:prstGeom>
          <a:solidFill>
            <a:srgbClr val="C00000">
              <a:alpha val="80000"/>
            </a:srgbClr>
          </a:solidFill>
          <a:ln w="22225">
            <a:solidFill>
              <a:srgbClr val="B7A57A"/>
            </a:solidFill>
          </a:ln>
        </p:spPr>
        <p:txBody>
          <a:bodyPr vert="horz" wrap="square" tIns="91440" rtlCol="0" anchor="t" anchorCtr="0">
            <a:noAutofit/>
          </a:bodyPr>
          <a:lstStyle/>
          <a:p>
            <a:pPr>
              <a:lnSpc>
                <a:spcPct val="80000"/>
              </a:lnSpc>
            </a:pPr>
            <a:endParaRPr lang="en-US"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9" name="TextBox 8"/>
          <p:cNvSpPr txBox="1"/>
          <p:nvPr/>
        </p:nvSpPr>
        <p:spPr>
          <a:xfrm>
            <a:off x="6400800" y="2194560"/>
            <a:ext cx="2560320" cy="1097280"/>
          </a:xfrm>
          <a:prstGeom prst="rect">
            <a:avLst/>
          </a:prstGeom>
          <a:solidFill>
            <a:srgbClr val="990033"/>
          </a:solidFill>
          <a:ln w="22225">
            <a:solidFill>
              <a:srgbClr val="B7A57A"/>
            </a:solidFill>
            <a:prstDash val="lgDash"/>
          </a:ln>
        </p:spPr>
        <p:txBody>
          <a:bodyPr vert="horz" wrap="square" tIns="91440" rtlCol="0" anchor="b" anchorCtr="1">
            <a:noAutofit/>
          </a:bodyPr>
          <a:lstStyle/>
          <a:p>
            <a:pPr algn="ctr">
              <a:lnSpc>
                <a:spcPct val="80000"/>
              </a:lnSpc>
            </a:pPr>
            <a:r>
              <a:rPr lang="en-US" sz="2400" b="1" dirty="0" err="1">
                <a:solidFill>
                  <a:schemeClr val="bg1"/>
                </a:solidFill>
                <a:latin typeface="Calibri" panose="020F0502020204030204" pitchFamily="34" charset="0"/>
                <a:ea typeface="CMU Bright" panose="02000603000000000000" pitchFamily="2" charset="0"/>
                <a:cs typeface="Calibri" panose="020F0502020204030204" pitchFamily="34" charset="0"/>
              </a:rPr>
              <a:t>glibc</a:t>
            </a:r>
            <a:endParaRPr lang="en-US" sz="2400"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10" name="TextBox 9"/>
          <p:cNvSpPr txBox="1"/>
          <p:nvPr/>
        </p:nvSpPr>
        <p:spPr>
          <a:xfrm>
            <a:off x="6400800" y="2286000"/>
            <a:ext cx="1188720" cy="584775"/>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C standard</a:t>
            </a:r>
          </a:p>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library</a:t>
            </a:r>
          </a:p>
        </p:txBody>
      </p:sp>
      <p:sp>
        <p:nvSpPr>
          <p:cNvPr id="11" name="TextBox 10"/>
          <p:cNvSpPr txBox="1"/>
          <p:nvPr/>
        </p:nvSpPr>
        <p:spPr>
          <a:xfrm>
            <a:off x="7955280" y="2409110"/>
            <a:ext cx="1005840" cy="338554"/>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POSIX</a:t>
            </a:r>
          </a:p>
        </p:txBody>
      </p:sp>
      <p:sp>
        <p:nvSpPr>
          <p:cNvPr id="13" name="TextBox 12"/>
          <p:cNvSpPr txBox="1"/>
          <p:nvPr/>
        </p:nvSpPr>
        <p:spPr>
          <a:xfrm>
            <a:off x="7589520" y="5623560"/>
            <a:ext cx="1463040" cy="369332"/>
          </a:xfrm>
          <a:prstGeom prst="rect">
            <a:avLst/>
          </a:prstGeom>
          <a:noFill/>
        </p:spPr>
        <p:txBody>
          <a:bodyPr wrap="square" rtlCol="0">
            <a:spAutoFit/>
          </a:bodyPr>
          <a:lstStyle/>
          <a:p>
            <a:pPr algn="r"/>
            <a:r>
              <a:rPr lang="en-US" b="1" dirty="0">
                <a:solidFill>
                  <a:srgbClr val="0066FF"/>
                </a:solidFill>
                <a:latin typeface="Calibri" panose="020F0502020204030204" pitchFamily="34" charset="0"/>
                <a:ea typeface="CMU Bright" panose="02000603000000000000" pitchFamily="2" charset="0"/>
                <a:cs typeface="Calibri" panose="020F0502020204030204" pitchFamily="34" charset="0"/>
              </a:rPr>
              <a:t>Linux kernel</a:t>
            </a:r>
          </a:p>
        </p:txBody>
      </p:sp>
      <p:sp>
        <p:nvSpPr>
          <p:cNvPr id="14" name="TextBox 13"/>
          <p:cNvSpPr txBox="1"/>
          <p:nvPr/>
        </p:nvSpPr>
        <p:spPr>
          <a:xfrm>
            <a:off x="7406640" y="1051560"/>
            <a:ext cx="1645920" cy="369332"/>
          </a:xfrm>
          <a:prstGeom prst="rect">
            <a:avLst/>
          </a:prstGeom>
          <a:noFill/>
        </p:spPr>
        <p:txBody>
          <a:bodyPr wrap="square" rtlCol="0">
            <a:spAutoFit/>
          </a:bodyPr>
          <a:lstStyle/>
          <a:p>
            <a:pPr algn="r"/>
            <a:r>
              <a:rPr lang="en-US" b="1" dirty="0">
                <a:solidFill>
                  <a:srgbClr val="B7A57A"/>
                </a:solidFill>
                <a:latin typeface="Calibri" panose="020F0502020204030204" pitchFamily="34" charset="0"/>
                <a:ea typeface="CMU Bright" panose="02000603000000000000" pitchFamily="2" charset="0"/>
                <a:cs typeface="Calibri" panose="020F0502020204030204" pitchFamily="34" charset="0"/>
              </a:rPr>
              <a:t>Your program</a:t>
            </a:r>
          </a:p>
        </p:txBody>
      </p:sp>
      <p:grpSp>
        <p:nvGrpSpPr>
          <p:cNvPr id="27" name="Group 26"/>
          <p:cNvGrpSpPr/>
          <p:nvPr/>
        </p:nvGrpSpPr>
        <p:grpSpPr>
          <a:xfrm>
            <a:off x="5989320" y="3108960"/>
            <a:ext cx="91440" cy="594360"/>
            <a:chOff x="5577840" y="5074920"/>
            <a:chExt cx="91440" cy="365760"/>
          </a:xfrm>
          <a:effectLst>
            <a:glow rad="25400">
              <a:schemeClr val="tx1"/>
            </a:glow>
          </a:effectLst>
        </p:grpSpPr>
        <p:cxnSp>
          <p:nvCxnSpPr>
            <p:cNvPr id="28" name="Straight Arrow Connector 27"/>
            <p:cNvCxnSpPr/>
            <p:nvPr/>
          </p:nvCxnSpPr>
          <p:spPr bwMode="auto">
            <a:xfrm>
              <a:off x="5577840" y="5074920"/>
              <a:ext cx="0" cy="365760"/>
            </a:xfrm>
            <a:prstGeom prst="straightConnector1">
              <a:avLst/>
            </a:prstGeom>
            <a:noFill/>
            <a:ln w="44450" cap="flat" cmpd="sng" algn="ctr">
              <a:solidFill>
                <a:srgbClr val="FFFF00"/>
              </a:solidFill>
              <a:prstDash val="solid"/>
              <a:round/>
              <a:headEnd type="none" w="med" len="med"/>
              <a:tailEnd type="stealth" w="med" len="med"/>
            </a:ln>
            <a:effectLst/>
          </p:spPr>
        </p:cxnSp>
        <p:cxnSp>
          <p:nvCxnSpPr>
            <p:cNvPr id="29" name="Straight Arrow Connector 28"/>
            <p:cNvCxnSpPr/>
            <p:nvPr/>
          </p:nvCxnSpPr>
          <p:spPr bwMode="auto">
            <a:xfrm>
              <a:off x="5669280" y="5074920"/>
              <a:ext cx="0" cy="365760"/>
            </a:xfrm>
            <a:prstGeom prst="straightConnector1">
              <a:avLst/>
            </a:prstGeom>
            <a:noFill/>
            <a:ln w="44450" cap="flat" cmpd="sng" algn="ctr">
              <a:solidFill>
                <a:srgbClr val="FFFF00"/>
              </a:solidFill>
              <a:prstDash val="solid"/>
              <a:round/>
              <a:headEnd type="stealth" w="med" len="med"/>
              <a:tailEnd type="none" w="med" len="med"/>
            </a:ln>
            <a:effectLst/>
          </p:spPr>
        </p:cxnSp>
      </p:grpSp>
      <p:sp>
        <p:nvSpPr>
          <p:cNvPr id="16" name="Freeform 6">
            <a:extLst>
              <a:ext uri="{FF2B5EF4-FFF2-40B4-BE49-F238E27FC236}">
                <a16:creationId xmlns:a16="http://schemas.microsoft.com/office/drawing/2014/main" id="{CBBFD216-2BAB-4B0D-9DDA-5F20E4E8D748}"/>
              </a:ext>
            </a:extLst>
          </p:cNvPr>
          <p:cNvSpPr>
            <a:spLocks/>
          </p:cNvSpPr>
          <p:nvPr/>
        </p:nvSpPr>
        <p:spPr bwMode="auto">
          <a:xfrm>
            <a:off x="7726680" y="1554480"/>
            <a:ext cx="180975" cy="338138"/>
          </a:xfrm>
          <a:custGeom>
            <a:avLst/>
            <a:gdLst>
              <a:gd name="T0" fmla="*/ 169 w 357"/>
              <a:gd name="T1" fmla="*/ 0 h 816"/>
              <a:gd name="T2" fmla="*/ 115 w 357"/>
              <a:gd name="T3" fmla="*/ 24 h 816"/>
              <a:gd name="T4" fmla="*/ 25 w 357"/>
              <a:gd name="T5" fmla="*/ 84 h 816"/>
              <a:gd name="T6" fmla="*/ 19 w 357"/>
              <a:gd name="T7" fmla="*/ 132 h 816"/>
              <a:gd name="T8" fmla="*/ 55 w 357"/>
              <a:gd name="T9" fmla="*/ 144 h 816"/>
              <a:gd name="T10" fmla="*/ 73 w 357"/>
              <a:gd name="T11" fmla="*/ 150 h 816"/>
              <a:gd name="T12" fmla="*/ 307 w 357"/>
              <a:gd name="T13" fmla="*/ 192 h 816"/>
              <a:gd name="T14" fmla="*/ 325 w 357"/>
              <a:gd name="T15" fmla="*/ 210 h 816"/>
              <a:gd name="T16" fmla="*/ 253 w 357"/>
              <a:gd name="T17" fmla="*/ 258 h 816"/>
              <a:gd name="T18" fmla="*/ 205 w 357"/>
              <a:gd name="T19" fmla="*/ 288 h 816"/>
              <a:gd name="T20" fmla="*/ 181 w 357"/>
              <a:gd name="T21" fmla="*/ 294 h 816"/>
              <a:gd name="T22" fmla="*/ 97 w 357"/>
              <a:gd name="T23" fmla="*/ 330 h 816"/>
              <a:gd name="T24" fmla="*/ 61 w 357"/>
              <a:gd name="T25" fmla="*/ 354 h 816"/>
              <a:gd name="T26" fmla="*/ 43 w 357"/>
              <a:gd name="T27" fmla="*/ 366 h 816"/>
              <a:gd name="T28" fmla="*/ 103 w 357"/>
              <a:gd name="T29" fmla="*/ 414 h 816"/>
              <a:gd name="T30" fmla="*/ 145 w 357"/>
              <a:gd name="T31" fmla="*/ 402 h 816"/>
              <a:gd name="T32" fmla="*/ 163 w 357"/>
              <a:gd name="T33" fmla="*/ 414 h 816"/>
              <a:gd name="T34" fmla="*/ 253 w 357"/>
              <a:gd name="T35" fmla="*/ 462 h 816"/>
              <a:gd name="T36" fmla="*/ 247 w 357"/>
              <a:gd name="T37" fmla="*/ 576 h 816"/>
              <a:gd name="T38" fmla="*/ 193 w 357"/>
              <a:gd name="T39" fmla="*/ 606 h 816"/>
              <a:gd name="T40" fmla="*/ 181 w 357"/>
              <a:gd name="T41" fmla="*/ 684 h 816"/>
              <a:gd name="T42" fmla="*/ 163 w 357"/>
              <a:gd name="T43" fmla="*/ 780 h 816"/>
              <a:gd name="T44" fmla="*/ 175 w 357"/>
              <a:gd name="T4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816">
                <a:moveTo>
                  <a:pt x="169" y="0"/>
                </a:moveTo>
                <a:cubicBezTo>
                  <a:pt x="149" y="7"/>
                  <a:pt x="135" y="17"/>
                  <a:pt x="115" y="24"/>
                </a:cubicBezTo>
                <a:cubicBezTo>
                  <a:pt x="100" y="39"/>
                  <a:pt x="44" y="78"/>
                  <a:pt x="25" y="84"/>
                </a:cubicBezTo>
                <a:cubicBezTo>
                  <a:pt x="16" y="98"/>
                  <a:pt x="0" y="113"/>
                  <a:pt x="19" y="132"/>
                </a:cubicBezTo>
                <a:cubicBezTo>
                  <a:pt x="28" y="141"/>
                  <a:pt x="43" y="140"/>
                  <a:pt x="55" y="144"/>
                </a:cubicBezTo>
                <a:cubicBezTo>
                  <a:pt x="61" y="146"/>
                  <a:pt x="73" y="150"/>
                  <a:pt x="73" y="150"/>
                </a:cubicBezTo>
                <a:cubicBezTo>
                  <a:pt x="148" y="139"/>
                  <a:pt x="235" y="168"/>
                  <a:pt x="307" y="192"/>
                </a:cubicBezTo>
                <a:cubicBezTo>
                  <a:pt x="313" y="198"/>
                  <a:pt x="320" y="203"/>
                  <a:pt x="325" y="210"/>
                </a:cubicBezTo>
                <a:cubicBezTo>
                  <a:pt x="357" y="258"/>
                  <a:pt x="272" y="256"/>
                  <a:pt x="253" y="258"/>
                </a:cubicBezTo>
                <a:cubicBezTo>
                  <a:pt x="196" y="272"/>
                  <a:pt x="265" y="251"/>
                  <a:pt x="205" y="288"/>
                </a:cubicBezTo>
                <a:cubicBezTo>
                  <a:pt x="198" y="292"/>
                  <a:pt x="189" y="291"/>
                  <a:pt x="181" y="294"/>
                </a:cubicBezTo>
                <a:cubicBezTo>
                  <a:pt x="62" y="343"/>
                  <a:pt x="192" y="298"/>
                  <a:pt x="97" y="330"/>
                </a:cubicBezTo>
                <a:cubicBezTo>
                  <a:pt x="83" y="335"/>
                  <a:pt x="73" y="346"/>
                  <a:pt x="61" y="354"/>
                </a:cubicBezTo>
                <a:cubicBezTo>
                  <a:pt x="55" y="358"/>
                  <a:pt x="43" y="366"/>
                  <a:pt x="43" y="366"/>
                </a:cubicBezTo>
                <a:cubicBezTo>
                  <a:pt x="53" y="397"/>
                  <a:pt x="78" y="397"/>
                  <a:pt x="103" y="414"/>
                </a:cubicBezTo>
                <a:cubicBezTo>
                  <a:pt x="117" y="410"/>
                  <a:pt x="131" y="400"/>
                  <a:pt x="145" y="402"/>
                </a:cubicBezTo>
                <a:cubicBezTo>
                  <a:pt x="152" y="403"/>
                  <a:pt x="157" y="411"/>
                  <a:pt x="163" y="414"/>
                </a:cubicBezTo>
                <a:cubicBezTo>
                  <a:pt x="192" y="429"/>
                  <a:pt x="225" y="444"/>
                  <a:pt x="253" y="462"/>
                </a:cubicBezTo>
                <a:cubicBezTo>
                  <a:pt x="265" y="497"/>
                  <a:pt x="270" y="542"/>
                  <a:pt x="247" y="576"/>
                </a:cubicBezTo>
                <a:cubicBezTo>
                  <a:pt x="236" y="593"/>
                  <a:pt x="193" y="606"/>
                  <a:pt x="193" y="606"/>
                </a:cubicBezTo>
                <a:cubicBezTo>
                  <a:pt x="178" y="651"/>
                  <a:pt x="173" y="626"/>
                  <a:pt x="181" y="684"/>
                </a:cubicBezTo>
                <a:cubicBezTo>
                  <a:pt x="171" y="715"/>
                  <a:pt x="168" y="748"/>
                  <a:pt x="163" y="780"/>
                </a:cubicBezTo>
                <a:cubicBezTo>
                  <a:pt x="170" y="808"/>
                  <a:pt x="165" y="797"/>
                  <a:pt x="175" y="816"/>
                </a:cubicBezTo>
              </a:path>
            </a:pathLst>
          </a:custGeom>
          <a:noFill/>
          <a:ln w="28575" cmpd="sng">
            <a:solidFill>
              <a:srgbClr val="FFFF00"/>
            </a:solidFill>
            <a:round/>
            <a:headEnd/>
            <a:tailEnd/>
          </a:ln>
          <a:effectLst>
            <a:glow rad="38100">
              <a:schemeClr val="tx1"/>
            </a:glow>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000"/>
          </a:p>
        </p:txBody>
      </p:sp>
      <p:grpSp>
        <p:nvGrpSpPr>
          <p:cNvPr id="18" name="Group 17">
            <a:extLst>
              <a:ext uri="{FF2B5EF4-FFF2-40B4-BE49-F238E27FC236}">
                <a16:creationId xmlns:a16="http://schemas.microsoft.com/office/drawing/2014/main" id="{1203C7CF-C11A-4853-9050-52103149876A}"/>
              </a:ext>
            </a:extLst>
          </p:cNvPr>
          <p:cNvGrpSpPr/>
          <p:nvPr/>
        </p:nvGrpSpPr>
        <p:grpSpPr>
          <a:xfrm>
            <a:off x="8412480" y="2834640"/>
            <a:ext cx="91440" cy="868680"/>
            <a:chOff x="5577840" y="5074920"/>
            <a:chExt cx="91440" cy="365760"/>
          </a:xfrm>
          <a:effectLst>
            <a:glow rad="25400">
              <a:schemeClr val="tx1"/>
            </a:glow>
          </a:effectLst>
        </p:grpSpPr>
        <p:cxnSp>
          <p:nvCxnSpPr>
            <p:cNvPr id="19" name="Straight Arrow Connector 18">
              <a:extLst>
                <a:ext uri="{FF2B5EF4-FFF2-40B4-BE49-F238E27FC236}">
                  <a16:creationId xmlns:a16="http://schemas.microsoft.com/office/drawing/2014/main" id="{5B3F91D0-1CF0-4693-8F11-7E992245452F}"/>
                </a:ext>
              </a:extLst>
            </p:cNvPr>
            <p:cNvCxnSpPr/>
            <p:nvPr/>
          </p:nvCxnSpPr>
          <p:spPr bwMode="auto">
            <a:xfrm>
              <a:off x="5577840" y="5074920"/>
              <a:ext cx="0" cy="365760"/>
            </a:xfrm>
            <a:prstGeom prst="straightConnector1">
              <a:avLst/>
            </a:prstGeom>
            <a:noFill/>
            <a:ln w="44450" cap="flat" cmpd="sng" algn="ctr">
              <a:solidFill>
                <a:srgbClr val="FFFF00"/>
              </a:solidFill>
              <a:prstDash val="solid"/>
              <a:round/>
              <a:headEnd type="none" w="med" len="med"/>
              <a:tailEnd type="stealth" w="med" len="med"/>
            </a:ln>
            <a:effectLst/>
          </p:spPr>
        </p:cxnSp>
        <p:cxnSp>
          <p:nvCxnSpPr>
            <p:cNvPr id="20" name="Straight Arrow Connector 19">
              <a:extLst>
                <a:ext uri="{FF2B5EF4-FFF2-40B4-BE49-F238E27FC236}">
                  <a16:creationId xmlns:a16="http://schemas.microsoft.com/office/drawing/2014/main" id="{760E0316-B1CC-4E4E-B29A-95B3B9835FEB}"/>
                </a:ext>
              </a:extLst>
            </p:cNvPr>
            <p:cNvCxnSpPr/>
            <p:nvPr/>
          </p:nvCxnSpPr>
          <p:spPr bwMode="auto">
            <a:xfrm>
              <a:off x="5669280" y="5074920"/>
              <a:ext cx="0" cy="365760"/>
            </a:xfrm>
            <a:prstGeom prst="straightConnector1">
              <a:avLst/>
            </a:prstGeom>
            <a:noFill/>
            <a:ln w="44450" cap="flat" cmpd="sng" algn="ctr">
              <a:solidFill>
                <a:srgbClr val="FFFF00"/>
              </a:solidFill>
              <a:prstDash val="solid"/>
              <a:round/>
              <a:headEnd type="stealth" w="med" len="med"/>
              <a:tailEnd type="none" w="med" len="med"/>
            </a:ln>
            <a:effectLst/>
          </p:spPr>
        </p:cxnSp>
      </p:grpSp>
    </p:spTree>
    <p:extLst>
      <p:ext uri="{BB962C8B-B14F-4D97-AF65-F5344CB8AC3E}">
        <p14:creationId xmlns:p14="http://schemas.microsoft.com/office/powerpoint/2010/main" val="3785613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Calls on x86/Linux</a:t>
            </a:r>
          </a:p>
        </p:txBody>
      </p:sp>
      <p:sp>
        <p:nvSpPr>
          <p:cNvPr id="3" name="Content Placeholder 2"/>
          <p:cNvSpPr>
            <a:spLocks noGrp="1"/>
          </p:cNvSpPr>
          <p:nvPr>
            <p:ph idx="1"/>
          </p:nvPr>
        </p:nvSpPr>
        <p:spPr>
          <a:xfrm>
            <a:off x="182880" y="1362075"/>
            <a:ext cx="2834640" cy="4972050"/>
          </a:xfrm>
        </p:spPr>
        <p:txBody>
          <a:bodyPr/>
          <a:lstStyle/>
          <a:p>
            <a:pPr marL="0" indent="0">
              <a:buNone/>
            </a:pPr>
            <a:r>
              <a:rPr lang="en-US" dirty="0"/>
              <a:t>Remember our process address space picture?</a:t>
            </a:r>
          </a:p>
          <a:p>
            <a:pPr marL="342900" lvl="1"/>
            <a:r>
              <a:rPr lang="en-US" dirty="0"/>
              <a:t>Let’s add some details:</a:t>
            </a:r>
          </a:p>
        </p:txBody>
      </p:sp>
      <p:sp>
        <p:nvSpPr>
          <p:cNvPr id="4" name="Slide Number Placeholder 3"/>
          <p:cNvSpPr>
            <a:spLocks noGrp="1"/>
          </p:cNvSpPr>
          <p:nvPr>
            <p:ph type="sldNum" sz="quarter" idx="10"/>
          </p:nvPr>
        </p:nvSpPr>
        <p:spPr/>
        <p:txBody>
          <a:bodyPr/>
          <a:lstStyle/>
          <a:p>
            <a:fld id="{F3D8482D-149E-464A-ABD3-9AE05EAAC11E}" type="slidenum">
              <a:rPr lang="en-US" smtClean="0"/>
              <a:t>34</a:t>
            </a:fld>
            <a:endParaRPr lang="en-US"/>
          </a:p>
        </p:txBody>
      </p:sp>
      <p:graphicFrame>
        <p:nvGraphicFramePr>
          <p:cNvPr id="7" name="Table 6"/>
          <p:cNvGraphicFramePr>
            <a:graphicFrameLocks noGrp="1"/>
          </p:cNvGraphicFramePr>
          <p:nvPr/>
        </p:nvGraphicFramePr>
        <p:xfrm>
          <a:off x="5669280" y="3749040"/>
          <a:ext cx="3291840" cy="1920240"/>
        </p:xfrm>
        <a:graphic>
          <a:graphicData uri="http://schemas.openxmlformats.org/drawingml/2006/table">
            <a:tbl>
              <a:tblPr firstRow="1" bandRow="1">
                <a:tableStyleId>{5940675A-B579-460E-94D1-54222C63F5DA}</a:tableStyleId>
              </a:tblPr>
              <a:tblGrid>
                <a:gridCol w="3291840">
                  <a:extLst>
                    <a:ext uri="{9D8B030D-6E8A-4147-A177-3AD203B41FA5}">
                      <a16:colId xmlns:a16="http://schemas.microsoft.com/office/drawing/2014/main" val="20000"/>
                    </a:ext>
                  </a:extLst>
                </a:gridCol>
              </a:tblGrid>
              <a:tr h="128016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architecture-independent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38100" cap="flat" cmpd="sng" algn="ctr">
                      <a:solidFill>
                        <a:srgbClr val="0066FF"/>
                      </a:solidFill>
                      <a:prstDash val="solid"/>
                      <a:round/>
                      <a:headEnd type="none" w="med" len="med"/>
                      <a:tailEnd type="none" w="med" len="med"/>
                    </a:lnT>
                    <a:lnB w="19050" cap="flat" cmpd="sng" algn="ctr">
                      <a:solidFill>
                        <a:schemeClr val="bg1"/>
                      </a:solidFill>
                      <a:prstDash val="lgDash"/>
                      <a:round/>
                      <a:headEnd type="none" w="med" len="med"/>
                      <a:tailEnd type="none" w="med" len="med"/>
                    </a:lnB>
                    <a:solidFill>
                      <a:srgbClr val="4B2A85">
                        <a:alpha val="80000"/>
                      </a:srgbClr>
                    </a:solidFill>
                  </a:tcPr>
                </a:tc>
                <a:extLst>
                  <a:ext uri="{0D108BD9-81ED-4DB2-BD59-A6C34878D82A}">
                    <a16:rowId xmlns:a16="http://schemas.microsoft.com/office/drawing/2014/main" val="10000"/>
                  </a:ext>
                </a:extLst>
              </a:tr>
              <a:tr h="64008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19050" cap="flat" cmpd="sng" algn="ctr">
                      <a:solidFill>
                        <a:schemeClr val="bg1"/>
                      </a:solidFill>
                      <a:prstDash val="lgDash"/>
                      <a:round/>
                      <a:headEnd type="none" w="med" len="med"/>
                      <a:tailEnd type="none" w="med" len="med"/>
                    </a:lnT>
                    <a:lnB w="38100" cap="flat" cmpd="sng" algn="ctr">
                      <a:solidFill>
                        <a:srgbClr val="0066FF"/>
                      </a:solidFill>
                      <a:prstDash val="solid"/>
                      <a:round/>
                      <a:headEnd type="none" w="med" len="med"/>
                      <a:tailEnd type="none" w="med" len="med"/>
                    </a:lnB>
                    <a:solidFill>
                      <a:srgbClr val="4B2A85">
                        <a:alpha val="80000"/>
                      </a:srgbClr>
                    </a:solidFill>
                  </a:tcPr>
                </a:tc>
                <a:extLst>
                  <a:ext uri="{0D108BD9-81ED-4DB2-BD59-A6C34878D82A}">
                    <a16:rowId xmlns:a16="http://schemas.microsoft.com/office/drawing/2014/main" val="10001"/>
                  </a:ext>
                </a:extLst>
              </a:tr>
            </a:tbl>
          </a:graphicData>
        </a:graphic>
      </p:graphicFrame>
      <p:sp>
        <p:nvSpPr>
          <p:cNvPr id="8" name="TextBox 7"/>
          <p:cNvSpPr txBox="1"/>
          <p:nvPr/>
        </p:nvSpPr>
        <p:spPr>
          <a:xfrm>
            <a:off x="5669280" y="1371600"/>
            <a:ext cx="3291840" cy="1920240"/>
          </a:xfrm>
          <a:prstGeom prst="rect">
            <a:avLst/>
          </a:prstGeom>
          <a:solidFill>
            <a:srgbClr val="C00000">
              <a:alpha val="80000"/>
            </a:srgbClr>
          </a:solidFill>
          <a:ln w="22225">
            <a:solidFill>
              <a:srgbClr val="B7A57A"/>
            </a:solidFill>
          </a:ln>
        </p:spPr>
        <p:txBody>
          <a:bodyPr vert="horz" wrap="square" tIns="91440" rtlCol="0" anchor="t" anchorCtr="0">
            <a:noAutofit/>
          </a:bodyPr>
          <a:lstStyle/>
          <a:p>
            <a:pPr>
              <a:lnSpc>
                <a:spcPct val="80000"/>
              </a:lnSpc>
            </a:pPr>
            <a:endParaRPr lang="en-US"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9" name="TextBox 8"/>
          <p:cNvSpPr txBox="1"/>
          <p:nvPr/>
        </p:nvSpPr>
        <p:spPr>
          <a:xfrm>
            <a:off x="6400800" y="2194560"/>
            <a:ext cx="2560320" cy="1097280"/>
          </a:xfrm>
          <a:prstGeom prst="rect">
            <a:avLst/>
          </a:prstGeom>
          <a:solidFill>
            <a:srgbClr val="990033"/>
          </a:solidFill>
          <a:ln w="22225">
            <a:solidFill>
              <a:srgbClr val="B7A57A"/>
            </a:solidFill>
            <a:prstDash val="lgDash"/>
          </a:ln>
        </p:spPr>
        <p:txBody>
          <a:bodyPr vert="horz" wrap="square" tIns="91440" rtlCol="0" anchor="b" anchorCtr="1">
            <a:noAutofit/>
          </a:bodyPr>
          <a:lstStyle/>
          <a:p>
            <a:pPr algn="ctr">
              <a:lnSpc>
                <a:spcPct val="80000"/>
              </a:lnSpc>
            </a:pPr>
            <a:r>
              <a:rPr lang="en-US" sz="2400" b="1" dirty="0" err="1">
                <a:solidFill>
                  <a:schemeClr val="bg1"/>
                </a:solidFill>
                <a:latin typeface="Calibri" panose="020F0502020204030204" pitchFamily="34" charset="0"/>
                <a:ea typeface="CMU Bright" panose="02000603000000000000" pitchFamily="2" charset="0"/>
                <a:cs typeface="Calibri" panose="020F0502020204030204" pitchFamily="34" charset="0"/>
              </a:rPr>
              <a:t>glibc</a:t>
            </a:r>
            <a:endParaRPr lang="en-US" sz="2400"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10" name="TextBox 9"/>
          <p:cNvSpPr txBox="1"/>
          <p:nvPr/>
        </p:nvSpPr>
        <p:spPr>
          <a:xfrm>
            <a:off x="6400800" y="2286000"/>
            <a:ext cx="1188720" cy="584775"/>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C standard</a:t>
            </a:r>
          </a:p>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library</a:t>
            </a:r>
          </a:p>
        </p:txBody>
      </p:sp>
      <p:sp>
        <p:nvSpPr>
          <p:cNvPr id="11" name="TextBox 10"/>
          <p:cNvSpPr txBox="1"/>
          <p:nvPr/>
        </p:nvSpPr>
        <p:spPr>
          <a:xfrm>
            <a:off x="7955280" y="2409110"/>
            <a:ext cx="1005840" cy="338554"/>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POSIX</a:t>
            </a:r>
          </a:p>
        </p:txBody>
      </p:sp>
      <p:sp>
        <p:nvSpPr>
          <p:cNvPr id="12" name="Rectangle 11"/>
          <p:cNvSpPr/>
          <p:nvPr/>
        </p:nvSpPr>
        <p:spPr bwMode="auto">
          <a:xfrm>
            <a:off x="5669280" y="6035040"/>
            <a:ext cx="3291840" cy="457200"/>
          </a:xfrm>
          <a:prstGeom prst="rect">
            <a:avLst/>
          </a:prstGeom>
          <a:solidFill>
            <a:srgbClr val="008080"/>
          </a:solidFill>
          <a:ln w="38100" cap="flat" cmpd="sng" algn="ctr">
            <a:solidFill>
              <a:srgbClr val="0066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CPU</a:t>
            </a:r>
          </a:p>
        </p:txBody>
      </p:sp>
      <p:sp>
        <p:nvSpPr>
          <p:cNvPr id="13" name="TextBox 12"/>
          <p:cNvSpPr txBox="1"/>
          <p:nvPr/>
        </p:nvSpPr>
        <p:spPr>
          <a:xfrm>
            <a:off x="7589520" y="5623560"/>
            <a:ext cx="1463040" cy="369332"/>
          </a:xfrm>
          <a:prstGeom prst="rect">
            <a:avLst/>
          </a:prstGeom>
          <a:noFill/>
        </p:spPr>
        <p:txBody>
          <a:bodyPr wrap="square" rtlCol="0">
            <a:spAutoFit/>
          </a:bodyPr>
          <a:lstStyle/>
          <a:p>
            <a:pPr algn="r"/>
            <a:r>
              <a:rPr lang="en-US" b="1" dirty="0">
                <a:solidFill>
                  <a:srgbClr val="0066FF"/>
                </a:solidFill>
                <a:latin typeface="Calibri" panose="020F0502020204030204" pitchFamily="34" charset="0"/>
                <a:ea typeface="CMU Bright" panose="02000603000000000000" pitchFamily="2" charset="0"/>
                <a:cs typeface="Calibri" panose="020F0502020204030204" pitchFamily="34" charset="0"/>
              </a:rPr>
              <a:t>Linux kernel</a:t>
            </a:r>
          </a:p>
        </p:txBody>
      </p:sp>
      <p:sp>
        <p:nvSpPr>
          <p:cNvPr id="14" name="TextBox 13"/>
          <p:cNvSpPr txBox="1"/>
          <p:nvPr/>
        </p:nvSpPr>
        <p:spPr>
          <a:xfrm>
            <a:off x="7406640" y="1051560"/>
            <a:ext cx="1645920" cy="369332"/>
          </a:xfrm>
          <a:prstGeom prst="rect">
            <a:avLst/>
          </a:prstGeom>
          <a:noFill/>
        </p:spPr>
        <p:txBody>
          <a:bodyPr wrap="square" rtlCol="0">
            <a:spAutoFit/>
          </a:bodyPr>
          <a:lstStyle/>
          <a:p>
            <a:pPr algn="r"/>
            <a:r>
              <a:rPr lang="en-US" b="1" dirty="0">
                <a:solidFill>
                  <a:srgbClr val="B7A57A"/>
                </a:solidFill>
                <a:latin typeface="Calibri" panose="020F0502020204030204" pitchFamily="34" charset="0"/>
                <a:ea typeface="CMU Bright" panose="02000603000000000000" pitchFamily="2" charset="0"/>
                <a:cs typeface="Calibri" panose="020F0502020204030204" pitchFamily="34" charset="0"/>
              </a:rPr>
              <a:t>Your program</a:t>
            </a:r>
          </a:p>
        </p:txBody>
      </p:sp>
      <p:grpSp>
        <p:nvGrpSpPr>
          <p:cNvPr id="5" name="Group 4"/>
          <p:cNvGrpSpPr/>
          <p:nvPr/>
        </p:nvGrpSpPr>
        <p:grpSpPr>
          <a:xfrm>
            <a:off x="3108960" y="1005840"/>
            <a:ext cx="2286000" cy="5763399"/>
            <a:chOff x="3108960" y="1005840"/>
            <a:chExt cx="2286000" cy="5763399"/>
          </a:xfrm>
        </p:grpSpPr>
        <p:sp>
          <p:nvSpPr>
            <p:cNvPr id="16" name="Rectangle 7"/>
            <p:cNvSpPr>
              <a:spLocks noChangeArrowheads="1"/>
            </p:cNvSpPr>
            <p:nvPr>
              <p:custDataLst>
                <p:tags r:id="rId1"/>
              </p:custDataLst>
            </p:nvPr>
          </p:nvSpPr>
          <p:spPr bwMode="auto">
            <a:xfrm>
              <a:off x="3108960" y="1280160"/>
              <a:ext cx="2286000" cy="5212080"/>
            </a:xfrm>
            <a:prstGeom prst="rect">
              <a:avLst/>
            </a:prstGeom>
            <a:solidFill>
              <a:schemeClr val="accent2">
                <a:lumMod val="20000"/>
                <a:lumOff val="80000"/>
              </a:schemeClr>
            </a:solidFill>
            <a:ln w="25400">
              <a:solidFill>
                <a:schemeClr val="tx1"/>
              </a:solidFill>
              <a:miter lim="800000"/>
              <a:headEnd/>
              <a:tailEnd/>
            </a:ln>
            <a:effectLst/>
          </p:spPr>
          <p:txBody>
            <a:bodyPr wrap="none" anchorCtr="1"/>
            <a:lstStyle/>
            <a:p>
              <a:pPr algn="ctr">
                <a:lnSpc>
                  <a:spcPct val="100000"/>
                </a:lnSpc>
              </a:pPr>
              <a:endParaRPr lang="en-US" b="0" dirty="0">
                <a:latin typeface="Calibri" panose="020F0502020204030204" pitchFamily="34" charset="0"/>
                <a:ea typeface="CMU Bright" panose="02000603000000000000" pitchFamily="2" charset="0"/>
                <a:cs typeface="Calibri" panose="020F0502020204030204" pitchFamily="34" charset="0"/>
              </a:endParaRPr>
            </a:p>
          </p:txBody>
        </p:sp>
        <p:sp>
          <p:nvSpPr>
            <p:cNvPr id="17" name="TextBox 16"/>
            <p:cNvSpPr txBox="1"/>
            <p:nvPr/>
          </p:nvSpPr>
          <p:spPr>
            <a:xfrm>
              <a:off x="3108960" y="1005840"/>
              <a:ext cx="2286000" cy="276999"/>
            </a:xfrm>
            <a:prstGeom prst="rect">
              <a:avLst/>
            </a:prstGeom>
            <a:noFill/>
          </p:spPr>
          <p:txBody>
            <a:bodyPr wrap="square" tIns="0" bIns="0" rtlCol="0">
              <a:sp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0xFFFFFFFF</a:t>
              </a:r>
            </a:p>
          </p:txBody>
        </p:sp>
        <p:sp>
          <p:nvSpPr>
            <p:cNvPr id="18" name="TextBox 17"/>
            <p:cNvSpPr txBox="1"/>
            <p:nvPr/>
          </p:nvSpPr>
          <p:spPr>
            <a:xfrm>
              <a:off x="3108960" y="6492240"/>
              <a:ext cx="2286000" cy="276999"/>
            </a:xfrm>
            <a:prstGeom prst="rect">
              <a:avLst/>
            </a:prstGeom>
            <a:noFill/>
          </p:spPr>
          <p:txBody>
            <a:bodyPr wrap="square" tIns="0" bIns="0" rtlCol="0">
              <a:sp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0x00000000</a:t>
              </a:r>
            </a:p>
          </p:txBody>
        </p:sp>
        <p:sp>
          <p:nvSpPr>
            <p:cNvPr id="19" name="Rectangle 18"/>
            <p:cNvSpPr/>
            <p:nvPr/>
          </p:nvSpPr>
          <p:spPr bwMode="auto">
            <a:xfrm>
              <a:off x="3108960" y="1554480"/>
              <a:ext cx="2286000" cy="548640"/>
            </a:xfrm>
            <a:prstGeom prst="rect">
              <a:avLst/>
            </a:prstGeom>
            <a:solidFill>
              <a:srgbClr val="CC0066">
                <a:alpha val="60000"/>
              </a:srgbClr>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8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Linux</a:t>
              </a:r>
              <a:br>
                <a:rPr lang="en-US" dirty="0">
                  <a:latin typeface="Calibri" panose="020F0502020204030204" pitchFamily="34" charset="0"/>
                  <a:ea typeface="CMU Bright" panose="02000603000000000000" pitchFamily="2" charset="0"/>
                  <a:cs typeface="Calibri" panose="020F0502020204030204" pitchFamily="34" charset="0"/>
                </a:rPr>
              </a:br>
              <a:r>
                <a:rPr lang="en-US" dirty="0">
                  <a:latin typeface="Calibri" panose="020F0502020204030204" pitchFamily="34" charset="0"/>
                  <a:ea typeface="CMU Bright" panose="02000603000000000000" pitchFamily="2" charset="0"/>
                  <a:cs typeface="Calibri" panose="020F0502020204030204" pitchFamily="34" charset="0"/>
                </a:rPr>
                <a:t>kernel</a:t>
              </a:r>
            </a:p>
          </p:txBody>
        </p:sp>
        <p:sp>
          <p:nvSpPr>
            <p:cNvPr id="20" name="Rectangle 19"/>
            <p:cNvSpPr/>
            <p:nvPr/>
          </p:nvSpPr>
          <p:spPr bwMode="auto">
            <a:xfrm>
              <a:off x="3108960" y="246888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Stack</a:t>
              </a:r>
            </a:p>
          </p:txBody>
        </p:sp>
        <p:sp>
          <p:nvSpPr>
            <p:cNvPr id="21" name="Rectangle 20"/>
            <p:cNvSpPr/>
            <p:nvPr/>
          </p:nvSpPr>
          <p:spPr bwMode="auto">
            <a:xfrm>
              <a:off x="3108960" y="448056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Heap (</a:t>
              </a:r>
              <a:r>
                <a:rPr lang="en-US" dirty="0" err="1">
                  <a:latin typeface="Calibri" panose="020F0502020204030204" pitchFamily="34" charset="0"/>
                  <a:ea typeface="CMU Bright" panose="02000603000000000000" pitchFamily="2" charset="0"/>
                  <a:cs typeface="Calibri" panose="020F0502020204030204" pitchFamily="34" charset="0"/>
                </a:rPr>
                <a:t>malloc</a:t>
              </a:r>
              <a:r>
                <a:rPr lang="en-US" dirty="0">
                  <a:latin typeface="Calibri" panose="020F0502020204030204" pitchFamily="34" charset="0"/>
                  <a:ea typeface="CMU Bright" panose="02000603000000000000" pitchFamily="2" charset="0"/>
                  <a:cs typeface="Calibri" panose="020F0502020204030204" pitchFamily="34" charset="0"/>
                </a:rPr>
                <a:t>/free)</a:t>
              </a:r>
            </a:p>
          </p:txBody>
        </p:sp>
        <p:sp>
          <p:nvSpPr>
            <p:cNvPr id="22" name="Rectangle 21"/>
            <p:cNvSpPr/>
            <p:nvPr/>
          </p:nvSpPr>
          <p:spPr bwMode="auto">
            <a:xfrm>
              <a:off x="3108960" y="4937760"/>
              <a:ext cx="2286000" cy="54864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Read/Write Segment</a:t>
              </a:r>
              <a:br>
                <a:rPr lang="en-US" dirty="0">
                  <a:latin typeface="Calibri" panose="020F0502020204030204" pitchFamily="34" charset="0"/>
                  <a:ea typeface="CMU Bright" panose="02000603000000000000" pitchFamily="2" charset="0"/>
                  <a:cs typeface="Calibri" panose="020F0502020204030204" pitchFamily="34" charset="0"/>
                </a:rPr>
              </a:br>
              <a:r>
                <a:rPr lang="en-US" i="1" dirty="0">
                  <a:latin typeface="Calibri" panose="020F0502020204030204" pitchFamily="34" charset="0"/>
                  <a:ea typeface="CMU Bright" panose="02000603000000000000" pitchFamily="2" charset="0"/>
                  <a:cs typeface="Calibri" panose="020F0502020204030204" pitchFamily="34" charset="0"/>
                </a:rPr>
                <a:t>.data</a:t>
              </a:r>
              <a:r>
                <a:rPr lang="en-US" dirty="0">
                  <a:latin typeface="Calibri" panose="020F0502020204030204" pitchFamily="34" charset="0"/>
                  <a:ea typeface="CMU Bright" panose="02000603000000000000" pitchFamily="2" charset="0"/>
                  <a:cs typeface="Calibri" panose="020F0502020204030204" pitchFamily="34" charset="0"/>
                </a:rPr>
                <a:t>, </a:t>
              </a:r>
              <a:r>
                <a:rPr lang="en-US" i="1" dirty="0">
                  <a:latin typeface="Calibri" panose="020F0502020204030204" pitchFamily="34" charset="0"/>
                  <a:ea typeface="CMU Bright" panose="02000603000000000000" pitchFamily="2" charset="0"/>
                  <a:cs typeface="Calibri" panose="020F0502020204030204" pitchFamily="34" charset="0"/>
                </a:rPr>
                <a:t>.</a:t>
              </a:r>
              <a:r>
                <a:rPr lang="en-US" i="1" dirty="0" err="1">
                  <a:latin typeface="Calibri" panose="020F0502020204030204" pitchFamily="34" charset="0"/>
                  <a:ea typeface="CMU Bright" panose="02000603000000000000" pitchFamily="2" charset="0"/>
                  <a:cs typeface="Calibri" panose="020F0502020204030204" pitchFamily="34" charset="0"/>
                </a:rPr>
                <a:t>bss</a:t>
              </a:r>
              <a:endParaRPr lang="en-US" i="1" dirty="0">
                <a:latin typeface="Calibri" panose="020F0502020204030204" pitchFamily="34" charset="0"/>
                <a:ea typeface="CMU Bright" panose="02000603000000000000" pitchFamily="2" charset="0"/>
                <a:cs typeface="Calibri" panose="020F0502020204030204" pitchFamily="34" charset="0"/>
              </a:endParaRPr>
            </a:p>
          </p:txBody>
        </p:sp>
        <p:sp>
          <p:nvSpPr>
            <p:cNvPr id="23" name="Rectangle 22"/>
            <p:cNvSpPr/>
            <p:nvPr/>
          </p:nvSpPr>
          <p:spPr bwMode="auto">
            <a:xfrm>
              <a:off x="3108960" y="356616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Shared Libraries</a:t>
              </a:r>
            </a:p>
          </p:txBody>
        </p:sp>
        <p:sp>
          <p:nvSpPr>
            <p:cNvPr id="24" name="Rectangle 23"/>
            <p:cNvSpPr/>
            <p:nvPr/>
          </p:nvSpPr>
          <p:spPr bwMode="auto">
            <a:xfrm>
              <a:off x="3108960" y="5486400"/>
              <a:ext cx="2286000" cy="54864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Read-Only Segment</a:t>
              </a:r>
              <a:br>
                <a:rPr lang="en-US" dirty="0">
                  <a:latin typeface="Calibri" panose="020F0502020204030204" pitchFamily="34" charset="0"/>
                  <a:ea typeface="CMU Bright" panose="02000603000000000000" pitchFamily="2" charset="0"/>
                  <a:cs typeface="Calibri" panose="020F0502020204030204" pitchFamily="34" charset="0"/>
                </a:rPr>
              </a:br>
              <a:r>
                <a:rPr lang="en-US" i="1" dirty="0">
                  <a:latin typeface="Calibri" panose="020F0502020204030204" pitchFamily="34" charset="0"/>
                  <a:ea typeface="CMU Bright" panose="02000603000000000000" pitchFamily="2" charset="0"/>
                  <a:cs typeface="Calibri" panose="020F0502020204030204" pitchFamily="34" charset="0"/>
                </a:rPr>
                <a:t>.text</a:t>
              </a:r>
              <a:r>
                <a:rPr lang="en-US" dirty="0">
                  <a:latin typeface="Calibri" panose="020F0502020204030204" pitchFamily="34" charset="0"/>
                  <a:ea typeface="CMU Bright" panose="02000603000000000000" pitchFamily="2" charset="0"/>
                  <a:cs typeface="Calibri" panose="020F0502020204030204" pitchFamily="34" charset="0"/>
                </a:rPr>
                <a:t>, </a:t>
              </a:r>
              <a:r>
                <a:rPr lang="en-US" i="1" dirty="0">
                  <a:latin typeface="Calibri" panose="020F0502020204030204" pitchFamily="34" charset="0"/>
                  <a:ea typeface="CMU Bright" panose="02000603000000000000" pitchFamily="2" charset="0"/>
                  <a:cs typeface="Calibri" panose="020F0502020204030204" pitchFamily="34" charset="0"/>
                </a:rPr>
                <a:t>.</a:t>
              </a:r>
              <a:r>
                <a:rPr lang="en-US" i="1" dirty="0" err="1">
                  <a:latin typeface="Calibri" panose="020F0502020204030204" pitchFamily="34" charset="0"/>
                  <a:ea typeface="CMU Bright" panose="02000603000000000000" pitchFamily="2" charset="0"/>
                  <a:cs typeface="Calibri" panose="020F0502020204030204" pitchFamily="34" charset="0"/>
                </a:rPr>
                <a:t>rodata</a:t>
              </a:r>
              <a:endParaRPr lang="en-US" i="1" dirty="0">
                <a:latin typeface="Calibri" panose="020F0502020204030204" pitchFamily="34" charset="0"/>
                <a:ea typeface="CMU Bright" panose="02000603000000000000" pitchFamily="2" charset="0"/>
                <a:cs typeface="Calibri" panose="020F0502020204030204" pitchFamily="34" charset="0"/>
              </a:endParaRPr>
            </a:p>
          </p:txBody>
        </p:sp>
        <p:cxnSp>
          <p:nvCxnSpPr>
            <p:cNvPr id="25" name="Straight Arrow Connector 24"/>
            <p:cNvCxnSpPr/>
            <p:nvPr/>
          </p:nvCxnSpPr>
          <p:spPr bwMode="auto">
            <a:xfrm>
              <a:off x="4297680" y="2926080"/>
              <a:ext cx="0" cy="274320"/>
            </a:xfrm>
            <a:prstGeom prst="straightConnector1">
              <a:avLst/>
            </a:prstGeom>
            <a:noFill/>
            <a:ln w="25400" cap="flat" cmpd="sng" algn="ctr">
              <a:solidFill>
                <a:schemeClr val="tx1"/>
              </a:solidFill>
              <a:prstDash val="solid"/>
              <a:round/>
              <a:headEnd type="none" w="med" len="med"/>
              <a:tailEnd type="triangle"/>
            </a:ln>
            <a:effectLst/>
          </p:spPr>
        </p:cxnSp>
        <p:cxnSp>
          <p:nvCxnSpPr>
            <p:cNvPr id="26" name="Straight Arrow Connector 25"/>
            <p:cNvCxnSpPr/>
            <p:nvPr/>
          </p:nvCxnSpPr>
          <p:spPr bwMode="auto">
            <a:xfrm>
              <a:off x="4297680" y="3291840"/>
              <a:ext cx="0" cy="274320"/>
            </a:xfrm>
            <a:prstGeom prst="straightConnector1">
              <a:avLst/>
            </a:prstGeom>
            <a:noFill/>
            <a:ln w="25400" cap="flat" cmpd="sng" algn="ctr">
              <a:solidFill>
                <a:schemeClr val="tx1"/>
              </a:solidFill>
              <a:prstDash val="solid"/>
              <a:round/>
              <a:headEnd type="triangle" w="med" len="med"/>
              <a:tailEnd type="none"/>
            </a:ln>
            <a:effectLst/>
          </p:spPr>
        </p:cxnSp>
        <p:cxnSp>
          <p:nvCxnSpPr>
            <p:cNvPr id="27" name="Straight Arrow Connector 26"/>
            <p:cNvCxnSpPr/>
            <p:nvPr/>
          </p:nvCxnSpPr>
          <p:spPr bwMode="auto">
            <a:xfrm>
              <a:off x="4297680" y="4206240"/>
              <a:ext cx="0" cy="274320"/>
            </a:xfrm>
            <a:prstGeom prst="straightConnector1">
              <a:avLst/>
            </a:prstGeom>
            <a:noFill/>
            <a:ln w="25400" cap="flat" cmpd="sng" algn="ctr">
              <a:solidFill>
                <a:schemeClr val="tx1"/>
              </a:solidFill>
              <a:prstDash val="solid"/>
              <a:round/>
              <a:headEnd type="triangle" w="med" len="med"/>
              <a:tailEnd type="none"/>
            </a:ln>
            <a:effectLst/>
          </p:spPr>
        </p:cxnSp>
        <p:sp>
          <p:nvSpPr>
            <p:cNvPr id="28" name="Rectangle 27"/>
            <p:cNvSpPr/>
            <p:nvPr/>
          </p:nvSpPr>
          <p:spPr bwMode="auto">
            <a:xfrm>
              <a:off x="3108960" y="1280160"/>
              <a:ext cx="2286000" cy="27432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linux-gate.so</a:t>
              </a:r>
            </a:p>
          </p:txBody>
        </p:sp>
      </p:grpSp>
      <p:sp>
        <p:nvSpPr>
          <p:cNvPr id="29" name="Rectangle 28"/>
          <p:cNvSpPr/>
          <p:nvPr/>
        </p:nvSpPr>
        <p:spPr bwMode="auto">
          <a:xfrm>
            <a:off x="4114800" y="1645920"/>
            <a:ext cx="1188720" cy="274320"/>
          </a:xfrm>
          <a:prstGeom prst="rect">
            <a:avLst/>
          </a:prstGeom>
          <a:solidFill>
            <a:srgbClr val="B7A57A">
              <a:alpha val="60000"/>
            </a:srgbClr>
          </a:solidFill>
          <a:ln w="19050" cap="flat" cmpd="sng" algn="ctr">
            <a:solidFill>
              <a:schemeClr val="tx1"/>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anose="020F0502020204030204" pitchFamily="34" charset="0"/>
                <a:ea typeface="CMU Bright" panose="02000603000000000000" pitchFamily="2" charset="0"/>
                <a:cs typeface="Calibri" panose="020F0502020204030204" pitchFamily="34" charset="0"/>
              </a:rPr>
              <a:t>kernel stack</a:t>
            </a:r>
          </a:p>
        </p:txBody>
      </p:sp>
      <p:cxnSp>
        <p:nvCxnSpPr>
          <p:cNvPr id="30" name="Straight Arrow Connector 29"/>
          <p:cNvCxnSpPr/>
          <p:nvPr/>
        </p:nvCxnSpPr>
        <p:spPr bwMode="auto">
          <a:xfrm>
            <a:off x="4709160" y="1920240"/>
            <a:ext cx="0" cy="182880"/>
          </a:xfrm>
          <a:prstGeom prst="straightConnector1">
            <a:avLst/>
          </a:prstGeom>
          <a:noFill/>
          <a:ln w="254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361779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Calls on x86/Linux</a:t>
            </a:r>
          </a:p>
        </p:txBody>
      </p:sp>
      <p:sp>
        <p:nvSpPr>
          <p:cNvPr id="3" name="Content Placeholder 2"/>
          <p:cNvSpPr>
            <a:spLocks noGrp="1"/>
          </p:cNvSpPr>
          <p:nvPr>
            <p:ph idx="1"/>
          </p:nvPr>
        </p:nvSpPr>
        <p:spPr>
          <a:xfrm>
            <a:off x="182880" y="1362075"/>
            <a:ext cx="2834640" cy="4972050"/>
          </a:xfrm>
        </p:spPr>
        <p:txBody>
          <a:bodyPr/>
          <a:lstStyle/>
          <a:p>
            <a:pPr marL="0" indent="0">
              <a:buNone/>
            </a:pPr>
            <a:r>
              <a:rPr lang="en-US" sz="2000" dirty="0"/>
              <a:t>Process is executing your program code</a:t>
            </a:r>
          </a:p>
        </p:txBody>
      </p:sp>
      <p:sp>
        <p:nvSpPr>
          <p:cNvPr id="4" name="Slide Number Placeholder 3"/>
          <p:cNvSpPr>
            <a:spLocks noGrp="1"/>
          </p:cNvSpPr>
          <p:nvPr>
            <p:ph type="sldNum" sz="quarter" idx="10"/>
          </p:nvPr>
        </p:nvSpPr>
        <p:spPr/>
        <p:txBody>
          <a:bodyPr/>
          <a:lstStyle/>
          <a:p>
            <a:fld id="{F3D8482D-149E-464A-ABD3-9AE05EAAC11E}" type="slidenum">
              <a:rPr lang="en-US" smtClean="0"/>
              <a:t>35</a:t>
            </a:fld>
            <a:endParaRPr lang="en-US"/>
          </a:p>
        </p:txBody>
      </p:sp>
      <p:graphicFrame>
        <p:nvGraphicFramePr>
          <p:cNvPr id="7" name="Table 6"/>
          <p:cNvGraphicFramePr>
            <a:graphicFrameLocks noGrp="1"/>
          </p:cNvGraphicFramePr>
          <p:nvPr/>
        </p:nvGraphicFramePr>
        <p:xfrm>
          <a:off x="5669280" y="3749040"/>
          <a:ext cx="3291840" cy="1920240"/>
        </p:xfrm>
        <a:graphic>
          <a:graphicData uri="http://schemas.openxmlformats.org/drawingml/2006/table">
            <a:tbl>
              <a:tblPr firstRow="1" bandRow="1">
                <a:tableStyleId>{5940675A-B579-460E-94D1-54222C63F5DA}</a:tableStyleId>
              </a:tblPr>
              <a:tblGrid>
                <a:gridCol w="3291840">
                  <a:extLst>
                    <a:ext uri="{9D8B030D-6E8A-4147-A177-3AD203B41FA5}">
                      <a16:colId xmlns:a16="http://schemas.microsoft.com/office/drawing/2014/main" val="20000"/>
                    </a:ext>
                  </a:extLst>
                </a:gridCol>
              </a:tblGrid>
              <a:tr h="128016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architecture-independent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38100" cap="flat" cmpd="sng" algn="ctr">
                      <a:solidFill>
                        <a:srgbClr val="0066FF"/>
                      </a:solidFill>
                      <a:prstDash val="solid"/>
                      <a:round/>
                      <a:headEnd type="none" w="med" len="med"/>
                      <a:tailEnd type="none" w="med" len="med"/>
                    </a:lnT>
                    <a:lnB w="19050" cap="flat" cmpd="sng" algn="ctr">
                      <a:solidFill>
                        <a:schemeClr val="bg1"/>
                      </a:solidFill>
                      <a:prstDash val="lgDash"/>
                      <a:round/>
                      <a:headEnd type="none" w="med" len="med"/>
                      <a:tailEnd type="none" w="med" len="med"/>
                    </a:lnB>
                    <a:solidFill>
                      <a:srgbClr val="4B2A85">
                        <a:alpha val="80000"/>
                      </a:srgbClr>
                    </a:solidFill>
                  </a:tcPr>
                </a:tc>
                <a:extLst>
                  <a:ext uri="{0D108BD9-81ED-4DB2-BD59-A6C34878D82A}">
                    <a16:rowId xmlns:a16="http://schemas.microsoft.com/office/drawing/2014/main" val="10000"/>
                  </a:ext>
                </a:extLst>
              </a:tr>
              <a:tr h="64008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19050" cap="flat" cmpd="sng" algn="ctr">
                      <a:solidFill>
                        <a:schemeClr val="bg1"/>
                      </a:solidFill>
                      <a:prstDash val="lgDash"/>
                      <a:round/>
                      <a:headEnd type="none" w="med" len="med"/>
                      <a:tailEnd type="none" w="med" len="med"/>
                    </a:lnT>
                    <a:lnB w="38100" cap="flat" cmpd="sng" algn="ctr">
                      <a:solidFill>
                        <a:srgbClr val="0066FF"/>
                      </a:solidFill>
                      <a:prstDash val="solid"/>
                      <a:round/>
                      <a:headEnd type="none" w="med" len="med"/>
                      <a:tailEnd type="none" w="med" len="med"/>
                    </a:lnB>
                    <a:solidFill>
                      <a:srgbClr val="4B2A85">
                        <a:alpha val="80000"/>
                      </a:srgbClr>
                    </a:solidFill>
                  </a:tcPr>
                </a:tc>
                <a:extLst>
                  <a:ext uri="{0D108BD9-81ED-4DB2-BD59-A6C34878D82A}">
                    <a16:rowId xmlns:a16="http://schemas.microsoft.com/office/drawing/2014/main" val="10001"/>
                  </a:ext>
                </a:extLst>
              </a:tr>
            </a:tbl>
          </a:graphicData>
        </a:graphic>
      </p:graphicFrame>
      <p:sp>
        <p:nvSpPr>
          <p:cNvPr id="8" name="TextBox 7"/>
          <p:cNvSpPr txBox="1"/>
          <p:nvPr/>
        </p:nvSpPr>
        <p:spPr>
          <a:xfrm>
            <a:off x="5669280" y="1371600"/>
            <a:ext cx="3291840" cy="1920240"/>
          </a:xfrm>
          <a:prstGeom prst="rect">
            <a:avLst/>
          </a:prstGeom>
          <a:solidFill>
            <a:srgbClr val="C00000">
              <a:alpha val="80000"/>
            </a:srgbClr>
          </a:solidFill>
          <a:ln w="22225">
            <a:solidFill>
              <a:srgbClr val="B7A57A"/>
            </a:solidFill>
          </a:ln>
        </p:spPr>
        <p:txBody>
          <a:bodyPr vert="horz" wrap="square" tIns="91440" rtlCol="0" anchor="t" anchorCtr="0">
            <a:noAutofit/>
          </a:bodyPr>
          <a:lstStyle/>
          <a:p>
            <a:pPr>
              <a:lnSpc>
                <a:spcPct val="80000"/>
              </a:lnSpc>
            </a:pPr>
            <a:endParaRPr lang="en-US"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9" name="TextBox 8"/>
          <p:cNvSpPr txBox="1"/>
          <p:nvPr/>
        </p:nvSpPr>
        <p:spPr>
          <a:xfrm>
            <a:off x="6400800" y="2194560"/>
            <a:ext cx="2560320" cy="1097280"/>
          </a:xfrm>
          <a:prstGeom prst="rect">
            <a:avLst/>
          </a:prstGeom>
          <a:solidFill>
            <a:srgbClr val="990033"/>
          </a:solidFill>
          <a:ln w="22225">
            <a:solidFill>
              <a:srgbClr val="B7A57A"/>
            </a:solidFill>
            <a:prstDash val="lgDash"/>
          </a:ln>
        </p:spPr>
        <p:txBody>
          <a:bodyPr vert="horz" wrap="square" tIns="91440" rtlCol="0" anchor="b" anchorCtr="1">
            <a:noAutofit/>
          </a:bodyPr>
          <a:lstStyle/>
          <a:p>
            <a:pPr algn="ctr">
              <a:lnSpc>
                <a:spcPct val="80000"/>
              </a:lnSpc>
            </a:pPr>
            <a:r>
              <a:rPr lang="en-US" sz="2400" b="1" dirty="0" err="1">
                <a:solidFill>
                  <a:schemeClr val="bg1"/>
                </a:solidFill>
                <a:latin typeface="Calibri" panose="020F0502020204030204" pitchFamily="34" charset="0"/>
                <a:ea typeface="CMU Bright" panose="02000603000000000000" pitchFamily="2" charset="0"/>
                <a:cs typeface="Calibri" panose="020F0502020204030204" pitchFamily="34" charset="0"/>
              </a:rPr>
              <a:t>glibc</a:t>
            </a:r>
            <a:endParaRPr lang="en-US" sz="2400"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10" name="TextBox 9"/>
          <p:cNvSpPr txBox="1"/>
          <p:nvPr/>
        </p:nvSpPr>
        <p:spPr>
          <a:xfrm>
            <a:off x="6400800" y="2286000"/>
            <a:ext cx="1188720" cy="584775"/>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C standard</a:t>
            </a:r>
          </a:p>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library</a:t>
            </a:r>
          </a:p>
        </p:txBody>
      </p:sp>
      <p:sp>
        <p:nvSpPr>
          <p:cNvPr id="11" name="TextBox 10"/>
          <p:cNvSpPr txBox="1"/>
          <p:nvPr/>
        </p:nvSpPr>
        <p:spPr>
          <a:xfrm>
            <a:off x="7955280" y="2409110"/>
            <a:ext cx="1005840" cy="338554"/>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POSIX</a:t>
            </a:r>
          </a:p>
        </p:txBody>
      </p:sp>
      <p:sp>
        <p:nvSpPr>
          <p:cNvPr id="12" name="Rectangle 11"/>
          <p:cNvSpPr/>
          <p:nvPr/>
        </p:nvSpPr>
        <p:spPr bwMode="auto">
          <a:xfrm>
            <a:off x="5669280" y="6035040"/>
            <a:ext cx="3291840" cy="457200"/>
          </a:xfrm>
          <a:prstGeom prst="rect">
            <a:avLst/>
          </a:prstGeom>
          <a:solidFill>
            <a:srgbClr val="008080"/>
          </a:solidFill>
          <a:ln w="38100" cap="flat" cmpd="sng" algn="ctr">
            <a:solidFill>
              <a:srgbClr val="0066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CPU</a:t>
            </a:r>
          </a:p>
        </p:txBody>
      </p:sp>
      <p:sp>
        <p:nvSpPr>
          <p:cNvPr id="13" name="TextBox 12"/>
          <p:cNvSpPr txBox="1"/>
          <p:nvPr/>
        </p:nvSpPr>
        <p:spPr>
          <a:xfrm>
            <a:off x="7589520" y="5623560"/>
            <a:ext cx="1463040" cy="369332"/>
          </a:xfrm>
          <a:prstGeom prst="rect">
            <a:avLst/>
          </a:prstGeom>
          <a:noFill/>
        </p:spPr>
        <p:txBody>
          <a:bodyPr wrap="square" rtlCol="0">
            <a:spAutoFit/>
          </a:bodyPr>
          <a:lstStyle/>
          <a:p>
            <a:pPr algn="r"/>
            <a:r>
              <a:rPr lang="en-US" b="1" dirty="0">
                <a:solidFill>
                  <a:srgbClr val="0066FF"/>
                </a:solidFill>
                <a:latin typeface="Calibri" panose="020F0502020204030204" pitchFamily="34" charset="0"/>
                <a:ea typeface="CMU Bright" panose="02000603000000000000" pitchFamily="2" charset="0"/>
                <a:cs typeface="Calibri" panose="020F0502020204030204" pitchFamily="34" charset="0"/>
              </a:rPr>
              <a:t>Linux kernel</a:t>
            </a:r>
          </a:p>
        </p:txBody>
      </p:sp>
      <p:sp>
        <p:nvSpPr>
          <p:cNvPr id="14" name="TextBox 13"/>
          <p:cNvSpPr txBox="1"/>
          <p:nvPr/>
        </p:nvSpPr>
        <p:spPr>
          <a:xfrm>
            <a:off x="7406640" y="1051560"/>
            <a:ext cx="1645920" cy="369332"/>
          </a:xfrm>
          <a:prstGeom prst="rect">
            <a:avLst/>
          </a:prstGeom>
          <a:noFill/>
        </p:spPr>
        <p:txBody>
          <a:bodyPr wrap="square" rtlCol="0">
            <a:spAutoFit/>
          </a:bodyPr>
          <a:lstStyle/>
          <a:p>
            <a:pPr algn="r"/>
            <a:r>
              <a:rPr lang="en-US" b="1" dirty="0">
                <a:solidFill>
                  <a:srgbClr val="B7A57A"/>
                </a:solidFill>
                <a:latin typeface="Calibri" panose="020F0502020204030204" pitchFamily="34" charset="0"/>
                <a:ea typeface="CMU Bright" panose="02000603000000000000" pitchFamily="2" charset="0"/>
                <a:cs typeface="Calibri" panose="020F0502020204030204" pitchFamily="34" charset="0"/>
              </a:rPr>
              <a:t>Your program</a:t>
            </a:r>
          </a:p>
        </p:txBody>
      </p:sp>
      <p:grpSp>
        <p:nvGrpSpPr>
          <p:cNvPr id="5" name="Group 4"/>
          <p:cNvGrpSpPr/>
          <p:nvPr/>
        </p:nvGrpSpPr>
        <p:grpSpPr>
          <a:xfrm>
            <a:off x="3108960" y="1005840"/>
            <a:ext cx="2286000" cy="5763399"/>
            <a:chOff x="3108960" y="1005840"/>
            <a:chExt cx="2286000" cy="5763399"/>
          </a:xfrm>
        </p:grpSpPr>
        <p:sp>
          <p:nvSpPr>
            <p:cNvPr id="16" name="Rectangle 7"/>
            <p:cNvSpPr>
              <a:spLocks noChangeArrowheads="1"/>
            </p:cNvSpPr>
            <p:nvPr>
              <p:custDataLst>
                <p:tags r:id="rId1"/>
              </p:custDataLst>
            </p:nvPr>
          </p:nvSpPr>
          <p:spPr bwMode="auto">
            <a:xfrm>
              <a:off x="3108960" y="1280160"/>
              <a:ext cx="2286000" cy="5212080"/>
            </a:xfrm>
            <a:prstGeom prst="rect">
              <a:avLst/>
            </a:prstGeom>
            <a:solidFill>
              <a:schemeClr val="accent2">
                <a:lumMod val="20000"/>
                <a:lumOff val="80000"/>
              </a:schemeClr>
            </a:solidFill>
            <a:ln w="25400">
              <a:solidFill>
                <a:schemeClr val="tx1"/>
              </a:solidFill>
              <a:miter lim="800000"/>
              <a:headEnd/>
              <a:tailEnd/>
            </a:ln>
            <a:effectLst/>
          </p:spPr>
          <p:txBody>
            <a:bodyPr wrap="none" anchorCtr="1"/>
            <a:lstStyle/>
            <a:p>
              <a:pPr algn="ctr">
                <a:lnSpc>
                  <a:spcPct val="100000"/>
                </a:lnSpc>
              </a:pPr>
              <a:endParaRPr lang="en-US" b="0" dirty="0">
                <a:latin typeface="Calibri" panose="020F0502020204030204" pitchFamily="34" charset="0"/>
                <a:ea typeface="CMU Bright" panose="02000603000000000000" pitchFamily="2" charset="0"/>
                <a:cs typeface="Calibri" panose="020F0502020204030204" pitchFamily="34" charset="0"/>
              </a:endParaRPr>
            </a:p>
          </p:txBody>
        </p:sp>
        <p:sp>
          <p:nvSpPr>
            <p:cNvPr id="17" name="TextBox 16"/>
            <p:cNvSpPr txBox="1"/>
            <p:nvPr/>
          </p:nvSpPr>
          <p:spPr>
            <a:xfrm>
              <a:off x="3108960" y="1005840"/>
              <a:ext cx="2286000" cy="276999"/>
            </a:xfrm>
            <a:prstGeom prst="rect">
              <a:avLst/>
            </a:prstGeom>
            <a:noFill/>
          </p:spPr>
          <p:txBody>
            <a:bodyPr wrap="square" tIns="0" bIns="0" rtlCol="0">
              <a:sp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0xFFFFFFFF</a:t>
              </a:r>
            </a:p>
          </p:txBody>
        </p:sp>
        <p:sp>
          <p:nvSpPr>
            <p:cNvPr id="18" name="TextBox 17"/>
            <p:cNvSpPr txBox="1"/>
            <p:nvPr/>
          </p:nvSpPr>
          <p:spPr>
            <a:xfrm>
              <a:off x="3108960" y="6492240"/>
              <a:ext cx="2286000" cy="276999"/>
            </a:xfrm>
            <a:prstGeom prst="rect">
              <a:avLst/>
            </a:prstGeom>
            <a:noFill/>
          </p:spPr>
          <p:txBody>
            <a:bodyPr wrap="square" tIns="0" bIns="0" rtlCol="0">
              <a:sp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0x00000000</a:t>
              </a:r>
            </a:p>
          </p:txBody>
        </p:sp>
        <p:sp>
          <p:nvSpPr>
            <p:cNvPr id="19" name="Rectangle 18"/>
            <p:cNvSpPr/>
            <p:nvPr/>
          </p:nvSpPr>
          <p:spPr bwMode="auto">
            <a:xfrm>
              <a:off x="3108960" y="1554480"/>
              <a:ext cx="2286000" cy="548640"/>
            </a:xfrm>
            <a:prstGeom prst="rect">
              <a:avLst/>
            </a:prstGeom>
            <a:solidFill>
              <a:srgbClr val="CC0066">
                <a:alpha val="60000"/>
              </a:srgbClr>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8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Linux</a:t>
              </a:r>
              <a:br>
                <a:rPr lang="en-US" dirty="0">
                  <a:latin typeface="Calibri" panose="020F0502020204030204" pitchFamily="34" charset="0"/>
                  <a:ea typeface="CMU Bright" panose="02000603000000000000" pitchFamily="2" charset="0"/>
                  <a:cs typeface="Calibri" panose="020F0502020204030204" pitchFamily="34" charset="0"/>
                </a:rPr>
              </a:br>
              <a:r>
                <a:rPr lang="en-US" dirty="0">
                  <a:latin typeface="Calibri" panose="020F0502020204030204" pitchFamily="34" charset="0"/>
                  <a:ea typeface="CMU Bright" panose="02000603000000000000" pitchFamily="2" charset="0"/>
                  <a:cs typeface="Calibri" panose="020F0502020204030204" pitchFamily="34" charset="0"/>
                </a:rPr>
                <a:t>kernel</a:t>
              </a:r>
            </a:p>
          </p:txBody>
        </p:sp>
        <p:sp>
          <p:nvSpPr>
            <p:cNvPr id="20" name="Rectangle 19"/>
            <p:cNvSpPr/>
            <p:nvPr/>
          </p:nvSpPr>
          <p:spPr bwMode="auto">
            <a:xfrm>
              <a:off x="3108960" y="246888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Stack</a:t>
              </a:r>
            </a:p>
          </p:txBody>
        </p:sp>
        <p:sp>
          <p:nvSpPr>
            <p:cNvPr id="21" name="Rectangle 20"/>
            <p:cNvSpPr/>
            <p:nvPr/>
          </p:nvSpPr>
          <p:spPr bwMode="auto">
            <a:xfrm>
              <a:off x="3108960" y="448056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Heap (</a:t>
              </a:r>
              <a:r>
                <a:rPr lang="en-US" dirty="0" err="1">
                  <a:latin typeface="Calibri" panose="020F0502020204030204" pitchFamily="34" charset="0"/>
                  <a:ea typeface="CMU Bright" panose="02000603000000000000" pitchFamily="2" charset="0"/>
                  <a:cs typeface="Calibri" panose="020F0502020204030204" pitchFamily="34" charset="0"/>
                </a:rPr>
                <a:t>malloc</a:t>
              </a:r>
              <a:r>
                <a:rPr lang="en-US" dirty="0">
                  <a:latin typeface="Calibri" panose="020F0502020204030204" pitchFamily="34" charset="0"/>
                  <a:ea typeface="CMU Bright" panose="02000603000000000000" pitchFamily="2" charset="0"/>
                  <a:cs typeface="Calibri" panose="020F0502020204030204" pitchFamily="34" charset="0"/>
                </a:rPr>
                <a:t>/free)</a:t>
              </a:r>
            </a:p>
          </p:txBody>
        </p:sp>
        <p:sp>
          <p:nvSpPr>
            <p:cNvPr id="22" name="Rectangle 21"/>
            <p:cNvSpPr/>
            <p:nvPr/>
          </p:nvSpPr>
          <p:spPr bwMode="auto">
            <a:xfrm>
              <a:off x="3108960" y="4937760"/>
              <a:ext cx="2286000" cy="54864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Read/Write Segment</a:t>
              </a:r>
              <a:br>
                <a:rPr lang="en-US" dirty="0">
                  <a:latin typeface="Calibri" panose="020F0502020204030204" pitchFamily="34" charset="0"/>
                  <a:ea typeface="CMU Bright" panose="02000603000000000000" pitchFamily="2" charset="0"/>
                  <a:cs typeface="Calibri" panose="020F0502020204030204" pitchFamily="34" charset="0"/>
                </a:rPr>
              </a:br>
              <a:r>
                <a:rPr lang="en-US" i="1" dirty="0">
                  <a:latin typeface="Calibri" panose="020F0502020204030204" pitchFamily="34" charset="0"/>
                  <a:ea typeface="CMU Bright" panose="02000603000000000000" pitchFamily="2" charset="0"/>
                  <a:cs typeface="Calibri" panose="020F0502020204030204" pitchFamily="34" charset="0"/>
                </a:rPr>
                <a:t>.data</a:t>
              </a:r>
              <a:r>
                <a:rPr lang="en-US" dirty="0">
                  <a:latin typeface="Calibri" panose="020F0502020204030204" pitchFamily="34" charset="0"/>
                  <a:ea typeface="CMU Bright" panose="02000603000000000000" pitchFamily="2" charset="0"/>
                  <a:cs typeface="Calibri" panose="020F0502020204030204" pitchFamily="34" charset="0"/>
                </a:rPr>
                <a:t>, </a:t>
              </a:r>
              <a:r>
                <a:rPr lang="en-US" i="1" dirty="0">
                  <a:latin typeface="Calibri" panose="020F0502020204030204" pitchFamily="34" charset="0"/>
                  <a:ea typeface="CMU Bright" panose="02000603000000000000" pitchFamily="2" charset="0"/>
                  <a:cs typeface="Calibri" panose="020F0502020204030204" pitchFamily="34" charset="0"/>
                </a:rPr>
                <a:t>.</a:t>
              </a:r>
              <a:r>
                <a:rPr lang="en-US" i="1" dirty="0" err="1">
                  <a:latin typeface="Calibri" panose="020F0502020204030204" pitchFamily="34" charset="0"/>
                  <a:ea typeface="CMU Bright" panose="02000603000000000000" pitchFamily="2" charset="0"/>
                  <a:cs typeface="Calibri" panose="020F0502020204030204" pitchFamily="34" charset="0"/>
                </a:rPr>
                <a:t>bss</a:t>
              </a:r>
              <a:endParaRPr lang="en-US" i="1" dirty="0">
                <a:latin typeface="Calibri" panose="020F0502020204030204" pitchFamily="34" charset="0"/>
                <a:ea typeface="CMU Bright" panose="02000603000000000000" pitchFamily="2" charset="0"/>
                <a:cs typeface="Calibri" panose="020F0502020204030204" pitchFamily="34" charset="0"/>
              </a:endParaRPr>
            </a:p>
          </p:txBody>
        </p:sp>
        <p:sp>
          <p:nvSpPr>
            <p:cNvPr id="23" name="Rectangle 22"/>
            <p:cNvSpPr/>
            <p:nvPr/>
          </p:nvSpPr>
          <p:spPr bwMode="auto">
            <a:xfrm>
              <a:off x="3108960" y="356616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Shared Libraries</a:t>
              </a:r>
            </a:p>
          </p:txBody>
        </p:sp>
        <p:sp>
          <p:nvSpPr>
            <p:cNvPr id="24" name="Rectangle 23"/>
            <p:cNvSpPr/>
            <p:nvPr/>
          </p:nvSpPr>
          <p:spPr bwMode="auto">
            <a:xfrm>
              <a:off x="3108960" y="5486400"/>
              <a:ext cx="2286000" cy="54864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Read-Only Segment</a:t>
              </a:r>
              <a:br>
                <a:rPr lang="en-US" dirty="0">
                  <a:latin typeface="Calibri" panose="020F0502020204030204" pitchFamily="34" charset="0"/>
                  <a:ea typeface="CMU Bright" panose="02000603000000000000" pitchFamily="2" charset="0"/>
                  <a:cs typeface="Calibri" panose="020F0502020204030204" pitchFamily="34" charset="0"/>
                </a:rPr>
              </a:br>
              <a:r>
                <a:rPr lang="en-US" i="1" dirty="0">
                  <a:latin typeface="Calibri" panose="020F0502020204030204" pitchFamily="34" charset="0"/>
                  <a:ea typeface="CMU Bright" panose="02000603000000000000" pitchFamily="2" charset="0"/>
                  <a:cs typeface="Calibri" panose="020F0502020204030204" pitchFamily="34" charset="0"/>
                </a:rPr>
                <a:t>.text</a:t>
              </a:r>
              <a:r>
                <a:rPr lang="en-US" dirty="0">
                  <a:latin typeface="Calibri" panose="020F0502020204030204" pitchFamily="34" charset="0"/>
                  <a:ea typeface="CMU Bright" panose="02000603000000000000" pitchFamily="2" charset="0"/>
                  <a:cs typeface="Calibri" panose="020F0502020204030204" pitchFamily="34" charset="0"/>
                </a:rPr>
                <a:t>, </a:t>
              </a:r>
              <a:r>
                <a:rPr lang="en-US" i="1" dirty="0">
                  <a:latin typeface="Calibri" panose="020F0502020204030204" pitchFamily="34" charset="0"/>
                  <a:ea typeface="CMU Bright" panose="02000603000000000000" pitchFamily="2" charset="0"/>
                  <a:cs typeface="Calibri" panose="020F0502020204030204" pitchFamily="34" charset="0"/>
                </a:rPr>
                <a:t>.</a:t>
              </a:r>
              <a:r>
                <a:rPr lang="en-US" i="1" dirty="0" err="1">
                  <a:latin typeface="Calibri" panose="020F0502020204030204" pitchFamily="34" charset="0"/>
                  <a:ea typeface="CMU Bright" panose="02000603000000000000" pitchFamily="2" charset="0"/>
                  <a:cs typeface="Calibri" panose="020F0502020204030204" pitchFamily="34" charset="0"/>
                </a:rPr>
                <a:t>rodata</a:t>
              </a:r>
              <a:endParaRPr lang="en-US" i="1" dirty="0">
                <a:latin typeface="Calibri" panose="020F0502020204030204" pitchFamily="34" charset="0"/>
                <a:ea typeface="CMU Bright" panose="02000603000000000000" pitchFamily="2" charset="0"/>
                <a:cs typeface="Calibri" panose="020F0502020204030204" pitchFamily="34" charset="0"/>
              </a:endParaRPr>
            </a:p>
          </p:txBody>
        </p:sp>
        <p:cxnSp>
          <p:nvCxnSpPr>
            <p:cNvPr id="25" name="Straight Arrow Connector 24"/>
            <p:cNvCxnSpPr/>
            <p:nvPr/>
          </p:nvCxnSpPr>
          <p:spPr bwMode="auto">
            <a:xfrm>
              <a:off x="4297680" y="2926080"/>
              <a:ext cx="0" cy="274320"/>
            </a:xfrm>
            <a:prstGeom prst="straightConnector1">
              <a:avLst/>
            </a:prstGeom>
            <a:noFill/>
            <a:ln w="25400" cap="flat" cmpd="sng" algn="ctr">
              <a:solidFill>
                <a:schemeClr val="tx1"/>
              </a:solidFill>
              <a:prstDash val="solid"/>
              <a:round/>
              <a:headEnd type="none" w="med" len="med"/>
              <a:tailEnd type="triangle"/>
            </a:ln>
            <a:effectLst/>
          </p:spPr>
        </p:cxnSp>
        <p:cxnSp>
          <p:nvCxnSpPr>
            <p:cNvPr id="26" name="Straight Arrow Connector 25"/>
            <p:cNvCxnSpPr/>
            <p:nvPr/>
          </p:nvCxnSpPr>
          <p:spPr bwMode="auto">
            <a:xfrm>
              <a:off x="4297680" y="3291840"/>
              <a:ext cx="0" cy="274320"/>
            </a:xfrm>
            <a:prstGeom prst="straightConnector1">
              <a:avLst/>
            </a:prstGeom>
            <a:noFill/>
            <a:ln w="25400" cap="flat" cmpd="sng" algn="ctr">
              <a:solidFill>
                <a:schemeClr val="tx1"/>
              </a:solidFill>
              <a:prstDash val="solid"/>
              <a:round/>
              <a:headEnd type="triangle" w="med" len="med"/>
              <a:tailEnd type="none"/>
            </a:ln>
            <a:effectLst/>
          </p:spPr>
        </p:cxnSp>
        <p:cxnSp>
          <p:nvCxnSpPr>
            <p:cNvPr id="27" name="Straight Arrow Connector 26"/>
            <p:cNvCxnSpPr/>
            <p:nvPr/>
          </p:nvCxnSpPr>
          <p:spPr bwMode="auto">
            <a:xfrm>
              <a:off x="4297680" y="4206240"/>
              <a:ext cx="0" cy="274320"/>
            </a:xfrm>
            <a:prstGeom prst="straightConnector1">
              <a:avLst/>
            </a:prstGeom>
            <a:noFill/>
            <a:ln w="25400" cap="flat" cmpd="sng" algn="ctr">
              <a:solidFill>
                <a:schemeClr val="tx1"/>
              </a:solidFill>
              <a:prstDash val="solid"/>
              <a:round/>
              <a:headEnd type="triangle" w="med" len="med"/>
              <a:tailEnd type="none"/>
            </a:ln>
            <a:effectLst/>
          </p:spPr>
        </p:cxnSp>
        <p:sp>
          <p:nvSpPr>
            <p:cNvPr id="28" name="Rectangle 27"/>
            <p:cNvSpPr/>
            <p:nvPr/>
          </p:nvSpPr>
          <p:spPr bwMode="auto">
            <a:xfrm>
              <a:off x="3108960" y="1280160"/>
              <a:ext cx="2286000" cy="27432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linux-gate.so</a:t>
              </a:r>
            </a:p>
          </p:txBody>
        </p:sp>
      </p:grpSp>
      <p:sp>
        <p:nvSpPr>
          <p:cNvPr id="29" name="Rectangle 28"/>
          <p:cNvSpPr/>
          <p:nvPr/>
        </p:nvSpPr>
        <p:spPr bwMode="auto">
          <a:xfrm>
            <a:off x="4114800" y="1645920"/>
            <a:ext cx="1188720" cy="274320"/>
          </a:xfrm>
          <a:prstGeom prst="rect">
            <a:avLst/>
          </a:prstGeom>
          <a:solidFill>
            <a:srgbClr val="B7A57A">
              <a:alpha val="60000"/>
            </a:srgbClr>
          </a:solidFill>
          <a:ln w="19050" cap="flat" cmpd="sng" algn="ctr">
            <a:solidFill>
              <a:schemeClr val="tx1"/>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anose="020F0502020204030204" pitchFamily="34" charset="0"/>
                <a:ea typeface="CMU Bright" panose="02000603000000000000" pitchFamily="2" charset="0"/>
                <a:cs typeface="Calibri" panose="020F0502020204030204" pitchFamily="34" charset="0"/>
              </a:rPr>
              <a:t>kernel stack</a:t>
            </a:r>
          </a:p>
        </p:txBody>
      </p:sp>
      <p:cxnSp>
        <p:nvCxnSpPr>
          <p:cNvPr id="30" name="Straight Arrow Connector 29"/>
          <p:cNvCxnSpPr/>
          <p:nvPr/>
        </p:nvCxnSpPr>
        <p:spPr bwMode="auto">
          <a:xfrm>
            <a:off x="4709160" y="1920240"/>
            <a:ext cx="0" cy="182880"/>
          </a:xfrm>
          <a:prstGeom prst="straightConnector1">
            <a:avLst/>
          </a:prstGeom>
          <a:noFill/>
          <a:ln w="25400" cap="flat" cmpd="sng" algn="ctr">
            <a:solidFill>
              <a:schemeClr val="tx1"/>
            </a:solidFill>
            <a:prstDash val="solid"/>
            <a:round/>
            <a:headEnd type="none" w="med" len="med"/>
            <a:tailEnd type="triangle"/>
          </a:ln>
          <a:effectLst/>
        </p:spPr>
      </p:cxnSp>
      <p:grpSp>
        <p:nvGrpSpPr>
          <p:cNvPr id="31" name="Group 30"/>
          <p:cNvGrpSpPr/>
          <p:nvPr/>
        </p:nvGrpSpPr>
        <p:grpSpPr>
          <a:xfrm>
            <a:off x="2286000" y="2743200"/>
            <a:ext cx="822960" cy="365760"/>
            <a:chOff x="2286000" y="2743200"/>
            <a:chExt cx="822960" cy="365760"/>
          </a:xfrm>
        </p:grpSpPr>
        <p:cxnSp>
          <p:nvCxnSpPr>
            <p:cNvPr id="32" name="Straight Arrow Connector 31"/>
            <p:cNvCxnSpPr/>
            <p:nvPr/>
          </p:nvCxnSpPr>
          <p:spPr bwMode="auto">
            <a:xfrm>
              <a:off x="2743200" y="2926080"/>
              <a:ext cx="365760" cy="0"/>
            </a:xfrm>
            <a:prstGeom prst="straightConnector1">
              <a:avLst/>
            </a:prstGeom>
            <a:noFill/>
            <a:ln w="50800" cap="flat" cmpd="sng" algn="ctr">
              <a:solidFill>
                <a:srgbClr val="FFFF00"/>
              </a:solidFill>
              <a:prstDash val="solid"/>
              <a:round/>
              <a:headEnd type="none" w="med" len="med"/>
              <a:tailEnd type="stealth" w="med" len="med"/>
            </a:ln>
            <a:effectLst>
              <a:glow rad="38100">
                <a:schemeClr val="tx1"/>
              </a:glow>
            </a:effectLst>
          </p:spPr>
        </p:cxnSp>
        <p:sp>
          <p:nvSpPr>
            <p:cNvPr id="33" name="TextBox 32"/>
            <p:cNvSpPr txBox="1"/>
            <p:nvPr/>
          </p:nvSpPr>
          <p:spPr>
            <a:xfrm>
              <a:off x="2286000" y="2743200"/>
              <a:ext cx="548640" cy="365760"/>
            </a:xfrm>
            <a:prstGeom prst="rect">
              <a:avLst/>
            </a:prstGeom>
            <a:noFill/>
          </p:spPr>
          <p:txBody>
            <a:bodyPr wrap="square" lIns="91440" tIns="0" bIns="0" rtlCol="0" anchor="ctr" anchorCtr="0">
              <a:noAutofit/>
            </a:bodyPr>
            <a:lstStyle/>
            <a:p>
              <a:pPr algn="ctr"/>
              <a:r>
                <a:rPr lang="en-US" sz="2000" b="1" dirty="0">
                  <a:solidFill>
                    <a:srgbClr val="FFFF00"/>
                  </a:solidFill>
                  <a:effectLst>
                    <a:glow rad="50800">
                      <a:schemeClr val="tx1"/>
                    </a:glow>
                  </a:effectLst>
                  <a:latin typeface="Calibri" panose="020F0502020204030204" pitchFamily="34" charset="0"/>
                  <a:ea typeface="CMU Bright" panose="02000603000000000000" pitchFamily="2" charset="0"/>
                  <a:cs typeface="Calibri" panose="020F0502020204030204" pitchFamily="34" charset="0"/>
                </a:rPr>
                <a:t>SP</a:t>
              </a:r>
            </a:p>
          </p:txBody>
        </p:sp>
      </p:grpSp>
      <p:grpSp>
        <p:nvGrpSpPr>
          <p:cNvPr id="34" name="Group 33"/>
          <p:cNvGrpSpPr/>
          <p:nvPr/>
        </p:nvGrpSpPr>
        <p:grpSpPr>
          <a:xfrm>
            <a:off x="2286000" y="5577840"/>
            <a:ext cx="822960" cy="365760"/>
            <a:chOff x="2286000" y="5577840"/>
            <a:chExt cx="822960" cy="365760"/>
          </a:xfrm>
        </p:grpSpPr>
        <p:cxnSp>
          <p:nvCxnSpPr>
            <p:cNvPr id="35" name="Straight Arrow Connector 34"/>
            <p:cNvCxnSpPr/>
            <p:nvPr/>
          </p:nvCxnSpPr>
          <p:spPr bwMode="auto">
            <a:xfrm>
              <a:off x="2743200" y="5760720"/>
              <a:ext cx="365760" cy="0"/>
            </a:xfrm>
            <a:prstGeom prst="straightConnector1">
              <a:avLst/>
            </a:prstGeom>
            <a:noFill/>
            <a:ln w="50800" cap="flat" cmpd="sng" algn="ctr">
              <a:solidFill>
                <a:srgbClr val="FFFF00"/>
              </a:solidFill>
              <a:prstDash val="solid"/>
              <a:round/>
              <a:headEnd type="none" w="med" len="med"/>
              <a:tailEnd type="stealth" w="med" len="med"/>
            </a:ln>
            <a:effectLst>
              <a:glow rad="38100">
                <a:schemeClr val="tx1"/>
              </a:glow>
            </a:effectLst>
          </p:spPr>
        </p:cxnSp>
        <p:sp>
          <p:nvSpPr>
            <p:cNvPr id="36" name="TextBox 35"/>
            <p:cNvSpPr txBox="1"/>
            <p:nvPr/>
          </p:nvSpPr>
          <p:spPr>
            <a:xfrm>
              <a:off x="2286000" y="5577840"/>
              <a:ext cx="548640" cy="365760"/>
            </a:xfrm>
            <a:prstGeom prst="rect">
              <a:avLst/>
            </a:prstGeom>
            <a:noFill/>
          </p:spPr>
          <p:txBody>
            <a:bodyPr wrap="square" lIns="91440" tIns="0" bIns="0" rtlCol="0" anchor="ctr" anchorCtr="0">
              <a:noAutofit/>
            </a:bodyPr>
            <a:lstStyle/>
            <a:p>
              <a:pPr algn="ctr"/>
              <a:r>
                <a:rPr lang="en-US" sz="2000" b="1" dirty="0">
                  <a:solidFill>
                    <a:srgbClr val="FFFF00"/>
                  </a:solidFill>
                  <a:effectLst>
                    <a:glow rad="50800">
                      <a:schemeClr val="tx1"/>
                    </a:glow>
                  </a:effectLst>
                  <a:latin typeface="Calibri" panose="020F0502020204030204" pitchFamily="34" charset="0"/>
                  <a:ea typeface="CMU Bright" panose="02000603000000000000" pitchFamily="2" charset="0"/>
                  <a:cs typeface="Calibri" panose="020F0502020204030204" pitchFamily="34" charset="0"/>
                </a:rPr>
                <a:t>IP</a:t>
              </a:r>
            </a:p>
          </p:txBody>
        </p:sp>
      </p:grpSp>
      <p:sp>
        <p:nvSpPr>
          <p:cNvPr id="37" name="TextBox 36"/>
          <p:cNvSpPr txBox="1"/>
          <p:nvPr/>
        </p:nvSpPr>
        <p:spPr>
          <a:xfrm>
            <a:off x="5669280" y="6035040"/>
            <a:ext cx="914400" cy="457200"/>
          </a:xfrm>
          <a:prstGeom prst="rect">
            <a:avLst/>
          </a:prstGeom>
          <a:noFill/>
        </p:spPr>
        <p:txBody>
          <a:bodyPr wrap="square" rtlCol="0" anchor="ctr" anchorCtr="0">
            <a:noAutofit/>
          </a:bodyPr>
          <a:lstStyle/>
          <a:p>
            <a:pPr algn="ctr"/>
            <a:r>
              <a:rPr lang="en-US" sz="2000" b="1" dirty="0" err="1">
                <a:solidFill>
                  <a:srgbClr val="FFFF00"/>
                </a:solidFill>
                <a:effectLst>
                  <a:glow rad="38100">
                    <a:schemeClr val="tx1"/>
                  </a:glow>
                </a:effectLst>
                <a:latin typeface="Calibri" panose="020F0502020204030204" pitchFamily="34" charset="0"/>
                <a:ea typeface="CMU Bright" panose="02000603000000000000" pitchFamily="2" charset="0"/>
                <a:cs typeface="Calibri" panose="020F0502020204030204" pitchFamily="34" charset="0"/>
              </a:rPr>
              <a:t>unpriv</a:t>
            </a:r>
            <a:endParaRPr lang="en-US" sz="2000" b="1" dirty="0">
              <a:solidFill>
                <a:srgbClr val="FFFF00"/>
              </a:solidFill>
              <a:effectLst>
                <a:glow rad="38100">
                  <a:schemeClr val="tx1"/>
                </a:glow>
              </a:effectLst>
              <a:latin typeface="Calibri" panose="020F0502020204030204" pitchFamily="34" charset="0"/>
              <a:ea typeface="CMU Bright" panose="02000603000000000000" pitchFamily="2" charset="0"/>
              <a:cs typeface="Calibri" panose="020F0502020204030204" pitchFamily="34" charset="0"/>
            </a:endParaRPr>
          </a:p>
        </p:txBody>
      </p:sp>
      <p:sp>
        <p:nvSpPr>
          <p:cNvPr id="38" name="Freeform 6"/>
          <p:cNvSpPr>
            <a:spLocks/>
          </p:cNvSpPr>
          <p:nvPr/>
        </p:nvSpPr>
        <p:spPr bwMode="auto">
          <a:xfrm>
            <a:off x="7680960" y="1645920"/>
            <a:ext cx="180975" cy="338138"/>
          </a:xfrm>
          <a:custGeom>
            <a:avLst/>
            <a:gdLst>
              <a:gd name="T0" fmla="*/ 169 w 357"/>
              <a:gd name="T1" fmla="*/ 0 h 816"/>
              <a:gd name="T2" fmla="*/ 115 w 357"/>
              <a:gd name="T3" fmla="*/ 24 h 816"/>
              <a:gd name="T4" fmla="*/ 25 w 357"/>
              <a:gd name="T5" fmla="*/ 84 h 816"/>
              <a:gd name="T6" fmla="*/ 19 w 357"/>
              <a:gd name="T7" fmla="*/ 132 h 816"/>
              <a:gd name="T8" fmla="*/ 55 w 357"/>
              <a:gd name="T9" fmla="*/ 144 h 816"/>
              <a:gd name="T10" fmla="*/ 73 w 357"/>
              <a:gd name="T11" fmla="*/ 150 h 816"/>
              <a:gd name="T12" fmla="*/ 307 w 357"/>
              <a:gd name="T13" fmla="*/ 192 h 816"/>
              <a:gd name="T14" fmla="*/ 325 w 357"/>
              <a:gd name="T15" fmla="*/ 210 h 816"/>
              <a:gd name="T16" fmla="*/ 253 w 357"/>
              <a:gd name="T17" fmla="*/ 258 h 816"/>
              <a:gd name="T18" fmla="*/ 205 w 357"/>
              <a:gd name="T19" fmla="*/ 288 h 816"/>
              <a:gd name="T20" fmla="*/ 181 w 357"/>
              <a:gd name="T21" fmla="*/ 294 h 816"/>
              <a:gd name="T22" fmla="*/ 97 w 357"/>
              <a:gd name="T23" fmla="*/ 330 h 816"/>
              <a:gd name="T24" fmla="*/ 61 w 357"/>
              <a:gd name="T25" fmla="*/ 354 h 816"/>
              <a:gd name="T26" fmla="*/ 43 w 357"/>
              <a:gd name="T27" fmla="*/ 366 h 816"/>
              <a:gd name="T28" fmla="*/ 103 w 357"/>
              <a:gd name="T29" fmla="*/ 414 h 816"/>
              <a:gd name="T30" fmla="*/ 145 w 357"/>
              <a:gd name="T31" fmla="*/ 402 h 816"/>
              <a:gd name="T32" fmla="*/ 163 w 357"/>
              <a:gd name="T33" fmla="*/ 414 h 816"/>
              <a:gd name="T34" fmla="*/ 253 w 357"/>
              <a:gd name="T35" fmla="*/ 462 h 816"/>
              <a:gd name="T36" fmla="*/ 247 w 357"/>
              <a:gd name="T37" fmla="*/ 576 h 816"/>
              <a:gd name="T38" fmla="*/ 193 w 357"/>
              <a:gd name="T39" fmla="*/ 606 h 816"/>
              <a:gd name="T40" fmla="*/ 181 w 357"/>
              <a:gd name="T41" fmla="*/ 684 h 816"/>
              <a:gd name="T42" fmla="*/ 163 w 357"/>
              <a:gd name="T43" fmla="*/ 780 h 816"/>
              <a:gd name="T44" fmla="*/ 175 w 357"/>
              <a:gd name="T4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816">
                <a:moveTo>
                  <a:pt x="169" y="0"/>
                </a:moveTo>
                <a:cubicBezTo>
                  <a:pt x="149" y="7"/>
                  <a:pt x="135" y="17"/>
                  <a:pt x="115" y="24"/>
                </a:cubicBezTo>
                <a:cubicBezTo>
                  <a:pt x="100" y="39"/>
                  <a:pt x="44" y="78"/>
                  <a:pt x="25" y="84"/>
                </a:cubicBezTo>
                <a:cubicBezTo>
                  <a:pt x="16" y="98"/>
                  <a:pt x="0" y="113"/>
                  <a:pt x="19" y="132"/>
                </a:cubicBezTo>
                <a:cubicBezTo>
                  <a:pt x="28" y="141"/>
                  <a:pt x="43" y="140"/>
                  <a:pt x="55" y="144"/>
                </a:cubicBezTo>
                <a:cubicBezTo>
                  <a:pt x="61" y="146"/>
                  <a:pt x="73" y="150"/>
                  <a:pt x="73" y="150"/>
                </a:cubicBezTo>
                <a:cubicBezTo>
                  <a:pt x="148" y="139"/>
                  <a:pt x="235" y="168"/>
                  <a:pt x="307" y="192"/>
                </a:cubicBezTo>
                <a:cubicBezTo>
                  <a:pt x="313" y="198"/>
                  <a:pt x="320" y="203"/>
                  <a:pt x="325" y="210"/>
                </a:cubicBezTo>
                <a:cubicBezTo>
                  <a:pt x="357" y="258"/>
                  <a:pt x="272" y="256"/>
                  <a:pt x="253" y="258"/>
                </a:cubicBezTo>
                <a:cubicBezTo>
                  <a:pt x="196" y="272"/>
                  <a:pt x="265" y="251"/>
                  <a:pt x="205" y="288"/>
                </a:cubicBezTo>
                <a:cubicBezTo>
                  <a:pt x="198" y="292"/>
                  <a:pt x="189" y="291"/>
                  <a:pt x="181" y="294"/>
                </a:cubicBezTo>
                <a:cubicBezTo>
                  <a:pt x="62" y="343"/>
                  <a:pt x="192" y="298"/>
                  <a:pt x="97" y="330"/>
                </a:cubicBezTo>
                <a:cubicBezTo>
                  <a:pt x="83" y="335"/>
                  <a:pt x="73" y="346"/>
                  <a:pt x="61" y="354"/>
                </a:cubicBezTo>
                <a:cubicBezTo>
                  <a:pt x="55" y="358"/>
                  <a:pt x="43" y="366"/>
                  <a:pt x="43" y="366"/>
                </a:cubicBezTo>
                <a:cubicBezTo>
                  <a:pt x="53" y="397"/>
                  <a:pt x="78" y="397"/>
                  <a:pt x="103" y="414"/>
                </a:cubicBezTo>
                <a:cubicBezTo>
                  <a:pt x="117" y="410"/>
                  <a:pt x="131" y="400"/>
                  <a:pt x="145" y="402"/>
                </a:cubicBezTo>
                <a:cubicBezTo>
                  <a:pt x="152" y="403"/>
                  <a:pt x="157" y="411"/>
                  <a:pt x="163" y="414"/>
                </a:cubicBezTo>
                <a:cubicBezTo>
                  <a:pt x="192" y="429"/>
                  <a:pt x="225" y="444"/>
                  <a:pt x="253" y="462"/>
                </a:cubicBezTo>
                <a:cubicBezTo>
                  <a:pt x="265" y="497"/>
                  <a:pt x="270" y="542"/>
                  <a:pt x="247" y="576"/>
                </a:cubicBezTo>
                <a:cubicBezTo>
                  <a:pt x="236" y="593"/>
                  <a:pt x="193" y="606"/>
                  <a:pt x="193" y="606"/>
                </a:cubicBezTo>
                <a:cubicBezTo>
                  <a:pt x="178" y="651"/>
                  <a:pt x="173" y="626"/>
                  <a:pt x="181" y="684"/>
                </a:cubicBezTo>
                <a:cubicBezTo>
                  <a:pt x="171" y="715"/>
                  <a:pt x="168" y="748"/>
                  <a:pt x="163" y="780"/>
                </a:cubicBezTo>
                <a:cubicBezTo>
                  <a:pt x="170" y="808"/>
                  <a:pt x="165" y="797"/>
                  <a:pt x="175" y="816"/>
                </a:cubicBezTo>
              </a:path>
            </a:pathLst>
          </a:custGeom>
          <a:noFill/>
          <a:ln w="28575" cmpd="sng">
            <a:solidFill>
              <a:srgbClr val="FFFF00"/>
            </a:solidFill>
            <a:round/>
            <a:headEnd/>
            <a:tailEnd/>
          </a:ln>
          <a:effectLst>
            <a:glow rad="38100">
              <a:schemeClr val="tx1"/>
            </a:glow>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000"/>
          </a:p>
        </p:txBody>
      </p:sp>
      <p:sp>
        <p:nvSpPr>
          <p:cNvPr id="40" name="TextBox 39">
            <a:extLst>
              <a:ext uri="{FF2B5EF4-FFF2-40B4-BE49-F238E27FC236}">
                <a16:creationId xmlns:a16="http://schemas.microsoft.com/office/drawing/2014/main" id="{CFA44A04-CAFB-4AAC-B6BA-1B4B2A33E848}"/>
              </a:ext>
            </a:extLst>
          </p:cNvPr>
          <p:cNvSpPr txBox="1"/>
          <p:nvPr/>
        </p:nvSpPr>
        <p:spPr>
          <a:xfrm>
            <a:off x="1967105" y="5925118"/>
            <a:ext cx="1058303" cy="276999"/>
          </a:xfrm>
          <a:prstGeom prst="rect">
            <a:avLst/>
          </a:prstGeom>
          <a:noFill/>
        </p:spPr>
        <p:txBody>
          <a:bodyPr wrap="none" rtlCol="0">
            <a:spAutoFit/>
          </a:bodyPr>
          <a:lstStyle/>
          <a:p>
            <a:r>
              <a:rPr lang="en-US" sz="1200" dirty="0">
                <a:solidFill>
                  <a:srgbClr val="FF0000"/>
                </a:solidFill>
                <a:latin typeface="Ink Free" panose="03080402000500000000" pitchFamily="66" charset="0"/>
              </a:rPr>
              <a:t>Program code</a:t>
            </a:r>
          </a:p>
        </p:txBody>
      </p:sp>
      <p:sp>
        <p:nvSpPr>
          <p:cNvPr id="41" name="TextBox 40">
            <a:extLst>
              <a:ext uri="{FF2B5EF4-FFF2-40B4-BE49-F238E27FC236}">
                <a16:creationId xmlns:a16="http://schemas.microsoft.com/office/drawing/2014/main" id="{77ACA40A-514F-4A44-BA50-B5FD929CFD11}"/>
              </a:ext>
            </a:extLst>
          </p:cNvPr>
          <p:cNvSpPr txBox="1"/>
          <p:nvPr/>
        </p:nvSpPr>
        <p:spPr>
          <a:xfrm>
            <a:off x="3231154" y="2578387"/>
            <a:ext cx="792205" cy="276999"/>
          </a:xfrm>
          <a:prstGeom prst="rect">
            <a:avLst/>
          </a:prstGeom>
          <a:noFill/>
        </p:spPr>
        <p:txBody>
          <a:bodyPr wrap="none" rtlCol="0">
            <a:spAutoFit/>
          </a:bodyPr>
          <a:lstStyle/>
          <a:p>
            <a:r>
              <a:rPr lang="en-US" sz="1200" dirty="0">
                <a:solidFill>
                  <a:srgbClr val="FF0000"/>
                </a:solidFill>
                <a:latin typeface="Ink Free" panose="03080402000500000000" pitchFamily="66" charset="0"/>
              </a:rPr>
              <a:t>(Process)</a:t>
            </a:r>
          </a:p>
        </p:txBody>
      </p:sp>
    </p:spTree>
    <p:extLst>
      <p:ext uri="{BB962C8B-B14F-4D97-AF65-F5344CB8AC3E}">
        <p14:creationId xmlns:p14="http://schemas.microsoft.com/office/powerpoint/2010/main" val="98714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Calls on x86/Linux</a:t>
            </a:r>
          </a:p>
        </p:txBody>
      </p:sp>
      <p:sp>
        <p:nvSpPr>
          <p:cNvPr id="3" name="Content Placeholder 2"/>
          <p:cNvSpPr>
            <a:spLocks noGrp="1"/>
          </p:cNvSpPr>
          <p:nvPr>
            <p:ph idx="1"/>
          </p:nvPr>
        </p:nvSpPr>
        <p:spPr>
          <a:xfrm>
            <a:off x="182880" y="1362075"/>
            <a:ext cx="2834640" cy="4972050"/>
          </a:xfrm>
        </p:spPr>
        <p:txBody>
          <a:bodyPr/>
          <a:lstStyle/>
          <a:p>
            <a:pPr marL="0" indent="0">
              <a:buNone/>
            </a:pPr>
            <a:r>
              <a:rPr lang="en-US" sz="2000" dirty="0"/>
              <a:t>Process calls into a </a:t>
            </a:r>
            <a:r>
              <a:rPr lang="en-US" sz="2000" dirty="0" err="1">
                <a:latin typeface="Courier New" panose="02070309020205020404" pitchFamily="49" charset="0"/>
                <a:cs typeface="Courier New" panose="02070309020205020404" pitchFamily="49" charset="0"/>
              </a:rPr>
              <a:t>glibc</a:t>
            </a:r>
            <a:r>
              <a:rPr lang="en-US" sz="2000" dirty="0"/>
              <a:t> function</a:t>
            </a:r>
          </a:p>
          <a:p>
            <a:pPr marL="342900" lvl="1"/>
            <a:r>
              <a:rPr lang="en-US" sz="1800" i="1" dirty="0"/>
              <a:t>e.g.</a:t>
            </a:r>
            <a:r>
              <a:rPr lang="en-US" sz="1800" dirty="0"/>
              <a:t> </a:t>
            </a:r>
            <a:r>
              <a:rPr lang="en-US" sz="1800" b="1" dirty="0" err="1">
                <a:solidFill>
                  <a:srgbClr val="669900"/>
                </a:solidFill>
                <a:latin typeface="Courier New" panose="02070309020205020404" pitchFamily="49" charset="0"/>
                <a:cs typeface="Courier New" panose="02070309020205020404" pitchFamily="49" charset="0"/>
              </a:rPr>
              <a:t>fopen</a:t>
            </a:r>
            <a:r>
              <a:rPr lang="en-US" sz="1800" dirty="0">
                <a:latin typeface="Courier New" panose="02070309020205020404" pitchFamily="49" charset="0"/>
                <a:cs typeface="Courier New" panose="02070309020205020404" pitchFamily="49" charset="0"/>
              </a:rPr>
              <a:t>()</a:t>
            </a:r>
          </a:p>
          <a:p>
            <a:pPr marL="342900" lvl="1"/>
            <a:r>
              <a:rPr lang="en-US" sz="1800" dirty="0"/>
              <a:t>We’ll ignore the </a:t>
            </a:r>
            <a:br>
              <a:rPr lang="en-US" sz="1800" dirty="0"/>
            </a:br>
            <a:r>
              <a:rPr lang="en-US" sz="1800" dirty="0"/>
              <a:t>messy details of</a:t>
            </a:r>
            <a:br>
              <a:rPr lang="en-US" sz="1800" dirty="0"/>
            </a:br>
            <a:r>
              <a:rPr lang="en-US" sz="1800" dirty="0"/>
              <a:t>loading/linking</a:t>
            </a:r>
            <a:br>
              <a:rPr lang="en-US" sz="1800" dirty="0"/>
            </a:br>
            <a:r>
              <a:rPr lang="en-US" sz="1800" dirty="0"/>
              <a:t>shared libraries</a:t>
            </a:r>
          </a:p>
        </p:txBody>
      </p:sp>
      <p:sp>
        <p:nvSpPr>
          <p:cNvPr id="4" name="Slide Number Placeholder 3"/>
          <p:cNvSpPr>
            <a:spLocks noGrp="1"/>
          </p:cNvSpPr>
          <p:nvPr>
            <p:ph type="sldNum" sz="quarter" idx="10"/>
          </p:nvPr>
        </p:nvSpPr>
        <p:spPr/>
        <p:txBody>
          <a:bodyPr/>
          <a:lstStyle/>
          <a:p>
            <a:fld id="{F3D8482D-149E-464A-ABD3-9AE05EAAC11E}" type="slidenum">
              <a:rPr lang="en-US" smtClean="0"/>
              <a:t>36</a:t>
            </a:fld>
            <a:endParaRPr lang="en-US"/>
          </a:p>
        </p:txBody>
      </p:sp>
      <p:graphicFrame>
        <p:nvGraphicFramePr>
          <p:cNvPr id="7" name="Table 6"/>
          <p:cNvGraphicFramePr>
            <a:graphicFrameLocks noGrp="1"/>
          </p:cNvGraphicFramePr>
          <p:nvPr/>
        </p:nvGraphicFramePr>
        <p:xfrm>
          <a:off x="5669280" y="3749040"/>
          <a:ext cx="3291840" cy="1920240"/>
        </p:xfrm>
        <a:graphic>
          <a:graphicData uri="http://schemas.openxmlformats.org/drawingml/2006/table">
            <a:tbl>
              <a:tblPr firstRow="1" bandRow="1">
                <a:tableStyleId>{5940675A-B579-460E-94D1-54222C63F5DA}</a:tableStyleId>
              </a:tblPr>
              <a:tblGrid>
                <a:gridCol w="3291840">
                  <a:extLst>
                    <a:ext uri="{9D8B030D-6E8A-4147-A177-3AD203B41FA5}">
                      <a16:colId xmlns:a16="http://schemas.microsoft.com/office/drawing/2014/main" val="20000"/>
                    </a:ext>
                  </a:extLst>
                </a:gridCol>
              </a:tblGrid>
              <a:tr h="128016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architecture-independent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38100" cap="flat" cmpd="sng" algn="ctr">
                      <a:solidFill>
                        <a:srgbClr val="0066FF"/>
                      </a:solidFill>
                      <a:prstDash val="solid"/>
                      <a:round/>
                      <a:headEnd type="none" w="med" len="med"/>
                      <a:tailEnd type="none" w="med" len="med"/>
                    </a:lnT>
                    <a:lnB w="19050" cap="flat" cmpd="sng" algn="ctr">
                      <a:solidFill>
                        <a:schemeClr val="bg1"/>
                      </a:solidFill>
                      <a:prstDash val="lgDash"/>
                      <a:round/>
                      <a:headEnd type="none" w="med" len="med"/>
                      <a:tailEnd type="none" w="med" len="med"/>
                    </a:lnB>
                    <a:solidFill>
                      <a:srgbClr val="4B2A85">
                        <a:alpha val="80000"/>
                      </a:srgbClr>
                    </a:solidFill>
                  </a:tcPr>
                </a:tc>
                <a:extLst>
                  <a:ext uri="{0D108BD9-81ED-4DB2-BD59-A6C34878D82A}">
                    <a16:rowId xmlns:a16="http://schemas.microsoft.com/office/drawing/2014/main" val="10000"/>
                  </a:ext>
                </a:extLst>
              </a:tr>
              <a:tr h="64008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19050" cap="flat" cmpd="sng" algn="ctr">
                      <a:solidFill>
                        <a:schemeClr val="bg1"/>
                      </a:solidFill>
                      <a:prstDash val="lgDash"/>
                      <a:round/>
                      <a:headEnd type="none" w="med" len="med"/>
                      <a:tailEnd type="none" w="med" len="med"/>
                    </a:lnT>
                    <a:lnB w="38100" cap="flat" cmpd="sng" algn="ctr">
                      <a:solidFill>
                        <a:srgbClr val="0066FF"/>
                      </a:solidFill>
                      <a:prstDash val="solid"/>
                      <a:round/>
                      <a:headEnd type="none" w="med" len="med"/>
                      <a:tailEnd type="none" w="med" len="med"/>
                    </a:lnB>
                    <a:solidFill>
                      <a:srgbClr val="4B2A85">
                        <a:alpha val="80000"/>
                      </a:srgbClr>
                    </a:solidFill>
                  </a:tcPr>
                </a:tc>
                <a:extLst>
                  <a:ext uri="{0D108BD9-81ED-4DB2-BD59-A6C34878D82A}">
                    <a16:rowId xmlns:a16="http://schemas.microsoft.com/office/drawing/2014/main" val="10001"/>
                  </a:ext>
                </a:extLst>
              </a:tr>
            </a:tbl>
          </a:graphicData>
        </a:graphic>
      </p:graphicFrame>
      <p:sp>
        <p:nvSpPr>
          <p:cNvPr id="8" name="TextBox 7"/>
          <p:cNvSpPr txBox="1"/>
          <p:nvPr/>
        </p:nvSpPr>
        <p:spPr>
          <a:xfrm>
            <a:off x="5669280" y="1371600"/>
            <a:ext cx="3291840" cy="1920240"/>
          </a:xfrm>
          <a:prstGeom prst="rect">
            <a:avLst/>
          </a:prstGeom>
          <a:solidFill>
            <a:srgbClr val="C00000">
              <a:alpha val="80000"/>
            </a:srgbClr>
          </a:solidFill>
          <a:ln w="22225">
            <a:solidFill>
              <a:srgbClr val="B7A57A"/>
            </a:solidFill>
          </a:ln>
        </p:spPr>
        <p:txBody>
          <a:bodyPr vert="horz" wrap="square" tIns="91440" rtlCol="0" anchor="t" anchorCtr="0">
            <a:noAutofit/>
          </a:bodyPr>
          <a:lstStyle/>
          <a:p>
            <a:pPr>
              <a:lnSpc>
                <a:spcPct val="80000"/>
              </a:lnSpc>
            </a:pPr>
            <a:endParaRPr lang="en-US"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9" name="TextBox 8"/>
          <p:cNvSpPr txBox="1"/>
          <p:nvPr/>
        </p:nvSpPr>
        <p:spPr>
          <a:xfrm>
            <a:off x="6400800" y="2194560"/>
            <a:ext cx="2560320" cy="1097280"/>
          </a:xfrm>
          <a:prstGeom prst="rect">
            <a:avLst/>
          </a:prstGeom>
          <a:solidFill>
            <a:srgbClr val="990033"/>
          </a:solidFill>
          <a:ln w="22225">
            <a:solidFill>
              <a:srgbClr val="B7A57A"/>
            </a:solidFill>
            <a:prstDash val="lgDash"/>
          </a:ln>
        </p:spPr>
        <p:txBody>
          <a:bodyPr vert="horz" wrap="square" tIns="91440" rtlCol="0" anchor="b" anchorCtr="1">
            <a:noAutofit/>
          </a:bodyPr>
          <a:lstStyle/>
          <a:p>
            <a:pPr algn="ctr">
              <a:lnSpc>
                <a:spcPct val="80000"/>
              </a:lnSpc>
            </a:pPr>
            <a:r>
              <a:rPr lang="en-US" sz="2400" b="1" dirty="0" err="1">
                <a:solidFill>
                  <a:schemeClr val="bg1"/>
                </a:solidFill>
                <a:latin typeface="Calibri" panose="020F0502020204030204" pitchFamily="34" charset="0"/>
                <a:ea typeface="CMU Bright" panose="02000603000000000000" pitchFamily="2" charset="0"/>
                <a:cs typeface="Calibri" panose="020F0502020204030204" pitchFamily="34" charset="0"/>
              </a:rPr>
              <a:t>glibc</a:t>
            </a:r>
            <a:endParaRPr lang="en-US" sz="2400"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10" name="TextBox 9"/>
          <p:cNvSpPr txBox="1"/>
          <p:nvPr/>
        </p:nvSpPr>
        <p:spPr>
          <a:xfrm>
            <a:off x="6400800" y="2286000"/>
            <a:ext cx="1188720" cy="584775"/>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C standard</a:t>
            </a:r>
          </a:p>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library</a:t>
            </a:r>
          </a:p>
        </p:txBody>
      </p:sp>
      <p:sp>
        <p:nvSpPr>
          <p:cNvPr id="11" name="TextBox 10"/>
          <p:cNvSpPr txBox="1"/>
          <p:nvPr/>
        </p:nvSpPr>
        <p:spPr>
          <a:xfrm>
            <a:off x="7955280" y="2409110"/>
            <a:ext cx="1005840" cy="338554"/>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POSIX</a:t>
            </a:r>
          </a:p>
        </p:txBody>
      </p:sp>
      <p:sp>
        <p:nvSpPr>
          <p:cNvPr id="12" name="Rectangle 11"/>
          <p:cNvSpPr/>
          <p:nvPr/>
        </p:nvSpPr>
        <p:spPr bwMode="auto">
          <a:xfrm>
            <a:off x="5669280" y="6035040"/>
            <a:ext cx="3291840" cy="457200"/>
          </a:xfrm>
          <a:prstGeom prst="rect">
            <a:avLst/>
          </a:prstGeom>
          <a:solidFill>
            <a:srgbClr val="008080"/>
          </a:solidFill>
          <a:ln w="38100" cap="flat" cmpd="sng" algn="ctr">
            <a:solidFill>
              <a:srgbClr val="0066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CPU</a:t>
            </a:r>
          </a:p>
        </p:txBody>
      </p:sp>
      <p:sp>
        <p:nvSpPr>
          <p:cNvPr id="13" name="TextBox 12"/>
          <p:cNvSpPr txBox="1"/>
          <p:nvPr/>
        </p:nvSpPr>
        <p:spPr>
          <a:xfrm>
            <a:off x="7589520" y="5623560"/>
            <a:ext cx="1463040" cy="369332"/>
          </a:xfrm>
          <a:prstGeom prst="rect">
            <a:avLst/>
          </a:prstGeom>
          <a:noFill/>
        </p:spPr>
        <p:txBody>
          <a:bodyPr wrap="square" rtlCol="0">
            <a:spAutoFit/>
          </a:bodyPr>
          <a:lstStyle/>
          <a:p>
            <a:pPr algn="r"/>
            <a:r>
              <a:rPr lang="en-US" b="1" dirty="0">
                <a:solidFill>
                  <a:srgbClr val="0066FF"/>
                </a:solidFill>
                <a:latin typeface="Calibri" panose="020F0502020204030204" pitchFamily="34" charset="0"/>
                <a:ea typeface="CMU Bright" panose="02000603000000000000" pitchFamily="2" charset="0"/>
                <a:cs typeface="Calibri" panose="020F0502020204030204" pitchFamily="34" charset="0"/>
              </a:rPr>
              <a:t>Linux kernel</a:t>
            </a:r>
          </a:p>
        </p:txBody>
      </p:sp>
      <p:sp>
        <p:nvSpPr>
          <p:cNvPr id="14" name="TextBox 13"/>
          <p:cNvSpPr txBox="1"/>
          <p:nvPr/>
        </p:nvSpPr>
        <p:spPr>
          <a:xfrm>
            <a:off x="7406640" y="1051560"/>
            <a:ext cx="1645920" cy="369332"/>
          </a:xfrm>
          <a:prstGeom prst="rect">
            <a:avLst/>
          </a:prstGeom>
          <a:noFill/>
        </p:spPr>
        <p:txBody>
          <a:bodyPr wrap="square" rtlCol="0">
            <a:spAutoFit/>
          </a:bodyPr>
          <a:lstStyle/>
          <a:p>
            <a:pPr algn="r"/>
            <a:r>
              <a:rPr lang="en-US" b="1" dirty="0">
                <a:solidFill>
                  <a:srgbClr val="B7A57A"/>
                </a:solidFill>
                <a:latin typeface="Calibri" panose="020F0502020204030204" pitchFamily="34" charset="0"/>
                <a:ea typeface="CMU Bright" panose="02000603000000000000" pitchFamily="2" charset="0"/>
                <a:cs typeface="Calibri" panose="020F0502020204030204" pitchFamily="34" charset="0"/>
              </a:rPr>
              <a:t>Your program</a:t>
            </a:r>
          </a:p>
        </p:txBody>
      </p:sp>
      <p:grpSp>
        <p:nvGrpSpPr>
          <p:cNvPr id="5" name="Group 4"/>
          <p:cNvGrpSpPr/>
          <p:nvPr/>
        </p:nvGrpSpPr>
        <p:grpSpPr>
          <a:xfrm>
            <a:off x="3108960" y="1005840"/>
            <a:ext cx="2286000" cy="5763399"/>
            <a:chOff x="3108960" y="1005840"/>
            <a:chExt cx="2286000" cy="5763399"/>
          </a:xfrm>
        </p:grpSpPr>
        <p:sp>
          <p:nvSpPr>
            <p:cNvPr id="16" name="Rectangle 7"/>
            <p:cNvSpPr>
              <a:spLocks noChangeArrowheads="1"/>
            </p:cNvSpPr>
            <p:nvPr>
              <p:custDataLst>
                <p:tags r:id="rId1"/>
              </p:custDataLst>
            </p:nvPr>
          </p:nvSpPr>
          <p:spPr bwMode="auto">
            <a:xfrm>
              <a:off x="3108960" y="1280160"/>
              <a:ext cx="2286000" cy="5212080"/>
            </a:xfrm>
            <a:prstGeom prst="rect">
              <a:avLst/>
            </a:prstGeom>
            <a:solidFill>
              <a:schemeClr val="accent2">
                <a:lumMod val="20000"/>
                <a:lumOff val="80000"/>
              </a:schemeClr>
            </a:solidFill>
            <a:ln w="25400">
              <a:solidFill>
                <a:schemeClr val="tx1"/>
              </a:solidFill>
              <a:miter lim="800000"/>
              <a:headEnd/>
              <a:tailEnd/>
            </a:ln>
            <a:effectLst/>
          </p:spPr>
          <p:txBody>
            <a:bodyPr wrap="none" anchorCtr="1"/>
            <a:lstStyle/>
            <a:p>
              <a:pPr algn="ctr">
                <a:lnSpc>
                  <a:spcPct val="100000"/>
                </a:lnSpc>
              </a:pPr>
              <a:endParaRPr lang="en-US" b="0" dirty="0">
                <a:latin typeface="Calibri" panose="020F0502020204030204" pitchFamily="34" charset="0"/>
                <a:ea typeface="CMU Bright" panose="02000603000000000000" pitchFamily="2" charset="0"/>
                <a:cs typeface="Calibri" panose="020F0502020204030204" pitchFamily="34" charset="0"/>
              </a:endParaRPr>
            </a:p>
          </p:txBody>
        </p:sp>
        <p:sp>
          <p:nvSpPr>
            <p:cNvPr id="17" name="TextBox 16"/>
            <p:cNvSpPr txBox="1"/>
            <p:nvPr/>
          </p:nvSpPr>
          <p:spPr>
            <a:xfrm>
              <a:off x="3108960" y="1005840"/>
              <a:ext cx="2286000" cy="276999"/>
            </a:xfrm>
            <a:prstGeom prst="rect">
              <a:avLst/>
            </a:prstGeom>
            <a:noFill/>
          </p:spPr>
          <p:txBody>
            <a:bodyPr wrap="square" tIns="0" bIns="0" rtlCol="0">
              <a:sp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0xFFFFFFFF</a:t>
              </a:r>
            </a:p>
          </p:txBody>
        </p:sp>
        <p:sp>
          <p:nvSpPr>
            <p:cNvPr id="18" name="TextBox 17"/>
            <p:cNvSpPr txBox="1"/>
            <p:nvPr/>
          </p:nvSpPr>
          <p:spPr>
            <a:xfrm>
              <a:off x="3108960" y="6492240"/>
              <a:ext cx="2286000" cy="276999"/>
            </a:xfrm>
            <a:prstGeom prst="rect">
              <a:avLst/>
            </a:prstGeom>
            <a:noFill/>
          </p:spPr>
          <p:txBody>
            <a:bodyPr wrap="square" tIns="0" bIns="0" rtlCol="0">
              <a:sp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0x00000000</a:t>
              </a:r>
            </a:p>
          </p:txBody>
        </p:sp>
        <p:sp>
          <p:nvSpPr>
            <p:cNvPr id="19" name="Rectangle 18"/>
            <p:cNvSpPr/>
            <p:nvPr/>
          </p:nvSpPr>
          <p:spPr bwMode="auto">
            <a:xfrm>
              <a:off x="3108960" y="1554480"/>
              <a:ext cx="2286000" cy="548640"/>
            </a:xfrm>
            <a:prstGeom prst="rect">
              <a:avLst/>
            </a:prstGeom>
            <a:solidFill>
              <a:srgbClr val="CC0066">
                <a:alpha val="60000"/>
              </a:srgbClr>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8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Linux</a:t>
              </a:r>
              <a:br>
                <a:rPr lang="en-US" dirty="0">
                  <a:latin typeface="Calibri" panose="020F0502020204030204" pitchFamily="34" charset="0"/>
                  <a:ea typeface="CMU Bright" panose="02000603000000000000" pitchFamily="2" charset="0"/>
                  <a:cs typeface="Calibri" panose="020F0502020204030204" pitchFamily="34" charset="0"/>
                </a:rPr>
              </a:br>
              <a:r>
                <a:rPr lang="en-US" dirty="0">
                  <a:latin typeface="Calibri" panose="020F0502020204030204" pitchFamily="34" charset="0"/>
                  <a:ea typeface="CMU Bright" panose="02000603000000000000" pitchFamily="2" charset="0"/>
                  <a:cs typeface="Calibri" panose="020F0502020204030204" pitchFamily="34" charset="0"/>
                </a:rPr>
                <a:t>kernel</a:t>
              </a:r>
            </a:p>
          </p:txBody>
        </p:sp>
        <p:sp>
          <p:nvSpPr>
            <p:cNvPr id="20" name="Rectangle 19"/>
            <p:cNvSpPr/>
            <p:nvPr/>
          </p:nvSpPr>
          <p:spPr bwMode="auto">
            <a:xfrm>
              <a:off x="3108960" y="246888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Stack</a:t>
              </a:r>
            </a:p>
          </p:txBody>
        </p:sp>
        <p:sp>
          <p:nvSpPr>
            <p:cNvPr id="21" name="Rectangle 20"/>
            <p:cNvSpPr/>
            <p:nvPr/>
          </p:nvSpPr>
          <p:spPr bwMode="auto">
            <a:xfrm>
              <a:off x="3108960" y="448056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Heap (</a:t>
              </a:r>
              <a:r>
                <a:rPr lang="en-US" dirty="0" err="1">
                  <a:latin typeface="Calibri" panose="020F0502020204030204" pitchFamily="34" charset="0"/>
                  <a:ea typeface="CMU Bright" panose="02000603000000000000" pitchFamily="2" charset="0"/>
                  <a:cs typeface="Calibri" panose="020F0502020204030204" pitchFamily="34" charset="0"/>
                </a:rPr>
                <a:t>malloc</a:t>
              </a:r>
              <a:r>
                <a:rPr lang="en-US" dirty="0">
                  <a:latin typeface="Calibri" panose="020F0502020204030204" pitchFamily="34" charset="0"/>
                  <a:ea typeface="CMU Bright" panose="02000603000000000000" pitchFamily="2" charset="0"/>
                  <a:cs typeface="Calibri" panose="020F0502020204030204" pitchFamily="34" charset="0"/>
                </a:rPr>
                <a:t>/free)</a:t>
              </a:r>
            </a:p>
          </p:txBody>
        </p:sp>
        <p:sp>
          <p:nvSpPr>
            <p:cNvPr id="22" name="Rectangle 21"/>
            <p:cNvSpPr/>
            <p:nvPr/>
          </p:nvSpPr>
          <p:spPr bwMode="auto">
            <a:xfrm>
              <a:off x="3108960" y="4937760"/>
              <a:ext cx="2286000" cy="54864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Read/Write Segment</a:t>
              </a:r>
              <a:br>
                <a:rPr lang="en-US" dirty="0">
                  <a:latin typeface="Calibri" panose="020F0502020204030204" pitchFamily="34" charset="0"/>
                  <a:ea typeface="CMU Bright" panose="02000603000000000000" pitchFamily="2" charset="0"/>
                  <a:cs typeface="Calibri" panose="020F0502020204030204" pitchFamily="34" charset="0"/>
                </a:rPr>
              </a:br>
              <a:r>
                <a:rPr lang="en-US" i="1" dirty="0">
                  <a:latin typeface="Calibri" panose="020F0502020204030204" pitchFamily="34" charset="0"/>
                  <a:ea typeface="CMU Bright" panose="02000603000000000000" pitchFamily="2" charset="0"/>
                  <a:cs typeface="Calibri" panose="020F0502020204030204" pitchFamily="34" charset="0"/>
                </a:rPr>
                <a:t>.data</a:t>
              </a:r>
              <a:r>
                <a:rPr lang="en-US" dirty="0">
                  <a:latin typeface="Calibri" panose="020F0502020204030204" pitchFamily="34" charset="0"/>
                  <a:ea typeface="CMU Bright" panose="02000603000000000000" pitchFamily="2" charset="0"/>
                  <a:cs typeface="Calibri" panose="020F0502020204030204" pitchFamily="34" charset="0"/>
                </a:rPr>
                <a:t>, </a:t>
              </a:r>
              <a:r>
                <a:rPr lang="en-US" i="1" dirty="0">
                  <a:latin typeface="Calibri" panose="020F0502020204030204" pitchFamily="34" charset="0"/>
                  <a:ea typeface="CMU Bright" panose="02000603000000000000" pitchFamily="2" charset="0"/>
                  <a:cs typeface="Calibri" panose="020F0502020204030204" pitchFamily="34" charset="0"/>
                </a:rPr>
                <a:t>.</a:t>
              </a:r>
              <a:r>
                <a:rPr lang="en-US" i="1" dirty="0" err="1">
                  <a:latin typeface="Calibri" panose="020F0502020204030204" pitchFamily="34" charset="0"/>
                  <a:ea typeface="CMU Bright" panose="02000603000000000000" pitchFamily="2" charset="0"/>
                  <a:cs typeface="Calibri" panose="020F0502020204030204" pitchFamily="34" charset="0"/>
                </a:rPr>
                <a:t>bss</a:t>
              </a:r>
              <a:endParaRPr lang="en-US" i="1" dirty="0">
                <a:latin typeface="Calibri" panose="020F0502020204030204" pitchFamily="34" charset="0"/>
                <a:ea typeface="CMU Bright" panose="02000603000000000000" pitchFamily="2" charset="0"/>
                <a:cs typeface="Calibri" panose="020F0502020204030204" pitchFamily="34" charset="0"/>
              </a:endParaRPr>
            </a:p>
          </p:txBody>
        </p:sp>
        <p:sp>
          <p:nvSpPr>
            <p:cNvPr id="23" name="Rectangle 22"/>
            <p:cNvSpPr/>
            <p:nvPr/>
          </p:nvSpPr>
          <p:spPr bwMode="auto">
            <a:xfrm>
              <a:off x="3108960" y="356616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Shared Libraries</a:t>
              </a:r>
            </a:p>
          </p:txBody>
        </p:sp>
        <p:sp>
          <p:nvSpPr>
            <p:cNvPr id="24" name="Rectangle 23"/>
            <p:cNvSpPr/>
            <p:nvPr/>
          </p:nvSpPr>
          <p:spPr bwMode="auto">
            <a:xfrm>
              <a:off x="3108960" y="5486400"/>
              <a:ext cx="2286000" cy="54864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Read-Only Segment</a:t>
              </a:r>
              <a:br>
                <a:rPr lang="en-US" dirty="0">
                  <a:latin typeface="Calibri" panose="020F0502020204030204" pitchFamily="34" charset="0"/>
                  <a:ea typeface="CMU Bright" panose="02000603000000000000" pitchFamily="2" charset="0"/>
                  <a:cs typeface="Calibri" panose="020F0502020204030204" pitchFamily="34" charset="0"/>
                </a:rPr>
              </a:br>
              <a:r>
                <a:rPr lang="en-US" i="1" dirty="0">
                  <a:latin typeface="Calibri" panose="020F0502020204030204" pitchFamily="34" charset="0"/>
                  <a:ea typeface="CMU Bright" panose="02000603000000000000" pitchFamily="2" charset="0"/>
                  <a:cs typeface="Calibri" panose="020F0502020204030204" pitchFamily="34" charset="0"/>
                </a:rPr>
                <a:t>.text</a:t>
              </a:r>
              <a:r>
                <a:rPr lang="en-US" dirty="0">
                  <a:latin typeface="Calibri" panose="020F0502020204030204" pitchFamily="34" charset="0"/>
                  <a:ea typeface="CMU Bright" panose="02000603000000000000" pitchFamily="2" charset="0"/>
                  <a:cs typeface="Calibri" panose="020F0502020204030204" pitchFamily="34" charset="0"/>
                </a:rPr>
                <a:t>, </a:t>
              </a:r>
              <a:r>
                <a:rPr lang="en-US" i="1" dirty="0">
                  <a:latin typeface="Calibri" panose="020F0502020204030204" pitchFamily="34" charset="0"/>
                  <a:ea typeface="CMU Bright" panose="02000603000000000000" pitchFamily="2" charset="0"/>
                  <a:cs typeface="Calibri" panose="020F0502020204030204" pitchFamily="34" charset="0"/>
                </a:rPr>
                <a:t>.</a:t>
              </a:r>
              <a:r>
                <a:rPr lang="en-US" i="1" dirty="0" err="1">
                  <a:latin typeface="Calibri" panose="020F0502020204030204" pitchFamily="34" charset="0"/>
                  <a:ea typeface="CMU Bright" panose="02000603000000000000" pitchFamily="2" charset="0"/>
                  <a:cs typeface="Calibri" panose="020F0502020204030204" pitchFamily="34" charset="0"/>
                </a:rPr>
                <a:t>rodata</a:t>
              </a:r>
              <a:endParaRPr lang="en-US" i="1" dirty="0">
                <a:latin typeface="Calibri" panose="020F0502020204030204" pitchFamily="34" charset="0"/>
                <a:ea typeface="CMU Bright" panose="02000603000000000000" pitchFamily="2" charset="0"/>
                <a:cs typeface="Calibri" panose="020F0502020204030204" pitchFamily="34" charset="0"/>
              </a:endParaRPr>
            </a:p>
          </p:txBody>
        </p:sp>
        <p:cxnSp>
          <p:nvCxnSpPr>
            <p:cNvPr id="25" name="Straight Arrow Connector 24"/>
            <p:cNvCxnSpPr/>
            <p:nvPr/>
          </p:nvCxnSpPr>
          <p:spPr bwMode="auto">
            <a:xfrm>
              <a:off x="4297680" y="2926080"/>
              <a:ext cx="0" cy="274320"/>
            </a:xfrm>
            <a:prstGeom prst="straightConnector1">
              <a:avLst/>
            </a:prstGeom>
            <a:noFill/>
            <a:ln w="25400" cap="flat" cmpd="sng" algn="ctr">
              <a:solidFill>
                <a:schemeClr val="tx1"/>
              </a:solidFill>
              <a:prstDash val="solid"/>
              <a:round/>
              <a:headEnd type="none" w="med" len="med"/>
              <a:tailEnd type="triangle"/>
            </a:ln>
            <a:effectLst/>
          </p:spPr>
        </p:cxnSp>
        <p:cxnSp>
          <p:nvCxnSpPr>
            <p:cNvPr id="26" name="Straight Arrow Connector 25"/>
            <p:cNvCxnSpPr/>
            <p:nvPr/>
          </p:nvCxnSpPr>
          <p:spPr bwMode="auto">
            <a:xfrm>
              <a:off x="4297680" y="3291840"/>
              <a:ext cx="0" cy="274320"/>
            </a:xfrm>
            <a:prstGeom prst="straightConnector1">
              <a:avLst/>
            </a:prstGeom>
            <a:noFill/>
            <a:ln w="25400" cap="flat" cmpd="sng" algn="ctr">
              <a:solidFill>
                <a:schemeClr val="tx1"/>
              </a:solidFill>
              <a:prstDash val="solid"/>
              <a:round/>
              <a:headEnd type="triangle" w="med" len="med"/>
              <a:tailEnd type="none"/>
            </a:ln>
            <a:effectLst/>
          </p:spPr>
        </p:cxnSp>
        <p:cxnSp>
          <p:nvCxnSpPr>
            <p:cNvPr id="27" name="Straight Arrow Connector 26"/>
            <p:cNvCxnSpPr/>
            <p:nvPr/>
          </p:nvCxnSpPr>
          <p:spPr bwMode="auto">
            <a:xfrm>
              <a:off x="4297680" y="4206240"/>
              <a:ext cx="0" cy="274320"/>
            </a:xfrm>
            <a:prstGeom prst="straightConnector1">
              <a:avLst/>
            </a:prstGeom>
            <a:noFill/>
            <a:ln w="25400" cap="flat" cmpd="sng" algn="ctr">
              <a:solidFill>
                <a:schemeClr val="tx1"/>
              </a:solidFill>
              <a:prstDash val="solid"/>
              <a:round/>
              <a:headEnd type="triangle" w="med" len="med"/>
              <a:tailEnd type="none"/>
            </a:ln>
            <a:effectLst/>
          </p:spPr>
        </p:cxnSp>
        <p:sp>
          <p:nvSpPr>
            <p:cNvPr id="28" name="Rectangle 27"/>
            <p:cNvSpPr/>
            <p:nvPr/>
          </p:nvSpPr>
          <p:spPr bwMode="auto">
            <a:xfrm>
              <a:off x="3108960" y="1280160"/>
              <a:ext cx="2286000" cy="27432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linux-gate.so</a:t>
              </a:r>
            </a:p>
          </p:txBody>
        </p:sp>
      </p:grpSp>
      <p:sp>
        <p:nvSpPr>
          <p:cNvPr id="29" name="Rectangle 28"/>
          <p:cNvSpPr/>
          <p:nvPr/>
        </p:nvSpPr>
        <p:spPr bwMode="auto">
          <a:xfrm>
            <a:off x="4114800" y="1645920"/>
            <a:ext cx="1188720" cy="274320"/>
          </a:xfrm>
          <a:prstGeom prst="rect">
            <a:avLst/>
          </a:prstGeom>
          <a:solidFill>
            <a:srgbClr val="B7A57A">
              <a:alpha val="60000"/>
            </a:srgbClr>
          </a:solidFill>
          <a:ln w="19050" cap="flat" cmpd="sng" algn="ctr">
            <a:solidFill>
              <a:schemeClr val="tx1"/>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anose="020F0502020204030204" pitchFamily="34" charset="0"/>
                <a:ea typeface="CMU Bright" panose="02000603000000000000" pitchFamily="2" charset="0"/>
                <a:cs typeface="Calibri" panose="020F0502020204030204" pitchFamily="34" charset="0"/>
              </a:rPr>
              <a:t>kernel stack</a:t>
            </a:r>
          </a:p>
        </p:txBody>
      </p:sp>
      <p:cxnSp>
        <p:nvCxnSpPr>
          <p:cNvPr id="30" name="Straight Arrow Connector 29"/>
          <p:cNvCxnSpPr/>
          <p:nvPr/>
        </p:nvCxnSpPr>
        <p:spPr bwMode="auto">
          <a:xfrm>
            <a:off x="4709160" y="1920240"/>
            <a:ext cx="0" cy="182880"/>
          </a:xfrm>
          <a:prstGeom prst="straightConnector1">
            <a:avLst/>
          </a:prstGeom>
          <a:noFill/>
          <a:ln w="25400" cap="flat" cmpd="sng" algn="ctr">
            <a:solidFill>
              <a:schemeClr val="tx1"/>
            </a:solidFill>
            <a:prstDash val="solid"/>
            <a:round/>
            <a:headEnd type="none" w="med" len="med"/>
            <a:tailEnd type="triangle"/>
          </a:ln>
          <a:effectLst/>
        </p:spPr>
      </p:cxnSp>
      <p:sp>
        <p:nvSpPr>
          <p:cNvPr id="31" name="Freeform 6"/>
          <p:cNvSpPr>
            <a:spLocks/>
          </p:cNvSpPr>
          <p:nvPr/>
        </p:nvSpPr>
        <p:spPr bwMode="auto">
          <a:xfrm>
            <a:off x="7680960" y="2468880"/>
            <a:ext cx="180975" cy="338138"/>
          </a:xfrm>
          <a:custGeom>
            <a:avLst/>
            <a:gdLst>
              <a:gd name="T0" fmla="*/ 169 w 357"/>
              <a:gd name="T1" fmla="*/ 0 h 816"/>
              <a:gd name="T2" fmla="*/ 115 w 357"/>
              <a:gd name="T3" fmla="*/ 24 h 816"/>
              <a:gd name="T4" fmla="*/ 25 w 357"/>
              <a:gd name="T5" fmla="*/ 84 h 816"/>
              <a:gd name="T6" fmla="*/ 19 w 357"/>
              <a:gd name="T7" fmla="*/ 132 h 816"/>
              <a:gd name="T8" fmla="*/ 55 w 357"/>
              <a:gd name="T9" fmla="*/ 144 h 816"/>
              <a:gd name="T10" fmla="*/ 73 w 357"/>
              <a:gd name="T11" fmla="*/ 150 h 816"/>
              <a:gd name="T12" fmla="*/ 307 w 357"/>
              <a:gd name="T13" fmla="*/ 192 h 816"/>
              <a:gd name="T14" fmla="*/ 325 w 357"/>
              <a:gd name="T15" fmla="*/ 210 h 816"/>
              <a:gd name="T16" fmla="*/ 253 w 357"/>
              <a:gd name="T17" fmla="*/ 258 h 816"/>
              <a:gd name="T18" fmla="*/ 205 w 357"/>
              <a:gd name="T19" fmla="*/ 288 h 816"/>
              <a:gd name="T20" fmla="*/ 181 w 357"/>
              <a:gd name="T21" fmla="*/ 294 h 816"/>
              <a:gd name="T22" fmla="*/ 97 w 357"/>
              <a:gd name="T23" fmla="*/ 330 h 816"/>
              <a:gd name="T24" fmla="*/ 61 w 357"/>
              <a:gd name="T25" fmla="*/ 354 h 816"/>
              <a:gd name="T26" fmla="*/ 43 w 357"/>
              <a:gd name="T27" fmla="*/ 366 h 816"/>
              <a:gd name="T28" fmla="*/ 103 w 357"/>
              <a:gd name="T29" fmla="*/ 414 h 816"/>
              <a:gd name="T30" fmla="*/ 145 w 357"/>
              <a:gd name="T31" fmla="*/ 402 h 816"/>
              <a:gd name="T32" fmla="*/ 163 w 357"/>
              <a:gd name="T33" fmla="*/ 414 h 816"/>
              <a:gd name="T34" fmla="*/ 253 w 357"/>
              <a:gd name="T35" fmla="*/ 462 h 816"/>
              <a:gd name="T36" fmla="*/ 247 w 357"/>
              <a:gd name="T37" fmla="*/ 576 h 816"/>
              <a:gd name="T38" fmla="*/ 193 w 357"/>
              <a:gd name="T39" fmla="*/ 606 h 816"/>
              <a:gd name="T40" fmla="*/ 181 w 357"/>
              <a:gd name="T41" fmla="*/ 684 h 816"/>
              <a:gd name="T42" fmla="*/ 163 w 357"/>
              <a:gd name="T43" fmla="*/ 780 h 816"/>
              <a:gd name="T44" fmla="*/ 175 w 357"/>
              <a:gd name="T4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816">
                <a:moveTo>
                  <a:pt x="169" y="0"/>
                </a:moveTo>
                <a:cubicBezTo>
                  <a:pt x="149" y="7"/>
                  <a:pt x="135" y="17"/>
                  <a:pt x="115" y="24"/>
                </a:cubicBezTo>
                <a:cubicBezTo>
                  <a:pt x="100" y="39"/>
                  <a:pt x="44" y="78"/>
                  <a:pt x="25" y="84"/>
                </a:cubicBezTo>
                <a:cubicBezTo>
                  <a:pt x="16" y="98"/>
                  <a:pt x="0" y="113"/>
                  <a:pt x="19" y="132"/>
                </a:cubicBezTo>
                <a:cubicBezTo>
                  <a:pt x="28" y="141"/>
                  <a:pt x="43" y="140"/>
                  <a:pt x="55" y="144"/>
                </a:cubicBezTo>
                <a:cubicBezTo>
                  <a:pt x="61" y="146"/>
                  <a:pt x="73" y="150"/>
                  <a:pt x="73" y="150"/>
                </a:cubicBezTo>
                <a:cubicBezTo>
                  <a:pt x="148" y="139"/>
                  <a:pt x="235" y="168"/>
                  <a:pt x="307" y="192"/>
                </a:cubicBezTo>
                <a:cubicBezTo>
                  <a:pt x="313" y="198"/>
                  <a:pt x="320" y="203"/>
                  <a:pt x="325" y="210"/>
                </a:cubicBezTo>
                <a:cubicBezTo>
                  <a:pt x="357" y="258"/>
                  <a:pt x="272" y="256"/>
                  <a:pt x="253" y="258"/>
                </a:cubicBezTo>
                <a:cubicBezTo>
                  <a:pt x="196" y="272"/>
                  <a:pt x="265" y="251"/>
                  <a:pt x="205" y="288"/>
                </a:cubicBezTo>
                <a:cubicBezTo>
                  <a:pt x="198" y="292"/>
                  <a:pt x="189" y="291"/>
                  <a:pt x="181" y="294"/>
                </a:cubicBezTo>
                <a:cubicBezTo>
                  <a:pt x="62" y="343"/>
                  <a:pt x="192" y="298"/>
                  <a:pt x="97" y="330"/>
                </a:cubicBezTo>
                <a:cubicBezTo>
                  <a:pt x="83" y="335"/>
                  <a:pt x="73" y="346"/>
                  <a:pt x="61" y="354"/>
                </a:cubicBezTo>
                <a:cubicBezTo>
                  <a:pt x="55" y="358"/>
                  <a:pt x="43" y="366"/>
                  <a:pt x="43" y="366"/>
                </a:cubicBezTo>
                <a:cubicBezTo>
                  <a:pt x="53" y="397"/>
                  <a:pt x="78" y="397"/>
                  <a:pt x="103" y="414"/>
                </a:cubicBezTo>
                <a:cubicBezTo>
                  <a:pt x="117" y="410"/>
                  <a:pt x="131" y="400"/>
                  <a:pt x="145" y="402"/>
                </a:cubicBezTo>
                <a:cubicBezTo>
                  <a:pt x="152" y="403"/>
                  <a:pt x="157" y="411"/>
                  <a:pt x="163" y="414"/>
                </a:cubicBezTo>
                <a:cubicBezTo>
                  <a:pt x="192" y="429"/>
                  <a:pt x="225" y="444"/>
                  <a:pt x="253" y="462"/>
                </a:cubicBezTo>
                <a:cubicBezTo>
                  <a:pt x="265" y="497"/>
                  <a:pt x="270" y="542"/>
                  <a:pt x="247" y="576"/>
                </a:cubicBezTo>
                <a:cubicBezTo>
                  <a:pt x="236" y="593"/>
                  <a:pt x="193" y="606"/>
                  <a:pt x="193" y="606"/>
                </a:cubicBezTo>
                <a:cubicBezTo>
                  <a:pt x="178" y="651"/>
                  <a:pt x="173" y="626"/>
                  <a:pt x="181" y="684"/>
                </a:cubicBezTo>
                <a:cubicBezTo>
                  <a:pt x="171" y="715"/>
                  <a:pt x="168" y="748"/>
                  <a:pt x="163" y="780"/>
                </a:cubicBezTo>
                <a:cubicBezTo>
                  <a:pt x="170" y="808"/>
                  <a:pt x="165" y="797"/>
                  <a:pt x="175" y="816"/>
                </a:cubicBezTo>
              </a:path>
            </a:pathLst>
          </a:custGeom>
          <a:noFill/>
          <a:ln w="28575" cmpd="sng">
            <a:solidFill>
              <a:srgbClr val="FFFF00"/>
            </a:solidFill>
            <a:round/>
            <a:headEnd/>
            <a:tailEnd/>
          </a:ln>
          <a:effectLst>
            <a:glow rad="38100">
              <a:schemeClr val="tx1"/>
            </a:glow>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000"/>
          </a:p>
        </p:txBody>
      </p:sp>
      <p:sp>
        <p:nvSpPr>
          <p:cNvPr id="6" name="TextBox 5"/>
          <p:cNvSpPr txBox="1"/>
          <p:nvPr/>
        </p:nvSpPr>
        <p:spPr>
          <a:xfrm>
            <a:off x="5669280" y="6035040"/>
            <a:ext cx="914400" cy="457200"/>
          </a:xfrm>
          <a:prstGeom prst="rect">
            <a:avLst/>
          </a:prstGeom>
          <a:noFill/>
        </p:spPr>
        <p:txBody>
          <a:bodyPr wrap="square" rtlCol="0" anchor="ctr" anchorCtr="0">
            <a:noAutofit/>
          </a:bodyPr>
          <a:lstStyle/>
          <a:p>
            <a:pPr algn="ctr"/>
            <a:r>
              <a:rPr lang="en-US" sz="2000" b="1" dirty="0" err="1">
                <a:solidFill>
                  <a:srgbClr val="FFFF00"/>
                </a:solidFill>
                <a:effectLst>
                  <a:glow rad="38100">
                    <a:schemeClr val="tx1"/>
                  </a:glow>
                </a:effectLst>
                <a:latin typeface="Calibri" panose="020F0502020204030204" pitchFamily="34" charset="0"/>
                <a:ea typeface="CMU Bright" panose="02000603000000000000" pitchFamily="2" charset="0"/>
                <a:cs typeface="Calibri" panose="020F0502020204030204" pitchFamily="34" charset="0"/>
              </a:rPr>
              <a:t>unpriv</a:t>
            </a:r>
            <a:endParaRPr lang="en-US" sz="2000" b="1" dirty="0">
              <a:solidFill>
                <a:srgbClr val="FFFF00"/>
              </a:solidFill>
              <a:effectLst>
                <a:glow rad="38100">
                  <a:schemeClr val="tx1"/>
                </a:glow>
              </a:effectLst>
              <a:latin typeface="Calibri" panose="020F0502020204030204" pitchFamily="34" charset="0"/>
              <a:ea typeface="CMU Bright" panose="02000603000000000000" pitchFamily="2" charset="0"/>
              <a:cs typeface="Calibri" panose="020F0502020204030204" pitchFamily="34" charset="0"/>
            </a:endParaRPr>
          </a:p>
        </p:txBody>
      </p:sp>
      <p:grpSp>
        <p:nvGrpSpPr>
          <p:cNvPr id="35" name="Group 34"/>
          <p:cNvGrpSpPr/>
          <p:nvPr/>
        </p:nvGrpSpPr>
        <p:grpSpPr>
          <a:xfrm>
            <a:off x="2286000" y="2743200"/>
            <a:ext cx="822960" cy="365760"/>
            <a:chOff x="2286000" y="2743200"/>
            <a:chExt cx="822960" cy="365760"/>
          </a:xfrm>
        </p:grpSpPr>
        <p:cxnSp>
          <p:nvCxnSpPr>
            <p:cNvPr id="32" name="Straight Arrow Connector 31"/>
            <p:cNvCxnSpPr/>
            <p:nvPr/>
          </p:nvCxnSpPr>
          <p:spPr bwMode="auto">
            <a:xfrm>
              <a:off x="2743200" y="2926080"/>
              <a:ext cx="365760" cy="0"/>
            </a:xfrm>
            <a:prstGeom prst="straightConnector1">
              <a:avLst/>
            </a:prstGeom>
            <a:noFill/>
            <a:ln w="50800" cap="flat" cmpd="sng" algn="ctr">
              <a:solidFill>
                <a:srgbClr val="FFFF00"/>
              </a:solidFill>
              <a:prstDash val="solid"/>
              <a:round/>
              <a:headEnd type="none" w="med" len="med"/>
              <a:tailEnd type="stealth" w="med" len="med"/>
            </a:ln>
            <a:effectLst>
              <a:glow rad="38100">
                <a:schemeClr val="tx1"/>
              </a:glow>
            </a:effectLst>
          </p:spPr>
        </p:cxnSp>
        <p:sp>
          <p:nvSpPr>
            <p:cNvPr id="15" name="TextBox 14"/>
            <p:cNvSpPr txBox="1"/>
            <p:nvPr/>
          </p:nvSpPr>
          <p:spPr>
            <a:xfrm>
              <a:off x="2286000" y="2743200"/>
              <a:ext cx="548640" cy="365760"/>
            </a:xfrm>
            <a:prstGeom prst="rect">
              <a:avLst/>
            </a:prstGeom>
            <a:noFill/>
          </p:spPr>
          <p:txBody>
            <a:bodyPr wrap="square" lIns="91440" tIns="0" bIns="0" rtlCol="0" anchor="ctr" anchorCtr="0">
              <a:noAutofit/>
            </a:bodyPr>
            <a:lstStyle/>
            <a:p>
              <a:pPr algn="ctr"/>
              <a:r>
                <a:rPr lang="en-US" sz="2000" b="1" dirty="0">
                  <a:solidFill>
                    <a:srgbClr val="FFFF00"/>
                  </a:solidFill>
                  <a:effectLst>
                    <a:glow rad="50800">
                      <a:schemeClr val="tx1"/>
                    </a:glow>
                  </a:effectLst>
                  <a:latin typeface="Calibri" panose="020F0502020204030204" pitchFamily="34" charset="0"/>
                  <a:ea typeface="CMU Bright" panose="02000603000000000000" pitchFamily="2" charset="0"/>
                  <a:cs typeface="Calibri" panose="020F0502020204030204" pitchFamily="34" charset="0"/>
                </a:rPr>
                <a:t>SP</a:t>
              </a:r>
            </a:p>
          </p:txBody>
        </p:sp>
      </p:grpSp>
      <p:grpSp>
        <p:nvGrpSpPr>
          <p:cNvPr id="36" name="Group 35"/>
          <p:cNvGrpSpPr/>
          <p:nvPr/>
        </p:nvGrpSpPr>
        <p:grpSpPr>
          <a:xfrm>
            <a:off x="2286000" y="3657600"/>
            <a:ext cx="822960" cy="365760"/>
            <a:chOff x="2286000" y="5577840"/>
            <a:chExt cx="822960" cy="365760"/>
          </a:xfrm>
        </p:grpSpPr>
        <p:cxnSp>
          <p:nvCxnSpPr>
            <p:cNvPr id="33" name="Straight Arrow Connector 32"/>
            <p:cNvCxnSpPr/>
            <p:nvPr/>
          </p:nvCxnSpPr>
          <p:spPr bwMode="auto">
            <a:xfrm>
              <a:off x="2743200" y="5760720"/>
              <a:ext cx="365760" cy="0"/>
            </a:xfrm>
            <a:prstGeom prst="straightConnector1">
              <a:avLst/>
            </a:prstGeom>
            <a:noFill/>
            <a:ln w="50800" cap="flat" cmpd="sng" algn="ctr">
              <a:solidFill>
                <a:srgbClr val="FFFF00"/>
              </a:solidFill>
              <a:prstDash val="solid"/>
              <a:round/>
              <a:headEnd type="none" w="med" len="med"/>
              <a:tailEnd type="stealth" w="med" len="med"/>
            </a:ln>
            <a:effectLst>
              <a:glow rad="38100">
                <a:schemeClr val="tx1"/>
              </a:glow>
            </a:effectLst>
          </p:spPr>
        </p:cxnSp>
        <p:sp>
          <p:nvSpPr>
            <p:cNvPr id="34" name="TextBox 33"/>
            <p:cNvSpPr txBox="1"/>
            <p:nvPr/>
          </p:nvSpPr>
          <p:spPr>
            <a:xfrm>
              <a:off x="2286000" y="5577840"/>
              <a:ext cx="548640" cy="365760"/>
            </a:xfrm>
            <a:prstGeom prst="rect">
              <a:avLst/>
            </a:prstGeom>
            <a:noFill/>
          </p:spPr>
          <p:txBody>
            <a:bodyPr wrap="square" lIns="91440" tIns="0" bIns="0" rtlCol="0" anchor="ctr" anchorCtr="0">
              <a:noAutofit/>
            </a:bodyPr>
            <a:lstStyle/>
            <a:p>
              <a:pPr algn="ctr"/>
              <a:r>
                <a:rPr lang="en-US" sz="2000" b="1" dirty="0">
                  <a:solidFill>
                    <a:srgbClr val="FFFF00"/>
                  </a:solidFill>
                  <a:effectLst>
                    <a:glow rad="50800">
                      <a:schemeClr val="tx1"/>
                    </a:glow>
                  </a:effectLst>
                  <a:latin typeface="Calibri" panose="020F0502020204030204" pitchFamily="34" charset="0"/>
                  <a:ea typeface="CMU Bright" panose="02000603000000000000" pitchFamily="2" charset="0"/>
                  <a:cs typeface="Calibri" panose="020F0502020204030204" pitchFamily="34" charset="0"/>
                </a:rPr>
                <a:t>IP</a:t>
              </a:r>
            </a:p>
          </p:txBody>
        </p:sp>
      </p:grpSp>
    </p:spTree>
    <p:extLst>
      <p:ext uri="{BB962C8B-B14F-4D97-AF65-F5344CB8AC3E}">
        <p14:creationId xmlns:p14="http://schemas.microsoft.com/office/powerpoint/2010/main" val="3314464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Calls on x86/Linux</a:t>
            </a:r>
          </a:p>
        </p:txBody>
      </p:sp>
      <p:sp>
        <p:nvSpPr>
          <p:cNvPr id="3" name="Content Placeholder 2"/>
          <p:cNvSpPr>
            <a:spLocks noGrp="1"/>
          </p:cNvSpPr>
          <p:nvPr>
            <p:ph idx="1"/>
          </p:nvPr>
        </p:nvSpPr>
        <p:spPr>
          <a:xfrm>
            <a:off x="182880" y="1362075"/>
            <a:ext cx="2926080" cy="4972050"/>
          </a:xfrm>
        </p:spPr>
        <p:txBody>
          <a:bodyPr/>
          <a:lstStyle/>
          <a:p>
            <a:pPr marL="0" indent="0">
              <a:buNone/>
            </a:pPr>
            <a:r>
              <a:rPr lang="en-US" sz="2000" dirty="0" err="1">
                <a:latin typeface="Courier New" panose="02070309020205020404" pitchFamily="49" charset="0"/>
                <a:cs typeface="Courier New" panose="02070309020205020404" pitchFamily="49" charset="0"/>
              </a:rPr>
              <a:t>glibc</a:t>
            </a:r>
            <a:r>
              <a:rPr lang="en-US" sz="2000" dirty="0"/>
              <a:t> begins the </a:t>
            </a:r>
            <a:br>
              <a:rPr lang="en-US" sz="2000" dirty="0"/>
            </a:br>
            <a:r>
              <a:rPr lang="en-US" sz="2000" dirty="0"/>
              <a:t>process of invoking a Linux system call</a:t>
            </a:r>
          </a:p>
          <a:p>
            <a:pPr marL="342900" lvl="1"/>
            <a:r>
              <a:rPr lang="en-US" sz="1800" dirty="0" err="1">
                <a:latin typeface="Courier New" panose="02070309020205020404" pitchFamily="49" charset="0"/>
                <a:cs typeface="Courier New" panose="02070309020205020404" pitchFamily="49" charset="0"/>
              </a:rPr>
              <a:t>glibc</a:t>
            </a:r>
            <a:r>
              <a:rPr lang="en-US" sz="1800" dirty="0" err="1"/>
              <a:t>’s</a:t>
            </a:r>
            <a:r>
              <a:rPr lang="en-US" sz="1800" dirty="0"/>
              <a:t> </a:t>
            </a:r>
            <a:br>
              <a:rPr lang="en-US" sz="1800" dirty="0"/>
            </a:br>
            <a:r>
              <a:rPr lang="en-US" sz="1800" b="1" dirty="0" err="1">
                <a:solidFill>
                  <a:srgbClr val="669900"/>
                </a:solidFill>
                <a:latin typeface="Courier New" panose="02070309020205020404" pitchFamily="49" charset="0"/>
                <a:cs typeface="Courier New" panose="02070309020205020404" pitchFamily="49" charset="0"/>
              </a:rPr>
              <a:t>fopen</a:t>
            </a:r>
            <a:r>
              <a:rPr lang="en-US" sz="1800" dirty="0">
                <a:latin typeface="Courier New" panose="02070309020205020404" pitchFamily="49" charset="0"/>
                <a:cs typeface="Courier New" panose="02070309020205020404" pitchFamily="49" charset="0"/>
              </a:rPr>
              <a:t>()</a:t>
            </a:r>
            <a:r>
              <a:rPr lang="en-US" sz="1800" dirty="0"/>
              <a:t> likely</a:t>
            </a:r>
            <a:br>
              <a:rPr lang="en-US" sz="1800" dirty="0"/>
            </a:br>
            <a:r>
              <a:rPr lang="en-US" sz="1800" dirty="0"/>
              <a:t>invokes Linux’s</a:t>
            </a:r>
            <a:br>
              <a:rPr lang="en-US" sz="1800" dirty="0"/>
            </a:br>
            <a:r>
              <a:rPr lang="en-US" sz="1800" b="1" dirty="0">
                <a:solidFill>
                  <a:srgbClr val="669900"/>
                </a:solidFill>
                <a:latin typeface="Courier New" panose="02070309020205020404" pitchFamily="49" charset="0"/>
                <a:cs typeface="Courier New" panose="02070309020205020404" pitchFamily="49" charset="0"/>
              </a:rPr>
              <a:t>open</a:t>
            </a:r>
            <a:r>
              <a:rPr lang="en-US" sz="1800" dirty="0">
                <a:latin typeface="Courier New" panose="02070309020205020404" pitchFamily="49" charset="0"/>
                <a:cs typeface="Courier New" panose="02070309020205020404" pitchFamily="49" charset="0"/>
              </a:rPr>
              <a:t>()</a:t>
            </a:r>
            <a:r>
              <a:rPr lang="en-US" sz="1800" dirty="0"/>
              <a:t> system </a:t>
            </a:r>
            <a:br>
              <a:rPr lang="en-US" sz="1800" dirty="0"/>
            </a:br>
            <a:r>
              <a:rPr lang="en-US" sz="1800" dirty="0"/>
              <a:t>call</a:t>
            </a:r>
            <a:endParaRPr lang="en-US" sz="1800" dirty="0">
              <a:latin typeface="Courier New" panose="02070309020205020404" pitchFamily="49" charset="0"/>
              <a:cs typeface="Courier New" panose="02070309020205020404" pitchFamily="49" charset="0"/>
            </a:endParaRPr>
          </a:p>
          <a:p>
            <a:pPr marL="342900" lvl="1"/>
            <a:r>
              <a:rPr lang="en-US" sz="1800" dirty="0"/>
              <a:t>Puts the system call # and arguments into registers</a:t>
            </a:r>
          </a:p>
          <a:p>
            <a:pPr marL="342900" lvl="1"/>
            <a:r>
              <a:rPr lang="en-US" sz="1800" dirty="0"/>
              <a:t>Uses the </a:t>
            </a:r>
            <a:r>
              <a:rPr lang="en-US" sz="1800" b="1" dirty="0">
                <a:latin typeface="Courier New" panose="02070309020205020404" pitchFamily="49" charset="0"/>
                <a:cs typeface="Courier New" panose="02070309020205020404" pitchFamily="49" charset="0"/>
              </a:rPr>
              <a:t>call</a:t>
            </a:r>
            <a:r>
              <a:rPr lang="en-US" sz="1800" dirty="0"/>
              <a:t> x86 instruction to call into the routine </a:t>
            </a:r>
            <a:r>
              <a:rPr lang="en-US" sz="1800" dirty="0">
                <a:latin typeface="Courier New" panose="02070309020205020404" pitchFamily="49" charset="0"/>
                <a:cs typeface="Courier New" panose="02070309020205020404" pitchFamily="49" charset="0"/>
              </a:rPr>
              <a:t>__</a:t>
            </a:r>
            <a:r>
              <a:rPr lang="en-US" sz="1800" dirty="0" err="1">
                <a:latin typeface="Courier New" panose="02070309020205020404" pitchFamily="49" charset="0"/>
                <a:cs typeface="Courier New" panose="02070309020205020404" pitchFamily="49" charset="0"/>
              </a:rPr>
              <a:t>kernel_vsyscall</a:t>
            </a:r>
            <a:r>
              <a:rPr lang="en-US" sz="1800" dirty="0"/>
              <a:t> located in </a:t>
            </a:r>
            <a:r>
              <a:rPr lang="en-US" sz="1800" dirty="0">
                <a:latin typeface="Courier New" panose="02070309020205020404" pitchFamily="49" charset="0"/>
                <a:cs typeface="Courier New" panose="02070309020205020404" pitchFamily="49" charset="0"/>
              </a:rPr>
              <a:t>linux-gate.so</a:t>
            </a:r>
          </a:p>
        </p:txBody>
      </p:sp>
      <p:sp>
        <p:nvSpPr>
          <p:cNvPr id="4" name="Slide Number Placeholder 3"/>
          <p:cNvSpPr>
            <a:spLocks noGrp="1"/>
          </p:cNvSpPr>
          <p:nvPr>
            <p:ph type="sldNum" sz="quarter" idx="10"/>
          </p:nvPr>
        </p:nvSpPr>
        <p:spPr/>
        <p:txBody>
          <a:bodyPr/>
          <a:lstStyle/>
          <a:p>
            <a:fld id="{F3D8482D-149E-464A-ABD3-9AE05EAAC11E}" type="slidenum">
              <a:rPr lang="en-US" smtClean="0"/>
              <a:t>37</a:t>
            </a:fld>
            <a:endParaRPr lang="en-US"/>
          </a:p>
        </p:txBody>
      </p:sp>
      <p:graphicFrame>
        <p:nvGraphicFramePr>
          <p:cNvPr id="7" name="Table 6"/>
          <p:cNvGraphicFramePr>
            <a:graphicFrameLocks noGrp="1"/>
          </p:cNvGraphicFramePr>
          <p:nvPr/>
        </p:nvGraphicFramePr>
        <p:xfrm>
          <a:off x="5669280" y="3749040"/>
          <a:ext cx="3291840" cy="1920240"/>
        </p:xfrm>
        <a:graphic>
          <a:graphicData uri="http://schemas.openxmlformats.org/drawingml/2006/table">
            <a:tbl>
              <a:tblPr firstRow="1" bandRow="1">
                <a:tableStyleId>{5940675A-B579-460E-94D1-54222C63F5DA}</a:tableStyleId>
              </a:tblPr>
              <a:tblGrid>
                <a:gridCol w="3291840">
                  <a:extLst>
                    <a:ext uri="{9D8B030D-6E8A-4147-A177-3AD203B41FA5}">
                      <a16:colId xmlns:a16="http://schemas.microsoft.com/office/drawing/2014/main" val="20000"/>
                    </a:ext>
                  </a:extLst>
                </a:gridCol>
              </a:tblGrid>
              <a:tr h="128016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architecture-independent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38100" cap="flat" cmpd="sng" algn="ctr">
                      <a:solidFill>
                        <a:srgbClr val="0066FF"/>
                      </a:solidFill>
                      <a:prstDash val="solid"/>
                      <a:round/>
                      <a:headEnd type="none" w="med" len="med"/>
                      <a:tailEnd type="none" w="med" len="med"/>
                    </a:lnT>
                    <a:lnB w="19050" cap="flat" cmpd="sng" algn="ctr">
                      <a:solidFill>
                        <a:schemeClr val="bg1"/>
                      </a:solidFill>
                      <a:prstDash val="lgDash"/>
                      <a:round/>
                      <a:headEnd type="none" w="med" len="med"/>
                      <a:tailEnd type="none" w="med" len="med"/>
                    </a:lnB>
                    <a:solidFill>
                      <a:srgbClr val="4B2A85">
                        <a:alpha val="80000"/>
                      </a:srgbClr>
                    </a:solidFill>
                  </a:tcPr>
                </a:tc>
                <a:extLst>
                  <a:ext uri="{0D108BD9-81ED-4DB2-BD59-A6C34878D82A}">
                    <a16:rowId xmlns:a16="http://schemas.microsoft.com/office/drawing/2014/main" val="10000"/>
                  </a:ext>
                </a:extLst>
              </a:tr>
              <a:tr h="64008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19050" cap="flat" cmpd="sng" algn="ctr">
                      <a:solidFill>
                        <a:schemeClr val="bg1"/>
                      </a:solidFill>
                      <a:prstDash val="lgDash"/>
                      <a:round/>
                      <a:headEnd type="none" w="med" len="med"/>
                      <a:tailEnd type="none" w="med" len="med"/>
                    </a:lnT>
                    <a:lnB w="38100" cap="flat" cmpd="sng" algn="ctr">
                      <a:solidFill>
                        <a:srgbClr val="0066FF"/>
                      </a:solidFill>
                      <a:prstDash val="solid"/>
                      <a:round/>
                      <a:headEnd type="none" w="med" len="med"/>
                      <a:tailEnd type="none" w="med" len="med"/>
                    </a:lnB>
                    <a:solidFill>
                      <a:srgbClr val="4B2A85">
                        <a:alpha val="80000"/>
                      </a:srgbClr>
                    </a:solidFill>
                  </a:tcPr>
                </a:tc>
                <a:extLst>
                  <a:ext uri="{0D108BD9-81ED-4DB2-BD59-A6C34878D82A}">
                    <a16:rowId xmlns:a16="http://schemas.microsoft.com/office/drawing/2014/main" val="10001"/>
                  </a:ext>
                </a:extLst>
              </a:tr>
            </a:tbl>
          </a:graphicData>
        </a:graphic>
      </p:graphicFrame>
      <p:sp>
        <p:nvSpPr>
          <p:cNvPr id="8" name="TextBox 7"/>
          <p:cNvSpPr txBox="1"/>
          <p:nvPr/>
        </p:nvSpPr>
        <p:spPr>
          <a:xfrm>
            <a:off x="5669280" y="1371600"/>
            <a:ext cx="3291840" cy="1920240"/>
          </a:xfrm>
          <a:prstGeom prst="rect">
            <a:avLst/>
          </a:prstGeom>
          <a:solidFill>
            <a:srgbClr val="C00000">
              <a:alpha val="80000"/>
            </a:srgbClr>
          </a:solidFill>
          <a:ln w="22225">
            <a:solidFill>
              <a:srgbClr val="B7A57A"/>
            </a:solidFill>
          </a:ln>
        </p:spPr>
        <p:txBody>
          <a:bodyPr vert="horz" wrap="square" tIns="91440" rtlCol="0" anchor="t" anchorCtr="0">
            <a:noAutofit/>
          </a:bodyPr>
          <a:lstStyle/>
          <a:p>
            <a:pPr>
              <a:lnSpc>
                <a:spcPct val="80000"/>
              </a:lnSpc>
            </a:pPr>
            <a:endParaRPr lang="en-US"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9" name="TextBox 8"/>
          <p:cNvSpPr txBox="1"/>
          <p:nvPr/>
        </p:nvSpPr>
        <p:spPr>
          <a:xfrm>
            <a:off x="6400800" y="2194560"/>
            <a:ext cx="2560320" cy="1097280"/>
          </a:xfrm>
          <a:prstGeom prst="rect">
            <a:avLst/>
          </a:prstGeom>
          <a:solidFill>
            <a:srgbClr val="990033"/>
          </a:solidFill>
          <a:ln w="22225">
            <a:solidFill>
              <a:srgbClr val="B7A57A"/>
            </a:solidFill>
            <a:prstDash val="lgDash"/>
          </a:ln>
        </p:spPr>
        <p:txBody>
          <a:bodyPr vert="horz" wrap="square" tIns="91440" rtlCol="0" anchor="b" anchorCtr="1">
            <a:noAutofit/>
          </a:bodyPr>
          <a:lstStyle/>
          <a:p>
            <a:pPr algn="ctr">
              <a:lnSpc>
                <a:spcPct val="80000"/>
              </a:lnSpc>
            </a:pPr>
            <a:r>
              <a:rPr lang="en-US" sz="2400" b="1" dirty="0" err="1">
                <a:solidFill>
                  <a:schemeClr val="bg1"/>
                </a:solidFill>
                <a:latin typeface="Calibri" panose="020F0502020204030204" pitchFamily="34" charset="0"/>
                <a:ea typeface="CMU Bright" panose="02000603000000000000" pitchFamily="2" charset="0"/>
                <a:cs typeface="Calibri" panose="020F0502020204030204" pitchFamily="34" charset="0"/>
              </a:rPr>
              <a:t>glibc</a:t>
            </a:r>
            <a:endParaRPr lang="en-US" sz="2400"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10" name="TextBox 9"/>
          <p:cNvSpPr txBox="1"/>
          <p:nvPr/>
        </p:nvSpPr>
        <p:spPr>
          <a:xfrm>
            <a:off x="6400800" y="2286000"/>
            <a:ext cx="1188720" cy="584775"/>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C standard</a:t>
            </a:r>
          </a:p>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library</a:t>
            </a:r>
          </a:p>
        </p:txBody>
      </p:sp>
      <p:sp>
        <p:nvSpPr>
          <p:cNvPr id="11" name="TextBox 10"/>
          <p:cNvSpPr txBox="1"/>
          <p:nvPr/>
        </p:nvSpPr>
        <p:spPr>
          <a:xfrm>
            <a:off x="7955280" y="2409110"/>
            <a:ext cx="1005840" cy="338554"/>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POSIX</a:t>
            </a:r>
          </a:p>
        </p:txBody>
      </p:sp>
      <p:sp>
        <p:nvSpPr>
          <p:cNvPr id="12" name="Rectangle 11"/>
          <p:cNvSpPr/>
          <p:nvPr/>
        </p:nvSpPr>
        <p:spPr bwMode="auto">
          <a:xfrm>
            <a:off x="5669280" y="6035040"/>
            <a:ext cx="3291840" cy="457200"/>
          </a:xfrm>
          <a:prstGeom prst="rect">
            <a:avLst/>
          </a:prstGeom>
          <a:solidFill>
            <a:srgbClr val="008080"/>
          </a:solidFill>
          <a:ln w="38100" cap="flat" cmpd="sng" algn="ctr">
            <a:solidFill>
              <a:srgbClr val="0066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CPU</a:t>
            </a:r>
          </a:p>
        </p:txBody>
      </p:sp>
      <p:sp>
        <p:nvSpPr>
          <p:cNvPr id="13" name="TextBox 12"/>
          <p:cNvSpPr txBox="1"/>
          <p:nvPr/>
        </p:nvSpPr>
        <p:spPr>
          <a:xfrm>
            <a:off x="7589520" y="5623560"/>
            <a:ext cx="1463040" cy="369332"/>
          </a:xfrm>
          <a:prstGeom prst="rect">
            <a:avLst/>
          </a:prstGeom>
          <a:noFill/>
        </p:spPr>
        <p:txBody>
          <a:bodyPr wrap="square" rtlCol="0">
            <a:spAutoFit/>
          </a:bodyPr>
          <a:lstStyle/>
          <a:p>
            <a:pPr algn="r"/>
            <a:r>
              <a:rPr lang="en-US" b="1" dirty="0">
                <a:solidFill>
                  <a:srgbClr val="0066FF"/>
                </a:solidFill>
                <a:latin typeface="Calibri" panose="020F0502020204030204" pitchFamily="34" charset="0"/>
                <a:ea typeface="CMU Bright" panose="02000603000000000000" pitchFamily="2" charset="0"/>
                <a:cs typeface="Calibri" panose="020F0502020204030204" pitchFamily="34" charset="0"/>
              </a:rPr>
              <a:t>Linux kernel</a:t>
            </a:r>
          </a:p>
        </p:txBody>
      </p:sp>
      <p:sp>
        <p:nvSpPr>
          <p:cNvPr id="14" name="TextBox 13"/>
          <p:cNvSpPr txBox="1"/>
          <p:nvPr/>
        </p:nvSpPr>
        <p:spPr>
          <a:xfrm>
            <a:off x="7406640" y="1051560"/>
            <a:ext cx="1645920" cy="369332"/>
          </a:xfrm>
          <a:prstGeom prst="rect">
            <a:avLst/>
          </a:prstGeom>
          <a:noFill/>
        </p:spPr>
        <p:txBody>
          <a:bodyPr wrap="square" rtlCol="0">
            <a:spAutoFit/>
          </a:bodyPr>
          <a:lstStyle/>
          <a:p>
            <a:pPr algn="r"/>
            <a:r>
              <a:rPr lang="en-US" b="1" dirty="0">
                <a:solidFill>
                  <a:srgbClr val="B7A57A"/>
                </a:solidFill>
                <a:latin typeface="Calibri" panose="020F0502020204030204" pitchFamily="34" charset="0"/>
                <a:ea typeface="CMU Bright" panose="02000603000000000000" pitchFamily="2" charset="0"/>
                <a:cs typeface="Calibri" panose="020F0502020204030204" pitchFamily="34" charset="0"/>
              </a:rPr>
              <a:t>Your program</a:t>
            </a:r>
          </a:p>
        </p:txBody>
      </p:sp>
      <p:grpSp>
        <p:nvGrpSpPr>
          <p:cNvPr id="5" name="Group 4"/>
          <p:cNvGrpSpPr/>
          <p:nvPr/>
        </p:nvGrpSpPr>
        <p:grpSpPr>
          <a:xfrm>
            <a:off x="3108960" y="1005840"/>
            <a:ext cx="2286000" cy="5763399"/>
            <a:chOff x="3108960" y="1005840"/>
            <a:chExt cx="2286000" cy="5763399"/>
          </a:xfrm>
        </p:grpSpPr>
        <p:sp>
          <p:nvSpPr>
            <p:cNvPr id="16" name="Rectangle 7"/>
            <p:cNvSpPr>
              <a:spLocks noChangeArrowheads="1"/>
            </p:cNvSpPr>
            <p:nvPr>
              <p:custDataLst>
                <p:tags r:id="rId1"/>
              </p:custDataLst>
            </p:nvPr>
          </p:nvSpPr>
          <p:spPr bwMode="auto">
            <a:xfrm>
              <a:off x="3108960" y="1280160"/>
              <a:ext cx="2286000" cy="5212080"/>
            </a:xfrm>
            <a:prstGeom prst="rect">
              <a:avLst/>
            </a:prstGeom>
            <a:solidFill>
              <a:schemeClr val="accent2">
                <a:lumMod val="20000"/>
                <a:lumOff val="80000"/>
              </a:schemeClr>
            </a:solidFill>
            <a:ln w="25400">
              <a:solidFill>
                <a:schemeClr val="tx1"/>
              </a:solidFill>
              <a:miter lim="800000"/>
              <a:headEnd/>
              <a:tailEnd/>
            </a:ln>
            <a:effectLst/>
          </p:spPr>
          <p:txBody>
            <a:bodyPr wrap="none" anchorCtr="1"/>
            <a:lstStyle/>
            <a:p>
              <a:pPr algn="ctr">
                <a:lnSpc>
                  <a:spcPct val="100000"/>
                </a:lnSpc>
              </a:pPr>
              <a:endParaRPr lang="en-US" b="0" dirty="0">
                <a:latin typeface="Calibri" panose="020F0502020204030204" pitchFamily="34" charset="0"/>
                <a:ea typeface="CMU Bright" panose="02000603000000000000" pitchFamily="2" charset="0"/>
                <a:cs typeface="Calibri" panose="020F0502020204030204" pitchFamily="34" charset="0"/>
              </a:endParaRPr>
            </a:p>
          </p:txBody>
        </p:sp>
        <p:sp>
          <p:nvSpPr>
            <p:cNvPr id="17" name="TextBox 16"/>
            <p:cNvSpPr txBox="1"/>
            <p:nvPr/>
          </p:nvSpPr>
          <p:spPr>
            <a:xfrm>
              <a:off x="3108960" y="1005840"/>
              <a:ext cx="2286000" cy="276999"/>
            </a:xfrm>
            <a:prstGeom prst="rect">
              <a:avLst/>
            </a:prstGeom>
            <a:noFill/>
          </p:spPr>
          <p:txBody>
            <a:bodyPr wrap="square" tIns="0" bIns="0" rtlCol="0">
              <a:sp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0xFFFFFFFF</a:t>
              </a:r>
            </a:p>
          </p:txBody>
        </p:sp>
        <p:sp>
          <p:nvSpPr>
            <p:cNvPr id="18" name="TextBox 17"/>
            <p:cNvSpPr txBox="1"/>
            <p:nvPr/>
          </p:nvSpPr>
          <p:spPr>
            <a:xfrm>
              <a:off x="3108960" y="6492240"/>
              <a:ext cx="2286000" cy="276999"/>
            </a:xfrm>
            <a:prstGeom prst="rect">
              <a:avLst/>
            </a:prstGeom>
            <a:noFill/>
          </p:spPr>
          <p:txBody>
            <a:bodyPr wrap="square" tIns="0" bIns="0" rtlCol="0">
              <a:sp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0x00000000</a:t>
              </a:r>
            </a:p>
          </p:txBody>
        </p:sp>
        <p:sp>
          <p:nvSpPr>
            <p:cNvPr id="19" name="Rectangle 18"/>
            <p:cNvSpPr/>
            <p:nvPr/>
          </p:nvSpPr>
          <p:spPr bwMode="auto">
            <a:xfrm>
              <a:off x="3108960" y="1554480"/>
              <a:ext cx="2286000" cy="548640"/>
            </a:xfrm>
            <a:prstGeom prst="rect">
              <a:avLst/>
            </a:prstGeom>
            <a:solidFill>
              <a:srgbClr val="CC0066">
                <a:alpha val="60000"/>
              </a:srgbClr>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8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Linux</a:t>
              </a:r>
              <a:br>
                <a:rPr lang="en-US" dirty="0">
                  <a:latin typeface="Calibri" panose="020F0502020204030204" pitchFamily="34" charset="0"/>
                  <a:ea typeface="CMU Bright" panose="02000603000000000000" pitchFamily="2" charset="0"/>
                  <a:cs typeface="Calibri" panose="020F0502020204030204" pitchFamily="34" charset="0"/>
                </a:rPr>
              </a:br>
              <a:r>
                <a:rPr lang="en-US" dirty="0">
                  <a:latin typeface="Calibri" panose="020F0502020204030204" pitchFamily="34" charset="0"/>
                  <a:ea typeface="CMU Bright" panose="02000603000000000000" pitchFamily="2" charset="0"/>
                  <a:cs typeface="Calibri" panose="020F0502020204030204" pitchFamily="34" charset="0"/>
                </a:rPr>
                <a:t>kernel</a:t>
              </a:r>
            </a:p>
          </p:txBody>
        </p:sp>
        <p:sp>
          <p:nvSpPr>
            <p:cNvPr id="20" name="Rectangle 19"/>
            <p:cNvSpPr/>
            <p:nvPr/>
          </p:nvSpPr>
          <p:spPr bwMode="auto">
            <a:xfrm>
              <a:off x="3108960" y="246888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Stack</a:t>
              </a:r>
            </a:p>
          </p:txBody>
        </p:sp>
        <p:sp>
          <p:nvSpPr>
            <p:cNvPr id="21" name="Rectangle 20"/>
            <p:cNvSpPr/>
            <p:nvPr/>
          </p:nvSpPr>
          <p:spPr bwMode="auto">
            <a:xfrm>
              <a:off x="3108960" y="448056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Heap (</a:t>
              </a:r>
              <a:r>
                <a:rPr lang="en-US" dirty="0" err="1">
                  <a:latin typeface="Calibri" panose="020F0502020204030204" pitchFamily="34" charset="0"/>
                  <a:ea typeface="CMU Bright" panose="02000603000000000000" pitchFamily="2" charset="0"/>
                  <a:cs typeface="Calibri" panose="020F0502020204030204" pitchFamily="34" charset="0"/>
                </a:rPr>
                <a:t>malloc</a:t>
              </a:r>
              <a:r>
                <a:rPr lang="en-US" dirty="0">
                  <a:latin typeface="Calibri" panose="020F0502020204030204" pitchFamily="34" charset="0"/>
                  <a:ea typeface="CMU Bright" panose="02000603000000000000" pitchFamily="2" charset="0"/>
                  <a:cs typeface="Calibri" panose="020F0502020204030204" pitchFamily="34" charset="0"/>
                </a:rPr>
                <a:t>/free)</a:t>
              </a:r>
            </a:p>
          </p:txBody>
        </p:sp>
        <p:sp>
          <p:nvSpPr>
            <p:cNvPr id="22" name="Rectangle 21"/>
            <p:cNvSpPr/>
            <p:nvPr/>
          </p:nvSpPr>
          <p:spPr bwMode="auto">
            <a:xfrm>
              <a:off x="3108960" y="4937760"/>
              <a:ext cx="2286000" cy="54864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Read/Write Segment</a:t>
              </a:r>
              <a:br>
                <a:rPr lang="en-US" dirty="0">
                  <a:latin typeface="Calibri" panose="020F0502020204030204" pitchFamily="34" charset="0"/>
                  <a:ea typeface="CMU Bright" panose="02000603000000000000" pitchFamily="2" charset="0"/>
                  <a:cs typeface="Calibri" panose="020F0502020204030204" pitchFamily="34" charset="0"/>
                </a:rPr>
              </a:br>
              <a:r>
                <a:rPr lang="en-US" i="1" dirty="0">
                  <a:latin typeface="Calibri" panose="020F0502020204030204" pitchFamily="34" charset="0"/>
                  <a:ea typeface="CMU Bright" panose="02000603000000000000" pitchFamily="2" charset="0"/>
                  <a:cs typeface="Calibri" panose="020F0502020204030204" pitchFamily="34" charset="0"/>
                </a:rPr>
                <a:t>.data</a:t>
              </a:r>
              <a:r>
                <a:rPr lang="en-US" dirty="0">
                  <a:latin typeface="Calibri" panose="020F0502020204030204" pitchFamily="34" charset="0"/>
                  <a:ea typeface="CMU Bright" panose="02000603000000000000" pitchFamily="2" charset="0"/>
                  <a:cs typeface="Calibri" panose="020F0502020204030204" pitchFamily="34" charset="0"/>
                </a:rPr>
                <a:t>, </a:t>
              </a:r>
              <a:r>
                <a:rPr lang="en-US" i="1" dirty="0">
                  <a:latin typeface="Calibri" panose="020F0502020204030204" pitchFamily="34" charset="0"/>
                  <a:ea typeface="CMU Bright" panose="02000603000000000000" pitchFamily="2" charset="0"/>
                  <a:cs typeface="Calibri" panose="020F0502020204030204" pitchFamily="34" charset="0"/>
                </a:rPr>
                <a:t>.</a:t>
              </a:r>
              <a:r>
                <a:rPr lang="en-US" i="1" dirty="0" err="1">
                  <a:latin typeface="Calibri" panose="020F0502020204030204" pitchFamily="34" charset="0"/>
                  <a:ea typeface="CMU Bright" panose="02000603000000000000" pitchFamily="2" charset="0"/>
                  <a:cs typeface="Calibri" panose="020F0502020204030204" pitchFamily="34" charset="0"/>
                </a:rPr>
                <a:t>bss</a:t>
              </a:r>
              <a:endParaRPr lang="en-US" i="1" dirty="0">
                <a:latin typeface="Calibri" panose="020F0502020204030204" pitchFamily="34" charset="0"/>
                <a:ea typeface="CMU Bright" panose="02000603000000000000" pitchFamily="2" charset="0"/>
                <a:cs typeface="Calibri" panose="020F0502020204030204" pitchFamily="34" charset="0"/>
              </a:endParaRPr>
            </a:p>
          </p:txBody>
        </p:sp>
        <p:sp>
          <p:nvSpPr>
            <p:cNvPr id="23" name="Rectangle 22"/>
            <p:cNvSpPr/>
            <p:nvPr/>
          </p:nvSpPr>
          <p:spPr bwMode="auto">
            <a:xfrm>
              <a:off x="3108960" y="356616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Shared Libraries</a:t>
              </a:r>
            </a:p>
          </p:txBody>
        </p:sp>
        <p:sp>
          <p:nvSpPr>
            <p:cNvPr id="24" name="Rectangle 23"/>
            <p:cNvSpPr/>
            <p:nvPr/>
          </p:nvSpPr>
          <p:spPr bwMode="auto">
            <a:xfrm>
              <a:off x="3108960" y="5486400"/>
              <a:ext cx="2286000" cy="54864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Read-Only Segment</a:t>
              </a:r>
              <a:br>
                <a:rPr lang="en-US" dirty="0">
                  <a:latin typeface="Calibri" panose="020F0502020204030204" pitchFamily="34" charset="0"/>
                  <a:ea typeface="CMU Bright" panose="02000603000000000000" pitchFamily="2" charset="0"/>
                  <a:cs typeface="Calibri" panose="020F0502020204030204" pitchFamily="34" charset="0"/>
                </a:rPr>
              </a:br>
              <a:r>
                <a:rPr lang="en-US" i="1" dirty="0">
                  <a:latin typeface="Calibri" panose="020F0502020204030204" pitchFamily="34" charset="0"/>
                  <a:ea typeface="CMU Bright" panose="02000603000000000000" pitchFamily="2" charset="0"/>
                  <a:cs typeface="Calibri" panose="020F0502020204030204" pitchFamily="34" charset="0"/>
                </a:rPr>
                <a:t>.text</a:t>
              </a:r>
              <a:r>
                <a:rPr lang="en-US" dirty="0">
                  <a:latin typeface="Calibri" panose="020F0502020204030204" pitchFamily="34" charset="0"/>
                  <a:ea typeface="CMU Bright" panose="02000603000000000000" pitchFamily="2" charset="0"/>
                  <a:cs typeface="Calibri" panose="020F0502020204030204" pitchFamily="34" charset="0"/>
                </a:rPr>
                <a:t>, </a:t>
              </a:r>
              <a:r>
                <a:rPr lang="en-US" i="1" dirty="0">
                  <a:latin typeface="Calibri" panose="020F0502020204030204" pitchFamily="34" charset="0"/>
                  <a:ea typeface="CMU Bright" panose="02000603000000000000" pitchFamily="2" charset="0"/>
                  <a:cs typeface="Calibri" panose="020F0502020204030204" pitchFamily="34" charset="0"/>
                </a:rPr>
                <a:t>.</a:t>
              </a:r>
              <a:r>
                <a:rPr lang="en-US" i="1" dirty="0" err="1">
                  <a:latin typeface="Calibri" panose="020F0502020204030204" pitchFamily="34" charset="0"/>
                  <a:ea typeface="CMU Bright" panose="02000603000000000000" pitchFamily="2" charset="0"/>
                  <a:cs typeface="Calibri" panose="020F0502020204030204" pitchFamily="34" charset="0"/>
                </a:rPr>
                <a:t>rodata</a:t>
              </a:r>
              <a:endParaRPr lang="en-US" i="1" dirty="0">
                <a:latin typeface="Calibri" panose="020F0502020204030204" pitchFamily="34" charset="0"/>
                <a:ea typeface="CMU Bright" panose="02000603000000000000" pitchFamily="2" charset="0"/>
                <a:cs typeface="Calibri" panose="020F0502020204030204" pitchFamily="34" charset="0"/>
              </a:endParaRPr>
            </a:p>
          </p:txBody>
        </p:sp>
        <p:cxnSp>
          <p:nvCxnSpPr>
            <p:cNvPr id="25" name="Straight Arrow Connector 24"/>
            <p:cNvCxnSpPr/>
            <p:nvPr/>
          </p:nvCxnSpPr>
          <p:spPr bwMode="auto">
            <a:xfrm>
              <a:off x="4297680" y="2926080"/>
              <a:ext cx="0" cy="274320"/>
            </a:xfrm>
            <a:prstGeom prst="straightConnector1">
              <a:avLst/>
            </a:prstGeom>
            <a:noFill/>
            <a:ln w="25400" cap="flat" cmpd="sng" algn="ctr">
              <a:solidFill>
                <a:schemeClr val="tx1"/>
              </a:solidFill>
              <a:prstDash val="solid"/>
              <a:round/>
              <a:headEnd type="none" w="med" len="med"/>
              <a:tailEnd type="triangle"/>
            </a:ln>
            <a:effectLst/>
          </p:spPr>
        </p:cxnSp>
        <p:cxnSp>
          <p:nvCxnSpPr>
            <p:cNvPr id="26" name="Straight Arrow Connector 25"/>
            <p:cNvCxnSpPr/>
            <p:nvPr/>
          </p:nvCxnSpPr>
          <p:spPr bwMode="auto">
            <a:xfrm>
              <a:off x="4297680" y="3291840"/>
              <a:ext cx="0" cy="274320"/>
            </a:xfrm>
            <a:prstGeom prst="straightConnector1">
              <a:avLst/>
            </a:prstGeom>
            <a:noFill/>
            <a:ln w="25400" cap="flat" cmpd="sng" algn="ctr">
              <a:solidFill>
                <a:schemeClr val="tx1"/>
              </a:solidFill>
              <a:prstDash val="solid"/>
              <a:round/>
              <a:headEnd type="triangle" w="med" len="med"/>
              <a:tailEnd type="none"/>
            </a:ln>
            <a:effectLst/>
          </p:spPr>
        </p:cxnSp>
        <p:cxnSp>
          <p:nvCxnSpPr>
            <p:cNvPr id="27" name="Straight Arrow Connector 26"/>
            <p:cNvCxnSpPr/>
            <p:nvPr/>
          </p:nvCxnSpPr>
          <p:spPr bwMode="auto">
            <a:xfrm>
              <a:off x="4297680" y="4206240"/>
              <a:ext cx="0" cy="274320"/>
            </a:xfrm>
            <a:prstGeom prst="straightConnector1">
              <a:avLst/>
            </a:prstGeom>
            <a:noFill/>
            <a:ln w="25400" cap="flat" cmpd="sng" algn="ctr">
              <a:solidFill>
                <a:schemeClr val="tx1"/>
              </a:solidFill>
              <a:prstDash val="solid"/>
              <a:round/>
              <a:headEnd type="triangle" w="med" len="med"/>
              <a:tailEnd type="none"/>
            </a:ln>
            <a:effectLst/>
          </p:spPr>
        </p:cxnSp>
        <p:sp>
          <p:nvSpPr>
            <p:cNvPr id="28" name="Rectangle 27"/>
            <p:cNvSpPr/>
            <p:nvPr/>
          </p:nvSpPr>
          <p:spPr bwMode="auto">
            <a:xfrm>
              <a:off x="3108960" y="1280160"/>
              <a:ext cx="2286000" cy="27432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linux-gate.so</a:t>
              </a:r>
            </a:p>
          </p:txBody>
        </p:sp>
      </p:grpSp>
      <p:sp>
        <p:nvSpPr>
          <p:cNvPr id="29" name="Rectangle 28"/>
          <p:cNvSpPr/>
          <p:nvPr/>
        </p:nvSpPr>
        <p:spPr bwMode="auto">
          <a:xfrm>
            <a:off x="4114800" y="1645920"/>
            <a:ext cx="1188720" cy="274320"/>
          </a:xfrm>
          <a:prstGeom prst="rect">
            <a:avLst/>
          </a:prstGeom>
          <a:solidFill>
            <a:srgbClr val="B7A57A">
              <a:alpha val="60000"/>
            </a:srgbClr>
          </a:solidFill>
          <a:ln w="19050" cap="flat" cmpd="sng" algn="ctr">
            <a:solidFill>
              <a:schemeClr val="tx1"/>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anose="020F0502020204030204" pitchFamily="34" charset="0"/>
                <a:ea typeface="CMU Bright" panose="02000603000000000000" pitchFamily="2" charset="0"/>
                <a:cs typeface="Calibri" panose="020F0502020204030204" pitchFamily="34" charset="0"/>
              </a:rPr>
              <a:t>kernel stack</a:t>
            </a:r>
          </a:p>
        </p:txBody>
      </p:sp>
      <p:cxnSp>
        <p:nvCxnSpPr>
          <p:cNvPr id="30" name="Straight Arrow Connector 29"/>
          <p:cNvCxnSpPr/>
          <p:nvPr/>
        </p:nvCxnSpPr>
        <p:spPr bwMode="auto">
          <a:xfrm>
            <a:off x="4709160" y="1920240"/>
            <a:ext cx="0" cy="182880"/>
          </a:xfrm>
          <a:prstGeom prst="straightConnector1">
            <a:avLst/>
          </a:prstGeom>
          <a:noFill/>
          <a:ln w="25400" cap="flat" cmpd="sng" algn="ctr">
            <a:solidFill>
              <a:schemeClr val="tx1"/>
            </a:solidFill>
            <a:prstDash val="solid"/>
            <a:round/>
            <a:headEnd type="none" w="med" len="med"/>
            <a:tailEnd type="triangle"/>
          </a:ln>
          <a:effectLst/>
        </p:spPr>
      </p:cxnSp>
      <p:sp>
        <p:nvSpPr>
          <p:cNvPr id="31" name="Freeform 6"/>
          <p:cNvSpPr>
            <a:spLocks/>
          </p:cNvSpPr>
          <p:nvPr/>
        </p:nvSpPr>
        <p:spPr bwMode="auto">
          <a:xfrm>
            <a:off x="7680960" y="2468880"/>
            <a:ext cx="180975" cy="338138"/>
          </a:xfrm>
          <a:custGeom>
            <a:avLst/>
            <a:gdLst>
              <a:gd name="T0" fmla="*/ 169 w 357"/>
              <a:gd name="T1" fmla="*/ 0 h 816"/>
              <a:gd name="T2" fmla="*/ 115 w 357"/>
              <a:gd name="T3" fmla="*/ 24 h 816"/>
              <a:gd name="T4" fmla="*/ 25 w 357"/>
              <a:gd name="T5" fmla="*/ 84 h 816"/>
              <a:gd name="T6" fmla="*/ 19 w 357"/>
              <a:gd name="T7" fmla="*/ 132 h 816"/>
              <a:gd name="T8" fmla="*/ 55 w 357"/>
              <a:gd name="T9" fmla="*/ 144 h 816"/>
              <a:gd name="T10" fmla="*/ 73 w 357"/>
              <a:gd name="T11" fmla="*/ 150 h 816"/>
              <a:gd name="T12" fmla="*/ 307 w 357"/>
              <a:gd name="T13" fmla="*/ 192 h 816"/>
              <a:gd name="T14" fmla="*/ 325 w 357"/>
              <a:gd name="T15" fmla="*/ 210 h 816"/>
              <a:gd name="T16" fmla="*/ 253 w 357"/>
              <a:gd name="T17" fmla="*/ 258 h 816"/>
              <a:gd name="T18" fmla="*/ 205 w 357"/>
              <a:gd name="T19" fmla="*/ 288 h 816"/>
              <a:gd name="T20" fmla="*/ 181 w 357"/>
              <a:gd name="T21" fmla="*/ 294 h 816"/>
              <a:gd name="T22" fmla="*/ 97 w 357"/>
              <a:gd name="T23" fmla="*/ 330 h 816"/>
              <a:gd name="T24" fmla="*/ 61 w 357"/>
              <a:gd name="T25" fmla="*/ 354 h 816"/>
              <a:gd name="T26" fmla="*/ 43 w 357"/>
              <a:gd name="T27" fmla="*/ 366 h 816"/>
              <a:gd name="T28" fmla="*/ 103 w 357"/>
              <a:gd name="T29" fmla="*/ 414 h 816"/>
              <a:gd name="T30" fmla="*/ 145 w 357"/>
              <a:gd name="T31" fmla="*/ 402 h 816"/>
              <a:gd name="T32" fmla="*/ 163 w 357"/>
              <a:gd name="T33" fmla="*/ 414 h 816"/>
              <a:gd name="T34" fmla="*/ 253 w 357"/>
              <a:gd name="T35" fmla="*/ 462 h 816"/>
              <a:gd name="T36" fmla="*/ 247 w 357"/>
              <a:gd name="T37" fmla="*/ 576 h 816"/>
              <a:gd name="T38" fmla="*/ 193 w 357"/>
              <a:gd name="T39" fmla="*/ 606 h 816"/>
              <a:gd name="T40" fmla="*/ 181 w 357"/>
              <a:gd name="T41" fmla="*/ 684 h 816"/>
              <a:gd name="T42" fmla="*/ 163 w 357"/>
              <a:gd name="T43" fmla="*/ 780 h 816"/>
              <a:gd name="T44" fmla="*/ 175 w 357"/>
              <a:gd name="T4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816">
                <a:moveTo>
                  <a:pt x="169" y="0"/>
                </a:moveTo>
                <a:cubicBezTo>
                  <a:pt x="149" y="7"/>
                  <a:pt x="135" y="17"/>
                  <a:pt x="115" y="24"/>
                </a:cubicBezTo>
                <a:cubicBezTo>
                  <a:pt x="100" y="39"/>
                  <a:pt x="44" y="78"/>
                  <a:pt x="25" y="84"/>
                </a:cubicBezTo>
                <a:cubicBezTo>
                  <a:pt x="16" y="98"/>
                  <a:pt x="0" y="113"/>
                  <a:pt x="19" y="132"/>
                </a:cubicBezTo>
                <a:cubicBezTo>
                  <a:pt x="28" y="141"/>
                  <a:pt x="43" y="140"/>
                  <a:pt x="55" y="144"/>
                </a:cubicBezTo>
                <a:cubicBezTo>
                  <a:pt x="61" y="146"/>
                  <a:pt x="73" y="150"/>
                  <a:pt x="73" y="150"/>
                </a:cubicBezTo>
                <a:cubicBezTo>
                  <a:pt x="148" y="139"/>
                  <a:pt x="235" y="168"/>
                  <a:pt x="307" y="192"/>
                </a:cubicBezTo>
                <a:cubicBezTo>
                  <a:pt x="313" y="198"/>
                  <a:pt x="320" y="203"/>
                  <a:pt x="325" y="210"/>
                </a:cubicBezTo>
                <a:cubicBezTo>
                  <a:pt x="357" y="258"/>
                  <a:pt x="272" y="256"/>
                  <a:pt x="253" y="258"/>
                </a:cubicBezTo>
                <a:cubicBezTo>
                  <a:pt x="196" y="272"/>
                  <a:pt x="265" y="251"/>
                  <a:pt x="205" y="288"/>
                </a:cubicBezTo>
                <a:cubicBezTo>
                  <a:pt x="198" y="292"/>
                  <a:pt x="189" y="291"/>
                  <a:pt x="181" y="294"/>
                </a:cubicBezTo>
                <a:cubicBezTo>
                  <a:pt x="62" y="343"/>
                  <a:pt x="192" y="298"/>
                  <a:pt x="97" y="330"/>
                </a:cubicBezTo>
                <a:cubicBezTo>
                  <a:pt x="83" y="335"/>
                  <a:pt x="73" y="346"/>
                  <a:pt x="61" y="354"/>
                </a:cubicBezTo>
                <a:cubicBezTo>
                  <a:pt x="55" y="358"/>
                  <a:pt x="43" y="366"/>
                  <a:pt x="43" y="366"/>
                </a:cubicBezTo>
                <a:cubicBezTo>
                  <a:pt x="53" y="397"/>
                  <a:pt x="78" y="397"/>
                  <a:pt x="103" y="414"/>
                </a:cubicBezTo>
                <a:cubicBezTo>
                  <a:pt x="117" y="410"/>
                  <a:pt x="131" y="400"/>
                  <a:pt x="145" y="402"/>
                </a:cubicBezTo>
                <a:cubicBezTo>
                  <a:pt x="152" y="403"/>
                  <a:pt x="157" y="411"/>
                  <a:pt x="163" y="414"/>
                </a:cubicBezTo>
                <a:cubicBezTo>
                  <a:pt x="192" y="429"/>
                  <a:pt x="225" y="444"/>
                  <a:pt x="253" y="462"/>
                </a:cubicBezTo>
                <a:cubicBezTo>
                  <a:pt x="265" y="497"/>
                  <a:pt x="270" y="542"/>
                  <a:pt x="247" y="576"/>
                </a:cubicBezTo>
                <a:cubicBezTo>
                  <a:pt x="236" y="593"/>
                  <a:pt x="193" y="606"/>
                  <a:pt x="193" y="606"/>
                </a:cubicBezTo>
                <a:cubicBezTo>
                  <a:pt x="178" y="651"/>
                  <a:pt x="173" y="626"/>
                  <a:pt x="181" y="684"/>
                </a:cubicBezTo>
                <a:cubicBezTo>
                  <a:pt x="171" y="715"/>
                  <a:pt x="168" y="748"/>
                  <a:pt x="163" y="780"/>
                </a:cubicBezTo>
                <a:cubicBezTo>
                  <a:pt x="170" y="808"/>
                  <a:pt x="165" y="797"/>
                  <a:pt x="175" y="816"/>
                </a:cubicBezTo>
              </a:path>
            </a:pathLst>
          </a:custGeom>
          <a:noFill/>
          <a:ln w="28575" cmpd="sng">
            <a:solidFill>
              <a:srgbClr val="FFFF00"/>
            </a:solidFill>
            <a:round/>
            <a:headEnd/>
            <a:tailEnd/>
          </a:ln>
          <a:effectLst>
            <a:glow rad="38100">
              <a:schemeClr val="tx1"/>
            </a:glow>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000"/>
          </a:p>
        </p:txBody>
      </p:sp>
      <p:sp>
        <p:nvSpPr>
          <p:cNvPr id="6" name="TextBox 5"/>
          <p:cNvSpPr txBox="1"/>
          <p:nvPr/>
        </p:nvSpPr>
        <p:spPr>
          <a:xfrm>
            <a:off x="5669280" y="6035040"/>
            <a:ext cx="914400" cy="457200"/>
          </a:xfrm>
          <a:prstGeom prst="rect">
            <a:avLst/>
          </a:prstGeom>
          <a:noFill/>
        </p:spPr>
        <p:txBody>
          <a:bodyPr wrap="square" rtlCol="0" anchor="ctr" anchorCtr="0">
            <a:noAutofit/>
          </a:bodyPr>
          <a:lstStyle/>
          <a:p>
            <a:pPr algn="ctr"/>
            <a:r>
              <a:rPr lang="en-US" sz="2000" b="1" dirty="0" err="1">
                <a:solidFill>
                  <a:srgbClr val="FFFF00"/>
                </a:solidFill>
                <a:effectLst>
                  <a:glow rad="38100">
                    <a:schemeClr val="tx1"/>
                  </a:glow>
                </a:effectLst>
                <a:latin typeface="Calibri" panose="020F0502020204030204" pitchFamily="34" charset="0"/>
                <a:ea typeface="CMU Bright" panose="02000603000000000000" pitchFamily="2" charset="0"/>
                <a:cs typeface="Calibri" panose="020F0502020204030204" pitchFamily="34" charset="0"/>
              </a:rPr>
              <a:t>unpriv</a:t>
            </a:r>
            <a:endParaRPr lang="en-US" sz="2000" b="1" dirty="0">
              <a:solidFill>
                <a:srgbClr val="FFFF00"/>
              </a:solidFill>
              <a:effectLst>
                <a:glow rad="38100">
                  <a:schemeClr val="tx1"/>
                </a:glow>
              </a:effectLst>
              <a:latin typeface="Calibri" panose="020F0502020204030204" pitchFamily="34" charset="0"/>
              <a:ea typeface="CMU Bright" panose="02000603000000000000" pitchFamily="2" charset="0"/>
              <a:cs typeface="Calibri" panose="020F0502020204030204" pitchFamily="34" charset="0"/>
            </a:endParaRPr>
          </a:p>
        </p:txBody>
      </p:sp>
      <p:grpSp>
        <p:nvGrpSpPr>
          <p:cNvPr id="35" name="Group 34"/>
          <p:cNvGrpSpPr/>
          <p:nvPr/>
        </p:nvGrpSpPr>
        <p:grpSpPr>
          <a:xfrm>
            <a:off x="2286000" y="2743200"/>
            <a:ext cx="822960" cy="365760"/>
            <a:chOff x="2286000" y="2743200"/>
            <a:chExt cx="822960" cy="365760"/>
          </a:xfrm>
        </p:grpSpPr>
        <p:cxnSp>
          <p:nvCxnSpPr>
            <p:cNvPr id="32" name="Straight Arrow Connector 31"/>
            <p:cNvCxnSpPr/>
            <p:nvPr/>
          </p:nvCxnSpPr>
          <p:spPr bwMode="auto">
            <a:xfrm>
              <a:off x="2743200" y="2926080"/>
              <a:ext cx="365760" cy="0"/>
            </a:xfrm>
            <a:prstGeom prst="straightConnector1">
              <a:avLst/>
            </a:prstGeom>
            <a:noFill/>
            <a:ln w="50800" cap="flat" cmpd="sng" algn="ctr">
              <a:solidFill>
                <a:srgbClr val="FFFF00"/>
              </a:solidFill>
              <a:prstDash val="solid"/>
              <a:round/>
              <a:headEnd type="none" w="med" len="med"/>
              <a:tailEnd type="stealth" w="med" len="med"/>
            </a:ln>
            <a:effectLst>
              <a:glow rad="38100">
                <a:schemeClr val="tx1"/>
              </a:glow>
            </a:effectLst>
          </p:spPr>
        </p:cxnSp>
        <p:sp>
          <p:nvSpPr>
            <p:cNvPr id="15" name="TextBox 14"/>
            <p:cNvSpPr txBox="1"/>
            <p:nvPr/>
          </p:nvSpPr>
          <p:spPr>
            <a:xfrm>
              <a:off x="2286000" y="2743200"/>
              <a:ext cx="548640" cy="365760"/>
            </a:xfrm>
            <a:prstGeom prst="rect">
              <a:avLst/>
            </a:prstGeom>
            <a:noFill/>
          </p:spPr>
          <p:txBody>
            <a:bodyPr wrap="square" lIns="91440" tIns="0" bIns="0" rtlCol="0" anchor="ctr" anchorCtr="0">
              <a:noAutofit/>
            </a:bodyPr>
            <a:lstStyle/>
            <a:p>
              <a:pPr algn="ctr"/>
              <a:r>
                <a:rPr lang="en-US" sz="2000" b="1" dirty="0">
                  <a:solidFill>
                    <a:srgbClr val="FFFF00"/>
                  </a:solidFill>
                  <a:effectLst>
                    <a:glow rad="50800">
                      <a:schemeClr val="tx1"/>
                    </a:glow>
                  </a:effectLst>
                  <a:latin typeface="Calibri" panose="020F0502020204030204" pitchFamily="34" charset="0"/>
                  <a:ea typeface="CMU Bright" panose="02000603000000000000" pitchFamily="2" charset="0"/>
                  <a:cs typeface="Calibri" panose="020F0502020204030204" pitchFamily="34" charset="0"/>
                </a:rPr>
                <a:t>SP</a:t>
              </a:r>
            </a:p>
          </p:txBody>
        </p:sp>
      </p:grpSp>
      <p:grpSp>
        <p:nvGrpSpPr>
          <p:cNvPr id="36" name="Group 35"/>
          <p:cNvGrpSpPr/>
          <p:nvPr/>
        </p:nvGrpSpPr>
        <p:grpSpPr>
          <a:xfrm>
            <a:off x="2286000" y="1188720"/>
            <a:ext cx="822960" cy="365760"/>
            <a:chOff x="2286000" y="5577840"/>
            <a:chExt cx="822960" cy="365760"/>
          </a:xfrm>
        </p:grpSpPr>
        <p:cxnSp>
          <p:nvCxnSpPr>
            <p:cNvPr id="33" name="Straight Arrow Connector 32"/>
            <p:cNvCxnSpPr/>
            <p:nvPr/>
          </p:nvCxnSpPr>
          <p:spPr bwMode="auto">
            <a:xfrm>
              <a:off x="2743200" y="5760720"/>
              <a:ext cx="365760" cy="0"/>
            </a:xfrm>
            <a:prstGeom prst="straightConnector1">
              <a:avLst/>
            </a:prstGeom>
            <a:noFill/>
            <a:ln w="50800" cap="flat" cmpd="sng" algn="ctr">
              <a:solidFill>
                <a:srgbClr val="FFFF00"/>
              </a:solidFill>
              <a:prstDash val="solid"/>
              <a:round/>
              <a:headEnd type="none" w="med" len="med"/>
              <a:tailEnd type="stealth" w="med" len="med"/>
            </a:ln>
            <a:effectLst>
              <a:glow rad="38100">
                <a:schemeClr val="tx1"/>
              </a:glow>
            </a:effectLst>
          </p:spPr>
        </p:cxnSp>
        <p:sp>
          <p:nvSpPr>
            <p:cNvPr id="34" name="TextBox 33"/>
            <p:cNvSpPr txBox="1"/>
            <p:nvPr/>
          </p:nvSpPr>
          <p:spPr>
            <a:xfrm>
              <a:off x="2286000" y="5577840"/>
              <a:ext cx="548640" cy="365760"/>
            </a:xfrm>
            <a:prstGeom prst="rect">
              <a:avLst/>
            </a:prstGeom>
            <a:noFill/>
          </p:spPr>
          <p:txBody>
            <a:bodyPr wrap="square" lIns="91440" tIns="0" bIns="0" rtlCol="0" anchor="ctr" anchorCtr="0">
              <a:noAutofit/>
            </a:bodyPr>
            <a:lstStyle/>
            <a:p>
              <a:pPr algn="ctr"/>
              <a:r>
                <a:rPr lang="en-US" sz="2000" b="1" dirty="0">
                  <a:solidFill>
                    <a:srgbClr val="FFFF00"/>
                  </a:solidFill>
                  <a:effectLst>
                    <a:glow rad="50800">
                      <a:schemeClr val="tx1"/>
                    </a:glow>
                  </a:effectLst>
                  <a:latin typeface="Calibri" panose="020F0502020204030204" pitchFamily="34" charset="0"/>
                  <a:ea typeface="CMU Bright" panose="02000603000000000000" pitchFamily="2" charset="0"/>
                  <a:cs typeface="Calibri" panose="020F0502020204030204" pitchFamily="34" charset="0"/>
                </a:rPr>
                <a:t>IP</a:t>
              </a:r>
            </a:p>
          </p:txBody>
        </p:sp>
      </p:grpSp>
    </p:spTree>
    <p:extLst>
      <p:ext uri="{BB962C8B-B14F-4D97-AF65-F5344CB8AC3E}">
        <p14:creationId xmlns:p14="http://schemas.microsoft.com/office/powerpoint/2010/main" val="1291326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Calls on x86/Linux</a:t>
            </a:r>
          </a:p>
        </p:txBody>
      </p:sp>
      <p:sp>
        <p:nvSpPr>
          <p:cNvPr id="3" name="Content Placeholder 2"/>
          <p:cNvSpPr>
            <a:spLocks noGrp="1"/>
          </p:cNvSpPr>
          <p:nvPr>
            <p:ph idx="1"/>
          </p:nvPr>
        </p:nvSpPr>
        <p:spPr>
          <a:xfrm>
            <a:off x="182880" y="1362075"/>
            <a:ext cx="2926080" cy="4972050"/>
          </a:xfrm>
        </p:spPr>
        <p:txBody>
          <a:bodyPr/>
          <a:lstStyle/>
          <a:p>
            <a:pPr marL="0" indent="0">
              <a:buNone/>
            </a:pPr>
            <a:endParaRPr lang="en-US"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linux-gate.so</a:t>
            </a:r>
            <a:r>
              <a:rPr lang="en-US" sz="2000" dirty="0"/>
              <a:t> is a </a:t>
            </a:r>
            <a:r>
              <a:rPr lang="en-US" sz="2000" b="1" dirty="0" err="1"/>
              <a:t>vdso</a:t>
            </a:r>
            <a:endParaRPr lang="en-US" sz="2000" b="1" dirty="0"/>
          </a:p>
          <a:p>
            <a:pPr marL="342900" lvl="1"/>
            <a:r>
              <a:rPr lang="en-US" sz="1800" dirty="0"/>
              <a:t>A </a:t>
            </a:r>
            <a:r>
              <a:rPr lang="en-US" sz="1800" u="sng" dirty="0"/>
              <a:t>v</a:t>
            </a:r>
            <a:r>
              <a:rPr lang="en-US" sz="1800" dirty="0"/>
              <a:t>irtual </a:t>
            </a:r>
            <a:br>
              <a:rPr lang="en-US" sz="1800" dirty="0"/>
            </a:br>
            <a:r>
              <a:rPr lang="en-US" sz="1800" u="sng" dirty="0"/>
              <a:t>d</a:t>
            </a:r>
            <a:r>
              <a:rPr lang="en-US" sz="1800" dirty="0"/>
              <a:t>ynamically-linked </a:t>
            </a:r>
            <a:r>
              <a:rPr lang="en-US" sz="1800" u="sng" dirty="0"/>
              <a:t>s</a:t>
            </a:r>
            <a:r>
              <a:rPr lang="en-US" sz="1800" dirty="0"/>
              <a:t>hared </a:t>
            </a:r>
            <a:br>
              <a:rPr lang="en-US" sz="1800" dirty="0"/>
            </a:br>
            <a:r>
              <a:rPr lang="en-US" sz="1800" u="sng" dirty="0"/>
              <a:t>o</a:t>
            </a:r>
            <a:r>
              <a:rPr lang="en-US" sz="1800" dirty="0"/>
              <a:t>bject</a:t>
            </a:r>
            <a:endParaRPr lang="en-US" sz="1800" dirty="0">
              <a:latin typeface="Courier New" panose="02070309020205020404" pitchFamily="49" charset="0"/>
              <a:cs typeface="Courier New" panose="02070309020205020404" pitchFamily="49" charset="0"/>
            </a:endParaRPr>
          </a:p>
          <a:p>
            <a:pPr marL="342900" lvl="1"/>
            <a:r>
              <a:rPr lang="en-US" sz="1800" dirty="0"/>
              <a:t>Is a kernel-provided shared library that is plunked into a process’ address space</a:t>
            </a:r>
          </a:p>
          <a:p>
            <a:pPr marL="342900" lvl="1"/>
            <a:r>
              <a:rPr lang="en-US" sz="1800" dirty="0"/>
              <a:t>Provides the intricate machine code needed to trigger a system call</a:t>
            </a:r>
            <a:endParaRPr lang="en-US" sz="1800"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0"/>
          </p:nvPr>
        </p:nvSpPr>
        <p:spPr/>
        <p:txBody>
          <a:bodyPr/>
          <a:lstStyle/>
          <a:p>
            <a:fld id="{F3D8482D-149E-464A-ABD3-9AE05EAAC11E}" type="slidenum">
              <a:rPr lang="en-US" smtClean="0"/>
              <a:t>38</a:t>
            </a:fld>
            <a:endParaRPr lang="en-US"/>
          </a:p>
        </p:txBody>
      </p:sp>
      <p:graphicFrame>
        <p:nvGraphicFramePr>
          <p:cNvPr id="7" name="Table 6"/>
          <p:cNvGraphicFramePr>
            <a:graphicFrameLocks noGrp="1"/>
          </p:cNvGraphicFramePr>
          <p:nvPr/>
        </p:nvGraphicFramePr>
        <p:xfrm>
          <a:off x="5669280" y="3749040"/>
          <a:ext cx="3291840" cy="1920240"/>
        </p:xfrm>
        <a:graphic>
          <a:graphicData uri="http://schemas.openxmlformats.org/drawingml/2006/table">
            <a:tbl>
              <a:tblPr firstRow="1" bandRow="1">
                <a:tableStyleId>{5940675A-B579-460E-94D1-54222C63F5DA}</a:tableStyleId>
              </a:tblPr>
              <a:tblGrid>
                <a:gridCol w="3291840">
                  <a:extLst>
                    <a:ext uri="{9D8B030D-6E8A-4147-A177-3AD203B41FA5}">
                      <a16:colId xmlns:a16="http://schemas.microsoft.com/office/drawing/2014/main" val="20000"/>
                    </a:ext>
                  </a:extLst>
                </a:gridCol>
              </a:tblGrid>
              <a:tr h="128016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architecture-independent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38100" cap="flat" cmpd="sng" algn="ctr">
                      <a:solidFill>
                        <a:srgbClr val="0066FF"/>
                      </a:solidFill>
                      <a:prstDash val="solid"/>
                      <a:round/>
                      <a:headEnd type="none" w="med" len="med"/>
                      <a:tailEnd type="none" w="med" len="med"/>
                    </a:lnT>
                    <a:lnB w="19050" cap="flat" cmpd="sng" algn="ctr">
                      <a:solidFill>
                        <a:schemeClr val="bg1"/>
                      </a:solidFill>
                      <a:prstDash val="lgDash"/>
                      <a:round/>
                      <a:headEnd type="none" w="med" len="med"/>
                      <a:tailEnd type="none" w="med" len="med"/>
                    </a:lnB>
                    <a:solidFill>
                      <a:srgbClr val="4B2A85">
                        <a:alpha val="80000"/>
                      </a:srgbClr>
                    </a:solidFill>
                  </a:tcPr>
                </a:tc>
                <a:extLst>
                  <a:ext uri="{0D108BD9-81ED-4DB2-BD59-A6C34878D82A}">
                    <a16:rowId xmlns:a16="http://schemas.microsoft.com/office/drawing/2014/main" val="10000"/>
                  </a:ext>
                </a:extLst>
              </a:tr>
              <a:tr h="64008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19050" cap="flat" cmpd="sng" algn="ctr">
                      <a:solidFill>
                        <a:schemeClr val="bg1"/>
                      </a:solidFill>
                      <a:prstDash val="lgDash"/>
                      <a:round/>
                      <a:headEnd type="none" w="med" len="med"/>
                      <a:tailEnd type="none" w="med" len="med"/>
                    </a:lnT>
                    <a:lnB w="38100" cap="flat" cmpd="sng" algn="ctr">
                      <a:solidFill>
                        <a:srgbClr val="0066FF"/>
                      </a:solidFill>
                      <a:prstDash val="solid"/>
                      <a:round/>
                      <a:headEnd type="none" w="med" len="med"/>
                      <a:tailEnd type="none" w="med" len="med"/>
                    </a:lnB>
                    <a:solidFill>
                      <a:srgbClr val="4B2A85">
                        <a:alpha val="80000"/>
                      </a:srgbClr>
                    </a:solidFill>
                  </a:tcPr>
                </a:tc>
                <a:extLst>
                  <a:ext uri="{0D108BD9-81ED-4DB2-BD59-A6C34878D82A}">
                    <a16:rowId xmlns:a16="http://schemas.microsoft.com/office/drawing/2014/main" val="10001"/>
                  </a:ext>
                </a:extLst>
              </a:tr>
            </a:tbl>
          </a:graphicData>
        </a:graphic>
      </p:graphicFrame>
      <p:sp>
        <p:nvSpPr>
          <p:cNvPr id="8" name="TextBox 7"/>
          <p:cNvSpPr txBox="1"/>
          <p:nvPr/>
        </p:nvSpPr>
        <p:spPr>
          <a:xfrm>
            <a:off x="5669280" y="1371600"/>
            <a:ext cx="3291840" cy="1920240"/>
          </a:xfrm>
          <a:prstGeom prst="rect">
            <a:avLst/>
          </a:prstGeom>
          <a:solidFill>
            <a:srgbClr val="C00000">
              <a:alpha val="80000"/>
            </a:srgbClr>
          </a:solidFill>
          <a:ln w="22225">
            <a:solidFill>
              <a:srgbClr val="B7A57A"/>
            </a:solidFill>
          </a:ln>
        </p:spPr>
        <p:txBody>
          <a:bodyPr vert="horz" wrap="square" tIns="91440" rtlCol="0" anchor="t" anchorCtr="0">
            <a:noAutofit/>
          </a:bodyPr>
          <a:lstStyle/>
          <a:p>
            <a:pPr>
              <a:lnSpc>
                <a:spcPct val="80000"/>
              </a:lnSpc>
            </a:pPr>
            <a:endParaRPr lang="en-US"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9" name="TextBox 8"/>
          <p:cNvSpPr txBox="1"/>
          <p:nvPr/>
        </p:nvSpPr>
        <p:spPr>
          <a:xfrm>
            <a:off x="6400800" y="2194560"/>
            <a:ext cx="2560320" cy="1097280"/>
          </a:xfrm>
          <a:prstGeom prst="rect">
            <a:avLst/>
          </a:prstGeom>
          <a:solidFill>
            <a:srgbClr val="990033"/>
          </a:solidFill>
          <a:ln w="22225">
            <a:solidFill>
              <a:srgbClr val="B7A57A"/>
            </a:solidFill>
            <a:prstDash val="lgDash"/>
          </a:ln>
        </p:spPr>
        <p:txBody>
          <a:bodyPr vert="horz" wrap="square" tIns="91440" rtlCol="0" anchor="b" anchorCtr="1">
            <a:noAutofit/>
          </a:bodyPr>
          <a:lstStyle/>
          <a:p>
            <a:pPr algn="ctr">
              <a:lnSpc>
                <a:spcPct val="80000"/>
              </a:lnSpc>
            </a:pPr>
            <a:r>
              <a:rPr lang="en-US" sz="2400" b="1" dirty="0" err="1">
                <a:solidFill>
                  <a:schemeClr val="bg1"/>
                </a:solidFill>
                <a:latin typeface="Calibri" panose="020F0502020204030204" pitchFamily="34" charset="0"/>
                <a:ea typeface="CMU Bright" panose="02000603000000000000" pitchFamily="2" charset="0"/>
                <a:cs typeface="Calibri" panose="020F0502020204030204" pitchFamily="34" charset="0"/>
              </a:rPr>
              <a:t>glibc</a:t>
            </a:r>
            <a:endParaRPr lang="en-US" sz="2400"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10" name="TextBox 9"/>
          <p:cNvSpPr txBox="1"/>
          <p:nvPr/>
        </p:nvSpPr>
        <p:spPr>
          <a:xfrm>
            <a:off x="6400800" y="2286000"/>
            <a:ext cx="1188720" cy="584775"/>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C standard</a:t>
            </a:r>
          </a:p>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library</a:t>
            </a:r>
          </a:p>
        </p:txBody>
      </p:sp>
      <p:sp>
        <p:nvSpPr>
          <p:cNvPr id="11" name="TextBox 10"/>
          <p:cNvSpPr txBox="1"/>
          <p:nvPr/>
        </p:nvSpPr>
        <p:spPr>
          <a:xfrm>
            <a:off x="7955280" y="2409110"/>
            <a:ext cx="1005840" cy="338554"/>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POSIX</a:t>
            </a:r>
          </a:p>
        </p:txBody>
      </p:sp>
      <p:sp>
        <p:nvSpPr>
          <p:cNvPr id="12" name="Rectangle 11"/>
          <p:cNvSpPr/>
          <p:nvPr/>
        </p:nvSpPr>
        <p:spPr bwMode="auto">
          <a:xfrm>
            <a:off x="5669280" y="6035040"/>
            <a:ext cx="3291840" cy="457200"/>
          </a:xfrm>
          <a:prstGeom prst="rect">
            <a:avLst/>
          </a:prstGeom>
          <a:solidFill>
            <a:srgbClr val="008080"/>
          </a:solidFill>
          <a:ln w="38100" cap="flat" cmpd="sng" algn="ctr">
            <a:solidFill>
              <a:srgbClr val="0066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CPU</a:t>
            </a:r>
          </a:p>
        </p:txBody>
      </p:sp>
      <p:sp>
        <p:nvSpPr>
          <p:cNvPr id="13" name="TextBox 12"/>
          <p:cNvSpPr txBox="1"/>
          <p:nvPr/>
        </p:nvSpPr>
        <p:spPr>
          <a:xfrm>
            <a:off x="7589520" y="5623560"/>
            <a:ext cx="1463040" cy="369332"/>
          </a:xfrm>
          <a:prstGeom prst="rect">
            <a:avLst/>
          </a:prstGeom>
          <a:noFill/>
        </p:spPr>
        <p:txBody>
          <a:bodyPr wrap="square" rtlCol="0">
            <a:spAutoFit/>
          </a:bodyPr>
          <a:lstStyle/>
          <a:p>
            <a:pPr algn="r"/>
            <a:r>
              <a:rPr lang="en-US" b="1" dirty="0">
                <a:solidFill>
                  <a:srgbClr val="0066FF"/>
                </a:solidFill>
                <a:latin typeface="Calibri" panose="020F0502020204030204" pitchFamily="34" charset="0"/>
                <a:ea typeface="CMU Bright" panose="02000603000000000000" pitchFamily="2" charset="0"/>
                <a:cs typeface="Calibri" panose="020F0502020204030204" pitchFamily="34" charset="0"/>
              </a:rPr>
              <a:t>Linux kernel</a:t>
            </a:r>
          </a:p>
        </p:txBody>
      </p:sp>
      <p:sp>
        <p:nvSpPr>
          <p:cNvPr id="14" name="TextBox 13"/>
          <p:cNvSpPr txBox="1"/>
          <p:nvPr/>
        </p:nvSpPr>
        <p:spPr>
          <a:xfrm>
            <a:off x="7406640" y="1051560"/>
            <a:ext cx="1645920" cy="369332"/>
          </a:xfrm>
          <a:prstGeom prst="rect">
            <a:avLst/>
          </a:prstGeom>
          <a:noFill/>
        </p:spPr>
        <p:txBody>
          <a:bodyPr wrap="square" rtlCol="0">
            <a:spAutoFit/>
          </a:bodyPr>
          <a:lstStyle/>
          <a:p>
            <a:pPr algn="r"/>
            <a:r>
              <a:rPr lang="en-US" b="1" dirty="0">
                <a:solidFill>
                  <a:srgbClr val="B7A57A"/>
                </a:solidFill>
                <a:latin typeface="Calibri" panose="020F0502020204030204" pitchFamily="34" charset="0"/>
                <a:ea typeface="CMU Bright" panose="02000603000000000000" pitchFamily="2" charset="0"/>
                <a:cs typeface="Calibri" panose="020F0502020204030204" pitchFamily="34" charset="0"/>
              </a:rPr>
              <a:t>Your program</a:t>
            </a:r>
          </a:p>
        </p:txBody>
      </p:sp>
      <p:grpSp>
        <p:nvGrpSpPr>
          <p:cNvPr id="5" name="Group 4"/>
          <p:cNvGrpSpPr/>
          <p:nvPr/>
        </p:nvGrpSpPr>
        <p:grpSpPr>
          <a:xfrm>
            <a:off x="3108960" y="1005840"/>
            <a:ext cx="2286000" cy="5763399"/>
            <a:chOff x="3108960" y="1005840"/>
            <a:chExt cx="2286000" cy="5763399"/>
          </a:xfrm>
        </p:grpSpPr>
        <p:sp>
          <p:nvSpPr>
            <p:cNvPr id="16" name="Rectangle 7"/>
            <p:cNvSpPr>
              <a:spLocks noChangeArrowheads="1"/>
            </p:cNvSpPr>
            <p:nvPr>
              <p:custDataLst>
                <p:tags r:id="rId1"/>
              </p:custDataLst>
            </p:nvPr>
          </p:nvSpPr>
          <p:spPr bwMode="auto">
            <a:xfrm>
              <a:off x="3108960" y="1280160"/>
              <a:ext cx="2286000" cy="5212080"/>
            </a:xfrm>
            <a:prstGeom prst="rect">
              <a:avLst/>
            </a:prstGeom>
            <a:solidFill>
              <a:schemeClr val="accent2">
                <a:lumMod val="20000"/>
                <a:lumOff val="80000"/>
              </a:schemeClr>
            </a:solidFill>
            <a:ln w="25400">
              <a:solidFill>
                <a:schemeClr val="tx1"/>
              </a:solidFill>
              <a:miter lim="800000"/>
              <a:headEnd/>
              <a:tailEnd/>
            </a:ln>
            <a:effectLst/>
          </p:spPr>
          <p:txBody>
            <a:bodyPr wrap="none" anchorCtr="1"/>
            <a:lstStyle/>
            <a:p>
              <a:pPr algn="ctr">
                <a:lnSpc>
                  <a:spcPct val="100000"/>
                </a:lnSpc>
              </a:pPr>
              <a:endParaRPr lang="en-US" b="0" dirty="0">
                <a:latin typeface="Calibri" panose="020F0502020204030204" pitchFamily="34" charset="0"/>
                <a:ea typeface="CMU Bright" panose="02000603000000000000" pitchFamily="2" charset="0"/>
                <a:cs typeface="Calibri" panose="020F0502020204030204" pitchFamily="34" charset="0"/>
              </a:endParaRPr>
            </a:p>
          </p:txBody>
        </p:sp>
        <p:sp>
          <p:nvSpPr>
            <p:cNvPr id="17" name="TextBox 16"/>
            <p:cNvSpPr txBox="1"/>
            <p:nvPr/>
          </p:nvSpPr>
          <p:spPr>
            <a:xfrm>
              <a:off x="3108960" y="1005840"/>
              <a:ext cx="2286000" cy="276999"/>
            </a:xfrm>
            <a:prstGeom prst="rect">
              <a:avLst/>
            </a:prstGeom>
            <a:noFill/>
          </p:spPr>
          <p:txBody>
            <a:bodyPr wrap="square" tIns="0" bIns="0" rtlCol="0">
              <a:sp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0xFFFFFFFF</a:t>
              </a:r>
            </a:p>
          </p:txBody>
        </p:sp>
        <p:sp>
          <p:nvSpPr>
            <p:cNvPr id="18" name="TextBox 17"/>
            <p:cNvSpPr txBox="1"/>
            <p:nvPr/>
          </p:nvSpPr>
          <p:spPr>
            <a:xfrm>
              <a:off x="3108960" y="6492240"/>
              <a:ext cx="2286000" cy="276999"/>
            </a:xfrm>
            <a:prstGeom prst="rect">
              <a:avLst/>
            </a:prstGeom>
            <a:noFill/>
          </p:spPr>
          <p:txBody>
            <a:bodyPr wrap="square" tIns="0" bIns="0" rtlCol="0">
              <a:sp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0x00000000</a:t>
              </a:r>
            </a:p>
          </p:txBody>
        </p:sp>
        <p:sp>
          <p:nvSpPr>
            <p:cNvPr id="19" name="Rectangle 18"/>
            <p:cNvSpPr/>
            <p:nvPr/>
          </p:nvSpPr>
          <p:spPr bwMode="auto">
            <a:xfrm>
              <a:off x="3108960" y="1554480"/>
              <a:ext cx="2286000" cy="548640"/>
            </a:xfrm>
            <a:prstGeom prst="rect">
              <a:avLst/>
            </a:prstGeom>
            <a:solidFill>
              <a:srgbClr val="CC0066">
                <a:alpha val="60000"/>
              </a:srgbClr>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8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Linux</a:t>
              </a:r>
              <a:br>
                <a:rPr lang="en-US" dirty="0">
                  <a:latin typeface="Calibri" panose="020F0502020204030204" pitchFamily="34" charset="0"/>
                  <a:ea typeface="CMU Bright" panose="02000603000000000000" pitchFamily="2" charset="0"/>
                  <a:cs typeface="Calibri" panose="020F0502020204030204" pitchFamily="34" charset="0"/>
                </a:rPr>
              </a:br>
              <a:r>
                <a:rPr lang="en-US" dirty="0">
                  <a:latin typeface="Calibri" panose="020F0502020204030204" pitchFamily="34" charset="0"/>
                  <a:ea typeface="CMU Bright" panose="02000603000000000000" pitchFamily="2" charset="0"/>
                  <a:cs typeface="Calibri" panose="020F0502020204030204" pitchFamily="34" charset="0"/>
                </a:rPr>
                <a:t>kernel</a:t>
              </a:r>
            </a:p>
          </p:txBody>
        </p:sp>
        <p:sp>
          <p:nvSpPr>
            <p:cNvPr id="20" name="Rectangle 19"/>
            <p:cNvSpPr/>
            <p:nvPr/>
          </p:nvSpPr>
          <p:spPr bwMode="auto">
            <a:xfrm>
              <a:off x="3108960" y="246888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Stack</a:t>
              </a:r>
            </a:p>
          </p:txBody>
        </p:sp>
        <p:sp>
          <p:nvSpPr>
            <p:cNvPr id="21" name="Rectangle 20"/>
            <p:cNvSpPr/>
            <p:nvPr/>
          </p:nvSpPr>
          <p:spPr bwMode="auto">
            <a:xfrm>
              <a:off x="3108960" y="448056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Heap (</a:t>
              </a:r>
              <a:r>
                <a:rPr lang="en-US" dirty="0" err="1">
                  <a:latin typeface="Calibri" panose="020F0502020204030204" pitchFamily="34" charset="0"/>
                  <a:ea typeface="CMU Bright" panose="02000603000000000000" pitchFamily="2" charset="0"/>
                  <a:cs typeface="Calibri" panose="020F0502020204030204" pitchFamily="34" charset="0"/>
                </a:rPr>
                <a:t>malloc</a:t>
              </a:r>
              <a:r>
                <a:rPr lang="en-US" dirty="0">
                  <a:latin typeface="Calibri" panose="020F0502020204030204" pitchFamily="34" charset="0"/>
                  <a:ea typeface="CMU Bright" panose="02000603000000000000" pitchFamily="2" charset="0"/>
                  <a:cs typeface="Calibri" panose="020F0502020204030204" pitchFamily="34" charset="0"/>
                </a:rPr>
                <a:t>/free)</a:t>
              </a:r>
            </a:p>
          </p:txBody>
        </p:sp>
        <p:sp>
          <p:nvSpPr>
            <p:cNvPr id="22" name="Rectangle 21"/>
            <p:cNvSpPr/>
            <p:nvPr/>
          </p:nvSpPr>
          <p:spPr bwMode="auto">
            <a:xfrm>
              <a:off x="3108960" y="4937760"/>
              <a:ext cx="2286000" cy="54864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Read/Write Segment</a:t>
              </a:r>
              <a:br>
                <a:rPr lang="en-US" dirty="0">
                  <a:latin typeface="Calibri" panose="020F0502020204030204" pitchFamily="34" charset="0"/>
                  <a:ea typeface="CMU Bright" panose="02000603000000000000" pitchFamily="2" charset="0"/>
                  <a:cs typeface="Calibri" panose="020F0502020204030204" pitchFamily="34" charset="0"/>
                </a:rPr>
              </a:br>
              <a:r>
                <a:rPr lang="en-US" i="1" dirty="0">
                  <a:latin typeface="Calibri" panose="020F0502020204030204" pitchFamily="34" charset="0"/>
                  <a:ea typeface="CMU Bright" panose="02000603000000000000" pitchFamily="2" charset="0"/>
                  <a:cs typeface="Calibri" panose="020F0502020204030204" pitchFamily="34" charset="0"/>
                </a:rPr>
                <a:t>.data</a:t>
              </a:r>
              <a:r>
                <a:rPr lang="en-US" dirty="0">
                  <a:latin typeface="Calibri" panose="020F0502020204030204" pitchFamily="34" charset="0"/>
                  <a:ea typeface="CMU Bright" panose="02000603000000000000" pitchFamily="2" charset="0"/>
                  <a:cs typeface="Calibri" panose="020F0502020204030204" pitchFamily="34" charset="0"/>
                </a:rPr>
                <a:t>, </a:t>
              </a:r>
              <a:r>
                <a:rPr lang="en-US" i="1" dirty="0">
                  <a:latin typeface="Calibri" panose="020F0502020204030204" pitchFamily="34" charset="0"/>
                  <a:ea typeface="CMU Bright" panose="02000603000000000000" pitchFamily="2" charset="0"/>
                  <a:cs typeface="Calibri" panose="020F0502020204030204" pitchFamily="34" charset="0"/>
                </a:rPr>
                <a:t>.</a:t>
              </a:r>
              <a:r>
                <a:rPr lang="en-US" i="1" dirty="0" err="1">
                  <a:latin typeface="Calibri" panose="020F0502020204030204" pitchFamily="34" charset="0"/>
                  <a:ea typeface="CMU Bright" panose="02000603000000000000" pitchFamily="2" charset="0"/>
                  <a:cs typeface="Calibri" panose="020F0502020204030204" pitchFamily="34" charset="0"/>
                </a:rPr>
                <a:t>bss</a:t>
              </a:r>
              <a:endParaRPr lang="en-US" i="1" dirty="0">
                <a:latin typeface="Calibri" panose="020F0502020204030204" pitchFamily="34" charset="0"/>
                <a:ea typeface="CMU Bright" panose="02000603000000000000" pitchFamily="2" charset="0"/>
                <a:cs typeface="Calibri" panose="020F0502020204030204" pitchFamily="34" charset="0"/>
              </a:endParaRPr>
            </a:p>
          </p:txBody>
        </p:sp>
        <p:sp>
          <p:nvSpPr>
            <p:cNvPr id="23" name="Rectangle 22"/>
            <p:cNvSpPr/>
            <p:nvPr/>
          </p:nvSpPr>
          <p:spPr bwMode="auto">
            <a:xfrm>
              <a:off x="3108960" y="356616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Shared Libraries</a:t>
              </a:r>
            </a:p>
          </p:txBody>
        </p:sp>
        <p:sp>
          <p:nvSpPr>
            <p:cNvPr id="24" name="Rectangle 23"/>
            <p:cNvSpPr/>
            <p:nvPr/>
          </p:nvSpPr>
          <p:spPr bwMode="auto">
            <a:xfrm>
              <a:off x="3108960" y="5486400"/>
              <a:ext cx="2286000" cy="54864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Read-Only Segment</a:t>
              </a:r>
              <a:br>
                <a:rPr lang="en-US" dirty="0">
                  <a:latin typeface="Calibri" panose="020F0502020204030204" pitchFamily="34" charset="0"/>
                  <a:ea typeface="CMU Bright" panose="02000603000000000000" pitchFamily="2" charset="0"/>
                  <a:cs typeface="Calibri" panose="020F0502020204030204" pitchFamily="34" charset="0"/>
                </a:rPr>
              </a:br>
              <a:r>
                <a:rPr lang="en-US" i="1" dirty="0">
                  <a:latin typeface="Calibri" panose="020F0502020204030204" pitchFamily="34" charset="0"/>
                  <a:ea typeface="CMU Bright" panose="02000603000000000000" pitchFamily="2" charset="0"/>
                  <a:cs typeface="Calibri" panose="020F0502020204030204" pitchFamily="34" charset="0"/>
                </a:rPr>
                <a:t>.text</a:t>
              </a:r>
              <a:r>
                <a:rPr lang="en-US" dirty="0">
                  <a:latin typeface="Calibri" panose="020F0502020204030204" pitchFamily="34" charset="0"/>
                  <a:ea typeface="CMU Bright" panose="02000603000000000000" pitchFamily="2" charset="0"/>
                  <a:cs typeface="Calibri" panose="020F0502020204030204" pitchFamily="34" charset="0"/>
                </a:rPr>
                <a:t>, </a:t>
              </a:r>
              <a:r>
                <a:rPr lang="en-US" i="1" dirty="0">
                  <a:latin typeface="Calibri" panose="020F0502020204030204" pitchFamily="34" charset="0"/>
                  <a:ea typeface="CMU Bright" panose="02000603000000000000" pitchFamily="2" charset="0"/>
                  <a:cs typeface="Calibri" panose="020F0502020204030204" pitchFamily="34" charset="0"/>
                </a:rPr>
                <a:t>.</a:t>
              </a:r>
              <a:r>
                <a:rPr lang="en-US" i="1" dirty="0" err="1">
                  <a:latin typeface="Calibri" panose="020F0502020204030204" pitchFamily="34" charset="0"/>
                  <a:ea typeface="CMU Bright" panose="02000603000000000000" pitchFamily="2" charset="0"/>
                  <a:cs typeface="Calibri" panose="020F0502020204030204" pitchFamily="34" charset="0"/>
                </a:rPr>
                <a:t>rodata</a:t>
              </a:r>
              <a:endParaRPr lang="en-US" i="1" dirty="0">
                <a:latin typeface="Calibri" panose="020F0502020204030204" pitchFamily="34" charset="0"/>
                <a:ea typeface="CMU Bright" panose="02000603000000000000" pitchFamily="2" charset="0"/>
                <a:cs typeface="Calibri" panose="020F0502020204030204" pitchFamily="34" charset="0"/>
              </a:endParaRPr>
            </a:p>
          </p:txBody>
        </p:sp>
        <p:cxnSp>
          <p:nvCxnSpPr>
            <p:cNvPr id="25" name="Straight Arrow Connector 24"/>
            <p:cNvCxnSpPr/>
            <p:nvPr/>
          </p:nvCxnSpPr>
          <p:spPr bwMode="auto">
            <a:xfrm>
              <a:off x="4297680" y="2926080"/>
              <a:ext cx="0" cy="274320"/>
            </a:xfrm>
            <a:prstGeom prst="straightConnector1">
              <a:avLst/>
            </a:prstGeom>
            <a:noFill/>
            <a:ln w="25400" cap="flat" cmpd="sng" algn="ctr">
              <a:solidFill>
                <a:schemeClr val="tx1"/>
              </a:solidFill>
              <a:prstDash val="solid"/>
              <a:round/>
              <a:headEnd type="none" w="med" len="med"/>
              <a:tailEnd type="triangle"/>
            </a:ln>
            <a:effectLst/>
          </p:spPr>
        </p:cxnSp>
        <p:cxnSp>
          <p:nvCxnSpPr>
            <p:cNvPr id="26" name="Straight Arrow Connector 25"/>
            <p:cNvCxnSpPr/>
            <p:nvPr/>
          </p:nvCxnSpPr>
          <p:spPr bwMode="auto">
            <a:xfrm>
              <a:off x="4297680" y="3291840"/>
              <a:ext cx="0" cy="274320"/>
            </a:xfrm>
            <a:prstGeom prst="straightConnector1">
              <a:avLst/>
            </a:prstGeom>
            <a:noFill/>
            <a:ln w="25400" cap="flat" cmpd="sng" algn="ctr">
              <a:solidFill>
                <a:schemeClr val="tx1"/>
              </a:solidFill>
              <a:prstDash val="solid"/>
              <a:round/>
              <a:headEnd type="triangle" w="med" len="med"/>
              <a:tailEnd type="none"/>
            </a:ln>
            <a:effectLst/>
          </p:spPr>
        </p:cxnSp>
        <p:cxnSp>
          <p:nvCxnSpPr>
            <p:cNvPr id="27" name="Straight Arrow Connector 26"/>
            <p:cNvCxnSpPr/>
            <p:nvPr/>
          </p:nvCxnSpPr>
          <p:spPr bwMode="auto">
            <a:xfrm>
              <a:off x="4297680" y="4206240"/>
              <a:ext cx="0" cy="274320"/>
            </a:xfrm>
            <a:prstGeom prst="straightConnector1">
              <a:avLst/>
            </a:prstGeom>
            <a:noFill/>
            <a:ln w="25400" cap="flat" cmpd="sng" algn="ctr">
              <a:solidFill>
                <a:schemeClr val="tx1"/>
              </a:solidFill>
              <a:prstDash val="solid"/>
              <a:round/>
              <a:headEnd type="triangle" w="med" len="med"/>
              <a:tailEnd type="none"/>
            </a:ln>
            <a:effectLst/>
          </p:spPr>
        </p:cxnSp>
        <p:sp>
          <p:nvSpPr>
            <p:cNvPr id="28" name="Rectangle 27"/>
            <p:cNvSpPr/>
            <p:nvPr/>
          </p:nvSpPr>
          <p:spPr bwMode="auto">
            <a:xfrm>
              <a:off x="3108960" y="1280160"/>
              <a:ext cx="2286000" cy="27432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linux-gate.so</a:t>
              </a:r>
            </a:p>
          </p:txBody>
        </p:sp>
      </p:grpSp>
      <p:sp>
        <p:nvSpPr>
          <p:cNvPr id="29" name="Rectangle 28"/>
          <p:cNvSpPr/>
          <p:nvPr/>
        </p:nvSpPr>
        <p:spPr bwMode="auto">
          <a:xfrm>
            <a:off x="4114800" y="1645920"/>
            <a:ext cx="1188720" cy="274320"/>
          </a:xfrm>
          <a:prstGeom prst="rect">
            <a:avLst/>
          </a:prstGeom>
          <a:solidFill>
            <a:srgbClr val="B7A57A">
              <a:alpha val="60000"/>
            </a:srgbClr>
          </a:solidFill>
          <a:ln w="19050" cap="flat" cmpd="sng" algn="ctr">
            <a:solidFill>
              <a:schemeClr val="tx1"/>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anose="020F0502020204030204" pitchFamily="34" charset="0"/>
                <a:ea typeface="CMU Bright" panose="02000603000000000000" pitchFamily="2" charset="0"/>
                <a:cs typeface="Calibri" panose="020F0502020204030204" pitchFamily="34" charset="0"/>
              </a:rPr>
              <a:t>kernel stack</a:t>
            </a:r>
          </a:p>
        </p:txBody>
      </p:sp>
      <p:cxnSp>
        <p:nvCxnSpPr>
          <p:cNvPr id="30" name="Straight Arrow Connector 29"/>
          <p:cNvCxnSpPr/>
          <p:nvPr/>
        </p:nvCxnSpPr>
        <p:spPr bwMode="auto">
          <a:xfrm>
            <a:off x="4709160" y="1920240"/>
            <a:ext cx="0" cy="182880"/>
          </a:xfrm>
          <a:prstGeom prst="straightConnector1">
            <a:avLst/>
          </a:prstGeom>
          <a:noFill/>
          <a:ln w="25400" cap="flat" cmpd="sng" algn="ctr">
            <a:solidFill>
              <a:schemeClr val="tx1"/>
            </a:solidFill>
            <a:prstDash val="solid"/>
            <a:round/>
            <a:headEnd type="none" w="med" len="med"/>
            <a:tailEnd type="triangle"/>
          </a:ln>
          <a:effectLst/>
        </p:spPr>
      </p:cxnSp>
      <p:sp>
        <p:nvSpPr>
          <p:cNvPr id="31" name="Freeform 6"/>
          <p:cNvSpPr>
            <a:spLocks/>
          </p:cNvSpPr>
          <p:nvPr/>
        </p:nvSpPr>
        <p:spPr bwMode="auto">
          <a:xfrm>
            <a:off x="7680960" y="2468880"/>
            <a:ext cx="180975" cy="338138"/>
          </a:xfrm>
          <a:custGeom>
            <a:avLst/>
            <a:gdLst>
              <a:gd name="T0" fmla="*/ 169 w 357"/>
              <a:gd name="T1" fmla="*/ 0 h 816"/>
              <a:gd name="T2" fmla="*/ 115 w 357"/>
              <a:gd name="T3" fmla="*/ 24 h 816"/>
              <a:gd name="T4" fmla="*/ 25 w 357"/>
              <a:gd name="T5" fmla="*/ 84 h 816"/>
              <a:gd name="T6" fmla="*/ 19 w 357"/>
              <a:gd name="T7" fmla="*/ 132 h 816"/>
              <a:gd name="T8" fmla="*/ 55 w 357"/>
              <a:gd name="T9" fmla="*/ 144 h 816"/>
              <a:gd name="T10" fmla="*/ 73 w 357"/>
              <a:gd name="T11" fmla="*/ 150 h 816"/>
              <a:gd name="T12" fmla="*/ 307 w 357"/>
              <a:gd name="T13" fmla="*/ 192 h 816"/>
              <a:gd name="T14" fmla="*/ 325 w 357"/>
              <a:gd name="T15" fmla="*/ 210 h 816"/>
              <a:gd name="T16" fmla="*/ 253 w 357"/>
              <a:gd name="T17" fmla="*/ 258 h 816"/>
              <a:gd name="T18" fmla="*/ 205 w 357"/>
              <a:gd name="T19" fmla="*/ 288 h 816"/>
              <a:gd name="T20" fmla="*/ 181 w 357"/>
              <a:gd name="T21" fmla="*/ 294 h 816"/>
              <a:gd name="T22" fmla="*/ 97 w 357"/>
              <a:gd name="T23" fmla="*/ 330 h 816"/>
              <a:gd name="T24" fmla="*/ 61 w 357"/>
              <a:gd name="T25" fmla="*/ 354 h 816"/>
              <a:gd name="T26" fmla="*/ 43 w 357"/>
              <a:gd name="T27" fmla="*/ 366 h 816"/>
              <a:gd name="T28" fmla="*/ 103 w 357"/>
              <a:gd name="T29" fmla="*/ 414 h 816"/>
              <a:gd name="T30" fmla="*/ 145 w 357"/>
              <a:gd name="T31" fmla="*/ 402 h 816"/>
              <a:gd name="T32" fmla="*/ 163 w 357"/>
              <a:gd name="T33" fmla="*/ 414 h 816"/>
              <a:gd name="T34" fmla="*/ 253 w 357"/>
              <a:gd name="T35" fmla="*/ 462 h 816"/>
              <a:gd name="T36" fmla="*/ 247 w 357"/>
              <a:gd name="T37" fmla="*/ 576 h 816"/>
              <a:gd name="T38" fmla="*/ 193 w 357"/>
              <a:gd name="T39" fmla="*/ 606 h 816"/>
              <a:gd name="T40" fmla="*/ 181 w 357"/>
              <a:gd name="T41" fmla="*/ 684 h 816"/>
              <a:gd name="T42" fmla="*/ 163 w 357"/>
              <a:gd name="T43" fmla="*/ 780 h 816"/>
              <a:gd name="T44" fmla="*/ 175 w 357"/>
              <a:gd name="T4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816">
                <a:moveTo>
                  <a:pt x="169" y="0"/>
                </a:moveTo>
                <a:cubicBezTo>
                  <a:pt x="149" y="7"/>
                  <a:pt x="135" y="17"/>
                  <a:pt x="115" y="24"/>
                </a:cubicBezTo>
                <a:cubicBezTo>
                  <a:pt x="100" y="39"/>
                  <a:pt x="44" y="78"/>
                  <a:pt x="25" y="84"/>
                </a:cubicBezTo>
                <a:cubicBezTo>
                  <a:pt x="16" y="98"/>
                  <a:pt x="0" y="113"/>
                  <a:pt x="19" y="132"/>
                </a:cubicBezTo>
                <a:cubicBezTo>
                  <a:pt x="28" y="141"/>
                  <a:pt x="43" y="140"/>
                  <a:pt x="55" y="144"/>
                </a:cubicBezTo>
                <a:cubicBezTo>
                  <a:pt x="61" y="146"/>
                  <a:pt x="73" y="150"/>
                  <a:pt x="73" y="150"/>
                </a:cubicBezTo>
                <a:cubicBezTo>
                  <a:pt x="148" y="139"/>
                  <a:pt x="235" y="168"/>
                  <a:pt x="307" y="192"/>
                </a:cubicBezTo>
                <a:cubicBezTo>
                  <a:pt x="313" y="198"/>
                  <a:pt x="320" y="203"/>
                  <a:pt x="325" y="210"/>
                </a:cubicBezTo>
                <a:cubicBezTo>
                  <a:pt x="357" y="258"/>
                  <a:pt x="272" y="256"/>
                  <a:pt x="253" y="258"/>
                </a:cubicBezTo>
                <a:cubicBezTo>
                  <a:pt x="196" y="272"/>
                  <a:pt x="265" y="251"/>
                  <a:pt x="205" y="288"/>
                </a:cubicBezTo>
                <a:cubicBezTo>
                  <a:pt x="198" y="292"/>
                  <a:pt x="189" y="291"/>
                  <a:pt x="181" y="294"/>
                </a:cubicBezTo>
                <a:cubicBezTo>
                  <a:pt x="62" y="343"/>
                  <a:pt x="192" y="298"/>
                  <a:pt x="97" y="330"/>
                </a:cubicBezTo>
                <a:cubicBezTo>
                  <a:pt x="83" y="335"/>
                  <a:pt x="73" y="346"/>
                  <a:pt x="61" y="354"/>
                </a:cubicBezTo>
                <a:cubicBezTo>
                  <a:pt x="55" y="358"/>
                  <a:pt x="43" y="366"/>
                  <a:pt x="43" y="366"/>
                </a:cubicBezTo>
                <a:cubicBezTo>
                  <a:pt x="53" y="397"/>
                  <a:pt x="78" y="397"/>
                  <a:pt x="103" y="414"/>
                </a:cubicBezTo>
                <a:cubicBezTo>
                  <a:pt x="117" y="410"/>
                  <a:pt x="131" y="400"/>
                  <a:pt x="145" y="402"/>
                </a:cubicBezTo>
                <a:cubicBezTo>
                  <a:pt x="152" y="403"/>
                  <a:pt x="157" y="411"/>
                  <a:pt x="163" y="414"/>
                </a:cubicBezTo>
                <a:cubicBezTo>
                  <a:pt x="192" y="429"/>
                  <a:pt x="225" y="444"/>
                  <a:pt x="253" y="462"/>
                </a:cubicBezTo>
                <a:cubicBezTo>
                  <a:pt x="265" y="497"/>
                  <a:pt x="270" y="542"/>
                  <a:pt x="247" y="576"/>
                </a:cubicBezTo>
                <a:cubicBezTo>
                  <a:pt x="236" y="593"/>
                  <a:pt x="193" y="606"/>
                  <a:pt x="193" y="606"/>
                </a:cubicBezTo>
                <a:cubicBezTo>
                  <a:pt x="178" y="651"/>
                  <a:pt x="173" y="626"/>
                  <a:pt x="181" y="684"/>
                </a:cubicBezTo>
                <a:cubicBezTo>
                  <a:pt x="171" y="715"/>
                  <a:pt x="168" y="748"/>
                  <a:pt x="163" y="780"/>
                </a:cubicBezTo>
                <a:cubicBezTo>
                  <a:pt x="170" y="808"/>
                  <a:pt x="165" y="797"/>
                  <a:pt x="175" y="816"/>
                </a:cubicBezTo>
              </a:path>
            </a:pathLst>
          </a:custGeom>
          <a:noFill/>
          <a:ln w="28575" cmpd="sng">
            <a:solidFill>
              <a:srgbClr val="FFFF00"/>
            </a:solidFill>
            <a:round/>
            <a:headEnd/>
            <a:tailEnd/>
          </a:ln>
          <a:effectLst>
            <a:glow rad="38100">
              <a:schemeClr val="tx1"/>
            </a:glow>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000"/>
          </a:p>
        </p:txBody>
      </p:sp>
      <p:sp>
        <p:nvSpPr>
          <p:cNvPr id="6" name="TextBox 5"/>
          <p:cNvSpPr txBox="1"/>
          <p:nvPr/>
        </p:nvSpPr>
        <p:spPr>
          <a:xfrm>
            <a:off x="5669280" y="6035040"/>
            <a:ext cx="914400" cy="457200"/>
          </a:xfrm>
          <a:prstGeom prst="rect">
            <a:avLst/>
          </a:prstGeom>
          <a:noFill/>
        </p:spPr>
        <p:txBody>
          <a:bodyPr wrap="square" rtlCol="0" anchor="ctr" anchorCtr="0">
            <a:noAutofit/>
          </a:bodyPr>
          <a:lstStyle/>
          <a:p>
            <a:pPr algn="ctr"/>
            <a:r>
              <a:rPr lang="en-US" sz="2000" b="1" dirty="0" err="1">
                <a:solidFill>
                  <a:srgbClr val="FFFF00"/>
                </a:solidFill>
                <a:effectLst>
                  <a:glow rad="38100">
                    <a:schemeClr val="tx1"/>
                  </a:glow>
                </a:effectLst>
                <a:latin typeface="Calibri" panose="020F0502020204030204" pitchFamily="34" charset="0"/>
                <a:ea typeface="CMU Bright" panose="02000603000000000000" pitchFamily="2" charset="0"/>
                <a:cs typeface="Calibri" panose="020F0502020204030204" pitchFamily="34" charset="0"/>
              </a:rPr>
              <a:t>unpriv</a:t>
            </a:r>
            <a:endParaRPr lang="en-US" sz="2000" b="1" dirty="0">
              <a:solidFill>
                <a:srgbClr val="FFFF00"/>
              </a:solidFill>
              <a:effectLst>
                <a:glow rad="38100">
                  <a:schemeClr val="tx1"/>
                </a:glow>
              </a:effectLst>
              <a:latin typeface="Calibri" panose="020F0502020204030204" pitchFamily="34" charset="0"/>
              <a:ea typeface="CMU Bright" panose="02000603000000000000" pitchFamily="2" charset="0"/>
              <a:cs typeface="Calibri" panose="020F0502020204030204" pitchFamily="34" charset="0"/>
            </a:endParaRPr>
          </a:p>
        </p:txBody>
      </p:sp>
      <p:grpSp>
        <p:nvGrpSpPr>
          <p:cNvPr id="35" name="Group 34"/>
          <p:cNvGrpSpPr/>
          <p:nvPr/>
        </p:nvGrpSpPr>
        <p:grpSpPr>
          <a:xfrm>
            <a:off x="2286000" y="2743200"/>
            <a:ext cx="822960" cy="365760"/>
            <a:chOff x="2286000" y="2743200"/>
            <a:chExt cx="822960" cy="365760"/>
          </a:xfrm>
        </p:grpSpPr>
        <p:cxnSp>
          <p:nvCxnSpPr>
            <p:cNvPr id="32" name="Straight Arrow Connector 31"/>
            <p:cNvCxnSpPr/>
            <p:nvPr/>
          </p:nvCxnSpPr>
          <p:spPr bwMode="auto">
            <a:xfrm>
              <a:off x="2743200" y="2926080"/>
              <a:ext cx="365760" cy="0"/>
            </a:xfrm>
            <a:prstGeom prst="straightConnector1">
              <a:avLst/>
            </a:prstGeom>
            <a:noFill/>
            <a:ln w="50800" cap="flat" cmpd="sng" algn="ctr">
              <a:solidFill>
                <a:srgbClr val="FFFF00"/>
              </a:solidFill>
              <a:prstDash val="solid"/>
              <a:round/>
              <a:headEnd type="none" w="med" len="med"/>
              <a:tailEnd type="stealth" w="med" len="med"/>
            </a:ln>
            <a:effectLst>
              <a:glow rad="38100">
                <a:schemeClr val="tx1"/>
              </a:glow>
            </a:effectLst>
          </p:spPr>
        </p:cxnSp>
        <p:sp>
          <p:nvSpPr>
            <p:cNvPr id="15" name="TextBox 14"/>
            <p:cNvSpPr txBox="1"/>
            <p:nvPr/>
          </p:nvSpPr>
          <p:spPr>
            <a:xfrm>
              <a:off x="2286000" y="2743200"/>
              <a:ext cx="548640" cy="365760"/>
            </a:xfrm>
            <a:prstGeom prst="rect">
              <a:avLst/>
            </a:prstGeom>
            <a:noFill/>
          </p:spPr>
          <p:txBody>
            <a:bodyPr wrap="square" lIns="91440" tIns="0" bIns="0" rtlCol="0" anchor="ctr" anchorCtr="0">
              <a:noAutofit/>
            </a:bodyPr>
            <a:lstStyle/>
            <a:p>
              <a:pPr algn="ctr"/>
              <a:r>
                <a:rPr lang="en-US" sz="2000" b="1" dirty="0">
                  <a:solidFill>
                    <a:srgbClr val="FFFF00"/>
                  </a:solidFill>
                  <a:effectLst>
                    <a:glow rad="50800">
                      <a:schemeClr val="tx1"/>
                    </a:glow>
                  </a:effectLst>
                  <a:latin typeface="Calibri" panose="020F0502020204030204" pitchFamily="34" charset="0"/>
                  <a:ea typeface="CMU Bright" panose="02000603000000000000" pitchFamily="2" charset="0"/>
                  <a:cs typeface="Calibri" panose="020F0502020204030204" pitchFamily="34" charset="0"/>
                </a:rPr>
                <a:t>SP</a:t>
              </a:r>
            </a:p>
          </p:txBody>
        </p:sp>
      </p:grpSp>
      <p:grpSp>
        <p:nvGrpSpPr>
          <p:cNvPr id="36" name="Group 35"/>
          <p:cNvGrpSpPr/>
          <p:nvPr/>
        </p:nvGrpSpPr>
        <p:grpSpPr>
          <a:xfrm>
            <a:off x="2286000" y="1188720"/>
            <a:ext cx="822960" cy="365760"/>
            <a:chOff x="2286000" y="5577840"/>
            <a:chExt cx="822960" cy="365760"/>
          </a:xfrm>
        </p:grpSpPr>
        <p:cxnSp>
          <p:nvCxnSpPr>
            <p:cNvPr id="33" name="Straight Arrow Connector 32"/>
            <p:cNvCxnSpPr/>
            <p:nvPr/>
          </p:nvCxnSpPr>
          <p:spPr bwMode="auto">
            <a:xfrm>
              <a:off x="2743200" y="5760720"/>
              <a:ext cx="365760" cy="0"/>
            </a:xfrm>
            <a:prstGeom prst="straightConnector1">
              <a:avLst/>
            </a:prstGeom>
            <a:noFill/>
            <a:ln w="50800" cap="flat" cmpd="sng" algn="ctr">
              <a:solidFill>
                <a:srgbClr val="FFFF00"/>
              </a:solidFill>
              <a:prstDash val="solid"/>
              <a:round/>
              <a:headEnd type="none" w="med" len="med"/>
              <a:tailEnd type="stealth" w="med" len="med"/>
            </a:ln>
            <a:effectLst>
              <a:glow rad="38100">
                <a:schemeClr val="tx1"/>
              </a:glow>
            </a:effectLst>
          </p:spPr>
        </p:cxnSp>
        <p:sp>
          <p:nvSpPr>
            <p:cNvPr id="34" name="TextBox 33"/>
            <p:cNvSpPr txBox="1"/>
            <p:nvPr/>
          </p:nvSpPr>
          <p:spPr>
            <a:xfrm>
              <a:off x="2286000" y="5577840"/>
              <a:ext cx="548640" cy="365760"/>
            </a:xfrm>
            <a:prstGeom prst="rect">
              <a:avLst/>
            </a:prstGeom>
            <a:noFill/>
          </p:spPr>
          <p:txBody>
            <a:bodyPr wrap="square" lIns="91440" tIns="0" bIns="0" rtlCol="0" anchor="ctr" anchorCtr="0">
              <a:noAutofit/>
            </a:bodyPr>
            <a:lstStyle/>
            <a:p>
              <a:pPr algn="ctr"/>
              <a:r>
                <a:rPr lang="en-US" sz="2000" b="1" dirty="0">
                  <a:solidFill>
                    <a:srgbClr val="FFFF00"/>
                  </a:solidFill>
                  <a:effectLst>
                    <a:glow rad="50800">
                      <a:schemeClr val="tx1"/>
                    </a:glow>
                  </a:effectLst>
                  <a:latin typeface="Calibri" panose="020F0502020204030204" pitchFamily="34" charset="0"/>
                  <a:ea typeface="CMU Bright" panose="02000603000000000000" pitchFamily="2" charset="0"/>
                  <a:cs typeface="Calibri" panose="020F0502020204030204" pitchFamily="34" charset="0"/>
                </a:rPr>
                <a:t>IP</a:t>
              </a:r>
            </a:p>
          </p:txBody>
        </p:sp>
      </p:grpSp>
    </p:spTree>
    <p:extLst>
      <p:ext uri="{BB962C8B-B14F-4D97-AF65-F5344CB8AC3E}">
        <p14:creationId xmlns:p14="http://schemas.microsoft.com/office/powerpoint/2010/main" val="41963923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Calls on x86/Linux</a:t>
            </a:r>
          </a:p>
        </p:txBody>
      </p:sp>
      <p:sp>
        <p:nvSpPr>
          <p:cNvPr id="3" name="Content Placeholder 2"/>
          <p:cNvSpPr>
            <a:spLocks noGrp="1"/>
          </p:cNvSpPr>
          <p:nvPr>
            <p:ph idx="1"/>
          </p:nvPr>
        </p:nvSpPr>
        <p:spPr>
          <a:xfrm>
            <a:off x="182880" y="1362075"/>
            <a:ext cx="2926080" cy="4972050"/>
          </a:xfrm>
        </p:spPr>
        <p:txBody>
          <a:bodyPr/>
          <a:lstStyle/>
          <a:p>
            <a:pPr marL="0" indent="0">
              <a:buNone/>
            </a:pPr>
            <a:r>
              <a:rPr lang="en-US" sz="2000" dirty="0">
                <a:latin typeface="Courier New" panose="02070309020205020404" pitchFamily="49" charset="0"/>
                <a:cs typeface="Courier New" panose="02070309020205020404" pitchFamily="49" charset="0"/>
              </a:rPr>
              <a:t>linux-gate.so</a:t>
            </a:r>
            <a:r>
              <a:rPr lang="en-US" sz="2000" dirty="0"/>
              <a:t> eventually invokes </a:t>
            </a:r>
            <a:br>
              <a:rPr lang="en-US" sz="2000" dirty="0"/>
            </a:br>
            <a:r>
              <a:rPr lang="en-US" sz="2000" dirty="0"/>
              <a:t>the </a:t>
            </a:r>
            <a:r>
              <a:rPr lang="en-US" sz="2000" dirty="0">
                <a:latin typeface="Courier New" panose="02070309020205020404" pitchFamily="49" charset="0"/>
                <a:cs typeface="Courier New" panose="02070309020205020404" pitchFamily="49" charset="0"/>
              </a:rPr>
              <a:t>SYSENTER</a:t>
            </a:r>
            <a:r>
              <a:rPr lang="en-US" sz="2000" dirty="0"/>
              <a:t> x86 instruction</a:t>
            </a:r>
            <a:endParaRPr lang="en-US" sz="2000" b="1" dirty="0"/>
          </a:p>
          <a:p>
            <a:pPr marL="342900" lvl="1"/>
            <a:r>
              <a:rPr lang="en-US" sz="1800" dirty="0">
                <a:latin typeface="Courier New" panose="02070309020205020404" pitchFamily="49" charset="0"/>
                <a:cs typeface="Courier New" panose="02070309020205020404" pitchFamily="49" charset="0"/>
              </a:rPr>
              <a:t>SYSENTER</a:t>
            </a:r>
            <a:r>
              <a:rPr lang="en-US" sz="1800" dirty="0"/>
              <a:t> is x86’s “fast system call” instruction</a:t>
            </a:r>
            <a:endParaRPr lang="en-US" sz="1800" dirty="0">
              <a:latin typeface="Courier New" panose="02070309020205020404" pitchFamily="49" charset="0"/>
              <a:cs typeface="Courier New" panose="02070309020205020404" pitchFamily="49" charset="0"/>
            </a:endParaRPr>
          </a:p>
          <a:p>
            <a:pPr marL="608076" lvl="2"/>
            <a:r>
              <a:rPr lang="en-US" sz="1600" dirty="0"/>
              <a:t>Causes the CPU to raise its privilege level</a:t>
            </a:r>
          </a:p>
          <a:p>
            <a:pPr marL="608076" lvl="2"/>
            <a:r>
              <a:rPr lang="en-US" sz="1600" dirty="0"/>
              <a:t>Traps into the Linux kernel by changing the SP, IP to a previously-determined location</a:t>
            </a:r>
          </a:p>
          <a:p>
            <a:pPr marL="608076" lvl="2"/>
            <a:r>
              <a:rPr lang="en-US" sz="1600" dirty="0"/>
              <a:t>Changes some segmentation-related registers (see CSE451)</a:t>
            </a:r>
          </a:p>
        </p:txBody>
      </p:sp>
      <p:sp>
        <p:nvSpPr>
          <p:cNvPr id="4" name="Slide Number Placeholder 3"/>
          <p:cNvSpPr>
            <a:spLocks noGrp="1"/>
          </p:cNvSpPr>
          <p:nvPr>
            <p:ph type="sldNum" sz="quarter" idx="10"/>
          </p:nvPr>
        </p:nvSpPr>
        <p:spPr/>
        <p:txBody>
          <a:bodyPr/>
          <a:lstStyle/>
          <a:p>
            <a:fld id="{F3D8482D-149E-464A-ABD3-9AE05EAAC11E}" type="slidenum">
              <a:rPr lang="en-US" smtClean="0"/>
              <a:t>39</a:t>
            </a:fld>
            <a:endParaRPr lang="en-US"/>
          </a:p>
        </p:txBody>
      </p:sp>
      <p:graphicFrame>
        <p:nvGraphicFramePr>
          <p:cNvPr id="7" name="Table 6"/>
          <p:cNvGraphicFramePr>
            <a:graphicFrameLocks noGrp="1"/>
          </p:cNvGraphicFramePr>
          <p:nvPr/>
        </p:nvGraphicFramePr>
        <p:xfrm>
          <a:off x="5669280" y="3749040"/>
          <a:ext cx="3291840" cy="1920240"/>
        </p:xfrm>
        <a:graphic>
          <a:graphicData uri="http://schemas.openxmlformats.org/drawingml/2006/table">
            <a:tbl>
              <a:tblPr firstRow="1" bandRow="1">
                <a:tableStyleId>{5940675A-B579-460E-94D1-54222C63F5DA}</a:tableStyleId>
              </a:tblPr>
              <a:tblGrid>
                <a:gridCol w="3291840">
                  <a:extLst>
                    <a:ext uri="{9D8B030D-6E8A-4147-A177-3AD203B41FA5}">
                      <a16:colId xmlns:a16="http://schemas.microsoft.com/office/drawing/2014/main" val="20000"/>
                    </a:ext>
                  </a:extLst>
                </a:gridCol>
              </a:tblGrid>
              <a:tr h="128016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architecture-independent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38100" cap="flat" cmpd="sng" algn="ctr">
                      <a:solidFill>
                        <a:srgbClr val="0066FF"/>
                      </a:solidFill>
                      <a:prstDash val="solid"/>
                      <a:round/>
                      <a:headEnd type="none" w="med" len="med"/>
                      <a:tailEnd type="none" w="med" len="med"/>
                    </a:lnT>
                    <a:lnB w="19050" cap="flat" cmpd="sng" algn="ctr">
                      <a:solidFill>
                        <a:schemeClr val="bg1"/>
                      </a:solidFill>
                      <a:prstDash val="lgDash"/>
                      <a:round/>
                      <a:headEnd type="none" w="med" len="med"/>
                      <a:tailEnd type="none" w="med" len="med"/>
                    </a:lnB>
                    <a:solidFill>
                      <a:srgbClr val="4B2A85">
                        <a:alpha val="80000"/>
                      </a:srgbClr>
                    </a:solidFill>
                  </a:tcPr>
                </a:tc>
                <a:extLst>
                  <a:ext uri="{0D108BD9-81ED-4DB2-BD59-A6C34878D82A}">
                    <a16:rowId xmlns:a16="http://schemas.microsoft.com/office/drawing/2014/main" val="10000"/>
                  </a:ext>
                </a:extLst>
              </a:tr>
              <a:tr h="64008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19050" cap="flat" cmpd="sng" algn="ctr">
                      <a:solidFill>
                        <a:schemeClr val="bg1"/>
                      </a:solidFill>
                      <a:prstDash val="lgDash"/>
                      <a:round/>
                      <a:headEnd type="none" w="med" len="med"/>
                      <a:tailEnd type="none" w="med" len="med"/>
                    </a:lnT>
                    <a:lnB w="38100" cap="flat" cmpd="sng" algn="ctr">
                      <a:solidFill>
                        <a:srgbClr val="0066FF"/>
                      </a:solidFill>
                      <a:prstDash val="solid"/>
                      <a:round/>
                      <a:headEnd type="none" w="med" len="med"/>
                      <a:tailEnd type="none" w="med" len="med"/>
                    </a:lnB>
                    <a:solidFill>
                      <a:srgbClr val="4B2A85">
                        <a:alpha val="80000"/>
                      </a:srgbClr>
                    </a:solidFill>
                  </a:tcPr>
                </a:tc>
                <a:extLst>
                  <a:ext uri="{0D108BD9-81ED-4DB2-BD59-A6C34878D82A}">
                    <a16:rowId xmlns:a16="http://schemas.microsoft.com/office/drawing/2014/main" val="10001"/>
                  </a:ext>
                </a:extLst>
              </a:tr>
            </a:tbl>
          </a:graphicData>
        </a:graphic>
      </p:graphicFrame>
      <p:sp>
        <p:nvSpPr>
          <p:cNvPr id="8" name="TextBox 7"/>
          <p:cNvSpPr txBox="1"/>
          <p:nvPr/>
        </p:nvSpPr>
        <p:spPr>
          <a:xfrm>
            <a:off x="5669280" y="1371600"/>
            <a:ext cx="3291840" cy="1920240"/>
          </a:xfrm>
          <a:prstGeom prst="rect">
            <a:avLst/>
          </a:prstGeom>
          <a:solidFill>
            <a:srgbClr val="C00000">
              <a:alpha val="80000"/>
            </a:srgbClr>
          </a:solidFill>
          <a:ln w="22225">
            <a:solidFill>
              <a:srgbClr val="B7A57A"/>
            </a:solidFill>
          </a:ln>
        </p:spPr>
        <p:txBody>
          <a:bodyPr vert="horz" wrap="square" tIns="91440" rtlCol="0" anchor="t" anchorCtr="0">
            <a:noAutofit/>
          </a:bodyPr>
          <a:lstStyle/>
          <a:p>
            <a:pPr>
              <a:lnSpc>
                <a:spcPct val="80000"/>
              </a:lnSpc>
            </a:pPr>
            <a:endParaRPr lang="en-US"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9" name="TextBox 8"/>
          <p:cNvSpPr txBox="1"/>
          <p:nvPr/>
        </p:nvSpPr>
        <p:spPr>
          <a:xfrm>
            <a:off x="6400800" y="2194560"/>
            <a:ext cx="2560320" cy="1097280"/>
          </a:xfrm>
          <a:prstGeom prst="rect">
            <a:avLst/>
          </a:prstGeom>
          <a:solidFill>
            <a:srgbClr val="990033"/>
          </a:solidFill>
          <a:ln w="22225">
            <a:solidFill>
              <a:srgbClr val="B7A57A"/>
            </a:solidFill>
            <a:prstDash val="lgDash"/>
          </a:ln>
        </p:spPr>
        <p:txBody>
          <a:bodyPr vert="horz" wrap="square" tIns="91440" rtlCol="0" anchor="b" anchorCtr="1">
            <a:noAutofit/>
          </a:bodyPr>
          <a:lstStyle/>
          <a:p>
            <a:pPr algn="ctr">
              <a:lnSpc>
                <a:spcPct val="80000"/>
              </a:lnSpc>
            </a:pPr>
            <a:r>
              <a:rPr lang="en-US" sz="2400" b="1" dirty="0" err="1">
                <a:solidFill>
                  <a:schemeClr val="bg1"/>
                </a:solidFill>
                <a:latin typeface="Calibri" panose="020F0502020204030204" pitchFamily="34" charset="0"/>
                <a:ea typeface="CMU Bright" panose="02000603000000000000" pitchFamily="2" charset="0"/>
                <a:cs typeface="Calibri" panose="020F0502020204030204" pitchFamily="34" charset="0"/>
              </a:rPr>
              <a:t>glibc</a:t>
            </a:r>
            <a:endParaRPr lang="en-US" sz="2400"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10" name="TextBox 9"/>
          <p:cNvSpPr txBox="1"/>
          <p:nvPr/>
        </p:nvSpPr>
        <p:spPr>
          <a:xfrm>
            <a:off x="6400800" y="2286000"/>
            <a:ext cx="1188720" cy="584775"/>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C standard</a:t>
            </a:r>
          </a:p>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library</a:t>
            </a:r>
          </a:p>
        </p:txBody>
      </p:sp>
      <p:sp>
        <p:nvSpPr>
          <p:cNvPr id="11" name="TextBox 10"/>
          <p:cNvSpPr txBox="1"/>
          <p:nvPr/>
        </p:nvSpPr>
        <p:spPr>
          <a:xfrm>
            <a:off x="7955280" y="2409110"/>
            <a:ext cx="1005840" cy="338554"/>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POSIX</a:t>
            </a:r>
          </a:p>
        </p:txBody>
      </p:sp>
      <p:sp>
        <p:nvSpPr>
          <p:cNvPr id="12" name="Rectangle 11"/>
          <p:cNvSpPr/>
          <p:nvPr/>
        </p:nvSpPr>
        <p:spPr bwMode="auto">
          <a:xfrm>
            <a:off x="5669280" y="6035040"/>
            <a:ext cx="3291840" cy="457200"/>
          </a:xfrm>
          <a:prstGeom prst="rect">
            <a:avLst/>
          </a:prstGeom>
          <a:solidFill>
            <a:srgbClr val="008080"/>
          </a:solidFill>
          <a:ln w="38100" cap="flat" cmpd="sng" algn="ctr">
            <a:solidFill>
              <a:srgbClr val="0066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CPU</a:t>
            </a:r>
          </a:p>
        </p:txBody>
      </p:sp>
      <p:sp>
        <p:nvSpPr>
          <p:cNvPr id="13" name="TextBox 12"/>
          <p:cNvSpPr txBox="1"/>
          <p:nvPr/>
        </p:nvSpPr>
        <p:spPr>
          <a:xfrm>
            <a:off x="7589520" y="5623560"/>
            <a:ext cx="1463040" cy="369332"/>
          </a:xfrm>
          <a:prstGeom prst="rect">
            <a:avLst/>
          </a:prstGeom>
          <a:noFill/>
        </p:spPr>
        <p:txBody>
          <a:bodyPr wrap="square" rtlCol="0">
            <a:spAutoFit/>
          </a:bodyPr>
          <a:lstStyle/>
          <a:p>
            <a:pPr algn="r"/>
            <a:r>
              <a:rPr lang="en-US" b="1" dirty="0">
                <a:solidFill>
                  <a:srgbClr val="0066FF"/>
                </a:solidFill>
                <a:latin typeface="Calibri" panose="020F0502020204030204" pitchFamily="34" charset="0"/>
                <a:ea typeface="CMU Bright" panose="02000603000000000000" pitchFamily="2" charset="0"/>
                <a:cs typeface="Calibri" panose="020F0502020204030204" pitchFamily="34" charset="0"/>
              </a:rPr>
              <a:t>Linux kernel</a:t>
            </a:r>
          </a:p>
        </p:txBody>
      </p:sp>
      <p:sp>
        <p:nvSpPr>
          <p:cNvPr id="14" name="TextBox 13"/>
          <p:cNvSpPr txBox="1"/>
          <p:nvPr/>
        </p:nvSpPr>
        <p:spPr>
          <a:xfrm>
            <a:off x="7406640" y="1051560"/>
            <a:ext cx="1645920" cy="369332"/>
          </a:xfrm>
          <a:prstGeom prst="rect">
            <a:avLst/>
          </a:prstGeom>
          <a:noFill/>
        </p:spPr>
        <p:txBody>
          <a:bodyPr wrap="square" rtlCol="0">
            <a:spAutoFit/>
          </a:bodyPr>
          <a:lstStyle/>
          <a:p>
            <a:pPr algn="r"/>
            <a:r>
              <a:rPr lang="en-US" b="1" dirty="0">
                <a:solidFill>
                  <a:srgbClr val="B7A57A"/>
                </a:solidFill>
                <a:latin typeface="Calibri" panose="020F0502020204030204" pitchFamily="34" charset="0"/>
                <a:ea typeface="CMU Bright" panose="02000603000000000000" pitchFamily="2" charset="0"/>
                <a:cs typeface="Calibri" panose="020F0502020204030204" pitchFamily="34" charset="0"/>
              </a:rPr>
              <a:t>Your program</a:t>
            </a:r>
          </a:p>
        </p:txBody>
      </p:sp>
      <p:grpSp>
        <p:nvGrpSpPr>
          <p:cNvPr id="5" name="Group 4"/>
          <p:cNvGrpSpPr/>
          <p:nvPr/>
        </p:nvGrpSpPr>
        <p:grpSpPr>
          <a:xfrm>
            <a:off x="3108960" y="1005840"/>
            <a:ext cx="2286000" cy="5763399"/>
            <a:chOff x="3108960" y="1005840"/>
            <a:chExt cx="2286000" cy="5763399"/>
          </a:xfrm>
        </p:grpSpPr>
        <p:sp>
          <p:nvSpPr>
            <p:cNvPr id="16" name="Rectangle 7"/>
            <p:cNvSpPr>
              <a:spLocks noChangeArrowheads="1"/>
            </p:cNvSpPr>
            <p:nvPr>
              <p:custDataLst>
                <p:tags r:id="rId1"/>
              </p:custDataLst>
            </p:nvPr>
          </p:nvSpPr>
          <p:spPr bwMode="auto">
            <a:xfrm>
              <a:off x="3108960" y="1280160"/>
              <a:ext cx="2286000" cy="5212080"/>
            </a:xfrm>
            <a:prstGeom prst="rect">
              <a:avLst/>
            </a:prstGeom>
            <a:solidFill>
              <a:schemeClr val="accent2">
                <a:lumMod val="20000"/>
                <a:lumOff val="80000"/>
              </a:schemeClr>
            </a:solidFill>
            <a:ln w="25400">
              <a:solidFill>
                <a:schemeClr val="tx1"/>
              </a:solidFill>
              <a:miter lim="800000"/>
              <a:headEnd/>
              <a:tailEnd/>
            </a:ln>
            <a:effectLst/>
          </p:spPr>
          <p:txBody>
            <a:bodyPr wrap="none" anchorCtr="1"/>
            <a:lstStyle/>
            <a:p>
              <a:pPr algn="ctr">
                <a:lnSpc>
                  <a:spcPct val="100000"/>
                </a:lnSpc>
              </a:pPr>
              <a:endParaRPr lang="en-US" b="0" dirty="0">
                <a:latin typeface="Calibri" panose="020F0502020204030204" pitchFamily="34" charset="0"/>
                <a:ea typeface="CMU Bright" panose="02000603000000000000" pitchFamily="2" charset="0"/>
                <a:cs typeface="Calibri" panose="020F0502020204030204" pitchFamily="34" charset="0"/>
              </a:endParaRPr>
            </a:p>
          </p:txBody>
        </p:sp>
        <p:sp>
          <p:nvSpPr>
            <p:cNvPr id="17" name="TextBox 16"/>
            <p:cNvSpPr txBox="1"/>
            <p:nvPr/>
          </p:nvSpPr>
          <p:spPr>
            <a:xfrm>
              <a:off x="3108960" y="1005840"/>
              <a:ext cx="2286000" cy="276999"/>
            </a:xfrm>
            <a:prstGeom prst="rect">
              <a:avLst/>
            </a:prstGeom>
            <a:noFill/>
          </p:spPr>
          <p:txBody>
            <a:bodyPr wrap="square" tIns="0" bIns="0" rtlCol="0">
              <a:sp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0xFFFFFFFF</a:t>
              </a:r>
            </a:p>
          </p:txBody>
        </p:sp>
        <p:sp>
          <p:nvSpPr>
            <p:cNvPr id="18" name="TextBox 17"/>
            <p:cNvSpPr txBox="1"/>
            <p:nvPr/>
          </p:nvSpPr>
          <p:spPr>
            <a:xfrm>
              <a:off x="3108960" y="6492240"/>
              <a:ext cx="2286000" cy="276999"/>
            </a:xfrm>
            <a:prstGeom prst="rect">
              <a:avLst/>
            </a:prstGeom>
            <a:noFill/>
          </p:spPr>
          <p:txBody>
            <a:bodyPr wrap="square" tIns="0" bIns="0" rtlCol="0">
              <a:sp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0x00000000</a:t>
              </a:r>
            </a:p>
          </p:txBody>
        </p:sp>
        <p:sp>
          <p:nvSpPr>
            <p:cNvPr id="19" name="Rectangle 18"/>
            <p:cNvSpPr/>
            <p:nvPr/>
          </p:nvSpPr>
          <p:spPr bwMode="auto">
            <a:xfrm>
              <a:off x="3108960" y="1554480"/>
              <a:ext cx="2286000" cy="548640"/>
            </a:xfrm>
            <a:prstGeom prst="rect">
              <a:avLst/>
            </a:prstGeom>
            <a:solidFill>
              <a:srgbClr val="CC0066">
                <a:alpha val="60000"/>
              </a:srgbClr>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8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Linux</a:t>
              </a:r>
              <a:br>
                <a:rPr lang="en-US" dirty="0">
                  <a:latin typeface="Calibri" panose="020F0502020204030204" pitchFamily="34" charset="0"/>
                  <a:ea typeface="CMU Bright" panose="02000603000000000000" pitchFamily="2" charset="0"/>
                  <a:cs typeface="Calibri" panose="020F0502020204030204" pitchFamily="34" charset="0"/>
                </a:rPr>
              </a:br>
              <a:r>
                <a:rPr lang="en-US" dirty="0">
                  <a:latin typeface="Calibri" panose="020F0502020204030204" pitchFamily="34" charset="0"/>
                  <a:ea typeface="CMU Bright" panose="02000603000000000000" pitchFamily="2" charset="0"/>
                  <a:cs typeface="Calibri" panose="020F0502020204030204" pitchFamily="34" charset="0"/>
                </a:rPr>
                <a:t>kernel</a:t>
              </a:r>
            </a:p>
          </p:txBody>
        </p:sp>
        <p:sp>
          <p:nvSpPr>
            <p:cNvPr id="20" name="Rectangle 19"/>
            <p:cNvSpPr/>
            <p:nvPr/>
          </p:nvSpPr>
          <p:spPr bwMode="auto">
            <a:xfrm>
              <a:off x="3108960" y="246888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Stack</a:t>
              </a:r>
            </a:p>
          </p:txBody>
        </p:sp>
        <p:sp>
          <p:nvSpPr>
            <p:cNvPr id="21" name="Rectangle 20"/>
            <p:cNvSpPr/>
            <p:nvPr/>
          </p:nvSpPr>
          <p:spPr bwMode="auto">
            <a:xfrm>
              <a:off x="3108960" y="448056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Heap (</a:t>
              </a:r>
              <a:r>
                <a:rPr lang="en-US" dirty="0" err="1">
                  <a:latin typeface="Calibri" panose="020F0502020204030204" pitchFamily="34" charset="0"/>
                  <a:ea typeface="CMU Bright" panose="02000603000000000000" pitchFamily="2" charset="0"/>
                  <a:cs typeface="Calibri" panose="020F0502020204030204" pitchFamily="34" charset="0"/>
                </a:rPr>
                <a:t>malloc</a:t>
              </a:r>
              <a:r>
                <a:rPr lang="en-US" dirty="0">
                  <a:latin typeface="Calibri" panose="020F0502020204030204" pitchFamily="34" charset="0"/>
                  <a:ea typeface="CMU Bright" panose="02000603000000000000" pitchFamily="2" charset="0"/>
                  <a:cs typeface="Calibri" panose="020F0502020204030204" pitchFamily="34" charset="0"/>
                </a:rPr>
                <a:t>/free)</a:t>
              </a:r>
            </a:p>
          </p:txBody>
        </p:sp>
        <p:sp>
          <p:nvSpPr>
            <p:cNvPr id="22" name="Rectangle 21"/>
            <p:cNvSpPr/>
            <p:nvPr/>
          </p:nvSpPr>
          <p:spPr bwMode="auto">
            <a:xfrm>
              <a:off x="3108960" y="4937760"/>
              <a:ext cx="2286000" cy="54864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Read/Write Segment</a:t>
              </a:r>
              <a:br>
                <a:rPr lang="en-US" dirty="0">
                  <a:latin typeface="Calibri" panose="020F0502020204030204" pitchFamily="34" charset="0"/>
                  <a:ea typeface="CMU Bright" panose="02000603000000000000" pitchFamily="2" charset="0"/>
                  <a:cs typeface="Calibri" panose="020F0502020204030204" pitchFamily="34" charset="0"/>
                </a:rPr>
              </a:br>
              <a:r>
                <a:rPr lang="en-US" i="1" dirty="0">
                  <a:latin typeface="Calibri" panose="020F0502020204030204" pitchFamily="34" charset="0"/>
                  <a:ea typeface="CMU Bright" panose="02000603000000000000" pitchFamily="2" charset="0"/>
                  <a:cs typeface="Calibri" panose="020F0502020204030204" pitchFamily="34" charset="0"/>
                </a:rPr>
                <a:t>.data</a:t>
              </a:r>
              <a:r>
                <a:rPr lang="en-US" dirty="0">
                  <a:latin typeface="Calibri" panose="020F0502020204030204" pitchFamily="34" charset="0"/>
                  <a:ea typeface="CMU Bright" panose="02000603000000000000" pitchFamily="2" charset="0"/>
                  <a:cs typeface="Calibri" panose="020F0502020204030204" pitchFamily="34" charset="0"/>
                </a:rPr>
                <a:t>, </a:t>
              </a:r>
              <a:r>
                <a:rPr lang="en-US" i="1" dirty="0">
                  <a:latin typeface="Calibri" panose="020F0502020204030204" pitchFamily="34" charset="0"/>
                  <a:ea typeface="CMU Bright" panose="02000603000000000000" pitchFamily="2" charset="0"/>
                  <a:cs typeface="Calibri" panose="020F0502020204030204" pitchFamily="34" charset="0"/>
                </a:rPr>
                <a:t>.</a:t>
              </a:r>
              <a:r>
                <a:rPr lang="en-US" i="1" dirty="0" err="1">
                  <a:latin typeface="Calibri" panose="020F0502020204030204" pitchFamily="34" charset="0"/>
                  <a:ea typeface="CMU Bright" panose="02000603000000000000" pitchFamily="2" charset="0"/>
                  <a:cs typeface="Calibri" panose="020F0502020204030204" pitchFamily="34" charset="0"/>
                </a:rPr>
                <a:t>bss</a:t>
              </a:r>
              <a:endParaRPr lang="en-US" i="1" dirty="0">
                <a:latin typeface="Calibri" panose="020F0502020204030204" pitchFamily="34" charset="0"/>
                <a:ea typeface="CMU Bright" panose="02000603000000000000" pitchFamily="2" charset="0"/>
                <a:cs typeface="Calibri" panose="020F0502020204030204" pitchFamily="34" charset="0"/>
              </a:endParaRPr>
            </a:p>
          </p:txBody>
        </p:sp>
        <p:sp>
          <p:nvSpPr>
            <p:cNvPr id="23" name="Rectangle 22"/>
            <p:cNvSpPr/>
            <p:nvPr/>
          </p:nvSpPr>
          <p:spPr bwMode="auto">
            <a:xfrm>
              <a:off x="3108960" y="356616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Shared Libraries</a:t>
              </a:r>
            </a:p>
          </p:txBody>
        </p:sp>
        <p:sp>
          <p:nvSpPr>
            <p:cNvPr id="24" name="Rectangle 23"/>
            <p:cNvSpPr/>
            <p:nvPr/>
          </p:nvSpPr>
          <p:spPr bwMode="auto">
            <a:xfrm>
              <a:off x="3108960" y="5486400"/>
              <a:ext cx="2286000" cy="54864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Read-Only Segment</a:t>
              </a:r>
              <a:br>
                <a:rPr lang="en-US" dirty="0">
                  <a:latin typeface="Calibri" panose="020F0502020204030204" pitchFamily="34" charset="0"/>
                  <a:ea typeface="CMU Bright" panose="02000603000000000000" pitchFamily="2" charset="0"/>
                  <a:cs typeface="Calibri" panose="020F0502020204030204" pitchFamily="34" charset="0"/>
                </a:rPr>
              </a:br>
              <a:r>
                <a:rPr lang="en-US" i="1" dirty="0">
                  <a:latin typeface="Calibri" panose="020F0502020204030204" pitchFamily="34" charset="0"/>
                  <a:ea typeface="CMU Bright" panose="02000603000000000000" pitchFamily="2" charset="0"/>
                  <a:cs typeface="Calibri" panose="020F0502020204030204" pitchFamily="34" charset="0"/>
                </a:rPr>
                <a:t>.text</a:t>
              </a:r>
              <a:r>
                <a:rPr lang="en-US" dirty="0">
                  <a:latin typeface="Calibri" panose="020F0502020204030204" pitchFamily="34" charset="0"/>
                  <a:ea typeface="CMU Bright" panose="02000603000000000000" pitchFamily="2" charset="0"/>
                  <a:cs typeface="Calibri" panose="020F0502020204030204" pitchFamily="34" charset="0"/>
                </a:rPr>
                <a:t>, </a:t>
              </a:r>
              <a:r>
                <a:rPr lang="en-US" i="1" dirty="0">
                  <a:latin typeface="Calibri" panose="020F0502020204030204" pitchFamily="34" charset="0"/>
                  <a:ea typeface="CMU Bright" panose="02000603000000000000" pitchFamily="2" charset="0"/>
                  <a:cs typeface="Calibri" panose="020F0502020204030204" pitchFamily="34" charset="0"/>
                </a:rPr>
                <a:t>.</a:t>
              </a:r>
              <a:r>
                <a:rPr lang="en-US" i="1" dirty="0" err="1">
                  <a:latin typeface="Calibri" panose="020F0502020204030204" pitchFamily="34" charset="0"/>
                  <a:ea typeface="CMU Bright" panose="02000603000000000000" pitchFamily="2" charset="0"/>
                  <a:cs typeface="Calibri" panose="020F0502020204030204" pitchFamily="34" charset="0"/>
                </a:rPr>
                <a:t>rodata</a:t>
              </a:r>
              <a:endParaRPr lang="en-US" i="1" dirty="0">
                <a:latin typeface="Calibri" panose="020F0502020204030204" pitchFamily="34" charset="0"/>
                <a:ea typeface="CMU Bright" panose="02000603000000000000" pitchFamily="2" charset="0"/>
                <a:cs typeface="Calibri" panose="020F0502020204030204" pitchFamily="34" charset="0"/>
              </a:endParaRPr>
            </a:p>
          </p:txBody>
        </p:sp>
        <p:cxnSp>
          <p:nvCxnSpPr>
            <p:cNvPr id="25" name="Straight Arrow Connector 24"/>
            <p:cNvCxnSpPr/>
            <p:nvPr/>
          </p:nvCxnSpPr>
          <p:spPr bwMode="auto">
            <a:xfrm>
              <a:off x="4297680" y="2926080"/>
              <a:ext cx="0" cy="274320"/>
            </a:xfrm>
            <a:prstGeom prst="straightConnector1">
              <a:avLst/>
            </a:prstGeom>
            <a:noFill/>
            <a:ln w="25400" cap="flat" cmpd="sng" algn="ctr">
              <a:solidFill>
                <a:schemeClr val="tx1"/>
              </a:solidFill>
              <a:prstDash val="solid"/>
              <a:round/>
              <a:headEnd type="none" w="med" len="med"/>
              <a:tailEnd type="triangle"/>
            </a:ln>
            <a:effectLst/>
          </p:spPr>
        </p:cxnSp>
        <p:cxnSp>
          <p:nvCxnSpPr>
            <p:cNvPr id="26" name="Straight Arrow Connector 25"/>
            <p:cNvCxnSpPr/>
            <p:nvPr/>
          </p:nvCxnSpPr>
          <p:spPr bwMode="auto">
            <a:xfrm>
              <a:off x="4297680" y="3291840"/>
              <a:ext cx="0" cy="274320"/>
            </a:xfrm>
            <a:prstGeom prst="straightConnector1">
              <a:avLst/>
            </a:prstGeom>
            <a:noFill/>
            <a:ln w="25400" cap="flat" cmpd="sng" algn="ctr">
              <a:solidFill>
                <a:schemeClr val="tx1"/>
              </a:solidFill>
              <a:prstDash val="solid"/>
              <a:round/>
              <a:headEnd type="triangle" w="med" len="med"/>
              <a:tailEnd type="none"/>
            </a:ln>
            <a:effectLst/>
          </p:spPr>
        </p:cxnSp>
        <p:cxnSp>
          <p:nvCxnSpPr>
            <p:cNvPr id="27" name="Straight Arrow Connector 26"/>
            <p:cNvCxnSpPr/>
            <p:nvPr/>
          </p:nvCxnSpPr>
          <p:spPr bwMode="auto">
            <a:xfrm>
              <a:off x="4297680" y="4206240"/>
              <a:ext cx="0" cy="274320"/>
            </a:xfrm>
            <a:prstGeom prst="straightConnector1">
              <a:avLst/>
            </a:prstGeom>
            <a:noFill/>
            <a:ln w="25400" cap="flat" cmpd="sng" algn="ctr">
              <a:solidFill>
                <a:schemeClr val="tx1"/>
              </a:solidFill>
              <a:prstDash val="solid"/>
              <a:round/>
              <a:headEnd type="triangle" w="med" len="med"/>
              <a:tailEnd type="none"/>
            </a:ln>
            <a:effectLst/>
          </p:spPr>
        </p:cxnSp>
        <p:sp>
          <p:nvSpPr>
            <p:cNvPr id="28" name="Rectangle 27"/>
            <p:cNvSpPr/>
            <p:nvPr/>
          </p:nvSpPr>
          <p:spPr bwMode="auto">
            <a:xfrm>
              <a:off x="3108960" y="1280160"/>
              <a:ext cx="2286000" cy="27432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linux-gate.so</a:t>
              </a:r>
            </a:p>
          </p:txBody>
        </p:sp>
      </p:grpSp>
      <p:sp>
        <p:nvSpPr>
          <p:cNvPr id="29" name="Rectangle 28"/>
          <p:cNvSpPr/>
          <p:nvPr/>
        </p:nvSpPr>
        <p:spPr bwMode="auto">
          <a:xfrm>
            <a:off x="4114800" y="1645920"/>
            <a:ext cx="1188720" cy="274320"/>
          </a:xfrm>
          <a:prstGeom prst="rect">
            <a:avLst/>
          </a:prstGeom>
          <a:solidFill>
            <a:srgbClr val="B7A57A">
              <a:alpha val="60000"/>
            </a:srgbClr>
          </a:solidFill>
          <a:ln w="19050" cap="flat" cmpd="sng" algn="ctr">
            <a:solidFill>
              <a:schemeClr val="tx1"/>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anose="020F0502020204030204" pitchFamily="34" charset="0"/>
                <a:ea typeface="CMU Bright" panose="02000603000000000000" pitchFamily="2" charset="0"/>
                <a:cs typeface="Calibri" panose="020F0502020204030204" pitchFamily="34" charset="0"/>
              </a:rPr>
              <a:t>kernel stack</a:t>
            </a:r>
          </a:p>
        </p:txBody>
      </p:sp>
      <p:cxnSp>
        <p:nvCxnSpPr>
          <p:cNvPr id="30" name="Straight Arrow Connector 29"/>
          <p:cNvCxnSpPr/>
          <p:nvPr/>
        </p:nvCxnSpPr>
        <p:spPr bwMode="auto">
          <a:xfrm>
            <a:off x="4709160" y="1920240"/>
            <a:ext cx="0" cy="182880"/>
          </a:xfrm>
          <a:prstGeom prst="straightConnector1">
            <a:avLst/>
          </a:prstGeom>
          <a:noFill/>
          <a:ln w="25400" cap="flat" cmpd="sng" algn="ctr">
            <a:solidFill>
              <a:schemeClr val="tx1"/>
            </a:solidFill>
            <a:prstDash val="solid"/>
            <a:round/>
            <a:headEnd type="none" w="med" len="med"/>
            <a:tailEnd type="triangle"/>
          </a:ln>
          <a:effectLst/>
        </p:spPr>
      </p:cxnSp>
      <p:sp>
        <p:nvSpPr>
          <p:cNvPr id="31" name="Freeform 6"/>
          <p:cNvSpPr>
            <a:spLocks/>
          </p:cNvSpPr>
          <p:nvPr/>
        </p:nvSpPr>
        <p:spPr bwMode="auto">
          <a:xfrm>
            <a:off x="5760720" y="5212080"/>
            <a:ext cx="180975" cy="338138"/>
          </a:xfrm>
          <a:custGeom>
            <a:avLst/>
            <a:gdLst>
              <a:gd name="T0" fmla="*/ 169 w 357"/>
              <a:gd name="T1" fmla="*/ 0 h 816"/>
              <a:gd name="T2" fmla="*/ 115 w 357"/>
              <a:gd name="T3" fmla="*/ 24 h 816"/>
              <a:gd name="T4" fmla="*/ 25 w 357"/>
              <a:gd name="T5" fmla="*/ 84 h 816"/>
              <a:gd name="T6" fmla="*/ 19 w 357"/>
              <a:gd name="T7" fmla="*/ 132 h 816"/>
              <a:gd name="T8" fmla="*/ 55 w 357"/>
              <a:gd name="T9" fmla="*/ 144 h 816"/>
              <a:gd name="T10" fmla="*/ 73 w 357"/>
              <a:gd name="T11" fmla="*/ 150 h 816"/>
              <a:gd name="T12" fmla="*/ 307 w 357"/>
              <a:gd name="T13" fmla="*/ 192 h 816"/>
              <a:gd name="T14" fmla="*/ 325 w 357"/>
              <a:gd name="T15" fmla="*/ 210 h 816"/>
              <a:gd name="T16" fmla="*/ 253 w 357"/>
              <a:gd name="T17" fmla="*/ 258 h 816"/>
              <a:gd name="T18" fmla="*/ 205 w 357"/>
              <a:gd name="T19" fmla="*/ 288 h 816"/>
              <a:gd name="T20" fmla="*/ 181 w 357"/>
              <a:gd name="T21" fmla="*/ 294 h 816"/>
              <a:gd name="T22" fmla="*/ 97 w 357"/>
              <a:gd name="T23" fmla="*/ 330 h 816"/>
              <a:gd name="T24" fmla="*/ 61 w 357"/>
              <a:gd name="T25" fmla="*/ 354 h 816"/>
              <a:gd name="T26" fmla="*/ 43 w 357"/>
              <a:gd name="T27" fmla="*/ 366 h 816"/>
              <a:gd name="T28" fmla="*/ 103 w 357"/>
              <a:gd name="T29" fmla="*/ 414 h 816"/>
              <a:gd name="T30" fmla="*/ 145 w 357"/>
              <a:gd name="T31" fmla="*/ 402 h 816"/>
              <a:gd name="T32" fmla="*/ 163 w 357"/>
              <a:gd name="T33" fmla="*/ 414 h 816"/>
              <a:gd name="T34" fmla="*/ 253 w 357"/>
              <a:gd name="T35" fmla="*/ 462 h 816"/>
              <a:gd name="T36" fmla="*/ 247 w 357"/>
              <a:gd name="T37" fmla="*/ 576 h 816"/>
              <a:gd name="T38" fmla="*/ 193 w 357"/>
              <a:gd name="T39" fmla="*/ 606 h 816"/>
              <a:gd name="T40" fmla="*/ 181 w 357"/>
              <a:gd name="T41" fmla="*/ 684 h 816"/>
              <a:gd name="T42" fmla="*/ 163 w 357"/>
              <a:gd name="T43" fmla="*/ 780 h 816"/>
              <a:gd name="T44" fmla="*/ 175 w 357"/>
              <a:gd name="T4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816">
                <a:moveTo>
                  <a:pt x="169" y="0"/>
                </a:moveTo>
                <a:cubicBezTo>
                  <a:pt x="149" y="7"/>
                  <a:pt x="135" y="17"/>
                  <a:pt x="115" y="24"/>
                </a:cubicBezTo>
                <a:cubicBezTo>
                  <a:pt x="100" y="39"/>
                  <a:pt x="44" y="78"/>
                  <a:pt x="25" y="84"/>
                </a:cubicBezTo>
                <a:cubicBezTo>
                  <a:pt x="16" y="98"/>
                  <a:pt x="0" y="113"/>
                  <a:pt x="19" y="132"/>
                </a:cubicBezTo>
                <a:cubicBezTo>
                  <a:pt x="28" y="141"/>
                  <a:pt x="43" y="140"/>
                  <a:pt x="55" y="144"/>
                </a:cubicBezTo>
                <a:cubicBezTo>
                  <a:pt x="61" y="146"/>
                  <a:pt x="73" y="150"/>
                  <a:pt x="73" y="150"/>
                </a:cubicBezTo>
                <a:cubicBezTo>
                  <a:pt x="148" y="139"/>
                  <a:pt x="235" y="168"/>
                  <a:pt x="307" y="192"/>
                </a:cubicBezTo>
                <a:cubicBezTo>
                  <a:pt x="313" y="198"/>
                  <a:pt x="320" y="203"/>
                  <a:pt x="325" y="210"/>
                </a:cubicBezTo>
                <a:cubicBezTo>
                  <a:pt x="357" y="258"/>
                  <a:pt x="272" y="256"/>
                  <a:pt x="253" y="258"/>
                </a:cubicBezTo>
                <a:cubicBezTo>
                  <a:pt x="196" y="272"/>
                  <a:pt x="265" y="251"/>
                  <a:pt x="205" y="288"/>
                </a:cubicBezTo>
                <a:cubicBezTo>
                  <a:pt x="198" y="292"/>
                  <a:pt x="189" y="291"/>
                  <a:pt x="181" y="294"/>
                </a:cubicBezTo>
                <a:cubicBezTo>
                  <a:pt x="62" y="343"/>
                  <a:pt x="192" y="298"/>
                  <a:pt x="97" y="330"/>
                </a:cubicBezTo>
                <a:cubicBezTo>
                  <a:pt x="83" y="335"/>
                  <a:pt x="73" y="346"/>
                  <a:pt x="61" y="354"/>
                </a:cubicBezTo>
                <a:cubicBezTo>
                  <a:pt x="55" y="358"/>
                  <a:pt x="43" y="366"/>
                  <a:pt x="43" y="366"/>
                </a:cubicBezTo>
                <a:cubicBezTo>
                  <a:pt x="53" y="397"/>
                  <a:pt x="78" y="397"/>
                  <a:pt x="103" y="414"/>
                </a:cubicBezTo>
                <a:cubicBezTo>
                  <a:pt x="117" y="410"/>
                  <a:pt x="131" y="400"/>
                  <a:pt x="145" y="402"/>
                </a:cubicBezTo>
                <a:cubicBezTo>
                  <a:pt x="152" y="403"/>
                  <a:pt x="157" y="411"/>
                  <a:pt x="163" y="414"/>
                </a:cubicBezTo>
                <a:cubicBezTo>
                  <a:pt x="192" y="429"/>
                  <a:pt x="225" y="444"/>
                  <a:pt x="253" y="462"/>
                </a:cubicBezTo>
                <a:cubicBezTo>
                  <a:pt x="265" y="497"/>
                  <a:pt x="270" y="542"/>
                  <a:pt x="247" y="576"/>
                </a:cubicBezTo>
                <a:cubicBezTo>
                  <a:pt x="236" y="593"/>
                  <a:pt x="193" y="606"/>
                  <a:pt x="193" y="606"/>
                </a:cubicBezTo>
                <a:cubicBezTo>
                  <a:pt x="178" y="651"/>
                  <a:pt x="173" y="626"/>
                  <a:pt x="181" y="684"/>
                </a:cubicBezTo>
                <a:cubicBezTo>
                  <a:pt x="171" y="715"/>
                  <a:pt x="168" y="748"/>
                  <a:pt x="163" y="780"/>
                </a:cubicBezTo>
                <a:cubicBezTo>
                  <a:pt x="170" y="808"/>
                  <a:pt x="165" y="797"/>
                  <a:pt x="175" y="816"/>
                </a:cubicBezTo>
              </a:path>
            </a:pathLst>
          </a:custGeom>
          <a:noFill/>
          <a:ln w="28575" cmpd="sng">
            <a:solidFill>
              <a:srgbClr val="FFFF00"/>
            </a:solidFill>
            <a:round/>
            <a:headEnd/>
            <a:tailEnd/>
          </a:ln>
          <a:effectLst>
            <a:glow rad="38100">
              <a:schemeClr val="tx1"/>
            </a:glow>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000"/>
          </a:p>
        </p:txBody>
      </p:sp>
      <p:sp>
        <p:nvSpPr>
          <p:cNvPr id="6" name="TextBox 5"/>
          <p:cNvSpPr txBox="1"/>
          <p:nvPr/>
        </p:nvSpPr>
        <p:spPr>
          <a:xfrm>
            <a:off x="5669280" y="6035040"/>
            <a:ext cx="914400" cy="457200"/>
          </a:xfrm>
          <a:prstGeom prst="rect">
            <a:avLst/>
          </a:prstGeom>
          <a:noFill/>
        </p:spPr>
        <p:txBody>
          <a:bodyPr wrap="square" rtlCol="0" anchor="ctr" anchorCtr="0">
            <a:noAutofit/>
          </a:bodyPr>
          <a:lstStyle/>
          <a:p>
            <a:pPr algn="ctr"/>
            <a:r>
              <a:rPr lang="en-US" sz="2000" b="1" dirty="0" err="1">
                <a:solidFill>
                  <a:srgbClr val="FFFF00"/>
                </a:solidFill>
                <a:effectLst>
                  <a:glow rad="38100">
                    <a:schemeClr val="tx1"/>
                  </a:glow>
                </a:effectLst>
                <a:latin typeface="Calibri" panose="020F0502020204030204" pitchFamily="34" charset="0"/>
                <a:ea typeface="CMU Bright" panose="02000603000000000000" pitchFamily="2" charset="0"/>
                <a:cs typeface="Calibri" panose="020F0502020204030204" pitchFamily="34" charset="0"/>
              </a:rPr>
              <a:t>priv</a:t>
            </a:r>
            <a:endParaRPr lang="en-US" sz="2000" b="1" dirty="0">
              <a:solidFill>
                <a:srgbClr val="FFFF00"/>
              </a:solidFill>
              <a:effectLst>
                <a:glow rad="38100">
                  <a:schemeClr val="tx1"/>
                </a:glow>
              </a:effectLst>
              <a:latin typeface="Calibri" panose="020F0502020204030204" pitchFamily="34" charset="0"/>
              <a:ea typeface="CMU Bright" panose="02000603000000000000" pitchFamily="2" charset="0"/>
              <a:cs typeface="Calibri" panose="020F0502020204030204" pitchFamily="34" charset="0"/>
            </a:endParaRPr>
          </a:p>
        </p:txBody>
      </p:sp>
      <p:grpSp>
        <p:nvGrpSpPr>
          <p:cNvPr id="35" name="Group 34"/>
          <p:cNvGrpSpPr/>
          <p:nvPr/>
        </p:nvGrpSpPr>
        <p:grpSpPr>
          <a:xfrm>
            <a:off x="2286000" y="1554480"/>
            <a:ext cx="822960" cy="365760"/>
            <a:chOff x="2286000" y="2743200"/>
            <a:chExt cx="822960" cy="365760"/>
          </a:xfrm>
        </p:grpSpPr>
        <p:cxnSp>
          <p:nvCxnSpPr>
            <p:cNvPr id="32" name="Straight Arrow Connector 31"/>
            <p:cNvCxnSpPr/>
            <p:nvPr/>
          </p:nvCxnSpPr>
          <p:spPr bwMode="auto">
            <a:xfrm>
              <a:off x="2743200" y="2926080"/>
              <a:ext cx="365760" cy="0"/>
            </a:xfrm>
            <a:prstGeom prst="straightConnector1">
              <a:avLst/>
            </a:prstGeom>
            <a:noFill/>
            <a:ln w="50800" cap="flat" cmpd="sng" algn="ctr">
              <a:solidFill>
                <a:srgbClr val="FFFF00"/>
              </a:solidFill>
              <a:prstDash val="solid"/>
              <a:round/>
              <a:headEnd type="none" w="med" len="med"/>
              <a:tailEnd type="stealth" w="med" len="med"/>
            </a:ln>
            <a:effectLst>
              <a:glow rad="38100">
                <a:schemeClr val="tx1"/>
              </a:glow>
            </a:effectLst>
          </p:spPr>
        </p:cxnSp>
        <p:sp>
          <p:nvSpPr>
            <p:cNvPr id="15" name="TextBox 14"/>
            <p:cNvSpPr txBox="1"/>
            <p:nvPr/>
          </p:nvSpPr>
          <p:spPr>
            <a:xfrm>
              <a:off x="2286000" y="2743200"/>
              <a:ext cx="548640" cy="365760"/>
            </a:xfrm>
            <a:prstGeom prst="rect">
              <a:avLst/>
            </a:prstGeom>
            <a:noFill/>
          </p:spPr>
          <p:txBody>
            <a:bodyPr wrap="square" lIns="91440" tIns="0" bIns="0" rtlCol="0" anchor="ctr" anchorCtr="0">
              <a:noAutofit/>
            </a:bodyPr>
            <a:lstStyle/>
            <a:p>
              <a:pPr algn="ctr"/>
              <a:r>
                <a:rPr lang="en-US" sz="2000" b="1" dirty="0">
                  <a:solidFill>
                    <a:srgbClr val="FFFF00"/>
                  </a:solidFill>
                  <a:effectLst>
                    <a:glow rad="50800">
                      <a:schemeClr val="tx1"/>
                    </a:glow>
                  </a:effectLst>
                  <a:latin typeface="Calibri" panose="020F0502020204030204" pitchFamily="34" charset="0"/>
                  <a:ea typeface="CMU Bright" panose="02000603000000000000" pitchFamily="2" charset="0"/>
                  <a:cs typeface="Calibri" panose="020F0502020204030204" pitchFamily="34" charset="0"/>
                </a:rPr>
                <a:t>SP</a:t>
              </a:r>
            </a:p>
          </p:txBody>
        </p:sp>
      </p:grpSp>
      <p:grpSp>
        <p:nvGrpSpPr>
          <p:cNvPr id="36" name="Group 35"/>
          <p:cNvGrpSpPr/>
          <p:nvPr/>
        </p:nvGrpSpPr>
        <p:grpSpPr>
          <a:xfrm>
            <a:off x="2286000" y="1828800"/>
            <a:ext cx="822960" cy="365760"/>
            <a:chOff x="2286000" y="5577840"/>
            <a:chExt cx="822960" cy="365760"/>
          </a:xfrm>
        </p:grpSpPr>
        <p:cxnSp>
          <p:nvCxnSpPr>
            <p:cNvPr id="33" name="Straight Arrow Connector 32"/>
            <p:cNvCxnSpPr/>
            <p:nvPr/>
          </p:nvCxnSpPr>
          <p:spPr bwMode="auto">
            <a:xfrm>
              <a:off x="2743200" y="5760720"/>
              <a:ext cx="365760" cy="0"/>
            </a:xfrm>
            <a:prstGeom prst="straightConnector1">
              <a:avLst/>
            </a:prstGeom>
            <a:noFill/>
            <a:ln w="50800" cap="flat" cmpd="sng" algn="ctr">
              <a:solidFill>
                <a:srgbClr val="FFFF00"/>
              </a:solidFill>
              <a:prstDash val="solid"/>
              <a:round/>
              <a:headEnd type="none" w="med" len="med"/>
              <a:tailEnd type="stealth" w="med" len="med"/>
            </a:ln>
            <a:effectLst>
              <a:glow rad="38100">
                <a:schemeClr val="tx1"/>
              </a:glow>
            </a:effectLst>
          </p:spPr>
        </p:cxnSp>
        <p:sp>
          <p:nvSpPr>
            <p:cNvPr id="34" name="TextBox 33"/>
            <p:cNvSpPr txBox="1"/>
            <p:nvPr/>
          </p:nvSpPr>
          <p:spPr>
            <a:xfrm>
              <a:off x="2286000" y="5577840"/>
              <a:ext cx="548640" cy="365760"/>
            </a:xfrm>
            <a:prstGeom prst="rect">
              <a:avLst/>
            </a:prstGeom>
            <a:noFill/>
          </p:spPr>
          <p:txBody>
            <a:bodyPr wrap="square" lIns="91440" tIns="0" bIns="0" rtlCol="0" anchor="ctr" anchorCtr="0">
              <a:noAutofit/>
            </a:bodyPr>
            <a:lstStyle/>
            <a:p>
              <a:pPr algn="ctr"/>
              <a:r>
                <a:rPr lang="en-US" sz="2000" b="1" dirty="0">
                  <a:solidFill>
                    <a:srgbClr val="FFFF00"/>
                  </a:solidFill>
                  <a:effectLst>
                    <a:glow rad="50800">
                      <a:schemeClr val="tx1"/>
                    </a:glow>
                  </a:effectLst>
                  <a:latin typeface="Calibri" panose="020F0502020204030204" pitchFamily="34" charset="0"/>
                  <a:ea typeface="CMU Bright" panose="02000603000000000000" pitchFamily="2" charset="0"/>
                  <a:cs typeface="Calibri" panose="020F0502020204030204" pitchFamily="34" charset="0"/>
                </a:rPr>
                <a:t>IP</a:t>
              </a:r>
            </a:p>
          </p:txBody>
        </p:sp>
      </p:grpSp>
    </p:spTree>
    <p:extLst>
      <p:ext uri="{BB962C8B-B14F-4D97-AF65-F5344CB8AC3E}">
        <p14:creationId xmlns:p14="http://schemas.microsoft.com/office/powerpoint/2010/main" val="1643562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Outline</a:t>
            </a:r>
          </a:p>
        </p:txBody>
      </p:sp>
      <p:sp>
        <p:nvSpPr>
          <p:cNvPr id="3" name="Content Placeholder 2"/>
          <p:cNvSpPr>
            <a:spLocks noGrp="1"/>
          </p:cNvSpPr>
          <p:nvPr>
            <p:ph idx="1"/>
          </p:nvPr>
        </p:nvSpPr>
        <p:spPr/>
        <p:txBody>
          <a:bodyPr/>
          <a:lstStyle/>
          <a:p>
            <a:r>
              <a:rPr lang="en-US" b="1" dirty="0">
                <a:solidFill>
                  <a:srgbClr val="4B2A85"/>
                </a:solidFill>
              </a:rPr>
              <a:t>C Stream Buffering</a:t>
            </a:r>
            <a:endParaRPr lang="en-US" dirty="0"/>
          </a:p>
          <a:p>
            <a:r>
              <a:rPr lang="en-US" dirty="0"/>
              <a:t>POSIX Lower-Level I/O</a:t>
            </a:r>
          </a:p>
          <a:p>
            <a:r>
              <a:rPr lang="en-US" dirty="0"/>
              <a:t>System Calls</a:t>
            </a:r>
          </a:p>
        </p:txBody>
      </p:sp>
      <p:sp>
        <p:nvSpPr>
          <p:cNvPr id="4" name="Slide Number Placeholder 3"/>
          <p:cNvSpPr>
            <a:spLocks noGrp="1"/>
          </p:cNvSpPr>
          <p:nvPr>
            <p:ph type="sldNum" sz="quarter" idx="10"/>
          </p:nvPr>
        </p:nvSpPr>
        <p:spPr/>
        <p:txBody>
          <a:bodyPr/>
          <a:lstStyle/>
          <a:p>
            <a:fld id="{CC1B5E29-5BFE-4A77-A178-85B6D82C95E0}" type="slidenum">
              <a:rPr lang="en-US" smtClean="0"/>
              <a:t>4</a:t>
            </a:fld>
            <a:endParaRPr lang="en-US"/>
          </a:p>
        </p:txBody>
      </p:sp>
    </p:spTree>
    <p:extLst>
      <p:ext uri="{BB962C8B-B14F-4D97-AF65-F5344CB8AC3E}">
        <p14:creationId xmlns:p14="http://schemas.microsoft.com/office/powerpoint/2010/main" val="282218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Calls on x86/Linux</a:t>
            </a:r>
          </a:p>
        </p:txBody>
      </p:sp>
      <p:sp>
        <p:nvSpPr>
          <p:cNvPr id="3" name="Content Placeholder 2"/>
          <p:cNvSpPr>
            <a:spLocks noGrp="1"/>
          </p:cNvSpPr>
          <p:nvPr>
            <p:ph idx="1"/>
          </p:nvPr>
        </p:nvSpPr>
        <p:spPr>
          <a:xfrm>
            <a:off x="182880" y="1362075"/>
            <a:ext cx="2926080" cy="4972050"/>
          </a:xfrm>
        </p:spPr>
        <p:txBody>
          <a:bodyPr/>
          <a:lstStyle/>
          <a:p>
            <a:pPr marL="0" indent="0">
              <a:buNone/>
            </a:pPr>
            <a:r>
              <a:rPr lang="en-US" sz="2000" dirty="0"/>
              <a:t>The kernel begins executing code at</a:t>
            </a:r>
            <a:br>
              <a:rPr lang="en-US" sz="2000" dirty="0"/>
            </a:br>
            <a:r>
              <a:rPr lang="en-US" sz="2000" dirty="0"/>
              <a:t>the </a:t>
            </a:r>
            <a:r>
              <a:rPr lang="en-US" sz="2000" dirty="0">
                <a:latin typeface="Courier New" panose="02070309020205020404" pitchFamily="49" charset="0"/>
                <a:cs typeface="Courier New" panose="02070309020205020404" pitchFamily="49" charset="0"/>
              </a:rPr>
              <a:t>SYSENTER</a:t>
            </a:r>
            <a:r>
              <a:rPr lang="en-US" sz="2000" dirty="0"/>
              <a:t> </a:t>
            </a:r>
            <a:br>
              <a:rPr lang="en-US" sz="2000" dirty="0"/>
            </a:br>
            <a:r>
              <a:rPr lang="en-US" sz="2000" dirty="0"/>
              <a:t>entry point</a:t>
            </a:r>
            <a:endParaRPr lang="en-US" sz="2000" b="1" dirty="0"/>
          </a:p>
          <a:p>
            <a:pPr marL="342900" lvl="1"/>
            <a:r>
              <a:rPr lang="en-US" sz="1800" dirty="0"/>
              <a:t>Is in the architecture-dependent part of Linux</a:t>
            </a:r>
            <a:endParaRPr lang="en-US" sz="1800" dirty="0">
              <a:latin typeface="Courier New" panose="02070309020205020404" pitchFamily="49" charset="0"/>
              <a:cs typeface="Courier New" panose="02070309020205020404" pitchFamily="49" charset="0"/>
            </a:endParaRPr>
          </a:p>
          <a:p>
            <a:pPr marL="342900" lvl="1"/>
            <a:r>
              <a:rPr lang="en-US" sz="1800" dirty="0"/>
              <a:t>It’s job is to:</a:t>
            </a:r>
          </a:p>
          <a:p>
            <a:pPr marL="608076" lvl="2"/>
            <a:r>
              <a:rPr lang="en-US" sz="1600" dirty="0"/>
              <a:t>Look up the system call number in a system call dispatch table</a:t>
            </a:r>
          </a:p>
          <a:p>
            <a:pPr marL="608076" lvl="2"/>
            <a:r>
              <a:rPr lang="en-US" sz="1600" dirty="0"/>
              <a:t>Call into the address stored in that table entry; this is Linux’s system call handler</a:t>
            </a:r>
          </a:p>
          <a:p>
            <a:pPr marL="864108" lvl="3"/>
            <a:r>
              <a:rPr lang="en-US" sz="1600" dirty="0"/>
              <a:t>For </a:t>
            </a:r>
            <a:r>
              <a:rPr lang="en-US" sz="1600" dirty="0">
                <a:latin typeface="Courier New" panose="02070309020205020404" pitchFamily="49" charset="0"/>
                <a:cs typeface="Courier New" panose="02070309020205020404" pitchFamily="49" charset="0"/>
              </a:rPr>
              <a:t>open()</a:t>
            </a:r>
            <a:r>
              <a:rPr lang="en-US" sz="1600" dirty="0"/>
              <a:t>, the handler is named </a:t>
            </a:r>
            <a:r>
              <a:rPr lang="en-US" sz="1600" dirty="0" err="1">
                <a:latin typeface="Courier New" panose="02070309020205020404" pitchFamily="49" charset="0"/>
                <a:cs typeface="Courier New" panose="02070309020205020404" pitchFamily="49" charset="0"/>
              </a:rPr>
              <a:t>sys_open</a:t>
            </a:r>
            <a:r>
              <a:rPr lang="en-US" sz="1600" dirty="0"/>
              <a:t>, and is system call #5</a:t>
            </a:r>
          </a:p>
        </p:txBody>
      </p:sp>
      <p:sp>
        <p:nvSpPr>
          <p:cNvPr id="4" name="Slide Number Placeholder 3"/>
          <p:cNvSpPr>
            <a:spLocks noGrp="1"/>
          </p:cNvSpPr>
          <p:nvPr>
            <p:ph type="sldNum" sz="quarter" idx="10"/>
          </p:nvPr>
        </p:nvSpPr>
        <p:spPr/>
        <p:txBody>
          <a:bodyPr/>
          <a:lstStyle/>
          <a:p>
            <a:fld id="{F3D8482D-149E-464A-ABD3-9AE05EAAC11E}" type="slidenum">
              <a:rPr lang="en-US" smtClean="0"/>
              <a:t>40</a:t>
            </a:fld>
            <a:endParaRPr lang="en-US"/>
          </a:p>
        </p:txBody>
      </p:sp>
      <p:graphicFrame>
        <p:nvGraphicFramePr>
          <p:cNvPr id="7" name="Table 6"/>
          <p:cNvGraphicFramePr>
            <a:graphicFrameLocks noGrp="1"/>
          </p:cNvGraphicFramePr>
          <p:nvPr/>
        </p:nvGraphicFramePr>
        <p:xfrm>
          <a:off x="5669280" y="3749040"/>
          <a:ext cx="3291840" cy="1920240"/>
        </p:xfrm>
        <a:graphic>
          <a:graphicData uri="http://schemas.openxmlformats.org/drawingml/2006/table">
            <a:tbl>
              <a:tblPr firstRow="1" bandRow="1">
                <a:tableStyleId>{5940675A-B579-460E-94D1-54222C63F5DA}</a:tableStyleId>
              </a:tblPr>
              <a:tblGrid>
                <a:gridCol w="3291840">
                  <a:extLst>
                    <a:ext uri="{9D8B030D-6E8A-4147-A177-3AD203B41FA5}">
                      <a16:colId xmlns:a16="http://schemas.microsoft.com/office/drawing/2014/main" val="20000"/>
                    </a:ext>
                  </a:extLst>
                </a:gridCol>
              </a:tblGrid>
              <a:tr h="128016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architecture-independent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38100" cap="flat" cmpd="sng" algn="ctr">
                      <a:solidFill>
                        <a:srgbClr val="0066FF"/>
                      </a:solidFill>
                      <a:prstDash val="solid"/>
                      <a:round/>
                      <a:headEnd type="none" w="med" len="med"/>
                      <a:tailEnd type="none" w="med" len="med"/>
                    </a:lnT>
                    <a:lnB w="19050" cap="flat" cmpd="sng" algn="ctr">
                      <a:solidFill>
                        <a:schemeClr val="bg1"/>
                      </a:solidFill>
                      <a:prstDash val="lgDash"/>
                      <a:round/>
                      <a:headEnd type="none" w="med" len="med"/>
                      <a:tailEnd type="none" w="med" len="med"/>
                    </a:lnB>
                    <a:solidFill>
                      <a:srgbClr val="4B2A85">
                        <a:alpha val="80000"/>
                      </a:srgbClr>
                    </a:solidFill>
                  </a:tcPr>
                </a:tc>
                <a:extLst>
                  <a:ext uri="{0D108BD9-81ED-4DB2-BD59-A6C34878D82A}">
                    <a16:rowId xmlns:a16="http://schemas.microsoft.com/office/drawing/2014/main" val="10000"/>
                  </a:ext>
                </a:extLst>
              </a:tr>
              <a:tr h="64008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19050" cap="flat" cmpd="sng" algn="ctr">
                      <a:solidFill>
                        <a:schemeClr val="bg1"/>
                      </a:solidFill>
                      <a:prstDash val="lgDash"/>
                      <a:round/>
                      <a:headEnd type="none" w="med" len="med"/>
                      <a:tailEnd type="none" w="med" len="med"/>
                    </a:lnT>
                    <a:lnB w="38100" cap="flat" cmpd="sng" algn="ctr">
                      <a:solidFill>
                        <a:srgbClr val="0066FF"/>
                      </a:solidFill>
                      <a:prstDash val="solid"/>
                      <a:round/>
                      <a:headEnd type="none" w="med" len="med"/>
                      <a:tailEnd type="none" w="med" len="med"/>
                    </a:lnB>
                    <a:solidFill>
                      <a:srgbClr val="4B2A85">
                        <a:alpha val="80000"/>
                      </a:srgbClr>
                    </a:solidFill>
                  </a:tcPr>
                </a:tc>
                <a:extLst>
                  <a:ext uri="{0D108BD9-81ED-4DB2-BD59-A6C34878D82A}">
                    <a16:rowId xmlns:a16="http://schemas.microsoft.com/office/drawing/2014/main" val="10001"/>
                  </a:ext>
                </a:extLst>
              </a:tr>
            </a:tbl>
          </a:graphicData>
        </a:graphic>
      </p:graphicFrame>
      <p:sp>
        <p:nvSpPr>
          <p:cNvPr id="8" name="TextBox 7"/>
          <p:cNvSpPr txBox="1"/>
          <p:nvPr/>
        </p:nvSpPr>
        <p:spPr>
          <a:xfrm>
            <a:off x="5669280" y="1371600"/>
            <a:ext cx="3291840" cy="1920240"/>
          </a:xfrm>
          <a:prstGeom prst="rect">
            <a:avLst/>
          </a:prstGeom>
          <a:solidFill>
            <a:srgbClr val="C00000">
              <a:alpha val="80000"/>
            </a:srgbClr>
          </a:solidFill>
          <a:ln w="22225">
            <a:solidFill>
              <a:srgbClr val="B7A57A"/>
            </a:solidFill>
          </a:ln>
        </p:spPr>
        <p:txBody>
          <a:bodyPr vert="horz" wrap="square" tIns="91440" rtlCol="0" anchor="t" anchorCtr="0">
            <a:noAutofit/>
          </a:bodyPr>
          <a:lstStyle/>
          <a:p>
            <a:pPr>
              <a:lnSpc>
                <a:spcPct val="80000"/>
              </a:lnSpc>
            </a:pPr>
            <a:endParaRPr lang="en-US"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9" name="TextBox 8"/>
          <p:cNvSpPr txBox="1"/>
          <p:nvPr/>
        </p:nvSpPr>
        <p:spPr>
          <a:xfrm>
            <a:off x="6400800" y="2194560"/>
            <a:ext cx="2560320" cy="1097280"/>
          </a:xfrm>
          <a:prstGeom prst="rect">
            <a:avLst/>
          </a:prstGeom>
          <a:solidFill>
            <a:srgbClr val="990033"/>
          </a:solidFill>
          <a:ln w="22225">
            <a:solidFill>
              <a:srgbClr val="B7A57A"/>
            </a:solidFill>
            <a:prstDash val="lgDash"/>
          </a:ln>
        </p:spPr>
        <p:txBody>
          <a:bodyPr vert="horz" wrap="square" tIns="91440" rtlCol="0" anchor="b" anchorCtr="1">
            <a:noAutofit/>
          </a:bodyPr>
          <a:lstStyle/>
          <a:p>
            <a:pPr algn="ctr">
              <a:lnSpc>
                <a:spcPct val="80000"/>
              </a:lnSpc>
            </a:pPr>
            <a:r>
              <a:rPr lang="en-US" sz="2400" b="1" dirty="0" err="1">
                <a:solidFill>
                  <a:schemeClr val="bg1"/>
                </a:solidFill>
                <a:latin typeface="Calibri" panose="020F0502020204030204" pitchFamily="34" charset="0"/>
                <a:ea typeface="CMU Bright" panose="02000603000000000000" pitchFamily="2" charset="0"/>
                <a:cs typeface="Calibri" panose="020F0502020204030204" pitchFamily="34" charset="0"/>
              </a:rPr>
              <a:t>glibc</a:t>
            </a:r>
            <a:endParaRPr lang="en-US" sz="2400"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10" name="TextBox 9"/>
          <p:cNvSpPr txBox="1"/>
          <p:nvPr/>
        </p:nvSpPr>
        <p:spPr>
          <a:xfrm>
            <a:off x="6400800" y="2286000"/>
            <a:ext cx="1188720" cy="584775"/>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C standard</a:t>
            </a:r>
          </a:p>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library</a:t>
            </a:r>
          </a:p>
        </p:txBody>
      </p:sp>
      <p:sp>
        <p:nvSpPr>
          <p:cNvPr id="11" name="TextBox 10"/>
          <p:cNvSpPr txBox="1"/>
          <p:nvPr/>
        </p:nvSpPr>
        <p:spPr>
          <a:xfrm>
            <a:off x="7955280" y="2409110"/>
            <a:ext cx="1005840" cy="338554"/>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POSIX</a:t>
            </a:r>
          </a:p>
        </p:txBody>
      </p:sp>
      <p:sp>
        <p:nvSpPr>
          <p:cNvPr id="12" name="Rectangle 11"/>
          <p:cNvSpPr/>
          <p:nvPr/>
        </p:nvSpPr>
        <p:spPr bwMode="auto">
          <a:xfrm>
            <a:off x="5669280" y="6035040"/>
            <a:ext cx="3291840" cy="457200"/>
          </a:xfrm>
          <a:prstGeom prst="rect">
            <a:avLst/>
          </a:prstGeom>
          <a:solidFill>
            <a:srgbClr val="008080"/>
          </a:solidFill>
          <a:ln w="38100" cap="flat" cmpd="sng" algn="ctr">
            <a:solidFill>
              <a:srgbClr val="0066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CPU</a:t>
            </a:r>
          </a:p>
        </p:txBody>
      </p:sp>
      <p:sp>
        <p:nvSpPr>
          <p:cNvPr id="13" name="TextBox 12"/>
          <p:cNvSpPr txBox="1"/>
          <p:nvPr/>
        </p:nvSpPr>
        <p:spPr>
          <a:xfrm>
            <a:off x="7589520" y="5623560"/>
            <a:ext cx="1463040" cy="369332"/>
          </a:xfrm>
          <a:prstGeom prst="rect">
            <a:avLst/>
          </a:prstGeom>
          <a:noFill/>
        </p:spPr>
        <p:txBody>
          <a:bodyPr wrap="square" rtlCol="0">
            <a:spAutoFit/>
          </a:bodyPr>
          <a:lstStyle/>
          <a:p>
            <a:pPr algn="r"/>
            <a:r>
              <a:rPr lang="en-US" b="1" dirty="0">
                <a:solidFill>
                  <a:srgbClr val="0066FF"/>
                </a:solidFill>
                <a:latin typeface="Calibri" panose="020F0502020204030204" pitchFamily="34" charset="0"/>
                <a:ea typeface="CMU Bright" panose="02000603000000000000" pitchFamily="2" charset="0"/>
                <a:cs typeface="Calibri" panose="020F0502020204030204" pitchFamily="34" charset="0"/>
              </a:rPr>
              <a:t>Linux kernel</a:t>
            </a:r>
          </a:p>
        </p:txBody>
      </p:sp>
      <p:sp>
        <p:nvSpPr>
          <p:cNvPr id="14" name="TextBox 13"/>
          <p:cNvSpPr txBox="1"/>
          <p:nvPr/>
        </p:nvSpPr>
        <p:spPr>
          <a:xfrm>
            <a:off x="7406640" y="1051560"/>
            <a:ext cx="1645920" cy="369332"/>
          </a:xfrm>
          <a:prstGeom prst="rect">
            <a:avLst/>
          </a:prstGeom>
          <a:noFill/>
        </p:spPr>
        <p:txBody>
          <a:bodyPr wrap="square" rtlCol="0">
            <a:spAutoFit/>
          </a:bodyPr>
          <a:lstStyle/>
          <a:p>
            <a:pPr algn="r"/>
            <a:r>
              <a:rPr lang="en-US" b="1" dirty="0">
                <a:solidFill>
                  <a:srgbClr val="B7A57A"/>
                </a:solidFill>
                <a:latin typeface="Calibri" panose="020F0502020204030204" pitchFamily="34" charset="0"/>
                <a:ea typeface="CMU Bright" panose="02000603000000000000" pitchFamily="2" charset="0"/>
                <a:cs typeface="Calibri" panose="020F0502020204030204" pitchFamily="34" charset="0"/>
              </a:rPr>
              <a:t>Your program</a:t>
            </a:r>
          </a:p>
        </p:txBody>
      </p:sp>
      <p:grpSp>
        <p:nvGrpSpPr>
          <p:cNvPr id="5" name="Group 4"/>
          <p:cNvGrpSpPr/>
          <p:nvPr/>
        </p:nvGrpSpPr>
        <p:grpSpPr>
          <a:xfrm>
            <a:off x="3108960" y="1005840"/>
            <a:ext cx="2286000" cy="5763399"/>
            <a:chOff x="3108960" y="1005840"/>
            <a:chExt cx="2286000" cy="5763399"/>
          </a:xfrm>
        </p:grpSpPr>
        <p:sp>
          <p:nvSpPr>
            <p:cNvPr id="16" name="Rectangle 7"/>
            <p:cNvSpPr>
              <a:spLocks noChangeArrowheads="1"/>
            </p:cNvSpPr>
            <p:nvPr>
              <p:custDataLst>
                <p:tags r:id="rId1"/>
              </p:custDataLst>
            </p:nvPr>
          </p:nvSpPr>
          <p:spPr bwMode="auto">
            <a:xfrm>
              <a:off x="3108960" y="1280160"/>
              <a:ext cx="2286000" cy="5212080"/>
            </a:xfrm>
            <a:prstGeom prst="rect">
              <a:avLst/>
            </a:prstGeom>
            <a:solidFill>
              <a:schemeClr val="accent2">
                <a:lumMod val="20000"/>
                <a:lumOff val="80000"/>
              </a:schemeClr>
            </a:solidFill>
            <a:ln w="25400">
              <a:solidFill>
                <a:schemeClr val="tx1"/>
              </a:solidFill>
              <a:miter lim="800000"/>
              <a:headEnd/>
              <a:tailEnd/>
            </a:ln>
            <a:effectLst/>
          </p:spPr>
          <p:txBody>
            <a:bodyPr wrap="none" anchorCtr="1"/>
            <a:lstStyle/>
            <a:p>
              <a:pPr algn="ctr">
                <a:lnSpc>
                  <a:spcPct val="100000"/>
                </a:lnSpc>
              </a:pPr>
              <a:endParaRPr lang="en-US" b="0" dirty="0">
                <a:latin typeface="Calibri" panose="020F0502020204030204" pitchFamily="34" charset="0"/>
                <a:ea typeface="CMU Bright" panose="02000603000000000000" pitchFamily="2" charset="0"/>
                <a:cs typeface="Calibri" panose="020F0502020204030204" pitchFamily="34" charset="0"/>
              </a:endParaRPr>
            </a:p>
          </p:txBody>
        </p:sp>
        <p:sp>
          <p:nvSpPr>
            <p:cNvPr id="17" name="TextBox 16"/>
            <p:cNvSpPr txBox="1"/>
            <p:nvPr/>
          </p:nvSpPr>
          <p:spPr>
            <a:xfrm>
              <a:off x="3108960" y="1005840"/>
              <a:ext cx="2286000" cy="276999"/>
            </a:xfrm>
            <a:prstGeom prst="rect">
              <a:avLst/>
            </a:prstGeom>
            <a:noFill/>
          </p:spPr>
          <p:txBody>
            <a:bodyPr wrap="square" tIns="0" bIns="0" rtlCol="0">
              <a:sp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0xFFFFFFFF</a:t>
              </a:r>
            </a:p>
          </p:txBody>
        </p:sp>
        <p:sp>
          <p:nvSpPr>
            <p:cNvPr id="18" name="TextBox 17"/>
            <p:cNvSpPr txBox="1"/>
            <p:nvPr/>
          </p:nvSpPr>
          <p:spPr>
            <a:xfrm>
              <a:off x="3108960" y="6492240"/>
              <a:ext cx="2286000" cy="276999"/>
            </a:xfrm>
            <a:prstGeom prst="rect">
              <a:avLst/>
            </a:prstGeom>
            <a:noFill/>
          </p:spPr>
          <p:txBody>
            <a:bodyPr wrap="square" tIns="0" bIns="0" rtlCol="0">
              <a:sp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0x00000000</a:t>
              </a:r>
            </a:p>
          </p:txBody>
        </p:sp>
        <p:sp>
          <p:nvSpPr>
            <p:cNvPr id="19" name="Rectangle 18"/>
            <p:cNvSpPr/>
            <p:nvPr/>
          </p:nvSpPr>
          <p:spPr bwMode="auto">
            <a:xfrm>
              <a:off x="3108960" y="1554480"/>
              <a:ext cx="2286000" cy="548640"/>
            </a:xfrm>
            <a:prstGeom prst="rect">
              <a:avLst/>
            </a:prstGeom>
            <a:solidFill>
              <a:srgbClr val="CC0066">
                <a:alpha val="60000"/>
              </a:srgbClr>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8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Linux</a:t>
              </a:r>
              <a:br>
                <a:rPr lang="en-US" dirty="0">
                  <a:latin typeface="Calibri" panose="020F0502020204030204" pitchFamily="34" charset="0"/>
                  <a:ea typeface="CMU Bright" panose="02000603000000000000" pitchFamily="2" charset="0"/>
                  <a:cs typeface="Calibri" panose="020F0502020204030204" pitchFamily="34" charset="0"/>
                </a:rPr>
              </a:br>
              <a:r>
                <a:rPr lang="en-US" dirty="0">
                  <a:latin typeface="Calibri" panose="020F0502020204030204" pitchFamily="34" charset="0"/>
                  <a:ea typeface="CMU Bright" panose="02000603000000000000" pitchFamily="2" charset="0"/>
                  <a:cs typeface="Calibri" panose="020F0502020204030204" pitchFamily="34" charset="0"/>
                </a:rPr>
                <a:t>kernel</a:t>
              </a:r>
            </a:p>
          </p:txBody>
        </p:sp>
        <p:sp>
          <p:nvSpPr>
            <p:cNvPr id="20" name="Rectangle 19"/>
            <p:cNvSpPr/>
            <p:nvPr/>
          </p:nvSpPr>
          <p:spPr bwMode="auto">
            <a:xfrm>
              <a:off x="3108960" y="246888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Stack</a:t>
              </a:r>
            </a:p>
          </p:txBody>
        </p:sp>
        <p:sp>
          <p:nvSpPr>
            <p:cNvPr id="21" name="Rectangle 20"/>
            <p:cNvSpPr/>
            <p:nvPr/>
          </p:nvSpPr>
          <p:spPr bwMode="auto">
            <a:xfrm>
              <a:off x="3108960" y="448056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Heap (</a:t>
              </a:r>
              <a:r>
                <a:rPr lang="en-US" dirty="0" err="1">
                  <a:latin typeface="Calibri" panose="020F0502020204030204" pitchFamily="34" charset="0"/>
                  <a:ea typeface="CMU Bright" panose="02000603000000000000" pitchFamily="2" charset="0"/>
                  <a:cs typeface="Calibri" panose="020F0502020204030204" pitchFamily="34" charset="0"/>
                </a:rPr>
                <a:t>malloc</a:t>
              </a:r>
              <a:r>
                <a:rPr lang="en-US" dirty="0">
                  <a:latin typeface="Calibri" panose="020F0502020204030204" pitchFamily="34" charset="0"/>
                  <a:ea typeface="CMU Bright" panose="02000603000000000000" pitchFamily="2" charset="0"/>
                  <a:cs typeface="Calibri" panose="020F0502020204030204" pitchFamily="34" charset="0"/>
                </a:rPr>
                <a:t>/free)</a:t>
              </a:r>
            </a:p>
          </p:txBody>
        </p:sp>
        <p:sp>
          <p:nvSpPr>
            <p:cNvPr id="22" name="Rectangle 21"/>
            <p:cNvSpPr/>
            <p:nvPr/>
          </p:nvSpPr>
          <p:spPr bwMode="auto">
            <a:xfrm>
              <a:off x="3108960" y="4937760"/>
              <a:ext cx="2286000" cy="54864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Read/Write Segment</a:t>
              </a:r>
              <a:br>
                <a:rPr lang="en-US" dirty="0">
                  <a:latin typeface="Calibri" panose="020F0502020204030204" pitchFamily="34" charset="0"/>
                  <a:ea typeface="CMU Bright" panose="02000603000000000000" pitchFamily="2" charset="0"/>
                  <a:cs typeface="Calibri" panose="020F0502020204030204" pitchFamily="34" charset="0"/>
                </a:rPr>
              </a:br>
              <a:r>
                <a:rPr lang="en-US" i="1" dirty="0">
                  <a:latin typeface="Calibri" panose="020F0502020204030204" pitchFamily="34" charset="0"/>
                  <a:ea typeface="CMU Bright" panose="02000603000000000000" pitchFamily="2" charset="0"/>
                  <a:cs typeface="Calibri" panose="020F0502020204030204" pitchFamily="34" charset="0"/>
                </a:rPr>
                <a:t>.data</a:t>
              </a:r>
              <a:r>
                <a:rPr lang="en-US" dirty="0">
                  <a:latin typeface="Calibri" panose="020F0502020204030204" pitchFamily="34" charset="0"/>
                  <a:ea typeface="CMU Bright" panose="02000603000000000000" pitchFamily="2" charset="0"/>
                  <a:cs typeface="Calibri" panose="020F0502020204030204" pitchFamily="34" charset="0"/>
                </a:rPr>
                <a:t>, </a:t>
              </a:r>
              <a:r>
                <a:rPr lang="en-US" i="1" dirty="0">
                  <a:latin typeface="Calibri" panose="020F0502020204030204" pitchFamily="34" charset="0"/>
                  <a:ea typeface="CMU Bright" panose="02000603000000000000" pitchFamily="2" charset="0"/>
                  <a:cs typeface="Calibri" panose="020F0502020204030204" pitchFamily="34" charset="0"/>
                </a:rPr>
                <a:t>.</a:t>
              </a:r>
              <a:r>
                <a:rPr lang="en-US" i="1" dirty="0" err="1">
                  <a:latin typeface="Calibri" panose="020F0502020204030204" pitchFamily="34" charset="0"/>
                  <a:ea typeface="CMU Bright" panose="02000603000000000000" pitchFamily="2" charset="0"/>
                  <a:cs typeface="Calibri" panose="020F0502020204030204" pitchFamily="34" charset="0"/>
                </a:rPr>
                <a:t>bss</a:t>
              </a:r>
              <a:endParaRPr lang="en-US" i="1" dirty="0">
                <a:latin typeface="Calibri" panose="020F0502020204030204" pitchFamily="34" charset="0"/>
                <a:ea typeface="CMU Bright" panose="02000603000000000000" pitchFamily="2" charset="0"/>
                <a:cs typeface="Calibri" panose="020F0502020204030204" pitchFamily="34" charset="0"/>
              </a:endParaRPr>
            </a:p>
          </p:txBody>
        </p:sp>
        <p:sp>
          <p:nvSpPr>
            <p:cNvPr id="23" name="Rectangle 22"/>
            <p:cNvSpPr/>
            <p:nvPr/>
          </p:nvSpPr>
          <p:spPr bwMode="auto">
            <a:xfrm>
              <a:off x="3108960" y="356616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Shared Libraries</a:t>
              </a:r>
            </a:p>
          </p:txBody>
        </p:sp>
        <p:sp>
          <p:nvSpPr>
            <p:cNvPr id="24" name="Rectangle 23"/>
            <p:cNvSpPr/>
            <p:nvPr/>
          </p:nvSpPr>
          <p:spPr bwMode="auto">
            <a:xfrm>
              <a:off x="3108960" y="5486400"/>
              <a:ext cx="2286000" cy="54864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Read-Only Segment</a:t>
              </a:r>
              <a:br>
                <a:rPr lang="en-US" dirty="0">
                  <a:latin typeface="Calibri" panose="020F0502020204030204" pitchFamily="34" charset="0"/>
                  <a:ea typeface="CMU Bright" panose="02000603000000000000" pitchFamily="2" charset="0"/>
                  <a:cs typeface="Calibri" panose="020F0502020204030204" pitchFamily="34" charset="0"/>
                </a:rPr>
              </a:br>
              <a:r>
                <a:rPr lang="en-US" i="1" dirty="0">
                  <a:latin typeface="Calibri" panose="020F0502020204030204" pitchFamily="34" charset="0"/>
                  <a:ea typeface="CMU Bright" panose="02000603000000000000" pitchFamily="2" charset="0"/>
                  <a:cs typeface="Calibri" panose="020F0502020204030204" pitchFamily="34" charset="0"/>
                </a:rPr>
                <a:t>.text</a:t>
              </a:r>
              <a:r>
                <a:rPr lang="en-US" dirty="0">
                  <a:latin typeface="Calibri" panose="020F0502020204030204" pitchFamily="34" charset="0"/>
                  <a:ea typeface="CMU Bright" panose="02000603000000000000" pitchFamily="2" charset="0"/>
                  <a:cs typeface="Calibri" panose="020F0502020204030204" pitchFamily="34" charset="0"/>
                </a:rPr>
                <a:t>, </a:t>
              </a:r>
              <a:r>
                <a:rPr lang="en-US" i="1" dirty="0">
                  <a:latin typeface="Calibri" panose="020F0502020204030204" pitchFamily="34" charset="0"/>
                  <a:ea typeface="CMU Bright" panose="02000603000000000000" pitchFamily="2" charset="0"/>
                  <a:cs typeface="Calibri" panose="020F0502020204030204" pitchFamily="34" charset="0"/>
                </a:rPr>
                <a:t>.</a:t>
              </a:r>
              <a:r>
                <a:rPr lang="en-US" i="1" dirty="0" err="1">
                  <a:latin typeface="Calibri" panose="020F0502020204030204" pitchFamily="34" charset="0"/>
                  <a:ea typeface="CMU Bright" panose="02000603000000000000" pitchFamily="2" charset="0"/>
                  <a:cs typeface="Calibri" panose="020F0502020204030204" pitchFamily="34" charset="0"/>
                </a:rPr>
                <a:t>rodata</a:t>
              </a:r>
              <a:endParaRPr lang="en-US" i="1" dirty="0">
                <a:latin typeface="Calibri" panose="020F0502020204030204" pitchFamily="34" charset="0"/>
                <a:ea typeface="CMU Bright" panose="02000603000000000000" pitchFamily="2" charset="0"/>
                <a:cs typeface="Calibri" panose="020F0502020204030204" pitchFamily="34" charset="0"/>
              </a:endParaRPr>
            </a:p>
          </p:txBody>
        </p:sp>
        <p:cxnSp>
          <p:nvCxnSpPr>
            <p:cNvPr id="25" name="Straight Arrow Connector 24"/>
            <p:cNvCxnSpPr/>
            <p:nvPr/>
          </p:nvCxnSpPr>
          <p:spPr bwMode="auto">
            <a:xfrm>
              <a:off x="4297680" y="2926080"/>
              <a:ext cx="0" cy="274320"/>
            </a:xfrm>
            <a:prstGeom prst="straightConnector1">
              <a:avLst/>
            </a:prstGeom>
            <a:noFill/>
            <a:ln w="25400" cap="flat" cmpd="sng" algn="ctr">
              <a:solidFill>
                <a:schemeClr val="tx1"/>
              </a:solidFill>
              <a:prstDash val="solid"/>
              <a:round/>
              <a:headEnd type="none" w="med" len="med"/>
              <a:tailEnd type="triangle"/>
            </a:ln>
            <a:effectLst/>
          </p:spPr>
        </p:cxnSp>
        <p:cxnSp>
          <p:nvCxnSpPr>
            <p:cNvPr id="26" name="Straight Arrow Connector 25"/>
            <p:cNvCxnSpPr/>
            <p:nvPr/>
          </p:nvCxnSpPr>
          <p:spPr bwMode="auto">
            <a:xfrm>
              <a:off x="4297680" y="3291840"/>
              <a:ext cx="0" cy="274320"/>
            </a:xfrm>
            <a:prstGeom prst="straightConnector1">
              <a:avLst/>
            </a:prstGeom>
            <a:noFill/>
            <a:ln w="25400" cap="flat" cmpd="sng" algn="ctr">
              <a:solidFill>
                <a:schemeClr val="tx1"/>
              </a:solidFill>
              <a:prstDash val="solid"/>
              <a:round/>
              <a:headEnd type="triangle" w="med" len="med"/>
              <a:tailEnd type="none"/>
            </a:ln>
            <a:effectLst/>
          </p:spPr>
        </p:cxnSp>
        <p:cxnSp>
          <p:nvCxnSpPr>
            <p:cNvPr id="27" name="Straight Arrow Connector 26"/>
            <p:cNvCxnSpPr/>
            <p:nvPr/>
          </p:nvCxnSpPr>
          <p:spPr bwMode="auto">
            <a:xfrm>
              <a:off x="4297680" y="4206240"/>
              <a:ext cx="0" cy="274320"/>
            </a:xfrm>
            <a:prstGeom prst="straightConnector1">
              <a:avLst/>
            </a:prstGeom>
            <a:noFill/>
            <a:ln w="25400" cap="flat" cmpd="sng" algn="ctr">
              <a:solidFill>
                <a:schemeClr val="tx1"/>
              </a:solidFill>
              <a:prstDash val="solid"/>
              <a:round/>
              <a:headEnd type="triangle" w="med" len="med"/>
              <a:tailEnd type="none"/>
            </a:ln>
            <a:effectLst/>
          </p:spPr>
        </p:cxnSp>
        <p:sp>
          <p:nvSpPr>
            <p:cNvPr id="28" name="Rectangle 27"/>
            <p:cNvSpPr/>
            <p:nvPr/>
          </p:nvSpPr>
          <p:spPr bwMode="auto">
            <a:xfrm>
              <a:off x="3108960" y="1280160"/>
              <a:ext cx="2286000" cy="27432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linux-gate.so</a:t>
              </a:r>
            </a:p>
          </p:txBody>
        </p:sp>
      </p:grpSp>
      <p:sp>
        <p:nvSpPr>
          <p:cNvPr id="29" name="Rectangle 28"/>
          <p:cNvSpPr/>
          <p:nvPr/>
        </p:nvSpPr>
        <p:spPr bwMode="auto">
          <a:xfrm>
            <a:off x="4114800" y="1645920"/>
            <a:ext cx="1188720" cy="274320"/>
          </a:xfrm>
          <a:prstGeom prst="rect">
            <a:avLst/>
          </a:prstGeom>
          <a:solidFill>
            <a:srgbClr val="B7A57A">
              <a:alpha val="60000"/>
            </a:srgbClr>
          </a:solidFill>
          <a:ln w="19050" cap="flat" cmpd="sng" algn="ctr">
            <a:solidFill>
              <a:schemeClr val="tx1"/>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anose="020F0502020204030204" pitchFamily="34" charset="0"/>
                <a:ea typeface="CMU Bright" panose="02000603000000000000" pitchFamily="2" charset="0"/>
                <a:cs typeface="Calibri" panose="020F0502020204030204" pitchFamily="34" charset="0"/>
              </a:rPr>
              <a:t>kernel stack</a:t>
            </a:r>
          </a:p>
        </p:txBody>
      </p:sp>
      <p:cxnSp>
        <p:nvCxnSpPr>
          <p:cNvPr id="30" name="Straight Arrow Connector 29"/>
          <p:cNvCxnSpPr/>
          <p:nvPr/>
        </p:nvCxnSpPr>
        <p:spPr bwMode="auto">
          <a:xfrm>
            <a:off x="4709160" y="1920240"/>
            <a:ext cx="0" cy="182880"/>
          </a:xfrm>
          <a:prstGeom prst="straightConnector1">
            <a:avLst/>
          </a:prstGeom>
          <a:noFill/>
          <a:ln w="25400" cap="flat" cmpd="sng" algn="ctr">
            <a:solidFill>
              <a:schemeClr val="tx1"/>
            </a:solidFill>
            <a:prstDash val="solid"/>
            <a:round/>
            <a:headEnd type="none" w="med" len="med"/>
            <a:tailEnd type="triangle"/>
          </a:ln>
          <a:effectLst/>
        </p:spPr>
      </p:cxnSp>
      <p:sp>
        <p:nvSpPr>
          <p:cNvPr id="31" name="Freeform 6"/>
          <p:cNvSpPr>
            <a:spLocks/>
          </p:cNvSpPr>
          <p:nvPr/>
        </p:nvSpPr>
        <p:spPr bwMode="auto">
          <a:xfrm>
            <a:off x="5760720" y="3840480"/>
            <a:ext cx="180975" cy="338138"/>
          </a:xfrm>
          <a:custGeom>
            <a:avLst/>
            <a:gdLst>
              <a:gd name="T0" fmla="*/ 169 w 357"/>
              <a:gd name="T1" fmla="*/ 0 h 816"/>
              <a:gd name="T2" fmla="*/ 115 w 357"/>
              <a:gd name="T3" fmla="*/ 24 h 816"/>
              <a:gd name="T4" fmla="*/ 25 w 357"/>
              <a:gd name="T5" fmla="*/ 84 h 816"/>
              <a:gd name="T6" fmla="*/ 19 w 357"/>
              <a:gd name="T7" fmla="*/ 132 h 816"/>
              <a:gd name="T8" fmla="*/ 55 w 357"/>
              <a:gd name="T9" fmla="*/ 144 h 816"/>
              <a:gd name="T10" fmla="*/ 73 w 357"/>
              <a:gd name="T11" fmla="*/ 150 h 816"/>
              <a:gd name="T12" fmla="*/ 307 w 357"/>
              <a:gd name="T13" fmla="*/ 192 h 816"/>
              <a:gd name="T14" fmla="*/ 325 w 357"/>
              <a:gd name="T15" fmla="*/ 210 h 816"/>
              <a:gd name="T16" fmla="*/ 253 w 357"/>
              <a:gd name="T17" fmla="*/ 258 h 816"/>
              <a:gd name="T18" fmla="*/ 205 w 357"/>
              <a:gd name="T19" fmla="*/ 288 h 816"/>
              <a:gd name="T20" fmla="*/ 181 w 357"/>
              <a:gd name="T21" fmla="*/ 294 h 816"/>
              <a:gd name="T22" fmla="*/ 97 w 357"/>
              <a:gd name="T23" fmla="*/ 330 h 816"/>
              <a:gd name="T24" fmla="*/ 61 w 357"/>
              <a:gd name="T25" fmla="*/ 354 h 816"/>
              <a:gd name="T26" fmla="*/ 43 w 357"/>
              <a:gd name="T27" fmla="*/ 366 h 816"/>
              <a:gd name="T28" fmla="*/ 103 w 357"/>
              <a:gd name="T29" fmla="*/ 414 h 816"/>
              <a:gd name="T30" fmla="*/ 145 w 357"/>
              <a:gd name="T31" fmla="*/ 402 h 816"/>
              <a:gd name="T32" fmla="*/ 163 w 357"/>
              <a:gd name="T33" fmla="*/ 414 h 816"/>
              <a:gd name="T34" fmla="*/ 253 w 357"/>
              <a:gd name="T35" fmla="*/ 462 h 816"/>
              <a:gd name="T36" fmla="*/ 247 w 357"/>
              <a:gd name="T37" fmla="*/ 576 h 816"/>
              <a:gd name="T38" fmla="*/ 193 w 357"/>
              <a:gd name="T39" fmla="*/ 606 h 816"/>
              <a:gd name="T40" fmla="*/ 181 w 357"/>
              <a:gd name="T41" fmla="*/ 684 h 816"/>
              <a:gd name="T42" fmla="*/ 163 w 357"/>
              <a:gd name="T43" fmla="*/ 780 h 816"/>
              <a:gd name="T44" fmla="*/ 175 w 357"/>
              <a:gd name="T4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816">
                <a:moveTo>
                  <a:pt x="169" y="0"/>
                </a:moveTo>
                <a:cubicBezTo>
                  <a:pt x="149" y="7"/>
                  <a:pt x="135" y="17"/>
                  <a:pt x="115" y="24"/>
                </a:cubicBezTo>
                <a:cubicBezTo>
                  <a:pt x="100" y="39"/>
                  <a:pt x="44" y="78"/>
                  <a:pt x="25" y="84"/>
                </a:cubicBezTo>
                <a:cubicBezTo>
                  <a:pt x="16" y="98"/>
                  <a:pt x="0" y="113"/>
                  <a:pt x="19" y="132"/>
                </a:cubicBezTo>
                <a:cubicBezTo>
                  <a:pt x="28" y="141"/>
                  <a:pt x="43" y="140"/>
                  <a:pt x="55" y="144"/>
                </a:cubicBezTo>
                <a:cubicBezTo>
                  <a:pt x="61" y="146"/>
                  <a:pt x="73" y="150"/>
                  <a:pt x="73" y="150"/>
                </a:cubicBezTo>
                <a:cubicBezTo>
                  <a:pt x="148" y="139"/>
                  <a:pt x="235" y="168"/>
                  <a:pt x="307" y="192"/>
                </a:cubicBezTo>
                <a:cubicBezTo>
                  <a:pt x="313" y="198"/>
                  <a:pt x="320" y="203"/>
                  <a:pt x="325" y="210"/>
                </a:cubicBezTo>
                <a:cubicBezTo>
                  <a:pt x="357" y="258"/>
                  <a:pt x="272" y="256"/>
                  <a:pt x="253" y="258"/>
                </a:cubicBezTo>
                <a:cubicBezTo>
                  <a:pt x="196" y="272"/>
                  <a:pt x="265" y="251"/>
                  <a:pt x="205" y="288"/>
                </a:cubicBezTo>
                <a:cubicBezTo>
                  <a:pt x="198" y="292"/>
                  <a:pt x="189" y="291"/>
                  <a:pt x="181" y="294"/>
                </a:cubicBezTo>
                <a:cubicBezTo>
                  <a:pt x="62" y="343"/>
                  <a:pt x="192" y="298"/>
                  <a:pt x="97" y="330"/>
                </a:cubicBezTo>
                <a:cubicBezTo>
                  <a:pt x="83" y="335"/>
                  <a:pt x="73" y="346"/>
                  <a:pt x="61" y="354"/>
                </a:cubicBezTo>
                <a:cubicBezTo>
                  <a:pt x="55" y="358"/>
                  <a:pt x="43" y="366"/>
                  <a:pt x="43" y="366"/>
                </a:cubicBezTo>
                <a:cubicBezTo>
                  <a:pt x="53" y="397"/>
                  <a:pt x="78" y="397"/>
                  <a:pt x="103" y="414"/>
                </a:cubicBezTo>
                <a:cubicBezTo>
                  <a:pt x="117" y="410"/>
                  <a:pt x="131" y="400"/>
                  <a:pt x="145" y="402"/>
                </a:cubicBezTo>
                <a:cubicBezTo>
                  <a:pt x="152" y="403"/>
                  <a:pt x="157" y="411"/>
                  <a:pt x="163" y="414"/>
                </a:cubicBezTo>
                <a:cubicBezTo>
                  <a:pt x="192" y="429"/>
                  <a:pt x="225" y="444"/>
                  <a:pt x="253" y="462"/>
                </a:cubicBezTo>
                <a:cubicBezTo>
                  <a:pt x="265" y="497"/>
                  <a:pt x="270" y="542"/>
                  <a:pt x="247" y="576"/>
                </a:cubicBezTo>
                <a:cubicBezTo>
                  <a:pt x="236" y="593"/>
                  <a:pt x="193" y="606"/>
                  <a:pt x="193" y="606"/>
                </a:cubicBezTo>
                <a:cubicBezTo>
                  <a:pt x="178" y="651"/>
                  <a:pt x="173" y="626"/>
                  <a:pt x="181" y="684"/>
                </a:cubicBezTo>
                <a:cubicBezTo>
                  <a:pt x="171" y="715"/>
                  <a:pt x="168" y="748"/>
                  <a:pt x="163" y="780"/>
                </a:cubicBezTo>
                <a:cubicBezTo>
                  <a:pt x="170" y="808"/>
                  <a:pt x="165" y="797"/>
                  <a:pt x="175" y="816"/>
                </a:cubicBezTo>
              </a:path>
            </a:pathLst>
          </a:custGeom>
          <a:noFill/>
          <a:ln w="28575" cmpd="sng">
            <a:solidFill>
              <a:srgbClr val="FFFF00"/>
            </a:solidFill>
            <a:round/>
            <a:headEnd/>
            <a:tailEnd/>
          </a:ln>
          <a:effectLst>
            <a:glow rad="38100">
              <a:schemeClr val="tx1"/>
            </a:glow>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000"/>
          </a:p>
        </p:txBody>
      </p:sp>
      <p:sp>
        <p:nvSpPr>
          <p:cNvPr id="6" name="TextBox 5"/>
          <p:cNvSpPr txBox="1"/>
          <p:nvPr/>
        </p:nvSpPr>
        <p:spPr>
          <a:xfrm>
            <a:off x="5669280" y="6035040"/>
            <a:ext cx="914400" cy="457200"/>
          </a:xfrm>
          <a:prstGeom prst="rect">
            <a:avLst/>
          </a:prstGeom>
          <a:noFill/>
        </p:spPr>
        <p:txBody>
          <a:bodyPr wrap="square" rtlCol="0" anchor="ctr" anchorCtr="0">
            <a:noAutofit/>
          </a:bodyPr>
          <a:lstStyle/>
          <a:p>
            <a:pPr algn="ctr"/>
            <a:r>
              <a:rPr lang="en-US" sz="2000" b="1" dirty="0" err="1">
                <a:solidFill>
                  <a:srgbClr val="FFFF00"/>
                </a:solidFill>
                <a:effectLst>
                  <a:glow rad="38100">
                    <a:schemeClr val="tx1"/>
                  </a:glow>
                </a:effectLst>
                <a:latin typeface="Calibri" panose="020F0502020204030204" pitchFamily="34" charset="0"/>
                <a:ea typeface="CMU Bright" panose="02000603000000000000" pitchFamily="2" charset="0"/>
                <a:cs typeface="Calibri" panose="020F0502020204030204" pitchFamily="34" charset="0"/>
              </a:rPr>
              <a:t>priv</a:t>
            </a:r>
            <a:endParaRPr lang="en-US" sz="2000" b="1" dirty="0">
              <a:solidFill>
                <a:srgbClr val="FFFF00"/>
              </a:solidFill>
              <a:effectLst>
                <a:glow rad="38100">
                  <a:schemeClr val="tx1"/>
                </a:glow>
              </a:effectLst>
              <a:latin typeface="Calibri" panose="020F0502020204030204" pitchFamily="34" charset="0"/>
              <a:ea typeface="CMU Bright" panose="02000603000000000000" pitchFamily="2" charset="0"/>
              <a:cs typeface="Calibri" panose="020F0502020204030204" pitchFamily="34" charset="0"/>
            </a:endParaRPr>
          </a:p>
        </p:txBody>
      </p:sp>
      <p:grpSp>
        <p:nvGrpSpPr>
          <p:cNvPr id="35" name="Group 34"/>
          <p:cNvGrpSpPr/>
          <p:nvPr/>
        </p:nvGrpSpPr>
        <p:grpSpPr>
          <a:xfrm>
            <a:off x="2286000" y="1554480"/>
            <a:ext cx="822960" cy="365760"/>
            <a:chOff x="2286000" y="2743200"/>
            <a:chExt cx="822960" cy="365760"/>
          </a:xfrm>
        </p:grpSpPr>
        <p:cxnSp>
          <p:nvCxnSpPr>
            <p:cNvPr id="32" name="Straight Arrow Connector 31"/>
            <p:cNvCxnSpPr/>
            <p:nvPr/>
          </p:nvCxnSpPr>
          <p:spPr bwMode="auto">
            <a:xfrm>
              <a:off x="2743200" y="2926080"/>
              <a:ext cx="365760" cy="0"/>
            </a:xfrm>
            <a:prstGeom prst="straightConnector1">
              <a:avLst/>
            </a:prstGeom>
            <a:noFill/>
            <a:ln w="50800" cap="flat" cmpd="sng" algn="ctr">
              <a:solidFill>
                <a:srgbClr val="FFFF00"/>
              </a:solidFill>
              <a:prstDash val="solid"/>
              <a:round/>
              <a:headEnd type="none" w="med" len="med"/>
              <a:tailEnd type="stealth" w="med" len="med"/>
            </a:ln>
            <a:effectLst>
              <a:glow rad="38100">
                <a:schemeClr val="tx1"/>
              </a:glow>
            </a:effectLst>
          </p:spPr>
        </p:cxnSp>
        <p:sp>
          <p:nvSpPr>
            <p:cNvPr id="15" name="TextBox 14"/>
            <p:cNvSpPr txBox="1"/>
            <p:nvPr/>
          </p:nvSpPr>
          <p:spPr>
            <a:xfrm>
              <a:off x="2286000" y="2743200"/>
              <a:ext cx="548640" cy="365760"/>
            </a:xfrm>
            <a:prstGeom prst="rect">
              <a:avLst/>
            </a:prstGeom>
            <a:noFill/>
          </p:spPr>
          <p:txBody>
            <a:bodyPr wrap="square" lIns="91440" tIns="0" bIns="0" rtlCol="0" anchor="ctr" anchorCtr="0">
              <a:noAutofit/>
            </a:bodyPr>
            <a:lstStyle/>
            <a:p>
              <a:pPr algn="ctr"/>
              <a:r>
                <a:rPr lang="en-US" sz="2000" b="1" dirty="0">
                  <a:solidFill>
                    <a:srgbClr val="FFFF00"/>
                  </a:solidFill>
                  <a:effectLst>
                    <a:glow rad="50800">
                      <a:schemeClr val="tx1"/>
                    </a:glow>
                  </a:effectLst>
                  <a:latin typeface="Calibri" panose="020F0502020204030204" pitchFamily="34" charset="0"/>
                  <a:ea typeface="CMU Bright" panose="02000603000000000000" pitchFamily="2" charset="0"/>
                  <a:cs typeface="Calibri" panose="020F0502020204030204" pitchFamily="34" charset="0"/>
                </a:rPr>
                <a:t>SP</a:t>
              </a:r>
            </a:p>
          </p:txBody>
        </p:sp>
      </p:grpSp>
      <p:grpSp>
        <p:nvGrpSpPr>
          <p:cNvPr id="36" name="Group 35"/>
          <p:cNvGrpSpPr/>
          <p:nvPr/>
        </p:nvGrpSpPr>
        <p:grpSpPr>
          <a:xfrm>
            <a:off x="2286000" y="1828800"/>
            <a:ext cx="822960" cy="365760"/>
            <a:chOff x="2286000" y="5577840"/>
            <a:chExt cx="822960" cy="365760"/>
          </a:xfrm>
        </p:grpSpPr>
        <p:cxnSp>
          <p:nvCxnSpPr>
            <p:cNvPr id="33" name="Straight Arrow Connector 32"/>
            <p:cNvCxnSpPr/>
            <p:nvPr/>
          </p:nvCxnSpPr>
          <p:spPr bwMode="auto">
            <a:xfrm>
              <a:off x="2743200" y="5760720"/>
              <a:ext cx="365760" cy="0"/>
            </a:xfrm>
            <a:prstGeom prst="straightConnector1">
              <a:avLst/>
            </a:prstGeom>
            <a:noFill/>
            <a:ln w="50800" cap="flat" cmpd="sng" algn="ctr">
              <a:solidFill>
                <a:srgbClr val="FFFF00"/>
              </a:solidFill>
              <a:prstDash val="solid"/>
              <a:round/>
              <a:headEnd type="none" w="med" len="med"/>
              <a:tailEnd type="stealth" w="med" len="med"/>
            </a:ln>
            <a:effectLst>
              <a:glow rad="38100">
                <a:schemeClr val="tx1"/>
              </a:glow>
            </a:effectLst>
          </p:spPr>
        </p:cxnSp>
        <p:sp>
          <p:nvSpPr>
            <p:cNvPr id="34" name="TextBox 33"/>
            <p:cNvSpPr txBox="1"/>
            <p:nvPr/>
          </p:nvSpPr>
          <p:spPr>
            <a:xfrm>
              <a:off x="2286000" y="5577840"/>
              <a:ext cx="548640" cy="365760"/>
            </a:xfrm>
            <a:prstGeom prst="rect">
              <a:avLst/>
            </a:prstGeom>
            <a:noFill/>
          </p:spPr>
          <p:txBody>
            <a:bodyPr wrap="square" lIns="91440" tIns="0" bIns="0" rtlCol="0" anchor="ctr" anchorCtr="0">
              <a:noAutofit/>
            </a:bodyPr>
            <a:lstStyle/>
            <a:p>
              <a:pPr algn="ctr"/>
              <a:r>
                <a:rPr lang="en-US" sz="2000" b="1" dirty="0">
                  <a:solidFill>
                    <a:srgbClr val="FFFF00"/>
                  </a:solidFill>
                  <a:effectLst>
                    <a:glow rad="50800">
                      <a:schemeClr val="tx1"/>
                    </a:glow>
                  </a:effectLst>
                  <a:latin typeface="Calibri" panose="020F0502020204030204" pitchFamily="34" charset="0"/>
                  <a:ea typeface="CMU Bright" panose="02000603000000000000" pitchFamily="2" charset="0"/>
                  <a:cs typeface="Calibri" panose="020F0502020204030204" pitchFamily="34" charset="0"/>
                </a:rPr>
                <a:t>IP</a:t>
              </a:r>
            </a:p>
          </p:txBody>
        </p:sp>
      </p:grpSp>
    </p:spTree>
    <p:extLst>
      <p:ext uri="{BB962C8B-B14F-4D97-AF65-F5344CB8AC3E}">
        <p14:creationId xmlns:p14="http://schemas.microsoft.com/office/powerpoint/2010/main" val="33424443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Calls on x86/Linux</a:t>
            </a:r>
          </a:p>
        </p:txBody>
      </p:sp>
      <p:sp>
        <p:nvSpPr>
          <p:cNvPr id="3" name="Content Placeholder 2"/>
          <p:cNvSpPr>
            <a:spLocks noGrp="1"/>
          </p:cNvSpPr>
          <p:nvPr>
            <p:ph idx="1"/>
          </p:nvPr>
        </p:nvSpPr>
        <p:spPr>
          <a:xfrm>
            <a:off x="182880" y="1362075"/>
            <a:ext cx="2926080" cy="4972050"/>
          </a:xfrm>
        </p:spPr>
        <p:txBody>
          <a:bodyPr/>
          <a:lstStyle/>
          <a:p>
            <a:pPr marL="0" indent="0">
              <a:buNone/>
            </a:pPr>
            <a:r>
              <a:rPr lang="en-US" sz="2000" dirty="0"/>
              <a:t>The system call </a:t>
            </a:r>
            <a:br>
              <a:rPr lang="en-US" sz="2000" dirty="0"/>
            </a:br>
            <a:r>
              <a:rPr lang="en-US" sz="2000" dirty="0"/>
              <a:t>handler executes</a:t>
            </a:r>
            <a:endParaRPr lang="en-US" sz="2000" b="1" dirty="0"/>
          </a:p>
          <a:p>
            <a:pPr marL="342900" lvl="1"/>
            <a:r>
              <a:rPr lang="en-US" sz="1800" dirty="0"/>
              <a:t>What it does is</a:t>
            </a:r>
            <a:br>
              <a:rPr lang="en-US" sz="1800" dirty="0"/>
            </a:br>
            <a:r>
              <a:rPr lang="en-US" sz="1800" dirty="0"/>
              <a:t>system-call specific</a:t>
            </a:r>
            <a:endParaRPr lang="en-US" sz="1800" dirty="0">
              <a:latin typeface="Courier New" panose="02070309020205020404" pitchFamily="49" charset="0"/>
              <a:cs typeface="Courier New" panose="02070309020205020404" pitchFamily="49" charset="0"/>
            </a:endParaRPr>
          </a:p>
          <a:p>
            <a:pPr marL="342900" lvl="1"/>
            <a:r>
              <a:rPr lang="en-US" sz="1800" dirty="0"/>
              <a:t>It may take a long time to execute, especially if it has to interact with hardware</a:t>
            </a:r>
          </a:p>
          <a:p>
            <a:pPr marL="608076" lvl="2"/>
            <a:r>
              <a:rPr lang="en-US" sz="1600" dirty="0"/>
              <a:t>Linux may choose to context switch the CPU to a different runnable process</a:t>
            </a:r>
          </a:p>
        </p:txBody>
      </p:sp>
      <p:sp>
        <p:nvSpPr>
          <p:cNvPr id="4" name="Slide Number Placeholder 3"/>
          <p:cNvSpPr>
            <a:spLocks noGrp="1"/>
          </p:cNvSpPr>
          <p:nvPr>
            <p:ph type="sldNum" sz="quarter" idx="10"/>
          </p:nvPr>
        </p:nvSpPr>
        <p:spPr/>
        <p:txBody>
          <a:bodyPr/>
          <a:lstStyle/>
          <a:p>
            <a:fld id="{F3D8482D-149E-464A-ABD3-9AE05EAAC11E}" type="slidenum">
              <a:rPr lang="en-US" smtClean="0"/>
              <a:t>41</a:t>
            </a:fld>
            <a:endParaRPr lang="en-US"/>
          </a:p>
        </p:txBody>
      </p:sp>
      <p:graphicFrame>
        <p:nvGraphicFramePr>
          <p:cNvPr id="7" name="Table 6"/>
          <p:cNvGraphicFramePr>
            <a:graphicFrameLocks noGrp="1"/>
          </p:cNvGraphicFramePr>
          <p:nvPr/>
        </p:nvGraphicFramePr>
        <p:xfrm>
          <a:off x="5669280" y="3749040"/>
          <a:ext cx="3291840" cy="1920240"/>
        </p:xfrm>
        <a:graphic>
          <a:graphicData uri="http://schemas.openxmlformats.org/drawingml/2006/table">
            <a:tbl>
              <a:tblPr firstRow="1" bandRow="1">
                <a:tableStyleId>{5940675A-B579-460E-94D1-54222C63F5DA}</a:tableStyleId>
              </a:tblPr>
              <a:tblGrid>
                <a:gridCol w="3291840">
                  <a:extLst>
                    <a:ext uri="{9D8B030D-6E8A-4147-A177-3AD203B41FA5}">
                      <a16:colId xmlns:a16="http://schemas.microsoft.com/office/drawing/2014/main" val="20000"/>
                    </a:ext>
                  </a:extLst>
                </a:gridCol>
              </a:tblGrid>
              <a:tr h="128016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architecture-independent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38100" cap="flat" cmpd="sng" algn="ctr">
                      <a:solidFill>
                        <a:srgbClr val="0066FF"/>
                      </a:solidFill>
                      <a:prstDash val="solid"/>
                      <a:round/>
                      <a:headEnd type="none" w="med" len="med"/>
                      <a:tailEnd type="none" w="med" len="med"/>
                    </a:lnT>
                    <a:lnB w="19050" cap="flat" cmpd="sng" algn="ctr">
                      <a:solidFill>
                        <a:schemeClr val="bg1"/>
                      </a:solidFill>
                      <a:prstDash val="lgDash"/>
                      <a:round/>
                      <a:headEnd type="none" w="med" len="med"/>
                      <a:tailEnd type="none" w="med" len="med"/>
                    </a:lnB>
                    <a:solidFill>
                      <a:srgbClr val="4B2A85">
                        <a:alpha val="80000"/>
                      </a:srgbClr>
                    </a:solidFill>
                  </a:tcPr>
                </a:tc>
                <a:extLst>
                  <a:ext uri="{0D108BD9-81ED-4DB2-BD59-A6C34878D82A}">
                    <a16:rowId xmlns:a16="http://schemas.microsoft.com/office/drawing/2014/main" val="10000"/>
                  </a:ext>
                </a:extLst>
              </a:tr>
              <a:tr h="64008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19050" cap="flat" cmpd="sng" algn="ctr">
                      <a:solidFill>
                        <a:schemeClr val="bg1"/>
                      </a:solidFill>
                      <a:prstDash val="lgDash"/>
                      <a:round/>
                      <a:headEnd type="none" w="med" len="med"/>
                      <a:tailEnd type="none" w="med" len="med"/>
                    </a:lnT>
                    <a:lnB w="38100" cap="flat" cmpd="sng" algn="ctr">
                      <a:solidFill>
                        <a:srgbClr val="0066FF"/>
                      </a:solidFill>
                      <a:prstDash val="solid"/>
                      <a:round/>
                      <a:headEnd type="none" w="med" len="med"/>
                      <a:tailEnd type="none" w="med" len="med"/>
                    </a:lnB>
                    <a:solidFill>
                      <a:srgbClr val="4B2A85">
                        <a:alpha val="80000"/>
                      </a:srgbClr>
                    </a:solidFill>
                  </a:tcPr>
                </a:tc>
                <a:extLst>
                  <a:ext uri="{0D108BD9-81ED-4DB2-BD59-A6C34878D82A}">
                    <a16:rowId xmlns:a16="http://schemas.microsoft.com/office/drawing/2014/main" val="10001"/>
                  </a:ext>
                </a:extLst>
              </a:tr>
            </a:tbl>
          </a:graphicData>
        </a:graphic>
      </p:graphicFrame>
      <p:sp>
        <p:nvSpPr>
          <p:cNvPr id="8" name="TextBox 7"/>
          <p:cNvSpPr txBox="1"/>
          <p:nvPr/>
        </p:nvSpPr>
        <p:spPr>
          <a:xfrm>
            <a:off x="5669280" y="1371600"/>
            <a:ext cx="3291840" cy="1920240"/>
          </a:xfrm>
          <a:prstGeom prst="rect">
            <a:avLst/>
          </a:prstGeom>
          <a:solidFill>
            <a:srgbClr val="C00000">
              <a:alpha val="80000"/>
            </a:srgbClr>
          </a:solidFill>
          <a:ln w="22225">
            <a:solidFill>
              <a:srgbClr val="B7A57A"/>
            </a:solidFill>
          </a:ln>
        </p:spPr>
        <p:txBody>
          <a:bodyPr vert="horz" wrap="square" tIns="91440" rtlCol="0" anchor="t" anchorCtr="0">
            <a:noAutofit/>
          </a:bodyPr>
          <a:lstStyle/>
          <a:p>
            <a:pPr>
              <a:lnSpc>
                <a:spcPct val="80000"/>
              </a:lnSpc>
            </a:pPr>
            <a:endParaRPr lang="en-US"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9" name="TextBox 8"/>
          <p:cNvSpPr txBox="1"/>
          <p:nvPr/>
        </p:nvSpPr>
        <p:spPr>
          <a:xfrm>
            <a:off x="6400800" y="2194560"/>
            <a:ext cx="2560320" cy="1097280"/>
          </a:xfrm>
          <a:prstGeom prst="rect">
            <a:avLst/>
          </a:prstGeom>
          <a:solidFill>
            <a:srgbClr val="990033"/>
          </a:solidFill>
          <a:ln w="22225">
            <a:solidFill>
              <a:srgbClr val="B7A57A"/>
            </a:solidFill>
            <a:prstDash val="lgDash"/>
          </a:ln>
        </p:spPr>
        <p:txBody>
          <a:bodyPr vert="horz" wrap="square" tIns="91440" rtlCol="0" anchor="b" anchorCtr="1">
            <a:noAutofit/>
          </a:bodyPr>
          <a:lstStyle/>
          <a:p>
            <a:pPr algn="ctr">
              <a:lnSpc>
                <a:spcPct val="80000"/>
              </a:lnSpc>
            </a:pPr>
            <a:r>
              <a:rPr lang="en-US" sz="2400" b="1" dirty="0" err="1">
                <a:solidFill>
                  <a:schemeClr val="bg1"/>
                </a:solidFill>
                <a:latin typeface="Calibri" panose="020F0502020204030204" pitchFamily="34" charset="0"/>
                <a:ea typeface="CMU Bright" panose="02000603000000000000" pitchFamily="2" charset="0"/>
                <a:cs typeface="Calibri" panose="020F0502020204030204" pitchFamily="34" charset="0"/>
              </a:rPr>
              <a:t>glibc</a:t>
            </a:r>
            <a:endParaRPr lang="en-US" sz="2400"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10" name="TextBox 9"/>
          <p:cNvSpPr txBox="1"/>
          <p:nvPr/>
        </p:nvSpPr>
        <p:spPr>
          <a:xfrm>
            <a:off x="6400800" y="2286000"/>
            <a:ext cx="1188720" cy="584775"/>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C standard</a:t>
            </a:r>
          </a:p>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library</a:t>
            </a:r>
          </a:p>
        </p:txBody>
      </p:sp>
      <p:sp>
        <p:nvSpPr>
          <p:cNvPr id="11" name="TextBox 10"/>
          <p:cNvSpPr txBox="1"/>
          <p:nvPr/>
        </p:nvSpPr>
        <p:spPr>
          <a:xfrm>
            <a:off x="7955280" y="2409110"/>
            <a:ext cx="1005840" cy="338554"/>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POSIX</a:t>
            </a:r>
          </a:p>
        </p:txBody>
      </p:sp>
      <p:sp>
        <p:nvSpPr>
          <p:cNvPr id="12" name="Rectangle 11"/>
          <p:cNvSpPr/>
          <p:nvPr/>
        </p:nvSpPr>
        <p:spPr bwMode="auto">
          <a:xfrm>
            <a:off x="5669280" y="6035040"/>
            <a:ext cx="3291840" cy="457200"/>
          </a:xfrm>
          <a:prstGeom prst="rect">
            <a:avLst/>
          </a:prstGeom>
          <a:solidFill>
            <a:srgbClr val="008080"/>
          </a:solidFill>
          <a:ln w="38100" cap="flat" cmpd="sng" algn="ctr">
            <a:solidFill>
              <a:srgbClr val="0066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CPU</a:t>
            </a:r>
          </a:p>
        </p:txBody>
      </p:sp>
      <p:sp>
        <p:nvSpPr>
          <p:cNvPr id="13" name="TextBox 12"/>
          <p:cNvSpPr txBox="1"/>
          <p:nvPr/>
        </p:nvSpPr>
        <p:spPr>
          <a:xfrm>
            <a:off x="7589520" y="5623560"/>
            <a:ext cx="1463040" cy="369332"/>
          </a:xfrm>
          <a:prstGeom prst="rect">
            <a:avLst/>
          </a:prstGeom>
          <a:noFill/>
        </p:spPr>
        <p:txBody>
          <a:bodyPr wrap="square" rtlCol="0">
            <a:spAutoFit/>
          </a:bodyPr>
          <a:lstStyle/>
          <a:p>
            <a:pPr algn="r"/>
            <a:r>
              <a:rPr lang="en-US" b="1" dirty="0">
                <a:solidFill>
                  <a:srgbClr val="0066FF"/>
                </a:solidFill>
                <a:latin typeface="Calibri" panose="020F0502020204030204" pitchFamily="34" charset="0"/>
                <a:ea typeface="CMU Bright" panose="02000603000000000000" pitchFamily="2" charset="0"/>
                <a:cs typeface="Calibri" panose="020F0502020204030204" pitchFamily="34" charset="0"/>
              </a:rPr>
              <a:t>Linux kernel</a:t>
            </a:r>
          </a:p>
        </p:txBody>
      </p:sp>
      <p:sp>
        <p:nvSpPr>
          <p:cNvPr id="14" name="TextBox 13"/>
          <p:cNvSpPr txBox="1"/>
          <p:nvPr/>
        </p:nvSpPr>
        <p:spPr>
          <a:xfrm>
            <a:off x="7406640" y="1051560"/>
            <a:ext cx="1645920" cy="369332"/>
          </a:xfrm>
          <a:prstGeom prst="rect">
            <a:avLst/>
          </a:prstGeom>
          <a:noFill/>
        </p:spPr>
        <p:txBody>
          <a:bodyPr wrap="square" rtlCol="0">
            <a:spAutoFit/>
          </a:bodyPr>
          <a:lstStyle/>
          <a:p>
            <a:pPr algn="r"/>
            <a:r>
              <a:rPr lang="en-US" b="1" dirty="0">
                <a:solidFill>
                  <a:srgbClr val="B7A57A"/>
                </a:solidFill>
                <a:latin typeface="Calibri" panose="020F0502020204030204" pitchFamily="34" charset="0"/>
                <a:ea typeface="CMU Bright" panose="02000603000000000000" pitchFamily="2" charset="0"/>
                <a:cs typeface="Calibri" panose="020F0502020204030204" pitchFamily="34" charset="0"/>
              </a:rPr>
              <a:t>Your program</a:t>
            </a:r>
          </a:p>
        </p:txBody>
      </p:sp>
      <p:grpSp>
        <p:nvGrpSpPr>
          <p:cNvPr id="5" name="Group 4"/>
          <p:cNvGrpSpPr/>
          <p:nvPr/>
        </p:nvGrpSpPr>
        <p:grpSpPr>
          <a:xfrm>
            <a:off x="3108960" y="1005840"/>
            <a:ext cx="2286000" cy="5763399"/>
            <a:chOff x="3108960" y="1005840"/>
            <a:chExt cx="2286000" cy="5763399"/>
          </a:xfrm>
        </p:grpSpPr>
        <p:sp>
          <p:nvSpPr>
            <p:cNvPr id="16" name="Rectangle 7"/>
            <p:cNvSpPr>
              <a:spLocks noChangeArrowheads="1"/>
            </p:cNvSpPr>
            <p:nvPr>
              <p:custDataLst>
                <p:tags r:id="rId1"/>
              </p:custDataLst>
            </p:nvPr>
          </p:nvSpPr>
          <p:spPr bwMode="auto">
            <a:xfrm>
              <a:off x="3108960" y="1280160"/>
              <a:ext cx="2286000" cy="5212080"/>
            </a:xfrm>
            <a:prstGeom prst="rect">
              <a:avLst/>
            </a:prstGeom>
            <a:solidFill>
              <a:schemeClr val="accent2">
                <a:lumMod val="20000"/>
                <a:lumOff val="80000"/>
              </a:schemeClr>
            </a:solidFill>
            <a:ln w="25400">
              <a:solidFill>
                <a:schemeClr val="tx1"/>
              </a:solidFill>
              <a:miter lim="800000"/>
              <a:headEnd/>
              <a:tailEnd/>
            </a:ln>
            <a:effectLst/>
          </p:spPr>
          <p:txBody>
            <a:bodyPr wrap="none" anchorCtr="1"/>
            <a:lstStyle/>
            <a:p>
              <a:pPr algn="ctr">
                <a:lnSpc>
                  <a:spcPct val="100000"/>
                </a:lnSpc>
              </a:pPr>
              <a:endParaRPr lang="en-US" b="0" dirty="0">
                <a:latin typeface="Calibri" panose="020F0502020204030204" pitchFamily="34" charset="0"/>
                <a:ea typeface="CMU Bright" panose="02000603000000000000" pitchFamily="2" charset="0"/>
                <a:cs typeface="Calibri" panose="020F0502020204030204" pitchFamily="34" charset="0"/>
              </a:endParaRPr>
            </a:p>
          </p:txBody>
        </p:sp>
        <p:sp>
          <p:nvSpPr>
            <p:cNvPr id="17" name="TextBox 16"/>
            <p:cNvSpPr txBox="1"/>
            <p:nvPr/>
          </p:nvSpPr>
          <p:spPr>
            <a:xfrm>
              <a:off x="3108960" y="1005840"/>
              <a:ext cx="2286000" cy="276999"/>
            </a:xfrm>
            <a:prstGeom prst="rect">
              <a:avLst/>
            </a:prstGeom>
            <a:noFill/>
          </p:spPr>
          <p:txBody>
            <a:bodyPr wrap="square" tIns="0" bIns="0" rtlCol="0">
              <a:sp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0xFFFFFFFF</a:t>
              </a:r>
            </a:p>
          </p:txBody>
        </p:sp>
        <p:sp>
          <p:nvSpPr>
            <p:cNvPr id="18" name="TextBox 17"/>
            <p:cNvSpPr txBox="1"/>
            <p:nvPr/>
          </p:nvSpPr>
          <p:spPr>
            <a:xfrm>
              <a:off x="3108960" y="6492240"/>
              <a:ext cx="2286000" cy="276999"/>
            </a:xfrm>
            <a:prstGeom prst="rect">
              <a:avLst/>
            </a:prstGeom>
            <a:noFill/>
          </p:spPr>
          <p:txBody>
            <a:bodyPr wrap="square" tIns="0" bIns="0" rtlCol="0">
              <a:sp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0x00000000</a:t>
              </a:r>
            </a:p>
          </p:txBody>
        </p:sp>
        <p:sp>
          <p:nvSpPr>
            <p:cNvPr id="19" name="Rectangle 18"/>
            <p:cNvSpPr/>
            <p:nvPr/>
          </p:nvSpPr>
          <p:spPr bwMode="auto">
            <a:xfrm>
              <a:off x="3108960" y="1554480"/>
              <a:ext cx="2286000" cy="548640"/>
            </a:xfrm>
            <a:prstGeom prst="rect">
              <a:avLst/>
            </a:prstGeom>
            <a:solidFill>
              <a:srgbClr val="CC0066">
                <a:alpha val="60000"/>
              </a:srgbClr>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8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Linux</a:t>
              </a:r>
              <a:br>
                <a:rPr lang="en-US" dirty="0">
                  <a:latin typeface="Calibri" panose="020F0502020204030204" pitchFamily="34" charset="0"/>
                  <a:ea typeface="CMU Bright" panose="02000603000000000000" pitchFamily="2" charset="0"/>
                  <a:cs typeface="Calibri" panose="020F0502020204030204" pitchFamily="34" charset="0"/>
                </a:rPr>
              </a:br>
              <a:r>
                <a:rPr lang="en-US" dirty="0">
                  <a:latin typeface="Calibri" panose="020F0502020204030204" pitchFamily="34" charset="0"/>
                  <a:ea typeface="CMU Bright" panose="02000603000000000000" pitchFamily="2" charset="0"/>
                  <a:cs typeface="Calibri" panose="020F0502020204030204" pitchFamily="34" charset="0"/>
                </a:rPr>
                <a:t>kernel</a:t>
              </a:r>
            </a:p>
          </p:txBody>
        </p:sp>
        <p:sp>
          <p:nvSpPr>
            <p:cNvPr id="20" name="Rectangle 19"/>
            <p:cNvSpPr/>
            <p:nvPr/>
          </p:nvSpPr>
          <p:spPr bwMode="auto">
            <a:xfrm>
              <a:off x="3108960" y="246888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Stack</a:t>
              </a:r>
            </a:p>
          </p:txBody>
        </p:sp>
        <p:sp>
          <p:nvSpPr>
            <p:cNvPr id="21" name="Rectangle 20"/>
            <p:cNvSpPr/>
            <p:nvPr/>
          </p:nvSpPr>
          <p:spPr bwMode="auto">
            <a:xfrm>
              <a:off x="3108960" y="448056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Heap (</a:t>
              </a:r>
              <a:r>
                <a:rPr lang="en-US" dirty="0" err="1">
                  <a:latin typeface="Calibri" panose="020F0502020204030204" pitchFamily="34" charset="0"/>
                  <a:ea typeface="CMU Bright" panose="02000603000000000000" pitchFamily="2" charset="0"/>
                  <a:cs typeface="Calibri" panose="020F0502020204030204" pitchFamily="34" charset="0"/>
                </a:rPr>
                <a:t>malloc</a:t>
              </a:r>
              <a:r>
                <a:rPr lang="en-US" dirty="0">
                  <a:latin typeface="Calibri" panose="020F0502020204030204" pitchFamily="34" charset="0"/>
                  <a:ea typeface="CMU Bright" panose="02000603000000000000" pitchFamily="2" charset="0"/>
                  <a:cs typeface="Calibri" panose="020F0502020204030204" pitchFamily="34" charset="0"/>
                </a:rPr>
                <a:t>/free)</a:t>
              </a:r>
            </a:p>
          </p:txBody>
        </p:sp>
        <p:sp>
          <p:nvSpPr>
            <p:cNvPr id="22" name="Rectangle 21"/>
            <p:cNvSpPr/>
            <p:nvPr/>
          </p:nvSpPr>
          <p:spPr bwMode="auto">
            <a:xfrm>
              <a:off x="3108960" y="4937760"/>
              <a:ext cx="2286000" cy="54864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Read/Write Segment</a:t>
              </a:r>
              <a:br>
                <a:rPr lang="en-US" dirty="0">
                  <a:latin typeface="Calibri" panose="020F0502020204030204" pitchFamily="34" charset="0"/>
                  <a:ea typeface="CMU Bright" panose="02000603000000000000" pitchFamily="2" charset="0"/>
                  <a:cs typeface="Calibri" panose="020F0502020204030204" pitchFamily="34" charset="0"/>
                </a:rPr>
              </a:br>
              <a:r>
                <a:rPr lang="en-US" i="1" dirty="0">
                  <a:latin typeface="Calibri" panose="020F0502020204030204" pitchFamily="34" charset="0"/>
                  <a:ea typeface="CMU Bright" panose="02000603000000000000" pitchFamily="2" charset="0"/>
                  <a:cs typeface="Calibri" panose="020F0502020204030204" pitchFamily="34" charset="0"/>
                </a:rPr>
                <a:t>.data</a:t>
              </a:r>
              <a:r>
                <a:rPr lang="en-US" dirty="0">
                  <a:latin typeface="Calibri" panose="020F0502020204030204" pitchFamily="34" charset="0"/>
                  <a:ea typeface="CMU Bright" panose="02000603000000000000" pitchFamily="2" charset="0"/>
                  <a:cs typeface="Calibri" panose="020F0502020204030204" pitchFamily="34" charset="0"/>
                </a:rPr>
                <a:t>, </a:t>
              </a:r>
              <a:r>
                <a:rPr lang="en-US" i="1" dirty="0">
                  <a:latin typeface="Calibri" panose="020F0502020204030204" pitchFamily="34" charset="0"/>
                  <a:ea typeface="CMU Bright" panose="02000603000000000000" pitchFamily="2" charset="0"/>
                  <a:cs typeface="Calibri" panose="020F0502020204030204" pitchFamily="34" charset="0"/>
                </a:rPr>
                <a:t>.</a:t>
              </a:r>
              <a:r>
                <a:rPr lang="en-US" i="1" dirty="0" err="1">
                  <a:latin typeface="Calibri" panose="020F0502020204030204" pitchFamily="34" charset="0"/>
                  <a:ea typeface="CMU Bright" panose="02000603000000000000" pitchFamily="2" charset="0"/>
                  <a:cs typeface="Calibri" panose="020F0502020204030204" pitchFamily="34" charset="0"/>
                </a:rPr>
                <a:t>bss</a:t>
              </a:r>
              <a:endParaRPr lang="en-US" i="1" dirty="0">
                <a:latin typeface="Calibri" panose="020F0502020204030204" pitchFamily="34" charset="0"/>
                <a:ea typeface="CMU Bright" panose="02000603000000000000" pitchFamily="2" charset="0"/>
                <a:cs typeface="Calibri" panose="020F0502020204030204" pitchFamily="34" charset="0"/>
              </a:endParaRPr>
            </a:p>
          </p:txBody>
        </p:sp>
        <p:sp>
          <p:nvSpPr>
            <p:cNvPr id="23" name="Rectangle 22"/>
            <p:cNvSpPr/>
            <p:nvPr/>
          </p:nvSpPr>
          <p:spPr bwMode="auto">
            <a:xfrm>
              <a:off x="3108960" y="356616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Shared Libraries</a:t>
              </a:r>
            </a:p>
          </p:txBody>
        </p:sp>
        <p:sp>
          <p:nvSpPr>
            <p:cNvPr id="24" name="Rectangle 23"/>
            <p:cNvSpPr/>
            <p:nvPr/>
          </p:nvSpPr>
          <p:spPr bwMode="auto">
            <a:xfrm>
              <a:off x="3108960" y="5486400"/>
              <a:ext cx="2286000" cy="54864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Read-Only Segment</a:t>
              </a:r>
              <a:br>
                <a:rPr lang="en-US" dirty="0">
                  <a:latin typeface="Calibri" panose="020F0502020204030204" pitchFamily="34" charset="0"/>
                  <a:ea typeface="CMU Bright" panose="02000603000000000000" pitchFamily="2" charset="0"/>
                  <a:cs typeface="Calibri" panose="020F0502020204030204" pitchFamily="34" charset="0"/>
                </a:rPr>
              </a:br>
              <a:r>
                <a:rPr lang="en-US" i="1" dirty="0">
                  <a:latin typeface="Calibri" panose="020F0502020204030204" pitchFamily="34" charset="0"/>
                  <a:ea typeface="CMU Bright" panose="02000603000000000000" pitchFamily="2" charset="0"/>
                  <a:cs typeface="Calibri" panose="020F0502020204030204" pitchFamily="34" charset="0"/>
                </a:rPr>
                <a:t>.text</a:t>
              </a:r>
              <a:r>
                <a:rPr lang="en-US" dirty="0">
                  <a:latin typeface="Calibri" panose="020F0502020204030204" pitchFamily="34" charset="0"/>
                  <a:ea typeface="CMU Bright" panose="02000603000000000000" pitchFamily="2" charset="0"/>
                  <a:cs typeface="Calibri" panose="020F0502020204030204" pitchFamily="34" charset="0"/>
                </a:rPr>
                <a:t>, </a:t>
              </a:r>
              <a:r>
                <a:rPr lang="en-US" i="1" dirty="0">
                  <a:latin typeface="Calibri" panose="020F0502020204030204" pitchFamily="34" charset="0"/>
                  <a:ea typeface="CMU Bright" panose="02000603000000000000" pitchFamily="2" charset="0"/>
                  <a:cs typeface="Calibri" panose="020F0502020204030204" pitchFamily="34" charset="0"/>
                </a:rPr>
                <a:t>.</a:t>
              </a:r>
              <a:r>
                <a:rPr lang="en-US" i="1" dirty="0" err="1">
                  <a:latin typeface="Calibri" panose="020F0502020204030204" pitchFamily="34" charset="0"/>
                  <a:ea typeface="CMU Bright" panose="02000603000000000000" pitchFamily="2" charset="0"/>
                  <a:cs typeface="Calibri" panose="020F0502020204030204" pitchFamily="34" charset="0"/>
                </a:rPr>
                <a:t>rodata</a:t>
              </a:r>
              <a:endParaRPr lang="en-US" i="1" dirty="0">
                <a:latin typeface="Calibri" panose="020F0502020204030204" pitchFamily="34" charset="0"/>
                <a:ea typeface="CMU Bright" panose="02000603000000000000" pitchFamily="2" charset="0"/>
                <a:cs typeface="Calibri" panose="020F0502020204030204" pitchFamily="34" charset="0"/>
              </a:endParaRPr>
            </a:p>
          </p:txBody>
        </p:sp>
        <p:cxnSp>
          <p:nvCxnSpPr>
            <p:cNvPr id="25" name="Straight Arrow Connector 24"/>
            <p:cNvCxnSpPr/>
            <p:nvPr/>
          </p:nvCxnSpPr>
          <p:spPr bwMode="auto">
            <a:xfrm>
              <a:off x="4297680" y="2926080"/>
              <a:ext cx="0" cy="274320"/>
            </a:xfrm>
            <a:prstGeom prst="straightConnector1">
              <a:avLst/>
            </a:prstGeom>
            <a:noFill/>
            <a:ln w="25400" cap="flat" cmpd="sng" algn="ctr">
              <a:solidFill>
                <a:schemeClr val="tx1"/>
              </a:solidFill>
              <a:prstDash val="solid"/>
              <a:round/>
              <a:headEnd type="none" w="med" len="med"/>
              <a:tailEnd type="triangle"/>
            </a:ln>
            <a:effectLst/>
          </p:spPr>
        </p:cxnSp>
        <p:cxnSp>
          <p:nvCxnSpPr>
            <p:cNvPr id="26" name="Straight Arrow Connector 25"/>
            <p:cNvCxnSpPr/>
            <p:nvPr/>
          </p:nvCxnSpPr>
          <p:spPr bwMode="auto">
            <a:xfrm>
              <a:off x="4297680" y="3291840"/>
              <a:ext cx="0" cy="274320"/>
            </a:xfrm>
            <a:prstGeom prst="straightConnector1">
              <a:avLst/>
            </a:prstGeom>
            <a:noFill/>
            <a:ln w="25400" cap="flat" cmpd="sng" algn="ctr">
              <a:solidFill>
                <a:schemeClr val="tx1"/>
              </a:solidFill>
              <a:prstDash val="solid"/>
              <a:round/>
              <a:headEnd type="triangle" w="med" len="med"/>
              <a:tailEnd type="none"/>
            </a:ln>
            <a:effectLst/>
          </p:spPr>
        </p:cxnSp>
        <p:cxnSp>
          <p:nvCxnSpPr>
            <p:cNvPr id="27" name="Straight Arrow Connector 26"/>
            <p:cNvCxnSpPr/>
            <p:nvPr/>
          </p:nvCxnSpPr>
          <p:spPr bwMode="auto">
            <a:xfrm>
              <a:off x="4297680" y="4206240"/>
              <a:ext cx="0" cy="274320"/>
            </a:xfrm>
            <a:prstGeom prst="straightConnector1">
              <a:avLst/>
            </a:prstGeom>
            <a:noFill/>
            <a:ln w="25400" cap="flat" cmpd="sng" algn="ctr">
              <a:solidFill>
                <a:schemeClr val="tx1"/>
              </a:solidFill>
              <a:prstDash val="solid"/>
              <a:round/>
              <a:headEnd type="triangle" w="med" len="med"/>
              <a:tailEnd type="none"/>
            </a:ln>
            <a:effectLst/>
          </p:spPr>
        </p:cxnSp>
        <p:sp>
          <p:nvSpPr>
            <p:cNvPr id="28" name="Rectangle 27"/>
            <p:cNvSpPr/>
            <p:nvPr/>
          </p:nvSpPr>
          <p:spPr bwMode="auto">
            <a:xfrm>
              <a:off x="3108960" y="1280160"/>
              <a:ext cx="2286000" cy="27432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linux-gate.so</a:t>
              </a:r>
            </a:p>
          </p:txBody>
        </p:sp>
      </p:grpSp>
      <p:sp>
        <p:nvSpPr>
          <p:cNvPr id="29" name="Rectangle 28"/>
          <p:cNvSpPr/>
          <p:nvPr/>
        </p:nvSpPr>
        <p:spPr bwMode="auto">
          <a:xfrm>
            <a:off x="4114800" y="1645920"/>
            <a:ext cx="1188720" cy="274320"/>
          </a:xfrm>
          <a:prstGeom prst="rect">
            <a:avLst/>
          </a:prstGeom>
          <a:solidFill>
            <a:srgbClr val="B7A57A">
              <a:alpha val="60000"/>
            </a:srgbClr>
          </a:solidFill>
          <a:ln w="19050" cap="flat" cmpd="sng" algn="ctr">
            <a:solidFill>
              <a:schemeClr val="tx1"/>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anose="020F0502020204030204" pitchFamily="34" charset="0"/>
                <a:ea typeface="CMU Bright" panose="02000603000000000000" pitchFamily="2" charset="0"/>
                <a:cs typeface="Calibri" panose="020F0502020204030204" pitchFamily="34" charset="0"/>
              </a:rPr>
              <a:t>kernel stack</a:t>
            </a:r>
          </a:p>
        </p:txBody>
      </p:sp>
      <p:cxnSp>
        <p:nvCxnSpPr>
          <p:cNvPr id="30" name="Straight Arrow Connector 29"/>
          <p:cNvCxnSpPr/>
          <p:nvPr/>
        </p:nvCxnSpPr>
        <p:spPr bwMode="auto">
          <a:xfrm>
            <a:off x="4709160" y="1920240"/>
            <a:ext cx="0" cy="182880"/>
          </a:xfrm>
          <a:prstGeom prst="straightConnector1">
            <a:avLst/>
          </a:prstGeom>
          <a:noFill/>
          <a:ln w="25400" cap="flat" cmpd="sng" algn="ctr">
            <a:solidFill>
              <a:schemeClr val="tx1"/>
            </a:solidFill>
            <a:prstDash val="solid"/>
            <a:round/>
            <a:headEnd type="none" w="med" len="med"/>
            <a:tailEnd type="triangle"/>
          </a:ln>
          <a:effectLst/>
        </p:spPr>
      </p:cxnSp>
      <p:sp>
        <p:nvSpPr>
          <p:cNvPr id="31" name="Freeform 6"/>
          <p:cNvSpPr>
            <a:spLocks/>
          </p:cNvSpPr>
          <p:nvPr/>
        </p:nvSpPr>
        <p:spPr bwMode="auto">
          <a:xfrm>
            <a:off x="5760720" y="3840480"/>
            <a:ext cx="180975" cy="338138"/>
          </a:xfrm>
          <a:custGeom>
            <a:avLst/>
            <a:gdLst>
              <a:gd name="T0" fmla="*/ 169 w 357"/>
              <a:gd name="T1" fmla="*/ 0 h 816"/>
              <a:gd name="T2" fmla="*/ 115 w 357"/>
              <a:gd name="T3" fmla="*/ 24 h 816"/>
              <a:gd name="T4" fmla="*/ 25 w 357"/>
              <a:gd name="T5" fmla="*/ 84 h 816"/>
              <a:gd name="T6" fmla="*/ 19 w 357"/>
              <a:gd name="T7" fmla="*/ 132 h 816"/>
              <a:gd name="T8" fmla="*/ 55 w 357"/>
              <a:gd name="T9" fmla="*/ 144 h 816"/>
              <a:gd name="T10" fmla="*/ 73 w 357"/>
              <a:gd name="T11" fmla="*/ 150 h 816"/>
              <a:gd name="T12" fmla="*/ 307 w 357"/>
              <a:gd name="T13" fmla="*/ 192 h 816"/>
              <a:gd name="T14" fmla="*/ 325 w 357"/>
              <a:gd name="T15" fmla="*/ 210 h 816"/>
              <a:gd name="T16" fmla="*/ 253 w 357"/>
              <a:gd name="T17" fmla="*/ 258 h 816"/>
              <a:gd name="T18" fmla="*/ 205 w 357"/>
              <a:gd name="T19" fmla="*/ 288 h 816"/>
              <a:gd name="T20" fmla="*/ 181 w 357"/>
              <a:gd name="T21" fmla="*/ 294 h 816"/>
              <a:gd name="T22" fmla="*/ 97 w 357"/>
              <a:gd name="T23" fmla="*/ 330 h 816"/>
              <a:gd name="T24" fmla="*/ 61 w 357"/>
              <a:gd name="T25" fmla="*/ 354 h 816"/>
              <a:gd name="T26" fmla="*/ 43 w 357"/>
              <a:gd name="T27" fmla="*/ 366 h 816"/>
              <a:gd name="T28" fmla="*/ 103 w 357"/>
              <a:gd name="T29" fmla="*/ 414 h 816"/>
              <a:gd name="T30" fmla="*/ 145 w 357"/>
              <a:gd name="T31" fmla="*/ 402 h 816"/>
              <a:gd name="T32" fmla="*/ 163 w 357"/>
              <a:gd name="T33" fmla="*/ 414 h 816"/>
              <a:gd name="T34" fmla="*/ 253 w 357"/>
              <a:gd name="T35" fmla="*/ 462 h 816"/>
              <a:gd name="T36" fmla="*/ 247 w 357"/>
              <a:gd name="T37" fmla="*/ 576 h 816"/>
              <a:gd name="T38" fmla="*/ 193 w 357"/>
              <a:gd name="T39" fmla="*/ 606 h 816"/>
              <a:gd name="T40" fmla="*/ 181 w 357"/>
              <a:gd name="T41" fmla="*/ 684 h 816"/>
              <a:gd name="T42" fmla="*/ 163 w 357"/>
              <a:gd name="T43" fmla="*/ 780 h 816"/>
              <a:gd name="T44" fmla="*/ 175 w 357"/>
              <a:gd name="T4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816">
                <a:moveTo>
                  <a:pt x="169" y="0"/>
                </a:moveTo>
                <a:cubicBezTo>
                  <a:pt x="149" y="7"/>
                  <a:pt x="135" y="17"/>
                  <a:pt x="115" y="24"/>
                </a:cubicBezTo>
                <a:cubicBezTo>
                  <a:pt x="100" y="39"/>
                  <a:pt x="44" y="78"/>
                  <a:pt x="25" y="84"/>
                </a:cubicBezTo>
                <a:cubicBezTo>
                  <a:pt x="16" y="98"/>
                  <a:pt x="0" y="113"/>
                  <a:pt x="19" y="132"/>
                </a:cubicBezTo>
                <a:cubicBezTo>
                  <a:pt x="28" y="141"/>
                  <a:pt x="43" y="140"/>
                  <a:pt x="55" y="144"/>
                </a:cubicBezTo>
                <a:cubicBezTo>
                  <a:pt x="61" y="146"/>
                  <a:pt x="73" y="150"/>
                  <a:pt x="73" y="150"/>
                </a:cubicBezTo>
                <a:cubicBezTo>
                  <a:pt x="148" y="139"/>
                  <a:pt x="235" y="168"/>
                  <a:pt x="307" y="192"/>
                </a:cubicBezTo>
                <a:cubicBezTo>
                  <a:pt x="313" y="198"/>
                  <a:pt x="320" y="203"/>
                  <a:pt x="325" y="210"/>
                </a:cubicBezTo>
                <a:cubicBezTo>
                  <a:pt x="357" y="258"/>
                  <a:pt x="272" y="256"/>
                  <a:pt x="253" y="258"/>
                </a:cubicBezTo>
                <a:cubicBezTo>
                  <a:pt x="196" y="272"/>
                  <a:pt x="265" y="251"/>
                  <a:pt x="205" y="288"/>
                </a:cubicBezTo>
                <a:cubicBezTo>
                  <a:pt x="198" y="292"/>
                  <a:pt x="189" y="291"/>
                  <a:pt x="181" y="294"/>
                </a:cubicBezTo>
                <a:cubicBezTo>
                  <a:pt x="62" y="343"/>
                  <a:pt x="192" y="298"/>
                  <a:pt x="97" y="330"/>
                </a:cubicBezTo>
                <a:cubicBezTo>
                  <a:pt x="83" y="335"/>
                  <a:pt x="73" y="346"/>
                  <a:pt x="61" y="354"/>
                </a:cubicBezTo>
                <a:cubicBezTo>
                  <a:pt x="55" y="358"/>
                  <a:pt x="43" y="366"/>
                  <a:pt x="43" y="366"/>
                </a:cubicBezTo>
                <a:cubicBezTo>
                  <a:pt x="53" y="397"/>
                  <a:pt x="78" y="397"/>
                  <a:pt x="103" y="414"/>
                </a:cubicBezTo>
                <a:cubicBezTo>
                  <a:pt x="117" y="410"/>
                  <a:pt x="131" y="400"/>
                  <a:pt x="145" y="402"/>
                </a:cubicBezTo>
                <a:cubicBezTo>
                  <a:pt x="152" y="403"/>
                  <a:pt x="157" y="411"/>
                  <a:pt x="163" y="414"/>
                </a:cubicBezTo>
                <a:cubicBezTo>
                  <a:pt x="192" y="429"/>
                  <a:pt x="225" y="444"/>
                  <a:pt x="253" y="462"/>
                </a:cubicBezTo>
                <a:cubicBezTo>
                  <a:pt x="265" y="497"/>
                  <a:pt x="270" y="542"/>
                  <a:pt x="247" y="576"/>
                </a:cubicBezTo>
                <a:cubicBezTo>
                  <a:pt x="236" y="593"/>
                  <a:pt x="193" y="606"/>
                  <a:pt x="193" y="606"/>
                </a:cubicBezTo>
                <a:cubicBezTo>
                  <a:pt x="178" y="651"/>
                  <a:pt x="173" y="626"/>
                  <a:pt x="181" y="684"/>
                </a:cubicBezTo>
                <a:cubicBezTo>
                  <a:pt x="171" y="715"/>
                  <a:pt x="168" y="748"/>
                  <a:pt x="163" y="780"/>
                </a:cubicBezTo>
                <a:cubicBezTo>
                  <a:pt x="170" y="808"/>
                  <a:pt x="165" y="797"/>
                  <a:pt x="175" y="816"/>
                </a:cubicBezTo>
              </a:path>
            </a:pathLst>
          </a:custGeom>
          <a:noFill/>
          <a:ln w="28575" cmpd="sng">
            <a:solidFill>
              <a:srgbClr val="FFFF00"/>
            </a:solidFill>
            <a:round/>
            <a:headEnd/>
            <a:tailEnd/>
          </a:ln>
          <a:effectLst>
            <a:glow rad="38100">
              <a:schemeClr val="tx1"/>
            </a:glow>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000"/>
          </a:p>
        </p:txBody>
      </p:sp>
      <p:sp>
        <p:nvSpPr>
          <p:cNvPr id="6" name="TextBox 5"/>
          <p:cNvSpPr txBox="1"/>
          <p:nvPr/>
        </p:nvSpPr>
        <p:spPr>
          <a:xfrm>
            <a:off x="5669280" y="6035040"/>
            <a:ext cx="914400" cy="457200"/>
          </a:xfrm>
          <a:prstGeom prst="rect">
            <a:avLst/>
          </a:prstGeom>
          <a:noFill/>
        </p:spPr>
        <p:txBody>
          <a:bodyPr wrap="square" rtlCol="0" anchor="ctr" anchorCtr="0">
            <a:noAutofit/>
          </a:bodyPr>
          <a:lstStyle/>
          <a:p>
            <a:pPr algn="ctr"/>
            <a:r>
              <a:rPr lang="en-US" sz="2000" b="1" dirty="0" err="1">
                <a:solidFill>
                  <a:srgbClr val="FFFF00"/>
                </a:solidFill>
                <a:effectLst>
                  <a:glow rad="38100">
                    <a:schemeClr val="tx1"/>
                  </a:glow>
                </a:effectLst>
                <a:latin typeface="Calibri" panose="020F0502020204030204" pitchFamily="34" charset="0"/>
                <a:ea typeface="CMU Bright" panose="02000603000000000000" pitchFamily="2" charset="0"/>
                <a:cs typeface="Calibri" panose="020F0502020204030204" pitchFamily="34" charset="0"/>
              </a:rPr>
              <a:t>priv</a:t>
            </a:r>
            <a:endParaRPr lang="en-US" sz="2000" b="1" dirty="0">
              <a:solidFill>
                <a:srgbClr val="FFFF00"/>
              </a:solidFill>
              <a:effectLst>
                <a:glow rad="38100">
                  <a:schemeClr val="tx1"/>
                </a:glow>
              </a:effectLst>
              <a:latin typeface="Calibri" panose="020F0502020204030204" pitchFamily="34" charset="0"/>
              <a:ea typeface="CMU Bright" panose="02000603000000000000" pitchFamily="2" charset="0"/>
              <a:cs typeface="Calibri" panose="020F0502020204030204" pitchFamily="34" charset="0"/>
            </a:endParaRPr>
          </a:p>
        </p:txBody>
      </p:sp>
      <p:grpSp>
        <p:nvGrpSpPr>
          <p:cNvPr id="35" name="Group 34"/>
          <p:cNvGrpSpPr/>
          <p:nvPr/>
        </p:nvGrpSpPr>
        <p:grpSpPr>
          <a:xfrm>
            <a:off x="2286000" y="1554480"/>
            <a:ext cx="822960" cy="365760"/>
            <a:chOff x="2286000" y="2743200"/>
            <a:chExt cx="822960" cy="365760"/>
          </a:xfrm>
        </p:grpSpPr>
        <p:cxnSp>
          <p:nvCxnSpPr>
            <p:cNvPr id="32" name="Straight Arrow Connector 31"/>
            <p:cNvCxnSpPr/>
            <p:nvPr/>
          </p:nvCxnSpPr>
          <p:spPr bwMode="auto">
            <a:xfrm>
              <a:off x="2743200" y="2926080"/>
              <a:ext cx="365760" cy="0"/>
            </a:xfrm>
            <a:prstGeom prst="straightConnector1">
              <a:avLst/>
            </a:prstGeom>
            <a:noFill/>
            <a:ln w="50800" cap="flat" cmpd="sng" algn="ctr">
              <a:solidFill>
                <a:srgbClr val="FFFF00"/>
              </a:solidFill>
              <a:prstDash val="solid"/>
              <a:round/>
              <a:headEnd type="none" w="med" len="med"/>
              <a:tailEnd type="stealth" w="med" len="med"/>
            </a:ln>
            <a:effectLst>
              <a:glow rad="38100">
                <a:schemeClr val="tx1"/>
              </a:glow>
            </a:effectLst>
          </p:spPr>
        </p:cxnSp>
        <p:sp>
          <p:nvSpPr>
            <p:cNvPr id="15" name="TextBox 14"/>
            <p:cNvSpPr txBox="1"/>
            <p:nvPr/>
          </p:nvSpPr>
          <p:spPr>
            <a:xfrm>
              <a:off x="2286000" y="2743200"/>
              <a:ext cx="548640" cy="365760"/>
            </a:xfrm>
            <a:prstGeom prst="rect">
              <a:avLst/>
            </a:prstGeom>
            <a:noFill/>
          </p:spPr>
          <p:txBody>
            <a:bodyPr wrap="square" lIns="91440" tIns="0" bIns="0" rtlCol="0" anchor="ctr" anchorCtr="0">
              <a:noAutofit/>
            </a:bodyPr>
            <a:lstStyle/>
            <a:p>
              <a:pPr algn="ctr"/>
              <a:r>
                <a:rPr lang="en-US" sz="2000" b="1" dirty="0">
                  <a:solidFill>
                    <a:srgbClr val="FFFF00"/>
                  </a:solidFill>
                  <a:effectLst>
                    <a:glow rad="50800">
                      <a:schemeClr val="tx1"/>
                    </a:glow>
                  </a:effectLst>
                  <a:latin typeface="Calibri" panose="020F0502020204030204" pitchFamily="34" charset="0"/>
                  <a:ea typeface="CMU Bright" panose="02000603000000000000" pitchFamily="2" charset="0"/>
                  <a:cs typeface="Calibri" panose="020F0502020204030204" pitchFamily="34" charset="0"/>
                </a:rPr>
                <a:t>SP</a:t>
              </a:r>
            </a:p>
          </p:txBody>
        </p:sp>
      </p:grpSp>
      <p:grpSp>
        <p:nvGrpSpPr>
          <p:cNvPr id="36" name="Group 35"/>
          <p:cNvGrpSpPr/>
          <p:nvPr/>
        </p:nvGrpSpPr>
        <p:grpSpPr>
          <a:xfrm>
            <a:off x="2286000" y="1828800"/>
            <a:ext cx="822960" cy="365760"/>
            <a:chOff x="2286000" y="5577840"/>
            <a:chExt cx="822960" cy="365760"/>
          </a:xfrm>
        </p:grpSpPr>
        <p:cxnSp>
          <p:nvCxnSpPr>
            <p:cNvPr id="33" name="Straight Arrow Connector 32"/>
            <p:cNvCxnSpPr/>
            <p:nvPr/>
          </p:nvCxnSpPr>
          <p:spPr bwMode="auto">
            <a:xfrm>
              <a:off x="2743200" y="5760720"/>
              <a:ext cx="365760" cy="0"/>
            </a:xfrm>
            <a:prstGeom prst="straightConnector1">
              <a:avLst/>
            </a:prstGeom>
            <a:noFill/>
            <a:ln w="50800" cap="flat" cmpd="sng" algn="ctr">
              <a:solidFill>
                <a:srgbClr val="FFFF00"/>
              </a:solidFill>
              <a:prstDash val="solid"/>
              <a:round/>
              <a:headEnd type="none" w="med" len="med"/>
              <a:tailEnd type="stealth" w="med" len="med"/>
            </a:ln>
            <a:effectLst>
              <a:glow rad="38100">
                <a:schemeClr val="tx1"/>
              </a:glow>
            </a:effectLst>
          </p:spPr>
        </p:cxnSp>
        <p:sp>
          <p:nvSpPr>
            <p:cNvPr id="34" name="TextBox 33"/>
            <p:cNvSpPr txBox="1"/>
            <p:nvPr/>
          </p:nvSpPr>
          <p:spPr>
            <a:xfrm>
              <a:off x="2286000" y="5577840"/>
              <a:ext cx="548640" cy="365760"/>
            </a:xfrm>
            <a:prstGeom prst="rect">
              <a:avLst/>
            </a:prstGeom>
            <a:noFill/>
          </p:spPr>
          <p:txBody>
            <a:bodyPr wrap="square" lIns="91440" tIns="0" bIns="0" rtlCol="0" anchor="ctr" anchorCtr="0">
              <a:noAutofit/>
            </a:bodyPr>
            <a:lstStyle/>
            <a:p>
              <a:pPr algn="ctr"/>
              <a:r>
                <a:rPr lang="en-US" sz="2000" b="1" dirty="0">
                  <a:solidFill>
                    <a:srgbClr val="FFFF00"/>
                  </a:solidFill>
                  <a:effectLst>
                    <a:glow rad="50800">
                      <a:schemeClr val="tx1"/>
                    </a:glow>
                  </a:effectLst>
                  <a:latin typeface="Calibri" panose="020F0502020204030204" pitchFamily="34" charset="0"/>
                  <a:ea typeface="CMU Bright" panose="02000603000000000000" pitchFamily="2" charset="0"/>
                  <a:cs typeface="Calibri" panose="020F0502020204030204" pitchFamily="34" charset="0"/>
                </a:rPr>
                <a:t>IP</a:t>
              </a:r>
            </a:p>
          </p:txBody>
        </p:sp>
      </p:grpSp>
    </p:spTree>
    <p:extLst>
      <p:ext uri="{BB962C8B-B14F-4D97-AF65-F5344CB8AC3E}">
        <p14:creationId xmlns:p14="http://schemas.microsoft.com/office/powerpoint/2010/main" val="7918875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Calls on x86/Linux</a:t>
            </a:r>
          </a:p>
        </p:txBody>
      </p:sp>
      <p:sp>
        <p:nvSpPr>
          <p:cNvPr id="3" name="Content Placeholder 2"/>
          <p:cNvSpPr>
            <a:spLocks noGrp="1"/>
          </p:cNvSpPr>
          <p:nvPr>
            <p:ph idx="1"/>
          </p:nvPr>
        </p:nvSpPr>
        <p:spPr>
          <a:xfrm>
            <a:off x="182880" y="1362075"/>
            <a:ext cx="2926080" cy="4972050"/>
          </a:xfrm>
        </p:spPr>
        <p:txBody>
          <a:bodyPr/>
          <a:lstStyle/>
          <a:p>
            <a:pPr marL="0" indent="0">
              <a:buNone/>
            </a:pPr>
            <a:r>
              <a:rPr lang="en-US" sz="2000" dirty="0"/>
              <a:t>Eventually, the </a:t>
            </a:r>
            <a:br>
              <a:rPr lang="en-US" sz="2000" dirty="0"/>
            </a:br>
            <a:r>
              <a:rPr lang="en-US" sz="2000" dirty="0"/>
              <a:t>system call handler</a:t>
            </a:r>
            <a:br>
              <a:rPr lang="en-US" sz="2000" dirty="0"/>
            </a:br>
            <a:r>
              <a:rPr lang="en-US" sz="2000" dirty="0"/>
              <a:t>finishes</a:t>
            </a:r>
          </a:p>
          <a:p>
            <a:pPr marL="342900" lvl="1"/>
            <a:r>
              <a:rPr lang="en-US" sz="1800" dirty="0"/>
              <a:t>Returns back to the system call entry point</a:t>
            </a:r>
          </a:p>
          <a:p>
            <a:pPr marL="608076" lvl="2"/>
            <a:r>
              <a:rPr lang="en-US" sz="1600" dirty="0"/>
              <a:t>Places the system call’s return value in the appropriate register</a:t>
            </a:r>
          </a:p>
          <a:p>
            <a:pPr marL="608076" lvl="2"/>
            <a:r>
              <a:rPr lang="en-US" sz="1600" dirty="0"/>
              <a:t>Calls </a:t>
            </a:r>
            <a:r>
              <a:rPr lang="en-US" sz="1600" dirty="0">
                <a:latin typeface="Courier New" panose="02070309020205020404" pitchFamily="49" charset="0"/>
                <a:cs typeface="Courier New" panose="02070309020205020404" pitchFamily="49" charset="0"/>
              </a:rPr>
              <a:t>SYSEXIT</a:t>
            </a:r>
            <a:r>
              <a:rPr lang="en-US" sz="1600" dirty="0"/>
              <a:t> to return to the user-level code</a:t>
            </a:r>
          </a:p>
        </p:txBody>
      </p:sp>
      <p:sp>
        <p:nvSpPr>
          <p:cNvPr id="4" name="Slide Number Placeholder 3"/>
          <p:cNvSpPr>
            <a:spLocks noGrp="1"/>
          </p:cNvSpPr>
          <p:nvPr>
            <p:ph type="sldNum" sz="quarter" idx="10"/>
          </p:nvPr>
        </p:nvSpPr>
        <p:spPr/>
        <p:txBody>
          <a:bodyPr/>
          <a:lstStyle/>
          <a:p>
            <a:fld id="{F3D8482D-149E-464A-ABD3-9AE05EAAC11E}" type="slidenum">
              <a:rPr lang="en-US" smtClean="0"/>
              <a:t>42</a:t>
            </a:fld>
            <a:endParaRPr lang="en-US"/>
          </a:p>
        </p:txBody>
      </p:sp>
      <p:graphicFrame>
        <p:nvGraphicFramePr>
          <p:cNvPr id="7" name="Table 6"/>
          <p:cNvGraphicFramePr>
            <a:graphicFrameLocks noGrp="1"/>
          </p:cNvGraphicFramePr>
          <p:nvPr/>
        </p:nvGraphicFramePr>
        <p:xfrm>
          <a:off x="5669280" y="3749040"/>
          <a:ext cx="3291840" cy="1920240"/>
        </p:xfrm>
        <a:graphic>
          <a:graphicData uri="http://schemas.openxmlformats.org/drawingml/2006/table">
            <a:tbl>
              <a:tblPr firstRow="1" bandRow="1">
                <a:tableStyleId>{5940675A-B579-460E-94D1-54222C63F5DA}</a:tableStyleId>
              </a:tblPr>
              <a:tblGrid>
                <a:gridCol w="3291840">
                  <a:extLst>
                    <a:ext uri="{9D8B030D-6E8A-4147-A177-3AD203B41FA5}">
                      <a16:colId xmlns:a16="http://schemas.microsoft.com/office/drawing/2014/main" val="20000"/>
                    </a:ext>
                  </a:extLst>
                </a:gridCol>
              </a:tblGrid>
              <a:tr h="128016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architecture-independent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38100" cap="flat" cmpd="sng" algn="ctr">
                      <a:solidFill>
                        <a:srgbClr val="0066FF"/>
                      </a:solidFill>
                      <a:prstDash val="solid"/>
                      <a:round/>
                      <a:headEnd type="none" w="med" len="med"/>
                      <a:tailEnd type="none" w="med" len="med"/>
                    </a:lnT>
                    <a:lnB w="19050" cap="flat" cmpd="sng" algn="ctr">
                      <a:solidFill>
                        <a:schemeClr val="bg1"/>
                      </a:solidFill>
                      <a:prstDash val="lgDash"/>
                      <a:round/>
                      <a:headEnd type="none" w="med" len="med"/>
                      <a:tailEnd type="none" w="med" len="med"/>
                    </a:lnB>
                    <a:solidFill>
                      <a:srgbClr val="4B2A85">
                        <a:alpha val="80000"/>
                      </a:srgbClr>
                    </a:solidFill>
                  </a:tcPr>
                </a:tc>
                <a:extLst>
                  <a:ext uri="{0D108BD9-81ED-4DB2-BD59-A6C34878D82A}">
                    <a16:rowId xmlns:a16="http://schemas.microsoft.com/office/drawing/2014/main" val="10000"/>
                  </a:ext>
                </a:extLst>
              </a:tr>
              <a:tr h="64008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19050" cap="flat" cmpd="sng" algn="ctr">
                      <a:solidFill>
                        <a:schemeClr val="bg1"/>
                      </a:solidFill>
                      <a:prstDash val="lgDash"/>
                      <a:round/>
                      <a:headEnd type="none" w="med" len="med"/>
                      <a:tailEnd type="none" w="med" len="med"/>
                    </a:lnT>
                    <a:lnB w="38100" cap="flat" cmpd="sng" algn="ctr">
                      <a:solidFill>
                        <a:srgbClr val="0066FF"/>
                      </a:solidFill>
                      <a:prstDash val="solid"/>
                      <a:round/>
                      <a:headEnd type="none" w="med" len="med"/>
                      <a:tailEnd type="none" w="med" len="med"/>
                    </a:lnB>
                    <a:solidFill>
                      <a:srgbClr val="4B2A85">
                        <a:alpha val="80000"/>
                      </a:srgbClr>
                    </a:solidFill>
                  </a:tcPr>
                </a:tc>
                <a:extLst>
                  <a:ext uri="{0D108BD9-81ED-4DB2-BD59-A6C34878D82A}">
                    <a16:rowId xmlns:a16="http://schemas.microsoft.com/office/drawing/2014/main" val="10001"/>
                  </a:ext>
                </a:extLst>
              </a:tr>
            </a:tbl>
          </a:graphicData>
        </a:graphic>
      </p:graphicFrame>
      <p:sp>
        <p:nvSpPr>
          <p:cNvPr id="8" name="TextBox 7"/>
          <p:cNvSpPr txBox="1"/>
          <p:nvPr/>
        </p:nvSpPr>
        <p:spPr>
          <a:xfrm>
            <a:off x="5669280" y="1371600"/>
            <a:ext cx="3291840" cy="1920240"/>
          </a:xfrm>
          <a:prstGeom prst="rect">
            <a:avLst/>
          </a:prstGeom>
          <a:solidFill>
            <a:srgbClr val="C00000">
              <a:alpha val="80000"/>
            </a:srgbClr>
          </a:solidFill>
          <a:ln w="22225">
            <a:solidFill>
              <a:srgbClr val="B7A57A"/>
            </a:solidFill>
          </a:ln>
        </p:spPr>
        <p:txBody>
          <a:bodyPr vert="horz" wrap="square" tIns="91440" rtlCol="0" anchor="t" anchorCtr="0">
            <a:noAutofit/>
          </a:bodyPr>
          <a:lstStyle/>
          <a:p>
            <a:pPr>
              <a:lnSpc>
                <a:spcPct val="80000"/>
              </a:lnSpc>
            </a:pPr>
            <a:endParaRPr lang="en-US"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9" name="TextBox 8"/>
          <p:cNvSpPr txBox="1"/>
          <p:nvPr/>
        </p:nvSpPr>
        <p:spPr>
          <a:xfrm>
            <a:off x="6400800" y="2194560"/>
            <a:ext cx="2560320" cy="1097280"/>
          </a:xfrm>
          <a:prstGeom prst="rect">
            <a:avLst/>
          </a:prstGeom>
          <a:solidFill>
            <a:srgbClr val="990033"/>
          </a:solidFill>
          <a:ln w="22225">
            <a:solidFill>
              <a:srgbClr val="B7A57A"/>
            </a:solidFill>
            <a:prstDash val="lgDash"/>
          </a:ln>
        </p:spPr>
        <p:txBody>
          <a:bodyPr vert="horz" wrap="square" tIns="91440" rtlCol="0" anchor="b" anchorCtr="1">
            <a:noAutofit/>
          </a:bodyPr>
          <a:lstStyle/>
          <a:p>
            <a:pPr algn="ctr">
              <a:lnSpc>
                <a:spcPct val="80000"/>
              </a:lnSpc>
            </a:pPr>
            <a:r>
              <a:rPr lang="en-US" sz="2400" b="1" dirty="0" err="1">
                <a:solidFill>
                  <a:schemeClr val="bg1"/>
                </a:solidFill>
                <a:latin typeface="Calibri" panose="020F0502020204030204" pitchFamily="34" charset="0"/>
                <a:ea typeface="CMU Bright" panose="02000603000000000000" pitchFamily="2" charset="0"/>
                <a:cs typeface="Calibri" panose="020F0502020204030204" pitchFamily="34" charset="0"/>
              </a:rPr>
              <a:t>glibc</a:t>
            </a:r>
            <a:endParaRPr lang="en-US" sz="2400"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10" name="TextBox 9"/>
          <p:cNvSpPr txBox="1"/>
          <p:nvPr/>
        </p:nvSpPr>
        <p:spPr>
          <a:xfrm>
            <a:off x="6400800" y="2286000"/>
            <a:ext cx="1188720" cy="584775"/>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C standard</a:t>
            </a:r>
          </a:p>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library</a:t>
            </a:r>
          </a:p>
        </p:txBody>
      </p:sp>
      <p:sp>
        <p:nvSpPr>
          <p:cNvPr id="11" name="TextBox 10"/>
          <p:cNvSpPr txBox="1"/>
          <p:nvPr/>
        </p:nvSpPr>
        <p:spPr>
          <a:xfrm>
            <a:off x="7955280" y="2409110"/>
            <a:ext cx="1005840" cy="338554"/>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POSIX</a:t>
            </a:r>
          </a:p>
        </p:txBody>
      </p:sp>
      <p:sp>
        <p:nvSpPr>
          <p:cNvPr id="12" name="Rectangle 11"/>
          <p:cNvSpPr/>
          <p:nvPr/>
        </p:nvSpPr>
        <p:spPr bwMode="auto">
          <a:xfrm>
            <a:off x="5669280" y="6035040"/>
            <a:ext cx="3291840" cy="457200"/>
          </a:xfrm>
          <a:prstGeom prst="rect">
            <a:avLst/>
          </a:prstGeom>
          <a:solidFill>
            <a:srgbClr val="008080"/>
          </a:solidFill>
          <a:ln w="38100" cap="flat" cmpd="sng" algn="ctr">
            <a:solidFill>
              <a:srgbClr val="0066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CPU</a:t>
            </a:r>
          </a:p>
        </p:txBody>
      </p:sp>
      <p:sp>
        <p:nvSpPr>
          <p:cNvPr id="13" name="TextBox 12"/>
          <p:cNvSpPr txBox="1"/>
          <p:nvPr/>
        </p:nvSpPr>
        <p:spPr>
          <a:xfrm>
            <a:off x="7589520" y="5623560"/>
            <a:ext cx="1463040" cy="369332"/>
          </a:xfrm>
          <a:prstGeom prst="rect">
            <a:avLst/>
          </a:prstGeom>
          <a:noFill/>
        </p:spPr>
        <p:txBody>
          <a:bodyPr wrap="square" rtlCol="0">
            <a:spAutoFit/>
          </a:bodyPr>
          <a:lstStyle/>
          <a:p>
            <a:pPr algn="r"/>
            <a:r>
              <a:rPr lang="en-US" b="1" dirty="0">
                <a:solidFill>
                  <a:srgbClr val="0066FF"/>
                </a:solidFill>
                <a:latin typeface="Calibri" panose="020F0502020204030204" pitchFamily="34" charset="0"/>
                <a:ea typeface="CMU Bright" panose="02000603000000000000" pitchFamily="2" charset="0"/>
                <a:cs typeface="Calibri" panose="020F0502020204030204" pitchFamily="34" charset="0"/>
              </a:rPr>
              <a:t>Linux kernel</a:t>
            </a:r>
          </a:p>
        </p:txBody>
      </p:sp>
      <p:sp>
        <p:nvSpPr>
          <p:cNvPr id="14" name="TextBox 13"/>
          <p:cNvSpPr txBox="1"/>
          <p:nvPr/>
        </p:nvSpPr>
        <p:spPr>
          <a:xfrm>
            <a:off x="7406640" y="1051560"/>
            <a:ext cx="1645920" cy="369332"/>
          </a:xfrm>
          <a:prstGeom prst="rect">
            <a:avLst/>
          </a:prstGeom>
          <a:noFill/>
        </p:spPr>
        <p:txBody>
          <a:bodyPr wrap="square" rtlCol="0">
            <a:spAutoFit/>
          </a:bodyPr>
          <a:lstStyle/>
          <a:p>
            <a:pPr algn="r"/>
            <a:r>
              <a:rPr lang="en-US" b="1" dirty="0">
                <a:solidFill>
                  <a:srgbClr val="B7A57A"/>
                </a:solidFill>
                <a:latin typeface="Calibri" panose="020F0502020204030204" pitchFamily="34" charset="0"/>
                <a:ea typeface="CMU Bright" panose="02000603000000000000" pitchFamily="2" charset="0"/>
                <a:cs typeface="Calibri" panose="020F0502020204030204" pitchFamily="34" charset="0"/>
              </a:rPr>
              <a:t>Your program</a:t>
            </a:r>
          </a:p>
        </p:txBody>
      </p:sp>
      <p:grpSp>
        <p:nvGrpSpPr>
          <p:cNvPr id="5" name="Group 4"/>
          <p:cNvGrpSpPr/>
          <p:nvPr/>
        </p:nvGrpSpPr>
        <p:grpSpPr>
          <a:xfrm>
            <a:off x="3108960" y="1005840"/>
            <a:ext cx="2286000" cy="5763399"/>
            <a:chOff x="3108960" y="1005840"/>
            <a:chExt cx="2286000" cy="5763399"/>
          </a:xfrm>
        </p:grpSpPr>
        <p:sp>
          <p:nvSpPr>
            <p:cNvPr id="16" name="Rectangle 7"/>
            <p:cNvSpPr>
              <a:spLocks noChangeArrowheads="1"/>
            </p:cNvSpPr>
            <p:nvPr>
              <p:custDataLst>
                <p:tags r:id="rId1"/>
              </p:custDataLst>
            </p:nvPr>
          </p:nvSpPr>
          <p:spPr bwMode="auto">
            <a:xfrm>
              <a:off x="3108960" y="1280160"/>
              <a:ext cx="2286000" cy="5212080"/>
            </a:xfrm>
            <a:prstGeom prst="rect">
              <a:avLst/>
            </a:prstGeom>
            <a:solidFill>
              <a:schemeClr val="accent2">
                <a:lumMod val="20000"/>
                <a:lumOff val="80000"/>
              </a:schemeClr>
            </a:solidFill>
            <a:ln w="25400">
              <a:solidFill>
                <a:schemeClr val="tx1"/>
              </a:solidFill>
              <a:miter lim="800000"/>
              <a:headEnd/>
              <a:tailEnd/>
            </a:ln>
            <a:effectLst/>
          </p:spPr>
          <p:txBody>
            <a:bodyPr wrap="none" anchorCtr="1"/>
            <a:lstStyle/>
            <a:p>
              <a:pPr algn="ctr">
                <a:lnSpc>
                  <a:spcPct val="100000"/>
                </a:lnSpc>
              </a:pPr>
              <a:endParaRPr lang="en-US" b="0" dirty="0">
                <a:latin typeface="Calibri" panose="020F0502020204030204" pitchFamily="34" charset="0"/>
                <a:ea typeface="CMU Bright" panose="02000603000000000000" pitchFamily="2" charset="0"/>
                <a:cs typeface="Calibri" panose="020F0502020204030204" pitchFamily="34" charset="0"/>
              </a:endParaRPr>
            </a:p>
          </p:txBody>
        </p:sp>
        <p:sp>
          <p:nvSpPr>
            <p:cNvPr id="17" name="TextBox 16"/>
            <p:cNvSpPr txBox="1"/>
            <p:nvPr/>
          </p:nvSpPr>
          <p:spPr>
            <a:xfrm>
              <a:off x="3108960" y="1005840"/>
              <a:ext cx="2286000" cy="276999"/>
            </a:xfrm>
            <a:prstGeom prst="rect">
              <a:avLst/>
            </a:prstGeom>
            <a:noFill/>
          </p:spPr>
          <p:txBody>
            <a:bodyPr wrap="square" tIns="0" bIns="0" rtlCol="0">
              <a:sp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0xFFFFFFFF</a:t>
              </a:r>
            </a:p>
          </p:txBody>
        </p:sp>
        <p:sp>
          <p:nvSpPr>
            <p:cNvPr id="18" name="TextBox 17"/>
            <p:cNvSpPr txBox="1"/>
            <p:nvPr/>
          </p:nvSpPr>
          <p:spPr>
            <a:xfrm>
              <a:off x="3108960" y="6492240"/>
              <a:ext cx="2286000" cy="276999"/>
            </a:xfrm>
            <a:prstGeom prst="rect">
              <a:avLst/>
            </a:prstGeom>
            <a:noFill/>
          </p:spPr>
          <p:txBody>
            <a:bodyPr wrap="square" tIns="0" bIns="0" rtlCol="0">
              <a:sp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0x00000000</a:t>
              </a:r>
            </a:p>
          </p:txBody>
        </p:sp>
        <p:sp>
          <p:nvSpPr>
            <p:cNvPr id="19" name="Rectangle 18"/>
            <p:cNvSpPr/>
            <p:nvPr/>
          </p:nvSpPr>
          <p:spPr bwMode="auto">
            <a:xfrm>
              <a:off x="3108960" y="1554480"/>
              <a:ext cx="2286000" cy="548640"/>
            </a:xfrm>
            <a:prstGeom prst="rect">
              <a:avLst/>
            </a:prstGeom>
            <a:solidFill>
              <a:srgbClr val="CC0066">
                <a:alpha val="60000"/>
              </a:srgbClr>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8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Linux</a:t>
              </a:r>
              <a:br>
                <a:rPr lang="en-US" dirty="0">
                  <a:latin typeface="Calibri" panose="020F0502020204030204" pitchFamily="34" charset="0"/>
                  <a:ea typeface="CMU Bright" panose="02000603000000000000" pitchFamily="2" charset="0"/>
                  <a:cs typeface="Calibri" panose="020F0502020204030204" pitchFamily="34" charset="0"/>
                </a:rPr>
              </a:br>
              <a:r>
                <a:rPr lang="en-US" dirty="0">
                  <a:latin typeface="Calibri" panose="020F0502020204030204" pitchFamily="34" charset="0"/>
                  <a:ea typeface="CMU Bright" panose="02000603000000000000" pitchFamily="2" charset="0"/>
                  <a:cs typeface="Calibri" panose="020F0502020204030204" pitchFamily="34" charset="0"/>
                </a:rPr>
                <a:t>kernel</a:t>
              </a:r>
            </a:p>
          </p:txBody>
        </p:sp>
        <p:sp>
          <p:nvSpPr>
            <p:cNvPr id="20" name="Rectangle 19"/>
            <p:cNvSpPr/>
            <p:nvPr/>
          </p:nvSpPr>
          <p:spPr bwMode="auto">
            <a:xfrm>
              <a:off x="3108960" y="246888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Stack</a:t>
              </a:r>
            </a:p>
          </p:txBody>
        </p:sp>
        <p:sp>
          <p:nvSpPr>
            <p:cNvPr id="21" name="Rectangle 20"/>
            <p:cNvSpPr/>
            <p:nvPr/>
          </p:nvSpPr>
          <p:spPr bwMode="auto">
            <a:xfrm>
              <a:off x="3108960" y="448056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Heap (</a:t>
              </a:r>
              <a:r>
                <a:rPr lang="en-US" dirty="0" err="1">
                  <a:latin typeface="Calibri" panose="020F0502020204030204" pitchFamily="34" charset="0"/>
                  <a:ea typeface="CMU Bright" panose="02000603000000000000" pitchFamily="2" charset="0"/>
                  <a:cs typeface="Calibri" panose="020F0502020204030204" pitchFamily="34" charset="0"/>
                </a:rPr>
                <a:t>malloc</a:t>
              </a:r>
              <a:r>
                <a:rPr lang="en-US" dirty="0">
                  <a:latin typeface="Calibri" panose="020F0502020204030204" pitchFamily="34" charset="0"/>
                  <a:ea typeface="CMU Bright" panose="02000603000000000000" pitchFamily="2" charset="0"/>
                  <a:cs typeface="Calibri" panose="020F0502020204030204" pitchFamily="34" charset="0"/>
                </a:rPr>
                <a:t>/free)</a:t>
              </a:r>
            </a:p>
          </p:txBody>
        </p:sp>
        <p:sp>
          <p:nvSpPr>
            <p:cNvPr id="22" name="Rectangle 21"/>
            <p:cNvSpPr/>
            <p:nvPr/>
          </p:nvSpPr>
          <p:spPr bwMode="auto">
            <a:xfrm>
              <a:off x="3108960" y="4937760"/>
              <a:ext cx="2286000" cy="54864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Read/Write Segment</a:t>
              </a:r>
              <a:br>
                <a:rPr lang="en-US" dirty="0">
                  <a:latin typeface="Calibri" panose="020F0502020204030204" pitchFamily="34" charset="0"/>
                  <a:ea typeface="CMU Bright" panose="02000603000000000000" pitchFamily="2" charset="0"/>
                  <a:cs typeface="Calibri" panose="020F0502020204030204" pitchFamily="34" charset="0"/>
                </a:rPr>
              </a:br>
              <a:r>
                <a:rPr lang="en-US" i="1" dirty="0">
                  <a:latin typeface="Calibri" panose="020F0502020204030204" pitchFamily="34" charset="0"/>
                  <a:ea typeface="CMU Bright" panose="02000603000000000000" pitchFamily="2" charset="0"/>
                  <a:cs typeface="Calibri" panose="020F0502020204030204" pitchFamily="34" charset="0"/>
                </a:rPr>
                <a:t>.data</a:t>
              </a:r>
              <a:r>
                <a:rPr lang="en-US" dirty="0">
                  <a:latin typeface="Calibri" panose="020F0502020204030204" pitchFamily="34" charset="0"/>
                  <a:ea typeface="CMU Bright" panose="02000603000000000000" pitchFamily="2" charset="0"/>
                  <a:cs typeface="Calibri" panose="020F0502020204030204" pitchFamily="34" charset="0"/>
                </a:rPr>
                <a:t>, </a:t>
              </a:r>
              <a:r>
                <a:rPr lang="en-US" i="1" dirty="0">
                  <a:latin typeface="Calibri" panose="020F0502020204030204" pitchFamily="34" charset="0"/>
                  <a:ea typeface="CMU Bright" panose="02000603000000000000" pitchFamily="2" charset="0"/>
                  <a:cs typeface="Calibri" panose="020F0502020204030204" pitchFamily="34" charset="0"/>
                </a:rPr>
                <a:t>.</a:t>
              </a:r>
              <a:r>
                <a:rPr lang="en-US" i="1" dirty="0" err="1">
                  <a:latin typeface="Calibri" panose="020F0502020204030204" pitchFamily="34" charset="0"/>
                  <a:ea typeface="CMU Bright" panose="02000603000000000000" pitchFamily="2" charset="0"/>
                  <a:cs typeface="Calibri" panose="020F0502020204030204" pitchFamily="34" charset="0"/>
                </a:rPr>
                <a:t>bss</a:t>
              </a:r>
              <a:endParaRPr lang="en-US" i="1" dirty="0">
                <a:latin typeface="Calibri" panose="020F0502020204030204" pitchFamily="34" charset="0"/>
                <a:ea typeface="CMU Bright" panose="02000603000000000000" pitchFamily="2" charset="0"/>
                <a:cs typeface="Calibri" panose="020F0502020204030204" pitchFamily="34" charset="0"/>
              </a:endParaRPr>
            </a:p>
          </p:txBody>
        </p:sp>
        <p:sp>
          <p:nvSpPr>
            <p:cNvPr id="23" name="Rectangle 22"/>
            <p:cNvSpPr/>
            <p:nvPr/>
          </p:nvSpPr>
          <p:spPr bwMode="auto">
            <a:xfrm>
              <a:off x="3108960" y="356616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Shared Libraries</a:t>
              </a:r>
            </a:p>
          </p:txBody>
        </p:sp>
        <p:sp>
          <p:nvSpPr>
            <p:cNvPr id="24" name="Rectangle 23"/>
            <p:cNvSpPr/>
            <p:nvPr/>
          </p:nvSpPr>
          <p:spPr bwMode="auto">
            <a:xfrm>
              <a:off x="3108960" y="5486400"/>
              <a:ext cx="2286000" cy="54864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Read-Only Segment</a:t>
              </a:r>
              <a:br>
                <a:rPr lang="en-US" dirty="0">
                  <a:latin typeface="Calibri" panose="020F0502020204030204" pitchFamily="34" charset="0"/>
                  <a:ea typeface="CMU Bright" panose="02000603000000000000" pitchFamily="2" charset="0"/>
                  <a:cs typeface="Calibri" panose="020F0502020204030204" pitchFamily="34" charset="0"/>
                </a:rPr>
              </a:br>
              <a:r>
                <a:rPr lang="en-US" i="1" dirty="0">
                  <a:latin typeface="Calibri" panose="020F0502020204030204" pitchFamily="34" charset="0"/>
                  <a:ea typeface="CMU Bright" panose="02000603000000000000" pitchFamily="2" charset="0"/>
                  <a:cs typeface="Calibri" panose="020F0502020204030204" pitchFamily="34" charset="0"/>
                </a:rPr>
                <a:t>.text</a:t>
              </a:r>
              <a:r>
                <a:rPr lang="en-US" dirty="0">
                  <a:latin typeface="Calibri" panose="020F0502020204030204" pitchFamily="34" charset="0"/>
                  <a:ea typeface="CMU Bright" panose="02000603000000000000" pitchFamily="2" charset="0"/>
                  <a:cs typeface="Calibri" panose="020F0502020204030204" pitchFamily="34" charset="0"/>
                </a:rPr>
                <a:t>, </a:t>
              </a:r>
              <a:r>
                <a:rPr lang="en-US" i="1" dirty="0">
                  <a:latin typeface="Calibri" panose="020F0502020204030204" pitchFamily="34" charset="0"/>
                  <a:ea typeface="CMU Bright" panose="02000603000000000000" pitchFamily="2" charset="0"/>
                  <a:cs typeface="Calibri" panose="020F0502020204030204" pitchFamily="34" charset="0"/>
                </a:rPr>
                <a:t>.</a:t>
              </a:r>
              <a:r>
                <a:rPr lang="en-US" i="1" dirty="0" err="1">
                  <a:latin typeface="Calibri" panose="020F0502020204030204" pitchFamily="34" charset="0"/>
                  <a:ea typeface="CMU Bright" panose="02000603000000000000" pitchFamily="2" charset="0"/>
                  <a:cs typeface="Calibri" panose="020F0502020204030204" pitchFamily="34" charset="0"/>
                </a:rPr>
                <a:t>rodata</a:t>
              </a:r>
              <a:endParaRPr lang="en-US" i="1" dirty="0">
                <a:latin typeface="Calibri" panose="020F0502020204030204" pitchFamily="34" charset="0"/>
                <a:ea typeface="CMU Bright" panose="02000603000000000000" pitchFamily="2" charset="0"/>
                <a:cs typeface="Calibri" panose="020F0502020204030204" pitchFamily="34" charset="0"/>
              </a:endParaRPr>
            </a:p>
          </p:txBody>
        </p:sp>
        <p:cxnSp>
          <p:nvCxnSpPr>
            <p:cNvPr id="25" name="Straight Arrow Connector 24"/>
            <p:cNvCxnSpPr/>
            <p:nvPr/>
          </p:nvCxnSpPr>
          <p:spPr bwMode="auto">
            <a:xfrm>
              <a:off x="4297680" y="2926080"/>
              <a:ext cx="0" cy="274320"/>
            </a:xfrm>
            <a:prstGeom prst="straightConnector1">
              <a:avLst/>
            </a:prstGeom>
            <a:noFill/>
            <a:ln w="25400" cap="flat" cmpd="sng" algn="ctr">
              <a:solidFill>
                <a:schemeClr val="tx1"/>
              </a:solidFill>
              <a:prstDash val="solid"/>
              <a:round/>
              <a:headEnd type="none" w="med" len="med"/>
              <a:tailEnd type="triangle"/>
            </a:ln>
            <a:effectLst/>
          </p:spPr>
        </p:cxnSp>
        <p:cxnSp>
          <p:nvCxnSpPr>
            <p:cNvPr id="26" name="Straight Arrow Connector 25"/>
            <p:cNvCxnSpPr/>
            <p:nvPr/>
          </p:nvCxnSpPr>
          <p:spPr bwMode="auto">
            <a:xfrm>
              <a:off x="4297680" y="3291840"/>
              <a:ext cx="0" cy="274320"/>
            </a:xfrm>
            <a:prstGeom prst="straightConnector1">
              <a:avLst/>
            </a:prstGeom>
            <a:noFill/>
            <a:ln w="25400" cap="flat" cmpd="sng" algn="ctr">
              <a:solidFill>
                <a:schemeClr val="tx1"/>
              </a:solidFill>
              <a:prstDash val="solid"/>
              <a:round/>
              <a:headEnd type="triangle" w="med" len="med"/>
              <a:tailEnd type="none"/>
            </a:ln>
            <a:effectLst/>
          </p:spPr>
        </p:cxnSp>
        <p:cxnSp>
          <p:nvCxnSpPr>
            <p:cNvPr id="27" name="Straight Arrow Connector 26"/>
            <p:cNvCxnSpPr/>
            <p:nvPr/>
          </p:nvCxnSpPr>
          <p:spPr bwMode="auto">
            <a:xfrm>
              <a:off x="4297680" y="4206240"/>
              <a:ext cx="0" cy="274320"/>
            </a:xfrm>
            <a:prstGeom prst="straightConnector1">
              <a:avLst/>
            </a:prstGeom>
            <a:noFill/>
            <a:ln w="25400" cap="flat" cmpd="sng" algn="ctr">
              <a:solidFill>
                <a:schemeClr val="tx1"/>
              </a:solidFill>
              <a:prstDash val="solid"/>
              <a:round/>
              <a:headEnd type="triangle" w="med" len="med"/>
              <a:tailEnd type="none"/>
            </a:ln>
            <a:effectLst/>
          </p:spPr>
        </p:cxnSp>
        <p:sp>
          <p:nvSpPr>
            <p:cNvPr id="28" name="Rectangle 27"/>
            <p:cNvSpPr/>
            <p:nvPr/>
          </p:nvSpPr>
          <p:spPr bwMode="auto">
            <a:xfrm>
              <a:off x="3108960" y="1280160"/>
              <a:ext cx="2286000" cy="27432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linux-gate.so</a:t>
              </a:r>
            </a:p>
          </p:txBody>
        </p:sp>
      </p:grpSp>
      <p:sp>
        <p:nvSpPr>
          <p:cNvPr id="29" name="Rectangle 28"/>
          <p:cNvSpPr/>
          <p:nvPr/>
        </p:nvSpPr>
        <p:spPr bwMode="auto">
          <a:xfrm>
            <a:off x="4114800" y="1645920"/>
            <a:ext cx="1188720" cy="274320"/>
          </a:xfrm>
          <a:prstGeom prst="rect">
            <a:avLst/>
          </a:prstGeom>
          <a:solidFill>
            <a:srgbClr val="B7A57A">
              <a:alpha val="60000"/>
            </a:srgbClr>
          </a:solidFill>
          <a:ln w="19050" cap="flat" cmpd="sng" algn="ctr">
            <a:solidFill>
              <a:schemeClr val="tx1"/>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anose="020F0502020204030204" pitchFamily="34" charset="0"/>
                <a:ea typeface="CMU Bright" panose="02000603000000000000" pitchFamily="2" charset="0"/>
                <a:cs typeface="Calibri" panose="020F0502020204030204" pitchFamily="34" charset="0"/>
              </a:rPr>
              <a:t>kernel stack</a:t>
            </a:r>
          </a:p>
        </p:txBody>
      </p:sp>
      <p:cxnSp>
        <p:nvCxnSpPr>
          <p:cNvPr id="30" name="Straight Arrow Connector 29"/>
          <p:cNvCxnSpPr/>
          <p:nvPr/>
        </p:nvCxnSpPr>
        <p:spPr bwMode="auto">
          <a:xfrm>
            <a:off x="4709160" y="1920240"/>
            <a:ext cx="0" cy="182880"/>
          </a:xfrm>
          <a:prstGeom prst="straightConnector1">
            <a:avLst/>
          </a:prstGeom>
          <a:noFill/>
          <a:ln w="25400" cap="flat" cmpd="sng" algn="ctr">
            <a:solidFill>
              <a:schemeClr val="tx1"/>
            </a:solidFill>
            <a:prstDash val="solid"/>
            <a:round/>
            <a:headEnd type="none" w="med" len="med"/>
            <a:tailEnd type="triangle"/>
          </a:ln>
          <a:effectLst/>
        </p:spPr>
      </p:cxnSp>
      <p:sp>
        <p:nvSpPr>
          <p:cNvPr id="31" name="Freeform 6"/>
          <p:cNvSpPr>
            <a:spLocks/>
          </p:cNvSpPr>
          <p:nvPr/>
        </p:nvSpPr>
        <p:spPr bwMode="auto">
          <a:xfrm>
            <a:off x="5760720" y="5212080"/>
            <a:ext cx="180975" cy="338138"/>
          </a:xfrm>
          <a:custGeom>
            <a:avLst/>
            <a:gdLst>
              <a:gd name="T0" fmla="*/ 169 w 357"/>
              <a:gd name="T1" fmla="*/ 0 h 816"/>
              <a:gd name="T2" fmla="*/ 115 w 357"/>
              <a:gd name="T3" fmla="*/ 24 h 816"/>
              <a:gd name="T4" fmla="*/ 25 w 357"/>
              <a:gd name="T5" fmla="*/ 84 h 816"/>
              <a:gd name="T6" fmla="*/ 19 w 357"/>
              <a:gd name="T7" fmla="*/ 132 h 816"/>
              <a:gd name="T8" fmla="*/ 55 w 357"/>
              <a:gd name="T9" fmla="*/ 144 h 816"/>
              <a:gd name="T10" fmla="*/ 73 w 357"/>
              <a:gd name="T11" fmla="*/ 150 h 816"/>
              <a:gd name="T12" fmla="*/ 307 w 357"/>
              <a:gd name="T13" fmla="*/ 192 h 816"/>
              <a:gd name="T14" fmla="*/ 325 w 357"/>
              <a:gd name="T15" fmla="*/ 210 h 816"/>
              <a:gd name="T16" fmla="*/ 253 w 357"/>
              <a:gd name="T17" fmla="*/ 258 h 816"/>
              <a:gd name="T18" fmla="*/ 205 w 357"/>
              <a:gd name="T19" fmla="*/ 288 h 816"/>
              <a:gd name="T20" fmla="*/ 181 w 357"/>
              <a:gd name="T21" fmla="*/ 294 h 816"/>
              <a:gd name="T22" fmla="*/ 97 w 357"/>
              <a:gd name="T23" fmla="*/ 330 h 816"/>
              <a:gd name="T24" fmla="*/ 61 w 357"/>
              <a:gd name="T25" fmla="*/ 354 h 816"/>
              <a:gd name="T26" fmla="*/ 43 w 357"/>
              <a:gd name="T27" fmla="*/ 366 h 816"/>
              <a:gd name="T28" fmla="*/ 103 w 357"/>
              <a:gd name="T29" fmla="*/ 414 h 816"/>
              <a:gd name="T30" fmla="*/ 145 w 357"/>
              <a:gd name="T31" fmla="*/ 402 h 816"/>
              <a:gd name="T32" fmla="*/ 163 w 357"/>
              <a:gd name="T33" fmla="*/ 414 h 816"/>
              <a:gd name="T34" fmla="*/ 253 w 357"/>
              <a:gd name="T35" fmla="*/ 462 h 816"/>
              <a:gd name="T36" fmla="*/ 247 w 357"/>
              <a:gd name="T37" fmla="*/ 576 h 816"/>
              <a:gd name="T38" fmla="*/ 193 w 357"/>
              <a:gd name="T39" fmla="*/ 606 h 816"/>
              <a:gd name="T40" fmla="*/ 181 w 357"/>
              <a:gd name="T41" fmla="*/ 684 h 816"/>
              <a:gd name="T42" fmla="*/ 163 w 357"/>
              <a:gd name="T43" fmla="*/ 780 h 816"/>
              <a:gd name="T44" fmla="*/ 175 w 357"/>
              <a:gd name="T4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816">
                <a:moveTo>
                  <a:pt x="169" y="0"/>
                </a:moveTo>
                <a:cubicBezTo>
                  <a:pt x="149" y="7"/>
                  <a:pt x="135" y="17"/>
                  <a:pt x="115" y="24"/>
                </a:cubicBezTo>
                <a:cubicBezTo>
                  <a:pt x="100" y="39"/>
                  <a:pt x="44" y="78"/>
                  <a:pt x="25" y="84"/>
                </a:cubicBezTo>
                <a:cubicBezTo>
                  <a:pt x="16" y="98"/>
                  <a:pt x="0" y="113"/>
                  <a:pt x="19" y="132"/>
                </a:cubicBezTo>
                <a:cubicBezTo>
                  <a:pt x="28" y="141"/>
                  <a:pt x="43" y="140"/>
                  <a:pt x="55" y="144"/>
                </a:cubicBezTo>
                <a:cubicBezTo>
                  <a:pt x="61" y="146"/>
                  <a:pt x="73" y="150"/>
                  <a:pt x="73" y="150"/>
                </a:cubicBezTo>
                <a:cubicBezTo>
                  <a:pt x="148" y="139"/>
                  <a:pt x="235" y="168"/>
                  <a:pt x="307" y="192"/>
                </a:cubicBezTo>
                <a:cubicBezTo>
                  <a:pt x="313" y="198"/>
                  <a:pt x="320" y="203"/>
                  <a:pt x="325" y="210"/>
                </a:cubicBezTo>
                <a:cubicBezTo>
                  <a:pt x="357" y="258"/>
                  <a:pt x="272" y="256"/>
                  <a:pt x="253" y="258"/>
                </a:cubicBezTo>
                <a:cubicBezTo>
                  <a:pt x="196" y="272"/>
                  <a:pt x="265" y="251"/>
                  <a:pt x="205" y="288"/>
                </a:cubicBezTo>
                <a:cubicBezTo>
                  <a:pt x="198" y="292"/>
                  <a:pt x="189" y="291"/>
                  <a:pt x="181" y="294"/>
                </a:cubicBezTo>
                <a:cubicBezTo>
                  <a:pt x="62" y="343"/>
                  <a:pt x="192" y="298"/>
                  <a:pt x="97" y="330"/>
                </a:cubicBezTo>
                <a:cubicBezTo>
                  <a:pt x="83" y="335"/>
                  <a:pt x="73" y="346"/>
                  <a:pt x="61" y="354"/>
                </a:cubicBezTo>
                <a:cubicBezTo>
                  <a:pt x="55" y="358"/>
                  <a:pt x="43" y="366"/>
                  <a:pt x="43" y="366"/>
                </a:cubicBezTo>
                <a:cubicBezTo>
                  <a:pt x="53" y="397"/>
                  <a:pt x="78" y="397"/>
                  <a:pt x="103" y="414"/>
                </a:cubicBezTo>
                <a:cubicBezTo>
                  <a:pt x="117" y="410"/>
                  <a:pt x="131" y="400"/>
                  <a:pt x="145" y="402"/>
                </a:cubicBezTo>
                <a:cubicBezTo>
                  <a:pt x="152" y="403"/>
                  <a:pt x="157" y="411"/>
                  <a:pt x="163" y="414"/>
                </a:cubicBezTo>
                <a:cubicBezTo>
                  <a:pt x="192" y="429"/>
                  <a:pt x="225" y="444"/>
                  <a:pt x="253" y="462"/>
                </a:cubicBezTo>
                <a:cubicBezTo>
                  <a:pt x="265" y="497"/>
                  <a:pt x="270" y="542"/>
                  <a:pt x="247" y="576"/>
                </a:cubicBezTo>
                <a:cubicBezTo>
                  <a:pt x="236" y="593"/>
                  <a:pt x="193" y="606"/>
                  <a:pt x="193" y="606"/>
                </a:cubicBezTo>
                <a:cubicBezTo>
                  <a:pt x="178" y="651"/>
                  <a:pt x="173" y="626"/>
                  <a:pt x="181" y="684"/>
                </a:cubicBezTo>
                <a:cubicBezTo>
                  <a:pt x="171" y="715"/>
                  <a:pt x="168" y="748"/>
                  <a:pt x="163" y="780"/>
                </a:cubicBezTo>
                <a:cubicBezTo>
                  <a:pt x="170" y="808"/>
                  <a:pt x="165" y="797"/>
                  <a:pt x="175" y="816"/>
                </a:cubicBezTo>
              </a:path>
            </a:pathLst>
          </a:custGeom>
          <a:noFill/>
          <a:ln w="28575" cmpd="sng">
            <a:solidFill>
              <a:srgbClr val="FFFF00"/>
            </a:solidFill>
            <a:round/>
            <a:headEnd/>
            <a:tailEnd/>
          </a:ln>
          <a:effectLst>
            <a:glow rad="38100">
              <a:schemeClr val="tx1"/>
            </a:glow>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000"/>
          </a:p>
        </p:txBody>
      </p:sp>
      <p:sp>
        <p:nvSpPr>
          <p:cNvPr id="6" name="TextBox 5"/>
          <p:cNvSpPr txBox="1"/>
          <p:nvPr/>
        </p:nvSpPr>
        <p:spPr>
          <a:xfrm>
            <a:off x="5669280" y="6035040"/>
            <a:ext cx="914400" cy="457200"/>
          </a:xfrm>
          <a:prstGeom prst="rect">
            <a:avLst/>
          </a:prstGeom>
          <a:noFill/>
        </p:spPr>
        <p:txBody>
          <a:bodyPr wrap="square" rtlCol="0" anchor="ctr" anchorCtr="0">
            <a:noAutofit/>
          </a:bodyPr>
          <a:lstStyle/>
          <a:p>
            <a:pPr algn="ctr"/>
            <a:r>
              <a:rPr lang="en-US" sz="2000" b="1" dirty="0" err="1">
                <a:solidFill>
                  <a:srgbClr val="FFFF00"/>
                </a:solidFill>
                <a:effectLst>
                  <a:glow rad="38100">
                    <a:schemeClr val="tx1"/>
                  </a:glow>
                </a:effectLst>
                <a:latin typeface="Calibri" panose="020F0502020204030204" pitchFamily="34" charset="0"/>
                <a:ea typeface="CMU Bright" panose="02000603000000000000" pitchFamily="2" charset="0"/>
                <a:cs typeface="Calibri" panose="020F0502020204030204" pitchFamily="34" charset="0"/>
              </a:rPr>
              <a:t>priv</a:t>
            </a:r>
            <a:endParaRPr lang="en-US" sz="2000" b="1" dirty="0">
              <a:solidFill>
                <a:srgbClr val="FFFF00"/>
              </a:solidFill>
              <a:effectLst>
                <a:glow rad="38100">
                  <a:schemeClr val="tx1"/>
                </a:glow>
              </a:effectLst>
              <a:latin typeface="Calibri" panose="020F0502020204030204" pitchFamily="34" charset="0"/>
              <a:ea typeface="CMU Bright" panose="02000603000000000000" pitchFamily="2" charset="0"/>
              <a:cs typeface="Calibri" panose="020F0502020204030204" pitchFamily="34" charset="0"/>
            </a:endParaRPr>
          </a:p>
        </p:txBody>
      </p:sp>
      <p:grpSp>
        <p:nvGrpSpPr>
          <p:cNvPr id="35" name="Group 34"/>
          <p:cNvGrpSpPr/>
          <p:nvPr/>
        </p:nvGrpSpPr>
        <p:grpSpPr>
          <a:xfrm>
            <a:off x="2286000" y="1554480"/>
            <a:ext cx="822960" cy="365760"/>
            <a:chOff x="2286000" y="2743200"/>
            <a:chExt cx="822960" cy="365760"/>
          </a:xfrm>
        </p:grpSpPr>
        <p:cxnSp>
          <p:nvCxnSpPr>
            <p:cNvPr id="32" name="Straight Arrow Connector 31"/>
            <p:cNvCxnSpPr/>
            <p:nvPr/>
          </p:nvCxnSpPr>
          <p:spPr bwMode="auto">
            <a:xfrm>
              <a:off x="2743200" y="2926080"/>
              <a:ext cx="365760" cy="0"/>
            </a:xfrm>
            <a:prstGeom prst="straightConnector1">
              <a:avLst/>
            </a:prstGeom>
            <a:noFill/>
            <a:ln w="50800" cap="flat" cmpd="sng" algn="ctr">
              <a:solidFill>
                <a:srgbClr val="FFFF00"/>
              </a:solidFill>
              <a:prstDash val="solid"/>
              <a:round/>
              <a:headEnd type="none" w="med" len="med"/>
              <a:tailEnd type="stealth" w="med" len="med"/>
            </a:ln>
            <a:effectLst>
              <a:glow rad="38100">
                <a:schemeClr val="tx1"/>
              </a:glow>
            </a:effectLst>
          </p:spPr>
        </p:cxnSp>
        <p:sp>
          <p:nvSpPr>
            <p:cNvPr id="15" name="TextBox 14"/>
            <p:cNvSpPr txBox="1"/>
            <p:nvPr/>
          </p:nvSpPr>
          <p:spPr>
            <a:xfrm>
              <a:off x="2286000" y="2743200"/>
              <a:ext cx="548640" cy="365760"/>
            </a:xfrm>
            <a:prstGeom prst="rect">
              <a:avLst/>
            </a:prstGeom>
            <a:noFill/>
          </p:spPr>
          <p:txBody>
            <a:bodyPr wrap="square" lIns="91440" tIns="0" bIns="0" rtlCol="0" anchor="ctr" anchorCtr="0">
              <a:noAutofit/>
            </a:bodyPr>
            <a:lstStyle/>
            <a:p>
              <a:pPr algn="ctr"/>
              <a:r>
                <a:rPr lang="en-US" sz="2000" b="1" dirty="0">
                  <a:solidFill>
                    <a:srgbClr val="FFFF00"/>
                  </a:solidFill>
                  <a:effectLst>
                    <a:glow rad="50800">
                      <a:schemeClr val="tx1"/>
                    </a:glow>
                  </a:effectLst>
                  <a:latin typeface="Calibri" panose="020F0502020204030204" pitchFamily="34" charset="0"/>
                  <a:ea typeface="CMU Bright" panose="02000603000000000000" pitchFamily="2" charset="0"/>
                  <a:cs typeface="Calibri" panose="020F0502020204030204" pitchFamily="34" charset="0"/>
                </a:rPr>
                <a:t>SP</a:t>
              </a:r>
            </a:p>
          </p:txBody>
        </p:sp>
      </p:grpSp>
      <p:grpSp>
        <p:nvGrpSpPr>
          <p:cNvPr id="36" name="Group 35"/>
          <p:cNvGrpSpPr/>
          <p:nvPr/>
        </p:nvGrpSpPr>
        <p:grpSpPr>
          <a:xfrm>
            <a:off x="2286000" y="1828800"/>
            <a:ext cx="822960" cy="365760"/>
            <a:chOff x="2286000" y="5577840"/>
            <a:chExt cx="822960" cy="365760"/>
          </a:xfrm>
        </p:grpSpPr>
        <p:cxnSp>
          <p:nvCxnSpPr>
            <p:cNvPr id="33" name="Straight Arrow Connector 32"/>
            <p:cNvCxnSpPr/>
            <p:nvPr/>
          </p:nvCxnSpPr>
          <p:spPr bwMode="auto">
            <a:xfrm>
              <a:off x="2743200" y="5760720"/>
              <a:ext cx="365760" cy="0"/>
            </a:xfrm>
            <a:prstGeom prst="straightConnector1">
              <a:avLst/>
            </a:prstGeom>
            <a:noFill/>
            <a:ln w="50800" cap="flat" cmpd="sng" algn="ctr">
              <a:solidFill>
                <a:srgbClr val="FFFF00"/>
              </a:solidFill>
              <a:prstDash val="solid"/>
              <a:round/>
              <a:headEnd type="none" w="med" len="med"/>
              <a:tailEnd type="stealth" w="med" len="med"/>
            </a:ln>
            <a:effectLst>
              <a:glow rad="38100">
                <a:schemeClr val="tx1"/>
              </a:glow>
            </a:effectLst>
          </p:spPr>
        </p:cxnSp>
        <p:sp>
          <p:nvSpPr>
            <p:cNvPr id="34" name="TextBox 33"/>
            <p:cNvSpPr txBox="1"/>
            <p:nvPr/>
          </p:nvSpPr>
          <p:spPr>
            <a:xfrm>
              <a:off x="2286000" y="5577840"/>
              <a:ext cx="548640" cy="365760"/>
            </a:xfrm>
            <a:prstGeom prst="rect">
              <a:avLst/>
            </a:prstGeom>
            <a:noFill/>
          </p:spPr>
          <p:txBody>
            <a:bodyPr wrap="square" lIns="91440" tIns="0" bIns="0" rtlCol="0" anchor="ctr" anchorCtr="0">
              <a:noAutofit/>
            </a:bodyPr>
            <a:lstStyle/>
            <a:p>
              <a:pPr algn="ctr"/>
              <a:r>
                <a:rPr lang="en-US" sz="2000" b="1" dirty="0">
                  <a:solidFill>
                    <a:srgbClr val="FFFF00"/>
                  </a:solidFill>
                  <a:effectLst>
                    <a:glow rad="50800">
                      <a:schemeClr val="tx1"/>
                    </a:glow>
                  </a:effectLst>
                  <a:latin typeface="Calibri" panose="020F0502020204030204" pitchFamily="34" charset="0"/>
                  <a:ea typeface="CMU Bright" panose="02000603000000000000" pitchFamily="2" charset="0"/>
                  <a:cs typeface="Calibri" panose="020F0502020204030204" pitchFamily="34" charset="0"/>
                </a:rPr>
                <a:t>IP</a:t>
              </a:r>
            </a:p>
          </p:txBody>
        </p:sp>
      </p:grpSp>
    </p:spTree>
    <p:extLst>
      <p:ext uri="{BB962C8B-B14F-4D97-AF65-F5344CB8AC3E}">
        <p14:creationId xmlns:p14="http://schemas.microsoft.com/office/powerpoint/2010/main" val="38325459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Calls on x86/Linux</a:t>
            </a:r>
          </a:p>
        </p:txBody>
      </p:sp>
      <p:sp>
        <p:nvSpPr>
          <p:cNvPr id="3" name="Content Placeholder 2"/>
          <p:cNvSpPr>
            <a:spLocks noGrp="1"/>
          </p:cNvSpPr>
          <p:nvPr>
            <p:ph idx="1"/>
          </p:nvPr>
        </p:nvSpPr>
        <p:spPr>
          <a:xfrm>
            <a:off x="182880" y="1362075"/>
            <a:ext cx="2926080" cy="4972050"/>
          </a:xfrm>
        </p:spPr>
        <p:txBody>
          <a:bodyPr/>
          <a:lstStyle/>
          <a:p>
            <a:pPr marL="0" indent="0">
              <a:buNone/>
            </a:pPr>
            <a:r>
              <a:rPr lang="en-US" sz="2000" dirty="0">
                <a:latin typeface="Courier New" panose="02070309020205020404" pitchFamily="49" charset="0"/>
                <a:cs typeface="Courier New" panose="02070309020205020404" pitchFamily="49" charset="0"/>
              </a:rPr>
              <a:t>SYSEXIT</a:t>
            </a:r>
            <a:r>
              <a:rPr lang="en-US" sz="2000" dirty="0"/>
              <a:t> transitions the processor back to user-mode code</a:t>
            </a:r>
            <a:endParaRPr lang="en-US" sz="2000" b="1" dirty="0"/>
          </a:p>
          <a:p>
            <a:pPr marL="342900" lvl="1"/>
            <a:r>
              <a:rPr lang="en-US" sz="1800" dirty="0"/>
              <a:t>Restores the</a:t>
            </a:r>
            <a:br>
              <a:rPr lang="en-US" sz="1800" dirty="0"/>
            </a:br>
            <a:r>
              <a:rPr lang="en-US" sz="1800" dirty="0"/>
              <a:t>IP, SP to </a:t>
            </a:r>
            <a:br>
              <a:rPr lang="en-US" sz="1800" dirty="0"/>
            </a:br>
            <a:r>
              <a:rPr lang="en-US" sz="1800" dirty="0"/>
              <a:t>user-land values</a:t>
            </a:r>
          </a:p>
          <a:p>
            <a:pPr marL="342900" lvl="1"/>
            <a:r>
              <a:rPr lang="en-US" sz="1800" dirty="0"/>
              <a:t>Sets the CPU </a:t>
            </a:r>
            <a:br>
              <a:rPr lang="en-US" sz="1800" dirty="0"/>
            </a:br>
            <a:r>
              <a:rPr lang="en-US" sz="1800" dirty="0"/>
              <a:t>back to </a:t>
            </a:r>
            <a:br>
              <a:rPr lang="en-US" sz="1800" dirty="0"/>
            </a:br>
            <a:r>
              <a:rPr lang="en-US" sz="1800" dirty="0"/>
              <a:t>unprivileged mode</a:t>
            </a:r>
          </a:p>
          <a:p>
            <a:pPr marL="342900" lvl="1"/>
            <a:r>
              <a:rPr lang="en-US" sz="1800" dirty="0"/>
              <a:t>Changes some segmentation-related registers (see CSE451)</a:t>
            </a:r>
          </a:p>
          <a:p>
            <a:pPr marL="342900" lvl="1"/>
            <a:r>
              <a:rPr lang="en-US" sz="1800" dirty="0"/>
              <a:t>Returns the processor back to </a:t>
            </a:r>
            <a:r>
              <a:rPr lang="en-US" sz="1800" dirty="0" err="1">
                <a:latin typeface="Courier New" panose="02070309020205020404" pitchFamily="49" charset="0"/>
                <a:cs typeface="Courier New" panose="02070309020205020404" pitchFamily="49" charset="0"/>
              </a:rPr>
              <a:t>glibc</a:t>
            </a:r>
            <a:endParaRPr lang="en-US" sz="1800"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0"/>
          </p:nvPr>
        </p:nvSpPr>
        <p:spPr/>
        <p:txBody>
          <a:bodyPr/>
          <a:lstStyle/>
          <a:p>
            <a:fld id="{F3D8482D-149E-464A-ABD3-9AE05EAAC11E}" type="slidenum">
              <a:rPr lang="en-US" smtClean="0"/>
              <a:t>43</a:t>
            </a:fld>
            <a:endParaRPr lang="en-US"/>
          </a:p>
        </p:txBody>
      </p:sp>
      <p:graphicFrame>
        <p:nvGraphicFramePr>
          <p:cNvPr id="7" name="Table 6"/>
          <p:cNvGraphicFramePr>
            <a:graphicFrameLocks noGrp="1"/>
          </p:cNvGraphicFramePr>
          <p:nvPr/>
        </p:nvGraphicFramePr>
        <p:xfrm>
          <a:off x="5669280" y="3749040"/>
          <a:ext cx="3291840" cy="1920240"/>
        </p:xfrm>
        <a:graphic>
          <a:graphicData uri="http://schemas.openxmlformats.org/drawingml/2006/table">
            <a:tbl>
              <a:tblPr firstRow="1" bandRow="1">
                <a:tableStyleId>{5940675A-B579-460E-94D1-54222C63F5DA}</a:tableStyleId>
              </a:tblPr>
              <a:tblGrid>
                <a:gridCol w="3291840">
                  <a:extLst>
                    <a:ext uri="{9D8B030D-6E8A-4147-A177-3AD203B41FA5}">
                      <a16:colId xmlns:a16="http://schemas.microsoft.com/office/drawing/2014/main" val="20000"/>
                    </a:ext>
                  </a:extLst>
                </a:gridCol>
              </a:tblGrid>
              <a:tr h="128016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architecture-independent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38100" cap="flat" cmpd="sng" algn="ctr">
                      <a:solidFill>
                        <a:srgbClr val="0066FF"/>
                      </a:solidFill>
                      <a:prstDash val="solid"/>
                      <a:round/>
                      <a:headEnd type="none" w="med" len="med"/>
                      <a:tailEnd type="none" w="med" len="med"/>
                    </a:lnT>
                    <a:lnB w="19050" cap="flat" cmpd="sng" algn="ctr">
                      <a:solidFill>
                        <a:schemeClr val="bg1"/>
                      </a:solidFill>
                      <a:prstDash val="lgDash"/>
                      <a:round/>
                      <a:headEnd type="none" w="med" len="med"/>
                      <a:tailEnd type="none" w="med" len="med"/>
                    </a:lnB>
                    <a:solidFill>
                      <a:srgbClr val="4B2A85">
                        <a:alpha val="80000"/>
                      </a:srgbClr>
                    </a:solidFill>
                  </a:tcPr>
                </a:tc>
                <a:extLst>
                  <a:ext uri="{0D108BD9-81ED-4DB2-BD59-A6C34878D82A}">
                    <a16:rowId xmlns:a16="http://schemas.microsoft.com/office/drawing/2014/main" val="10000"/>
                  </a:ext>
                </a:extLst>
              </a:tr>
              <a:tr h="64008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19050" cap="flat" cmpd="sng" algn="ctr">
                      <a:solidFill>
                        <a:schemeClr val="bg1"/>
                      </a:solidFill>
                      <a:prstDash val="lgDash"/>
                      <a:round/>
                      <a:headEnd type="none" w="med" len="med"/>
                      <a:tailEnd type="none" w="med" len="med"/>
                    </a:lnT>
                    <a:lnB w="38100" cap="flat" cmpd="sng" algn="ctr">
                      <a:solidFill>
                        <a:srgbClr val="0066FF"/>
                      </a:solidFill>
                      <a:prstDash val="solid"/>
                      <a:round/>
                      <a:headEnd type="none" w="med" len="med"/>
                      <a:tailEnd type="none" w="med" len="med"/>
                    </a:lnB>
                    <a:solidFill>
                      <a:srgbClr val="4B2A85">
                        <a:alpha val="80000"/>
                      </a:srgbClr>
                    </a:solidFill>
                  </a:tcPr>
                </a:tc>
                <a:extLst>
                  <a:ext uri="{0D108BD9-81ED-4DB2-BD59-A6C34878D82A}">
                    <a16:rowId xmlns:a16="http://schemas.microsoft.com/office/drawing/2014/main" val="10001"/>
                  </a:ext>
                </a:extLst>
              </a:tr>
            </a:tbl>
          </a:graphicData>
        </a:graphic>
      </p:graphicFrame>
      <p:sp>
        <p:nvSpPr>
          <p:cNvPr id="8" name="TextBox 7"/>
          <p:cNvSpPr txBox="1"/>
          <p:nvPr/>
        </p:nvSpPr>
        <p:spPr>
          <a:xfrm>
            <a:off x="5669280" y="1371600"/>
            <a:ext cx="3291840" cy="1920240"/>
          </a:xfrm>
          <a:prstGeom prst="rect">
            <a:avLst/>
          </a:prstGeom>
          <a:solidFill>
            <a:srgbClr val="C00000">
              <a:alpha val="80000"/>
            </a:srgbClr>
          </a:solidFill>
          <a:ln w="22225">
            <a:solidFill>
              <a:srgbClr val="B7A57A"/>
            </a:solidFill>
          </a:ln>
        </p:spPr>
        <p:txBody>
          <a:bodyPr vert="horz" wrap="square" tIns="91440" rtlCol="0" anchor="t" anchorCtr="0">
            <a:noAutofit/>
          </a:bodyPr>
          <a:lstStyle/>
          <a:p>
            <a:pPr>
              <a:lnSpc>
                <a:spcPct val="80000"/>
              </a:lnSpc>
            </a:pPr>
            <a:endParaRPr lang="en-US"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9" name="TextBox 8"/>
          <p:cNvSpPr txBox="1"/>
          <p:nvPr/>
        </p:nvSpPr>
        <p:spPr>
          <a:xfrm>
            <a:off x="6400800" y="2194560"/>
            <a:ext cx="2560320" cy="1097280"/>
          </a:xfrm>
          <a:prstGeom prst="rect">
            <a:avLst/>
          </a:prstGeom>
          <a:solidFill>
            <a:srgbClr val="990033"/>
          </a:solidFill>
          <a:ln w="22225">
            <a:solidFill>
              <a:srgbClr val="B7A57A"/>
            </a:solidFill>
            <a:prstDash val="lgDash"/>
          </a:ln>
        </p:spPr>
        <p:txBody>
          <a:bodyPr vert="horz" wrap="square" tIns="91440" rtlCol="0" anchor="b" anchorCtr="1">
            <a:noAutofit/>
          </a:bodyPr>
          <a:lstStyle/>
          <a:p>
            <a:pPr algn="ctr">
              <a:lnSpc>
                <a:spcPct val="80000"/>
              </a:lnSpc>
            </a:pPr>
            <a:r>
              <a:rPr lang="en-US" sz="2400" b="1" dirty="0" err="1">
                <a:solidFill>
                  <a:schemeClr val="bg1"/>
                </a:solidFill>
                <a:latin typeface="Calibri" panose="020F0502020204030204" pitchFamily="34" charset="0"/>
                <a:ea typeface="CMU Bright" panose="02000603000000000000" pitchFamily="2" charset="0"/>
                <a:cs typeface="Calibri" panose="020F0502020204030204" pitchFamily="34" charset="0"/>
              </a:rPr>
              <a:t>glibc</a:t>
            </a:r>
            <a:endParaRPr lang="en-US" sz="2400"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10" name="TextBox 9"/>
          <p:cNvSpPr txBox="1"/>
          <p:nvPr/>
        </p:nvSpPr>
        <p:spPr>
          <a:xfrm>
            <a:off x="6400800" y="2286000"/>
            <a:ext cx="1188720" cy="584775"/>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C standard</a:t>
            </a:r>
          </a:p>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library</a:t>
            </a:r>
          </a:p>
        </p:txBody>
      </p:sp>
      <p:sp>
        <p:nvSpPr>
          <p:cNvPr id="11" name="TextBox 10"/>
          <p:cNvSpPr txBox="1"/>
          <p:nvPr/>
        </p:nvSpPr>
        <p:spPr>
          <a:xfrm>
            <a:off x="7955280" y="2409110"/>
            <a:ext cx="1005840" cy="338554"/>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POSIX</a:t>
            </a:r>
          </a:p>
        </p:txBody>
      </p:sp>
      <p:sp>
        <p:nvSpPr>
          <p:cNvPr id="12" name="Rectangle 11"/>
          <p:cNvSpPr/>
          <p:nvPr/>
        </p:nvSpPr>
        <p:spPr bwMode="auto">
          <a:xfrm>
            <a:off x="5669280" y="6035040"/>
            <a:ext cx="3291840" cy="457200"/>
          </a:xfrm>
          <a:prstGeom prst="rect">
            <a:avLst/>
          </a:prstGeom>
          <a:solidFill>
            <a:srgbClr val="008080"/>
          </a:solidFill>
          <a:ln w="38100" cap="flat" cmpd="sng" algn="ctr">
            <a:solidFill>
              <a:srgbClr val="0066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CPU</a:t>
            </a:r>
          </a:p>
        </p:txBody>
      </p:sp>
      <p:sp>
        <p:nvSpPr>
          <p:cNvPr id="13" name="TextBox 12"/>
          <p:cNvSpPr txBox="1"/>
          <p:nvPr/>
        </p:nvSpPr>
        <p:spPr>
          <a:xfrm>
            <a:off x="7589520" y="5623560"/>
            <a:ext cx="1463040" cy="369332"/>
          </a:xfrm>
          <a:prstGeom prst="rect">
            <a:avLst/>
          </a:prstGeom>
          <a:noFill/>
        </p:spPr>
        <p:txBody>
          <a:bodyPr wrap="square" rtlCol="0">
            <a:spAutoFit/>
          </a:bodyPr>
          <a:lstStyle/>
          <a:p>
            <a:pPr algn="r"/>
            <a:r>
              <a:rPr lang="en-US" b="1" dirty="0">
                <a:solidFill>
                  <a:srgbClr val="0066FF"/>
                </a:solidFill>
                <a:latin typeface="Calibri" panose="020F0502020204030204" pitchFamily="34" charset="0"/>
                <a:ea typeface="CMU Bright" panose="02000603000000000000" pitchFamily="2" charset="0"/>
                <a:cs typeface="Calibri" panose="020F0502020204030204" pitchFamily="34" charset="0"/>
              </a:rPr>
              <a:t>Linux kernel</a:t>
            </a:r>
          </a:p>
        </p:txBody>
      </p:sp>
      <p:sp>
        <p:nvSpPr>
          <p:cNvPr id="14" name="TextBox 13"/>
          <p:cNvSpPr txBox="1"/>
          <p:nvPr/>
        </p:nvSpPr>
        <p:spPr>
          <a:xfrm>
            <a:off x="7406640" y="1051560"/>
            <a:ext cx="1645920" cy="369332"/>
          </a:xfrm>
          <a:prstGeom prst="rect">
            <a:avLst/>
          </a:prstGeom>
          <a:noFill/>
        </p:spPr>
        <p:txBody>
          <a:bodyPr wrap="square" rtlCol="0">
            <a:spAutoFit/>
          </a:bodyPr>
          <a:lstStyle/>
          <a:p>
            <a:pPr algn="r"/>
            <a:r>
              <a:rPr lang="en-US" b="1" dirty="0">
                <a:solidFill>
                  <a:srgbClr val="B7A57A"/>
                </a:solidFill>
                <a:latin typeface="Calibri" panose="020F0502020204030204" pitchFamily="34" charset="0"/>
                <a:ea typeface="CMU Bright" panose="02000603000000000000" pitchFamily="2" charset="0"/>
                <a:cs typeface="Calibri" panose="020F0502020204030204" pitchFamily="34" charset="0"/>
              </a:rPr>
              <a:t>Your program</a:t>
            </a:r>
          </a:p>
        </p:txBody>
      </p:sp>
      <p:grpSp>
        <p:nvGrpSpPr>
          <p:cNvPr id="5" name="Group 4"/>
          <p:cNvGrpSpPr/>
          <p:nvPr/>
        </p:nvGrpSpPr>
        <p:grpSpPr>
          <a:xfrm>
            <a:off x="3108960" y="1005840"/>
            <a:ext cx="2286000" cy="5763399"/>
            <a:chOff x="3108960" y="1005840"/>
            <a:chExt cx="2286000" cy="5763399"/>
          </a:xfrm>
        </p:grpSpPr>
        <p:sp>
          <p:nvSpPr>
            <p:cNvPr id="16" name="Rectangle 7"/>
            <p:cNvSpPr>
              <a:spLocks noChangeArrowheads="1"/>
            </p:cNvSpPr>
            <p:nvPr>
              <p:custDataLst>
                <p:tags r:id="rId1"/>
              </p:custDataLst>
            </p:nvPr>
          </p:nvSpPr>
          <p:spPr bwMode="auto">
            <a:xfrm>
              <a:off x="3108960" y="1280160"/>
              <a:ext cx="2286000" cy="5212080"/>
            </a:xfrm>
            <a:prstGeom prst="rect">
              <a:avLst/>
            </a:prstGeom>
            <a:solidFill>
              <a:schemeClr val="accent2">
                <a:lumMod val="20000"/>
                <a:lumOff val="80000"/>
              </a:schemeClr>
            </a:solidFill>
            <a:ln w="25400">
              <a:solidFill>
                <a:schemeClr val="tx1"/>
              </a:solidFill>
              <a:miter lim="800000"/>
              <a:headEnd/>
              <a:tailEnd/>
            </a:ln>
            <a:effectLst/>
          </p:spPr>
          <p:txBody>
            <a:bodyPr wrap="none" anchorCtr="1"/>
            <a:lstStyle/>
            <a:p>
              <a:pPr algn="ctr">
                <a:lnSpc>
                  <a:spcPct val="100000"/>
                </a:lnSpc>
              </a:pPr>
              <a:endParaRPr lang="en-US" b="0" dirty="0">
                <a:latin typeface="Calibri" panose="020F0502020204030204" pitchFamily="34" charset="0"/>
                <a:ea typeface="CMU Bright" panose="02000603000000000000" pitchFamily="2" charset="0"/>
                <a:cs typeface="Calibri" panose="020F0502020204030204" pitchFamily="34" charset="0"/>
              </a:endParaRPr>
            </a:p>
          </p:txBody>
        </p:sp>
        <p:sp>
          <p:nvSpPr>
            <p:cNvPr id="17" name="TextBox 16"/>
            <p:cNvSpPr txBox="1"/>
            <p:nvPr/>
          </p:nvSpPr>
          <p:spPr>
            <a:xfrm>
              <a:off x="3108960" y="1005840"/>
              <a:ext cx="2286000" cy="276999"/>
            </a:xfrm>
            <a:prstGeom prst="rect">
              <a:avLst/>
            </a:prstGeom>
            <a:noFill/>
          </p:spPr>
          <p:txBody>
            <a:bodyPr wrap="square" tIns="0" bIns="0" rtlCol="0">
              <a:sp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0xFFFFFFFF</a:t>
              </a:r>
            </a:p>
          </p:txBody>
        </p:sp>
        <p:sp>
          <p:nvSpPr>
            <p:cNvPr id="18" name="TextBox 17"/>
            <p:cNvSpPr txBox="1"/>
            <p:nvPr/>
          </p:nvSpPr>
          <p:spPr>
            <a:xfrm>
              <a:off x="3108960" y="6492240"/>
              <a:ext cx="2286000" cy="276999"/>
            </a:xfrm>
            <a:prstGeom prst="rect">
              <a:avLst/>
            </a:prstGeom>
            <a:noFill/>
          </p:spPr>
          <p:txBody>
            <a:bodyPr wrap="square" tIns="0" bIns="0" rtlCol="0">
              <a:sp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0x00000000</a:t>
              </a:r>
            </a:p>
          </p:txBody>
        </p:sp>
        <p:sp>
          <p:nvSpPr>
            <p:cNvPr id="19" name="Rectangle 18"/>
            <p:cNvSpPr/>
            <p:nvPr/>
          </p:nvSpPr>
          <p:spPr bwMode="auto">
            <a:xfrm>
              <a:off x="3108960" y="1554480"/>
              <a:ext cx="2286000" cy="548640"/>
            </a:xfrm>
            <a:prstGeom prst="rect">
              <a:avLst/>
            </a:prstGeom>
            <a:solidFill>
              <a:srgbClr val="CC0066">
                <a:alpha val="60000"/>
              </a:srgbClr>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8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Linux</a:t>
              </a:r>
              <a:br>
                <a:rPr lang="en-US" dirty="0">
                  <a:latin typeface="Calibri" panose="020F0502020204030204" pitchFamily="34" charset="0"/>
                  <a:ea typeface="CMU Bright" panose="02000603000000000000" pitchFamily="2" charset="0"/>
                  <a:cs typeface="Calibri" panose="020F0502020204030204" pitchFamily="34" charset="0"/>
                </a:rPr>
              </a:br>
              <a:r>
                <a:rPr lang="en-US" dirty="0">
                  <a:latin typeface="Calibri" panose="020F0502020204030204" pitchFamily="34" charset="0"/>
                  <a:ea typeface="CMU Bright" panose="02000603000000000000" pitchFamily="2" charset="0"/>
                  <a:cs typeface="Calibri" panose="020F0502020204030204" pitchFamily="34" charset="0"/>
                </a:rPr>
                <a:t>kernel</a:t>
              </a:r>
            </a:p>
          </p:txBody>
        </p:sp>
        <p:sp>
          <p:nvSpPr>
            <p:cNvPr id="20" name="Rectangle 19"/>
            <p:cNvSpPr/>
            <p:nvPr/>
          </p:nvSpPr>
          <p:spPr bwMode="auto">
            <a:xfrm>
              <a:off x="3108960" y="246888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Stack</a:t>
              </a:r>
            </a:p>
          </p:txBody>
        </p:sp>
        <p:sp>
          <p:nvSpPr>
            <p:cNvPr id="21" name="Rectangle 20"/>
            <p:cNvSpPr/>
            <p:nvPr/>
          </p:nvSpPr>
          <p:spPr bwMode="auto">
            <a:xfrm>
              <a:off x="3108960" y="448056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Heap (</a:t>
              </a:r>
              <a:r>
                <a:rPr lang="en-US" dirty="0" err="1">
                  <a:latin typeface="Calibri" panose="020F0502020204030204" pitchFamily="34" charset="0"/>
                  <a:ea typeface="CMU Bright" panose="02000603000000000000" pitchFamily="2" charset="0"/>
                  <a:cs typeface="Calibri" panose="020F0502020204030204" pitchFamily="34" charset="0"/>
                </a:rPr>
                <a:t>malloc</a:t>
              </a:r>
              <a:r>
                <a:rPr lang="en-US" dirty="0">
                  <a:latin typeface="Calibri" panose="020F0502020204030204" pitchFamily="34" charset="0"/>
                  <a:ea typeface="CMU Bright" panose="02000603000000000000" pitchFamily="2" charset="0"/>
                  <a:cs typeface="Calibri" panose="020F0502020204030204" pitchFamily="34" charset="0"/>
                </a:rPr>
                <a:t>/free)</a:t>
              </a:r>
            </a:p>
          </p:txBody>
        </p:sp>
        <p:sp>
          <p:nvSpPr>
            <p:cNvPr id="22" name="Rectangle 21"/>
            <p:cNvSpPr/>
            <p:nvPr/>
          </p:nvSpPr>
          <p:spPr bwMode="auto">
            <a:xfrm>
              <a:off x="3108960" y="4937760"/>
              <a:ext cx="2286000" cy="54864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Read/Write Segment</a:t>
              </a:r>
              <a:br>
                <a:rPr lang="en-US" dirty="0">
                  <a:latin typeface="Calibri" panose="020F0502020204030204" pitchFamily="34" charset="0"/>
                  <a:ea typeface="CMU Bright" panose="02000603000000000000" pitchFamily="2" charset="0"/>
                  <a:cs typeface="Calibri" panose="020F0502020204030204" pitchFamily="34" charset="0"/>
                </a:rPr>
              </a:br>
              <a:r>
                <a:rPr lang="en-US" i="1" dirty="0">
                  <a:latin typeface="Calibri" panose="020F0502020204030204" pitchFamily="34" charset="0"/>
                  <a:ea typeface="CMU Bright" panose="02000603000000000000" pitchFamily="2" charset="0"/>
                  <a:cs typeface="Calibri" panose="020F0502020204030204" pitchFamily="34" charset="0"/>
                </a:rPr>
                <a:t>.data</a:t>
              </a:r>
              <a:r>
                <a:rPr lang="en-US" dirty="0">
                  <a:latin typeface="Calibri" panose="020F0502020204030204" pitchFamily="34" charset="0"/>
                  <a:ea typeface="CMU Bright" panose="02000603000000000000" pitchFamily="2" charset="0"/>
                  <a:cs typeface="Calibri" panose="020F0502020204030204" pitchFamily="34" charset="0"/>
                </a:rPr>
                <a:t>, </a:t>
              </a:r>
              <a:r>
                <a:rPr lang="en-US" i="1" dirty="0">
                  <a:latin typeface="Calibri" panose="020F0502020204030204" pitchFamily="34" charset="0"/>
                  <a:ea typeface="CMU Bright" panose="02000603000000000000" pitchFamily="2" charset="0"/>
                  <a:cs typeface="Calibri" panose="020F0502020204030204" pitchFamily="34" charset="0"/>
                </a:rPr>
                <a:t>.</a:t>
              </a:r>
              <a:r>
                <a:rPr lang="en-US" i="1" dirty="0" err="1">
                  <a:latin typeface="Calibri" panose="020F0502020204030204" pitchFamily="34" charset="0"/>
                  <a:ea typeface="CMU Bright" panose="02000603000000000000" pitchFamily="2" charset="0"/>
                  <a:cs typeface="Calibri" panose="020F0502020204030204" pitchFamily="34" charset="0"/>
                </a:rPr>
                <a:t>bss</a:t>
              </a:r>
              <a:endParaRPr lang="en-US" i="1" dirty="0">
                <a:latin typeface="Calibri" panose="020F0502020204030204" pitchFamily="34" charset="0"/>
                <a:ea typeface="CMU Bright" panose="02000603000000000000" pitchFamily="2" charset="0"/>
                <a:cs typeface="Calibri" panose="020F0502020204030204" pitchFamily="34" charset="0"/>
              </a:endParaRPr>
            </a:p>
          </p:txBody>
        </p:sp>
        <p:sp>
          <p:nvSpPr>
            <p:cNvPr id="23" name="Rectangle 22"/>
            <p:cNvSpPr/>
            <p:nvPr/>
          </p:nvSpPr>
          <p:spPr bwMode="auto">
            <a:xfrm>
              <a:off x="3108960" y="356616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Shared Libraries</a:t>
              </a:r>
            </a:p>
          </p:txBody>
        </p:sp>
        <p:sp>
          <p:nvSpPr>
            <p:cNvPr id="24" name="Rectangle 23"/>
            <p:cNvSpPr/>
            <p:nvPr/>
          </p:nvSpPr>
          <p:spPr bwMode="auto">
            <a:xfrm>
              <a:off x="3108960" y="5486400"/>
              <a:ext cx="2286000" cy="54864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Read-Only Segment</a:t>
              </a:r>
              <a:br>
                <a:rPr lang="en-US" dirty="0">
                  <a:latin typeface="Calibri" panose="020F0502020204030204" pitchFamily="34" charset="0"/>
                  <a:ea typeface="CMU Bright" panose="02000603000000000000" pitchFamily="2" charset="0"/>
                  <a:cs typeface="Calibri" panose="020F0502020204030204" pitchFamily="34" charset="0"/>
                </a:rPr>
              </a:br>
              <a:r>
                <a:rPr lang="en-US" i="1" dirty="0">
                  <a:latin typeface="Calibri" panose="020F0502020204030204" pitchFamily="34" charset="0"/>
                  <a:ea typeface="CMU Bright" panose="02000603000000000000" pitchFamily="2" charset="0"/>
                  <a:cs typeface="Calibri" panose="020F0502020204030204" pitchFamily="34" charset="0"/>
                </a:rPr>
                <a:t>.text</a:t>
              </a:r>
              <a:r>
                <a:rPr lang="en-US" dirty="0">
                  <a:latin typeface="Calibri" panose="020F0502020204030204" pitchFamily="34" charset="0"/>
                  <a:ea typeface="CMU Bright" panose="02000603000000000000" pitchFamily="2" charset="0"/>
                  <a:cs typeface="Calibri" panose="020F0502020204030204" pitchFamily="34" charset="0"/>
                </a:rPr>
                <a:t>, </a:t>
              </a:r>
              <a:r>
                <a:rPr lang="en-US" i="1" dirty="0">
                  <a:latin typeface="Calibri" panose="020F0502020204030204" pitchFamily="34" charset="0"/>
                  <a:ea typeface="CMU Bright" panose="02000603000000000000" pitchFamily="2" charset="0"/>
                  <a:cs typeface="Calibri" panose="020F0502020204030204" pitchFamily="34" charset="0"/>
                </a:rPr>
                <a:t>.</a:t>
              </a:r>
              <a:r>
                <a:rPr lang="en-US" i="1" dirty="0" err="1">
                  <a:latin typeface="Calibri" panose="020F0502020204030204" pitchFamily="34" charset="0"/>
                  <a:ea typeface="CMU Bright" panose="02000603000000000000" pitchFamily="2" charset="0"/>
                  <a:cs typeface="Calibri" panose="020F0502020204030204" pitchFamily="34" charset="0"/>
                </a:rPr>
                <a:t>rodata</a:t>
              </a:r>
              <a:endParaRPr lang="en-US" i="1" dirty="0">
                <a:latin typeface="Calibri" panose="020F0502020204030204" pitchFamily="34" charset="0"/>
                <a:ea typeface="CMU Bright" panose="02000603000000000000" pitchFamily="2" charset="0"/>
                <a:cs typeface="Calibri" panose="020F0502020204030204" pitchFamily="34" charset="0"/>
              </a:endParaRPr>
            </a:p>
          </p:txBody>
        </p:sp>
        <p:cxnSp>
          <p:nvCxnSpPr>
            <p:cNvPr id="25" name="Straight Arrow Connector 24"/>
            <p:cNvCxnSpPr/>
            <p:nvPr/>
          </p:nvCxnSpPr>
          <p:spPr bwMode="auto">
            <a:xfrm>
              <a:off x="4297680" y="2926080"/>
              <a:ext cx="0" cy="274320"/>
            </a:xfrm>
            <a:prstGeom prst="straightConnector1">
              <a:avLst/>
            </a:prstGeom>
            <a:noFill/>
            <a:ln w="25400" cap="flat" cmpd="sng" algn="ctr">
              <a:solidFill>
                <a:schemeClr val="tx1"/>
              </a:solidFill>
              <a:prstDash val="solid"/>
              <a:round/>
              <a:headEnd type="none" w="med" len="med"/>
              <a:tailEnd type="triangle"/>
            </a:ln>
            <a:effectLst/>
          </p:spPr>
        </p:cxnSp>
        <p:cxnSp>
          <p:nvCxnSpPr>
            <p:cNvPr id="26" name="Straight Arrow Connector 25"/>
            <p:cNvCxnSpPr/>
            <p:nvPr/>
          </p:nvCxnSpPr>
          <p:spPr bwMode="auto">
            <a:xfrm>
              <a:off x="4297680" y="3291840"/>
              <a:ext cx="0" cy="274320"/>
            </a:xfrm>
            <a:prstGeom prst="straightConnector1">
              <a:avLst/>
            </a:prstGeom>
            <a:noFill/>
            <a:ln w="25400" cap="flat" cmpd="sng" algn="ctr">
              <a:solidFill>
                <a:schemeClr val="tx1"/>
              </a:solidFill>
              <a:prstDash val="solid"/>
              <a:round/>
              <a:headEnd type="triangle" w="med" len="med"/>
              <a:tailEnd type="none"/>
            </a:ln>
            <a:effectLst/>
          </p:spPr>
        </p:cxnSp>
        <p:cxnSp>
          <p:nvCxnSpPr>
            <p:cNvPr id="27" name="Straight Arrow Connector 26"/>
            <p:cNvCxnSpPr/>
            <p:nvPr/>
          </p:nvCxnSpPr>
          <p:spPr bwMode="auto">
            <a:xfrm>
              <a:off x="4297680" y="4206240"/>
              <a:ext cx="0" cy="274320"/>
            </a:xfrm>
            <a:prstGeom prst="straightConnector1">
              <a:avLst/>
            </a:prstGeom>
            <a:noFill/>
            <a:ln w="25400" cap="flat" cmpd="sng" algn="ctr">
              <a:solidFill>
                <a:schemeClr val="tx1"/>
              </a:solidFill>
              <a:prstDash val="solid"/>
              <a:round/>
              <a:headEnd type="triangle" w="med" len="med"/>
              <a:tailEnd type="none"/>
            </a:ln>
            <a:effectLst/>
          </p:spPr>
        </p:cxnSp>
        <p:sp>
          <p:nvSpPr>
            <p:cNvPr id="28" name="Rectangle 27"/>
            <p:cNvSpPr/>
            <p:nvPr/>
          </p:nvSpPr>
          <p:spPr bwMode="auto">
            <a:xfrm>
              <a:off x="3108960" y="1280160"/>
              <a:ext cx="2286000" cy="27432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linux-gate.so</a:t>
              </a:r>
            </a:p>
          </p:txBody>
        </p:sp>
      </p:grpSp>
      <p:sp>
        <p:nvSpPr>
          <p:cNvPr id="29" name="Rectangle 28"/>
          <p:cNvSpPr/>
          <p:nvPr/>
        </p:nvSpPr>
        <p:spPr bwMode="auto">
          <a:xfrm>
            <a:off x="4114800" y="1645920"/>
            <a:ext cx="1188720" cy="274320"/>
          </a:xfrm>
          <a:prstGeom prst="rect">
            <a:avLst/>
          </a:prstGeom>
          <a:solidFill>
            <a:srgbClr val="B7A57A">
              <a:alpha val="60000"/>
            </a:srgbClr>
          </a:solidFill>
          <a:ln w="19050" cap="flat" cmpd="sng" algn="ctr">
            <a:solidFill>
              <a:schemeClr val="tx1"/>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anose="020F0502020204030204" pitchFamily="34" charset="0"/>
                <a:ea typeface="CMU Bright" panose="02000603000000000000" pitchFamily="2" charset="0"/>
                <a:cs typeface="Calibri" panose="020F0502020204030204" pitchFamily="34" charset="0"/>
              </a:rPr>
              <a:t>kernel stack</a:t>
            </a:r>
          </a:p>
        </p:txBody>
      </p:sp>
      <p:cxnSp>
        <p:nvCxnSpPr>
          <p:cNvPr id="30" name="Straight Arrow Connector 29"/>
          <p:cNvCxnSpPr/>
          <p:nvPr/>
        </p:nvCxnSpPr>
        <p:spPr bwMode="auto">
          <a:xfrm>
            <a:off x="4709160" y="1920240"/>
            <a:ext cx="0" cy="182880"/>
          </a:xfrm>
          <a:prstGeom prst="straightConnector1">
            <a:avLst/>
          </a:prstGeom>
          <a:noFill/>
          <a:ln w="25400" cap="flat" cmpd="sng" algn="ctr">
            <a:solidFill>
              <a:schemeClr val="tx1"/>
            </a:solidFill>
            <a:prstDash val="solid"/>
            <a:round/>
            <a:headEnd type="none" w="med" len="med"/>
            <a:tailEnd type="triangle"/>
          </a:ln>
          <a:effectLst/>
        </p:spPr>
      </p:cxnSp>
      <p:sp>
        <p:nvSpPr>
          <p:cNvPr id="31" name="Freeform 6"/>
          <p:cNvSpPr>
            <a:spLocks/>
          </p:cNvSpPr>
          <p:nvPr/>
        </p:nvSpPr>
        <p:spPr bwMode="auto">
          <a:xfrm>
            <a:off x="7680960" y="2468880"/>
            <a:ext cx="180975" cy="338138"/>
          </a:xfrm>
          <a:custGeom>
            <a:avLst/>
            <a:gdLst>
              <a:gd name="T0" fmla="*/ 169 w 357"/>
              <a:gd name="T1" fmla="*/ 0 h 816"/>
              <a:gd name="T2" fmla="*/ 115 w 357"/>
              <a:gd name="T3" fmla="*/ 24 h 816"/>
              <a:gd name="T4" fmla="*/ 25 w 357"/>
              <a:gd name="T5" fmla="*/ 84 h 816"/>
              <a:gd name="T6" fmla="*/ 19 w 357"/>
              <a:gd name="T7" fmla="*/ 132 h 816"/>
              <a:gd name="T8" fmla="*/ 55 w 357"/>
              <a:gd name="T9" fmla="*/ 144 h 816"/>
              <a:gd name="T10" fmla="*/ 73 w 357"/>
              <a:gd name="T11" fmla="*/ 150 h 816"/>
              <a:gd name="T12" fmla="*/ 307 w 357"/>
              <a:gd name="T13" fmla="*/ 192 h 816"/>
              <a:gd name="T14" fmla="*/ 325 w 357"/>
              <a:gd name="T15" fmla="*/ 210 h 816"/>
              <a:gd name="T16" fmla="*/ 253 w 357"/>
              <a:gd name="T17" fmla="*/ 258 h 816"/>
              <a:gd name="T18" fmla="*/ 205 w 357"/>
              <a:gd name="T19" fmla="*/ 288 h 816"/>
              <a:gd name="T20" fmla="*/ 181 w 357"/>
              <a:gd name="T21" fmla="*/ 294 h 816"/>
              <a:gd name="T22" fmla="*/ 97 w 357"/>
              <a:gd name="T23" fmla="*/ 330 h 816"/>
              <a:gd name="T24" fmla="*/ 61 w 357"/>
              <a:gd name="T25" fmla="*/ 354 h 816"/>
              <a:gd name="T26" fmla="*/ 43 w 357"/>
              <a:gd name="T27" fmla="*/ 366 h 816"/>
              <a:gd name="T28" fmla="*/ 103 w 357"/>
              <a:gd name="T29" fmla="*/ 414 h 816"/>
              <a:gd name="T30" fmla="*/ 145 w 357"/>
              <a:gd name="T31" fmla="*/ 402 h 816"/>
              <a:gd name="T32" fmla="*/ 163 w 357"/>
              <a:gd name="T33" fmla="*/ 414 h 816"/>
              <a:gd name="T34" fmla="*/ 253 w 357"/>
              <a:gd name="T35" fmla="*/ 462 h 816"/>
              <a:gd name="T36" fmla="*/ 247 w 357"/>
              <a:gd name="T37" fmla="*/ 576 h 816"/>
              <a:gd name="T38" fmla="*/ 193 w 357"/>
              <a:gd name="T39" fmla="*/ 606 h 816"/>
              <a:gd name="T40" fmla="*/ 181 w 357"/>
              <a:gd name="T41" fmla="*/ 684 h 816"/>
              <a:gd name="T42" fmla="*/ 163 w 357"/>
              <a:gd name="T43" fmla="*/ 780 h 816"/>
              <a:gd name="T44" fmla="*/ 175 w 357"/>
              <a:gd name="T4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816">
                <a:moveTo>
                  <a:pt x="169" y="0"/>
                </a:moveTo>
                <a:cubicBezTo>
                  <a:pt x="149" y="7"/>
                  <a:pt x="135" y="17"/>
                  <a:pt x="115" y="24"/>
                </a:cubicBezTo>
                <a:cubicBezTo>
                  <a:pt x="100" y="39"/>
                  <a:pt x="44" y="78"/>
                  <a:pt x="25" y="84"/>
                </a:cubicBezTo>
                <a:cubicBezTo>
                  <a:pt x="16" y="98"/>
                  <a:pt x="0" y="113"/>
                  <a:pt x="19" y="132"/>
                </a:cubicBezTo>
                <a:cubicBezTo>
                  <a:pt x="28" y="141"/>
                  <a:pt x="43" y="140"/>
                  <a:pt x="55" y="144"/>
                </a:cubicBezTo>
                <a:cubicBezTo>
                  <a:pt x="61" y="146"/>
                  <a:pt x="73" y="150"/>
                  <a:pt x="73" y="150"/>
                </a:cubicBezTo>
                <a:cubicBezTo>
                  <a:pt x="148" y="139"/>
                  <a:pt x="235" y="168"/>
                  <a:pt x="307" y="192"/>
                </a:cubicBezTo>
                <a:cubicBezTo>
                  <a:pt x="313" y="198"/>
                  <a:pt x="320" y="203"/>
                  <a:pt x="325" y="210"/>
                </a:cubicBezTo>
                <a:cubicBezTo>
                  <a:pt x="357" y="258"/>
                  <a:pt x="272" y="256"/>
                  <a:pt x="253" y="258"/>
                </a:cubicBezTo>
                <a:cubicBezTo>
                  <a:pt x="196" y="272"/>
                  <a:pt x="265" y="251"/>
                  <a:pt x="205" y="288"/>
                </a:cubicBezTo>
                <a:cubicBezTo>
                  <a:pt x="198" y="292"/>
                  <a:pt x="189" y="291"/>
                  <a:pt x="181" y="294"/>
                </a:cubicBezTo>
                <a:cubicBezTo>
                  <a:pt x="62" y="343"/>
                  <a:pt x="192" y="298"/>
                  <a:pt x="97" y="330"/>
                </a:cubicBezTo>
                <a:cubicBezTo>
                  <a:pt x="83" y="335"/>
                  <a:pt x="73" y="346"/>
                  <a:pt x="61" y="354"/>
                </a:cubicBezTo>
                <a:cubicBezTo>
                  <a:pt x="55" y="358"/>
                  <a:pt x="43" y="366"/>
                  <a:pt x="43" y="366"/>
                </a:cubicBezTo>
                <a:cubicBezTo>
                  <a:pt x="53" y="397"/>
                  <a:pt x="78" y="397"/>
                  <a:pt x="103" y="414"/>
                </a:cubicBezTo>
                <a:cubicBezTo>
                  <a:pt x="117" y="410"/>
                  <a:pt x="131" y="400"/>
                  <a:pt x="145" y="402"/>
                </a:cubicBezTo>
                <a:cubicBezTo>
                  <a:pt x="152" y="403"/>
                  <a:pt x="157" y="411"/>
                  <a:pt x="163" y="414"/>
                </a:cubicBezTo>
                <a:cubicBezTo>
                  <a:pt x="192" y="429"/>
                  <a:pt x="225" y="444"/>
                  <a:pt x="253" y="462"/>
                </a:cubicBezTo>
                <a:cubicBezTo>
                  <a:pt x="265" y="497"/>
                  <a:pt x="270" y="542"/>
                  <a:pt x="247" y="576"/>
                </a:cubicBezTo>
                <a:cubicBezTo>
                  <a:pt x="236" y="593"/>
                  <a:pt x="193" y="606"/>
                  <a:pt x="193" y="606"/>
                </a:cubicBezTo>
                <a:cubicBezTo>
                  <a:pt x="178" y="651"/>
                  <a:pt x="173" y="626"/>
                  <a:pt x="181" y="684"/>
                </a:cubicBezTo>
                <a:cubicBezTo>
                  <a:pt x="171" y="715"/>
                  <a:pt x="168" y="748"/>
                  <a:pt x="163" y="780"/>
                </a:cubicBezTo>
                <a:cubicBezTo>
                  <a:pt x="170" y="808"/>
                  <a:pt x="165" y="797"/>
                  <a:pt x="175" y="816"/>
                </a:cubicBezTo>
              </a:path>
            </a:pathLst>
          </a:custGeom>
          <a:noFill/>
          <a:ln w="28575" cmpd="sng">
            <a:solidFill>
              <a:srgbClr val="FFFF00"/>
            </a:solidFill>
            <a:round/>
            <a:headEnd/>
            <a:tailEnd/>
          </a:ln>
          <a:effectLst>
            <a:glow rad="38100">
              <a:schemeClr val="tx1"/>
            </a:glow>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000"/>
          </a:p>
        </p:txBody>
      </p:sp>
      <p:sp>
        <p:nvSpPr>
          <p:cNvPr id="6" name="TextBox 5"/>
          <p:cNvSpPr txBox="1"/>
          <p:nvPr/>
        </p:nvSpPr>
        <p:spPr>
          <a:xfrm>
            <a:off x="5669280" y="6035040"/>
            <a:ext cx="914400" cy="457200"/>
          </a:xfrm>
          <a:prstGeom prst="rect">
            <a:avLst/>
          </a:prstGeom>
          <a:noFill/>
        </p:spPr>
        <p:txBody>
          <a:bodyPr wrap="square" rtlCol="0" anchor="ctr" anchorCtr="0">
            <a:noAutofit/>
          </a:bodyPr>
          <a:lstStyle/>
          <a:p>
            <a:pPr algn="ctr"/>
            <a:r>
              <a:rPr lang="en-US" sz="2000" b="1" dirty="0" err="1">
                <a:solidFill>
                  <a:srgbClr val="FFFF00"/>
                </a:solidFill>
                <a:effectLst>
                  <a:glow rad="38100">
                    <a:schemeClr val="tx1"/>
                  </a:glow>
                </a:effectLst>
                <a:latin typeface="Calibri" panose="020F0502020204030204" pitchFamily="34" charset="0"/>
                <a:ea typeface="CMU Bright" panose="02000603000000000000" pitchFamily="2" charset="0"/>
                <a:cs typeface="Calibri" panose="020F0502020204030204" pitchFamily="34" charset="0"/>
              </a:rPr>
              <a:t>unpriv</a:t>
            </a:r>
            <a:endParaRPr lang="en-US" sz="2000" b="1" dirty="0">
              <a:solidFill>
                <a:srgbClr val="FFFF00"/>
              </a:solidFill>
              <a:effectLst>
                <a:glow rad="38100">
                  <a:schemeClr val="tx1"/>
                </a:glow>
              </a:effectLst>
              <a:latin typeface="Calibri" panose="020F0502020204030204" pitchFamily="34" charset="0"/>
              <a:ea typeface="CMU Bright" panose="02000603000000000000" pitchFamily="2" charset="0"/>
              <a:cs typeface="Calibri" panose="020F0502020204030204" pitchFamily="34" charset="0"/>
            </a:endParaRPr>
          </a:p>
        </p:txBody>
      </p:sp>
      <p:grpSp>
        <p:nvGrpSpPr>
          <p:cNvPr id="35" name="Group 34"/>
          <p:cNvGrpSpPr/>
          <p:nvPr/>
        </p:nvGrpSpPr>
        <p:grpSpPr>
          <a:xfrm>
            <a:off x="2286000" y="2743200"/>
            <a:ext cx="822960" cy="365760"/>
            <a:chOff x="2286000" y="2743200"/>
            <a:chExt cx="822960" cy="365760"/>
          </a:xfrm>
        </p:grpSpPr>
        <p:cxnSp>
          <p:nvCxnSpPr>
            <p:cNvPr id="32" name="Straight Arrow Connector 31"/>
            <p:cNvCxnSpPr/>
            <p:nvPr/>
          </p:nvCxnSpPr>
          <p:spPr bwMode="auto">
            <a:xfrm>
              <a:off x="2743200" y="2926080"/>
              <a:ext cx="365760" cy="0"/>
            </a:xfrm>
            <a:prstGeom prst="straightConnector1">
              <a:avLst/>
            </a:prstGeom>
            <a:noFill/>
            <a:ln w="50800" cap="flat" cmpd="sng" algn="ctr">
              <a:solidFill>
                <a:srgbClr val="FFFF00"/>
              </a:solidFill>
              <a:prstDash val="solid"/>
              <a:round/>
              <a:headEnd type="none" w="med" len="med"/>
              <a:tailEnd type="stealth" w="med" len="med"/>
            </a:ln>
            <a:effectLst>
              <a:glow rad="38100">
                <a:schemeClr val="tx1"/>
              </a:glow>
            </a:effectLst>
          </p:spPr>
        </p:cxnSp>
        <p:sp>
          <p:nvSpPr>
            <p:cNvPr id="15" name="TextBox 14"/>
            <p:cNvSpPr txBox="1"/>
            <p:nvPr/>
          </p:nvSpPr>
          <p:spPr>
            <a:xfrm>
              <a:off x="2286000" y="2743200"/>
              <a:ext cx="548640" cy="365760"/>
            </a:xfrm>
            <a:prstGeom prst="rect">
              <a:avLst/>
            </a:prstGeom>
            <a:noFill/>
          </p:spPr>
          <p:txBody>
            <a:bodyPr wrap="square" lIns="91440" tIns="0" bIns="0" rtlCol="0" anchor="ctr" anchorCtr="0">
              <a:noAutofit/>
            </a:bodyPr>
            <a:lstStyle/>
            <a:p>
              <a:pPr algn="ctr"/>
              <a:r>
                <a:rPr lang="en-US" sz="2000" b="1" dirty="0">
                  <a:solidFill>
                    <a:srgbClr val="FFFF00"/>
                  </a:solidFill>
                  <a:effectLst>
                    <a:glow rad="50800">
                      <a:schemeClr val="tx1"/>
                    </a:glow>
                  </a:effectLst>
                  <a:latin typeface="Calibri" panose="020F0502020204030204" pitchFamily="34" charset="0"/>
                  <a:ea typeface="CMU Bright" panose="02000603000000000000" pitchFamily="2" charset="0"/>
                  <a:cs typeface="Calibri" panose="020F0502020204030204" pitchFamily="34" charset="0"/>
                </a:rPr>
                <a:t>SP</a:t>
              </a:r>
            </a:p>
          </p:txBody>
        </p:sp>
      </p:grpSp>
      <p:grpSp>
        <p:nvGrpSpPr>
          <p:cNvPr id="36" name="Group 35"/>
          <p:cNvGrpSpPr/>
          <p:nvPr/>
        </p:nvGrpSpPr>
        <p:grpSpPr>
          <a:xfrm>
            <a:off x="2286000" y="3657600"/>
            <a:ext cx="822960" cy="365760"/>
            <a:chOff x="2286000" y="5577840"/>
            <a:chExt cx="822960" cy="365760"/>
          </a:xfrm>
        </p:grpSpPr>
        <p:cxnSp>
          <p:nvCxnSpPr>
            <p:cNvPr id="33" name="Straight Arrow Connector 32"/>
            <p:cNvCxnSpPr/>
            <p:nvPr/>
          </p:nvCxnSpPr>
          <p:spPr bwMode="auto">
            <a:xfrm>
              <a:off x="2743200" y="5760720"/>
              <a:ext cx="365760" cy="0"/>
            </a:xfrm>
            <a:prstGeom prst="straightConnector1">
              <a:avLst/>
            </a:prstGeom>
            <a:noFill/>
            <a:ln w="50800" cap="flat" cmpd="sng" algn="ctr">
              <a:solidFill>
                <a:srgbClr val="FFFF00"/>
              </a:solidFill>
              <a:prstDash val="solid"/>
              <a:round/>
              <a:headEnd type="none" w="med" len="med"/>
              <a:tailEnd type="stealth" w="med" len="med"/>
            </a:ln>
            <a:effectLst>
              <a:glow rad="38100">
                <a:schemeClr val="tx1"/>
              </a:glow>
            </a:effectLst>
          </p:spPr>
        </p:cxnSp>
        <p:sp>
          <p:nvSpPr>
            <p:cNvPr id="34" name="TextBox 33"/>
            <p:cNvSpPr txBox="1"/>
            <p:nvPr/>
          </p:nvSpPr>
          <p:spPr>
            <a:xfrm>
              <a:off x="2286000" y="5577840"/>
              <a:ext cx="548640" cy="365760"/>
            </a:xfrm>
            <a:prstGeom prst="rect">
              <a:avLst/>
            </a:prstGeom>
            <a:noFill/>
          </p:spPr>
          <p:txBody>
            <a:bodyPr wrap="square" lIns="91440" tIns="0" bIns="0" rtlCol="0" anchor="ctr" anchorCtr="0">
              <a:noAutofit/>
            </a:bodyPr>
            <a:lstStyle/>
            <a:p>
              <a:pPr algn="ctr"/>
              <a:r>
                <a:rPr lang="en-US" sz="2000" b="1" dirty="0">
                  <a:solidFill>
                    <a:srgbClr val="FFFF00"/>
                  </a:solidFill>
                  <a:effectLst>
                    <a:glow rad="50800">
                      <a:schemeClr val="tx1"/>
                    </a:glow>
                  </a:effectLst>
                  <a:latin typeface="Calibri" panose="020F0502020204030204" pitchFamily="34" charset="0"/>
                  <a:ea typeface="CMU Bright" panose="02000603000000000000" pitchFamily="2" charset="0"/>
                  <a:cs typeface="Calibri" panose="020F0502020204030204" pitchFamily="34" charset="0"/>
                </a:rPr>
                <a:t>IP</a:t>
              </a:r>
            </a:p>
          </p:txBody>
        </p:sp>
      </p:grpSp>
    </p:spTree>
    <p:extLst>
      <p:ext uri="{BB962C8B-B14F-4D97-AF65-F5344CB8AC3E}">
        <p14:creationId xmlns:p14="http://schemas.microsoft.com/office/powerpoint/2010/main" val="28303585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Calls on x86/Linux</a:t>
            </a:r>
          </a:p>
        </p:txBody>
      </p:sp>
      <p:sp>
        <p:nvSpPr>
          <p:cNvPr id="3" name="Content Placeholder 2"/>
          <p:cNvSpPr>
            <a:spLocks noGrp="1"/>
          </p:cNvSpPr>
          <p:nvPr>
            <p:ph idx="1"/>
          </p:nvPr>
        </p:nvSpPr>
        <p:spPr>
          <a:xfrm>
            <a:off x="182880" y="1362075"/>
            <a:ext cx="2834640" cy="4972050"/>
          </a:xfrm>
        </p:spPr>
        <p:txBody>
          <a:bodyPr/>
          <a:lstStyle/>
          <a:p>
            <a:pPr marL="0" indent="0">
              <a:buNone/>
            </a:pPr>
            <a:r>
              <a:rPr lang="en-US" sz="2000" dirty="0" err="1">
                <a:latin typeface="Courier New" panose="02070309020205020404" pitchFamily="49" charset="0"/>
                <a:cs typeface="Courier New" panose="02070309020205020404" pitchFamily="49" charset="0"/>
              </a:rPr>
              <a:t>glibc</a:t>
            </a:r>
            <a:r>
              <a:rPr lang="en-US" sz="2000" dirty="0"/>
              <a:t> continues to execute</a:t>
            </a:r>
            <a:endParaRPr lang="en-US" sz="2000" b="1" dirty="0"/>
          </a:p>
          <a:p>
            <a:pPr marL="342900" lvl="1"/>
            <a:r>
              <a:rPr lang="en-US" sz="1800" dirty="0"/>
              <a:t>Might execute more system calls</a:t>
            </a:r>
          </a:p>
          <a:p>
            <a:pPr marL="342900" lvl="1"/>
            <a:r>
              <a:rPr lang="en-US" sz="1800" dirty="0"/>
              <a:t>Eventually </a:t>
            </a:r>
            <a:br>
              <a:rPr lang="en-US" sz="1800" dirty="0"/>
            </a:br>
            <a:r>
              <a:rPr lang="en-US" sz="1800" dirty="0"/>
              <a:t>returns back to </a:t>
            </a:r>
            <a:br>
              <a:rPr lang="en-US" sz="1800" dirty="0"/>
            </a:br>
            <a:r>
              <a:rPr lang="en-US" sz="1800" dirty="0"/>
              <a:t>your program code</a:t>
            </a:r>
          </a:p>
        </p:txBody>
      </p:sp>
      <p:sp>
        <p:nvSpPr>
          <p:cNvPr id="4" name="Slide Number Placeholder 3"/>
          <p:cNvSpPr>
            <a:spLocks noGrp="1"/>
          </p:cNvSpPr>
          <p:nvPr>
            <p:ph type="sldNum" sz="quarter" idx="10"/>
          </p:nvPr>
        </p:nvSpPr>
        <p:spPr/>
        <p:txBody>
          <a:bodyPr/>
          <a:lstStyle/>
          <a:p>
            <a:fld id="{F3D8482D-149E-464A-ABD3-9AE05EAAC11E}" type="slidenum">
              <a:rPr lang="en-US" smtClean="0"/>
              <a:t>44</a:t>
            </a:fld>
            <a:endParaRPr lang="en-US"/>
          </a:p>
        </p:txBody>
      </p:sp>
      <p:graphicFrame>
        <p:nvGraphicFramePr>
          <p:cNvPr id="7" name="Table 6"/>
          <p:cNvGraphicFramePr>
            <a:graphicFrameLocks noGrp="1"/>
          </p:cNvGraphicFramePr>
          <p:nvPr/>
        </p:nvGraphicFramePr>
        <p:xfrm>
          <a:off x="5669280" y="3749040"/>
          <a:ext cx="3291840" cy="1920240"/>
        </p:xfrm>
        <a:graphic>
          <a:graphicData uri="http://schemas.openxmlformats.org/drawingml/2006/table">
            <a:tbl>
              <a:tblPr firstRow="1" bandRow="1">
                <a:tableStyleId>{5940675A-B579-460E-94D1-54222C63F5DA}</a:tableStyleId>
              </a:tblPr>
              <a:tblGrid>
                <a:gridCol w="3291840">
                  <a:extLst>
                    <a:ext uri="{9D8B030D-6E8A-4147-A177-3AD203B41FA5}">
                      <a16:colId xmlns:a16="http://schemas.microsoft.com/office/drawing/2014/main" val="20000"/>
                    </a:ext>
                  </a:extLst>
                </a:gridCol>
              </a:tblGrid>
              <a:tr h="128016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architecture-independent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38100" cap="flat" cmpd="sng" algn="ctr">
                      <a:solidFill>
                        <a:srgbClr val="0066FF"/>
                      </a:solidFill>
                      <a:prstDash val="solid"/>
                      <a:round/>
                      <a:headEnd type="none" w="med" len="med"/>
                      <a:tailEnd type="none" w="med" len="med"/>
                    </a:lnT>
                    <a:lnB w="19050" cap="flat" cmpd="sng" algn="ctr">
                      <a:solidFill>
                        <a:schemeClr val="bg1"/>
                      </a:solidFill>
                      <a:prstDash val="lgDash"/>
                      <a:round/>
                      <a:headEnd type="none" w="med" len="med"/>
                      <a:tailEnd type="none" w="med" len="med"/>
                    </a:lnB>
                    <a:solidFill>
                      <a:srgbClr val="4B2A85">
                        <a:alpha val="80000"/>
                      </a:srgbClr>
                    </a:solidFill>
                  </a:tcPr>
                </a:tc>
                <a:extLst>
                  <a:ext uri="{0D108BD9-81ED-4DB2-BD59-A6C34878D82A}">
                    <a16:rowId xmlns:a16="http://schemas.microsoft.com/office/drawing/2014/main" val="10000"/>
                  </a:ext>
                </a:extLst>
              </a:tr>
              <a:tr h="64008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19050" cap="flat" cmpd="sng" algn="ctr">
                      <a:solidFill>
                        <a:schemeClr val="bg1"/>
                      </a:solidFill>
                      <a:prstDash val="lgDash"/>
                      <a:round/>
                      <a:headEnd type="none" w="med" len="med"/>
                      <a:tailEnd type="none" w="med" len="med"/>
                    </a:lnT>
                    <a:lnB w="38100" cap="flat" cmpd="sng" algn="ctr">
                      <a:solidFill>
                        <a:srgbClr val="0066FF"/>
                      </a:solidFill>
                      <a:prstDash val="solid"/>
                      <a:round/>
                      <a:headEnd type="none" w="med" len="med"/>
                      <a:tailEnd type="none" w="med" len="med"/>
                    </a:lnB>
                    <a:solidFill>
                      <a:srgbClr val="4B2A85">
                        <a:alpha val="80000"/>
                      </a:srgbClr>
                    </a:solidFill>
                  </a:tcPr>
                </a:tc>
                <a:extLst>
                  <a:ext uri="{0D108BD9-81ED-4DB2-BD59-A6C34878D82A}">
                    <a16:rowId xmlns:a16="http://schemas.microsoft.com/office/drawing/2014/main" val="10001"/>
                  </a:ext>
                </a:extLst>
              </a:tr>
            </a:tbl>
          </a:graphicData>
        </a:graphic>
      </p:graphicFrame>
      <p:sp>
        <p:nvSpPr>
          <p:cNvPr id="8" name="TextBox 7"/>
          <p:cNvSpPr txBox="1"/>
          <p:nvPr/>
        </p:nvSpPr>
        <p:spPr>
          <a:xfrm>
            <a:off x="5669280" y="1371600"/>
            <a:ext cx="3291840" cy="1920240"/>
          </a:xfrm>
          <a:prstGeom prst="rect">
            <a:avLst/>
          </a:prstGeom>
          <a:solidFill>
            <a:srgbClr val="C00000">
              <a:alpha val="80000"/>
            </a:srgbClr>
          </a:solidFill>
          <a:ln w="22225">
            <a:solidFill>
              <a:srgbClr val="B7A57A"/>
            </a:solidFill>
          </a:ln>
        </p:spPr>
        <p:txBody>
          <a:bodyPr vert="horz" wrap="square" tIns="91440" rtlCol="0" anchor="t" anchorCtr="0">
            <a:noAutofit/>
          </a:bodyPr>
          <a:lstStyle/>
          <a:p>
            <a:pPr>
              <a:lnSpc>
                <a:spcPct val="80000"/>
              </a:lnSpc>
            </a:pPr>
            <a:endParaRPr lang="en-US"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9" name="TextBox 8"/>
          <p:cNvSpPr txBox="1"/>
          <p:nvPr/>
        </p:nvSpPr>
        <p:spPr>
          <a:xfrm>
            <a:off x="6400800" y="2194560"/>
            <a:ext cx="2560320" cy="1097280"/>
          </a:xfrm>
          <a:prstGeom prst="rect">
            <a:avLst/>
          </a:prstGeom>
          <a:solidFill>
            <a:srgbClr val="990033"/>
          </a:solidFill>
          <a:ln w="22225">
            <a:solidFill>
              <a:srgbClr val="B7A57A"/>
            </a:solidFill>
            <a:prstDash val="lgDash"/>
          </a:ln>
        </p:spPr>
        <p:txBody>
          <a:bodyPr vert="horz" wrap="square" tIns="91440" rtlCol="0" anchor="b" anchorCtr="1">
            <a:noAutofit/>
          </a:bodyPr>
          <a:lstStyle/>
          <a:p>
            <a:pPr algn="ctr">
              <a:lnSpc>
                <a:spcPct val="80000"/>
              </a:lnSpc>
            </a:pPr>
            <a:r>
              <a:rPr lang="en-US" sz="2400" b="1" dirty="0" err="1">
                <a:solidFill>
                  <a:schemeClr val="bg1"/>
                </a:solidFill>
                <a:latin typeface="Calibri" panose="020F0502020204030204" pitchFamily="34" charset="0"/>
                <a:ea typeface="CMU Bright" panose="02000603000000000000" pitchFamily="2" charset="0"/>
                <a:cs typeface="Calibri" panose="020F0502020204030204" pitchFamily="34" charset="0"/>
              </a:rPr>
              <a:t>glibc</a:t>
            </a:r>
            <a:endParaRPr lang="en-US" sz="2400"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10" name="TextBox 9"/>
          <p:cNvSpPr txBox="1"/>
          <p:nvPr/>
        </p:nvSpPr>
        <p:spPr>
          <a:xfrm>
            <a:off x="6400800" y="2286000"/>
            <a:ext cx="1188720" cy="584775"/>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C standard</a:t>
            </a:r>
          </a:p>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library</a:t>
            </a:r>
          </a:p>
        </p:txBody>
      </p:sp>
      <p:sp>
        <p:nvSpPr>
          <p:cNvPr id="11" name="TextBox 10"/>
          <p:cNvSpPr txBox="1"/>
          <p:nvPr/>
        </p:nvSpPr>
        <p:spPr>
          <a:xfrm>
            <a:off x="7955280" y="2409110"/>
            <a:ext cx="1005840" cy="338554"/>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POSIX</a:t>
            </a:r>
          </a:p>
        </p:txBody>
      </p:sp>
      <p:sp>
        <p:nvSpPr>
          <p:cNvPr id="12" name="Rectangle 11"/>
          <p:cNvSpPr/>
          <p:nvPr/>
        </p:nvSpPr>
        <p:spPr bwMode="auto">
          <a:xfrm>
            <a:off x="5669280" y="6035040"/>
            <a:ext cx="3291840" cy="457200"/>
          </a:xfrm>
          <a:prstGeom prst="rect">
            <a:avLst/>
          </a:prstGeom>
          <a:solidFill>
            <a:srgbClr val="008080"/>
          </a:solidFill>
          <a:ln w="38100" cap="flat" cmpd="sng" algn="ctr">
            <a:solidFill>
              <a:srgbClr val="0066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CPU</a:t>
            </a:r>
          </a:p>
        </p:txBody>
      </p:sp>
      <p:sp>
        <p:nvSpPr>
          <p:cNvPr id="13" name="TextBox 12"/>
          <p:cNvSpPr txBox="1"/>
          <p:nvPr/>
        </p:nvSpPr>
        <p:spPr>
          <a:xfrm>
            <a:off x="7589520" y="5623560"/>
            <a:ext cx="1463040" cy="369332"/>
          </a:xfrm>
          <a:prstGeom prst="rect">
            <a:avLst/>
          </a:prstGeom>
          <a:noFill/>
        </p:spPr>
        <p:txBody>
          <a:bodyPr wrap="square" rtlCol="0">
            <a:spAutoFit/>
          </a:bodyPr>
          <a:lstStyle/>
          <a:p>
            <a:pPr algn="r"/>
            <a:r>
              <a:rPr lang="en-US" b="1" dirty="0">
                <a:solidFill>
                  <a:srgbClr val="0066FF"/>
                </a:solidFill>
                <a:latin typeface="Calibri" panose="020F0502020204030204" pitchFamily="34" charset="0"/>
                <a:ea typeface="CMU Bright" panose="02000603000000000000" pitchFamily="2" charset="0"/>
                <a:cs typeface="Calibri" panose="020F0502020204030204" pitchFamily="34" charset="0"/>
              </a:rPr>
              <a:t>Linux kernel</a:t>
            </a:r>
          </a:p>
        </p:txBody>
      </p:sp>
      <p:sp>
        <p:nvSpPr>
          <p:cNvPr id="14" name="TextBox 13"/>
          <p:cNvSpPr txBox="1"/>
          <p:nvPr/>
        </p:nvSpPr>
        <p:spPr>
          <a:xfrm>
            <a:off x="7406640" y="1051560"/>
            <a:ext cx="1645920" cy="369332"/>
          </a:xfrm>
          <a:prstGeom prst="rect">
            <a:avLst/>
          </a:prstGeom>
          <a:noFill/>
        </p:spPr>
        <p:txBody>
          <a:bodyPr wrap="square" rtlCol="0">
            <a:spAutoFit/>
          </a:bodyPr>
          <a:lstStyle/>
          <a:p>
            <a:pPr algn="r"/>
            <a:r>
              <a:rPr lang="en-US" b="1" dirty="0">
                <a:solidFill>
                  <a:srgbClr val="B7A57A"/>
                </a:solidFill>
                <a:latin typeface="Calibri" panose="020F0502020204030204" pitchFamily="34" charset="0"/>
                <a:ea typeface="CMU Bright" panose="02000603000000000000" pitchFamily="2" charset="0"/>
                <a:cs typeface="Calibri" panose="020F0502020204030204" pitchFamily="34" charset="0"/>
              </a:rPr>
              <a:t>Your program</a:t>
            </a:r>
          </a:p>
        </p:txBody>
      </p:sp>
      <p:grpSp>
        <p:nvGrpSpPr>
          <p:cNvPr id="5" name="Group 4"/>
          <p:cNvGrpSpPr/>
          <p:nvPr/>
        </p:nvGrpSpPr>
        <p:grpSpPr>
          <a:xfrm>
            <a:off x="3108960" y="1005840"/>
            <a:ext cx="2286000" cy="5763399"/>
            <a:chOff x="3108960" y="1005840"/>
            <a:chExt cx="2286000" cy="5763399"/>
          </a:xfrm>
        </p:grpSpPr>
        <p:sp>
          <p:nvSpPr>
            <p:cNvPr id="16" name="Rectangle 7"/>
            <p:cNvSpPr>
              <a:spLocks noChangeArrowheads="1"/>
            </p:cNvSpPr>
            <p:nvPr>
              <p:custDataLst>
                <p:tags r:id="rId1"/>
              </p:custDataLst>
            </p:nvPr>
          </p:nvSpPr>
          <p:spPr bwMode="auto">
            <a:xfrm>
              <a:off x="3108960" y="1280160"/>
              <a:ext cx="2286000" cy="5212080"/>
            </a:xfrm>
            <a:prstGeom prst="rect">
              <a:avLst/>
            </a:prstGeom>
            <a:solidFill>
              <a:schemeClr val="accent2">
                <a:lumMod val="20000"/>
                <a:lumOff val="80000"/>
              </a:schemeClr>
            </a:solidFill>
            <a:ln w="25400">
              <a:solidFill>
                <a:schemeClr val="tx1"/>
              </a:solidFill>
              <a:miter lim="800000"/>
              <a:headEnd/>
              <a:tailEnd/>
            </a:ln>
            <a:effectLst/>
          </p:spPr>
          <p:txBody>
            <a:bodyPr wrap="none" anchorCtr="1"/>
            <a:lstStyle/>
            <a:p>
              <a:pPr algn="ctr">
                <a:lnSpc>
                  <a:spcPct val="100000"/>
                </a:lnSpc>
              </a:pPr>
              <a:endParaRPr lang="en-US" b="0" dirty="0">
                <a:latin typeface="Calibri" panose="020F0502020204030204" pitchFamily="34" charset="0"/>
                <a:ea typeface="CMU Bright" panose="02000603000000000000" pitchFamily="2" charset="0"/>
                <a:cs typeface="Calibri" panose="020F0502020204030204" pitchFamily="34" charset="0"/>
              </a:endParaRPr>
            </a:p>
          </p:txBody>
        </p:sp>
        <p:sp>
          <p:nvSpPr>
            <p:cNvPr id="17" name="TextBox 16"/>
            <p:cNvSpPr txBox="1"/>
            <p:nvPr/>
          </p:nvSpPr>
          <p:spPr>
            <a:xfrm>
              <a:off x="3108960" y="1005840"/>
              <a:ext cx="2286000" cy="276999"/>
            </a:xfrm>
            <a:prstGeom prst="rect">
              <a:avLst/>
            </a:prstGeom>
            <a:noFill/>
          </p:spPr>
          <p:txBody>
            <a:bodyPr wrap="square" tIns="0" bIns="0" rtlCol="0">
              <a:sp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0xFFFFFFFF</a:t>
              </a:r>
            </a:p>
          </p:txBody>
        </p:sp>
        <p:sp>
          <p:nvSpPr>
            <p:cNvPr id="18" name="TextBox 17"/>
            <p:cNvSpPr txBox="1"/>
            <p:nvPr/>
          </p:nvSpPr>
          <p:spPr>
            <a:xfrm>
              <a:off x="3108960" y="6492240"/>
              <a:ext cx="2286000" cy="276999"/>
            </a:xfrm>
            <a:prstGeom prst="rect">
              <a:avLst/>
            </a:prstGeom>
            <a:noFill/>
          </p:spPr>
          <p:txBody>
            <a:bodyPr wrap="square" tIns="0" bIns="0" rtlCol="0">
              <a:sp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0x00000000</a:t>
              </a:r>
            </a:p>
          </p:txBody>
        </p:sp>
        <p:sp>
          <p:nvSpPr>
            <p:cNvPr id="19" name="Rectangle 18"/>
            <p:cNvSpPr/>
            <p:nvPr/>
          </p:nvSpPr>
          <p:spPr bwMode="auto">
            <a:xfrm>
              <a:off x="3108960" y="1554480"/>
              <a:ext cx="2286000" cy="548640"/>
            </a:xfrm>
            <a:prstGeom prst="rect">
              <a:avLst/>
            </a:prstGeom>
            <a:solidFill>
              <a:srgbClr val="CC0066">
                <a:alpha val="60000"/>
              </a:srgbClr>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8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Linux</a:t>
              </a:r>
              <a:br>
                <a:rPr lang="en-US" dirty="0">
                  <a:latin typeface="Calibri" panose="020F0502020204030204" pitchFamily="34" charset="0"/>
                  <a:ea typeface="CMU Bright" panose="02000603000000000000" pitchFamily="2" charset="0"/>
                  <a:cs typeface="Calibri" panose="020F0502020204030204" pitchFamily="34" charset="0"/>
                </a:rPr>
              </a:br>
              <a:r>
                <a:rPr lang="en-US" dirty="0">
                  <a:latin typeface="Calibri" panose="020F0502020204030204" pitchFamily="34" charset="0"/>
                  <a:ea typeface="CMU Bright" panose="02000603000000000000" pitchFamily="2" charset="0"/>
                  <a:cs typeface="Calibri" panose="020F0502020204030204" pitchFamily="34" charset="0"/>
                </a:rPr>
                <a:t>kernel</a:t>
              </a:r>
            </a:p>
          </p:txBody>
        </p:sp>
        <p:sp>
          <p:nvSpPr>
            <p:cNvPr id="20" name="Rectangle 19"/>
            <p:cNvSpPr/>
            <p:nvPr/>
          </p:nvSpPr>
          <p:spPr bwMode="auto">
            <a:xfrm>
              <a:off x="3108960" y="246888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Stack</a:t>
              </a:r>
            </a:p>
          </p:txBody>
        </p:sp>
        <p:sp>
          <p:nvSpPr>
            <p:cNvPr id="21" name="Rectangle 20"/>
            <p:cNvSpPr/>
            <p:nvPr/>
          </p:nvSpPr>
          <p:spPr bwMode="auto">
            <a:xfrm>
              <a:off x="3108960" y="448056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Heap (</a:t>
              </a:r>
              <a:r>
                <a:rPr lang="en-US" dirty="0" err="1">
                  <a:latin typeface="Calibri" panose="020F0502020204030204" pitchFamily="34" charset="0"/>
                  <a:ea typeface="CMU Bright" panose="02000603000000000000" pitchFamily="2" charset="0"/>
                  <a:cs typeface="Calibri" panose="020F0502020204030204" pitchFamily="34" charset="0"/>
                </a:rPr>
                <a:t>malloc</a:t>
              </a:r>
              <a:r>
                <a:rPr lang="en-US" dirty="0">
                  <a:latin typeface="Calibri" panose="020F0502020204030204" pitchFamily="34" charset="0"/>
                  <a:ea typeface="CMU Bright" panose="02000603000000000000" pitchFamily="2" charset="0"/>
                  <a:cs typeface="Calibri" panose="020F0502020204030204" pitchFamily="34" charset="0"/>
                </a:rPr>
                <a:t>/free)</a:t>
              </a:r>
            </a:p>
          </p:txBody>
        </p:sp>
        <p:sp>
          <p:nvSpPr>
            <p:cNvPr id="22" name="Rectangle 21"/>
            <p:cNvSpPr/>
            <p:nvPr/>
          </p:nvSpPr>
          <p:spPr bwMode="auto">
            <a:xfrm>
              <a:off x="3108960" y="4937760"/>
              <a:ext cx="2286000" cy="54864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Read/Write Segment</a:t>
              </a:r>
              <a:br>
                <a:rPr lang="en-US" dirty="0">
                  <a:latin typeface="Calibri" panose="020F0502020204030204" pitchFamily="34" charset="0"/>
                  <a:ea typeface="CMU Bright" panose="02000603000000000000" pitchFamily="2" charset="0"/>
                  <a:cs typeface="Calibri" panose="020F0502020204030204" pitchFamily="34" charset="0"/>
                </a:rPr>
              </a:br>
              <a:r>
                <a:rPr lang="en-US" i="1" dirty="0">
                  <a:latin typeface="Calibri" panose="020F0502020204030204" pitchFamily="34" charset="0"/>
                  <a:ea typeface="CMU Bright" panose="02000603000000000000" pitchFamily="2" charset="0"/>
                  <a:cs typeface="Calibri" panose="020F0502020204030204" pitchFamily="34" charset="0"/>
                </a:rPr>
                <a:t>.data</a:t>
              </a:r>
              <a:r>
                <a:rPr lang="en-US" dirty="0">
                  <a:latin typeface="Calibri" panose="020F0502020204030204" pitchFamily="34" charset="0"/>
                  <a:ea typeface="CMU Bright" panose="02000603000000000000" pitchFamily="2" charset="0"/>
                  <a:cs typeface="Calibri" panose="020F0502020204030204" pitchFamily="34" charset="0"/>
                </a:rPr>
                <a:t>, </a:t>
              </a:r>
              <a:r>
                <a:rPr lang="en-US" i="1" dirty="0">
                  <a:latin typeface="Calibri" panose="020F0502020204030204" pitchFamily="34" charset="0"/>
                  <a:ea typeface="CMU Bright" panose="02000603000000000000" pitchFamily="2" charset="0"/>
                  <a:cs typeface="Calibri" panose="020F0502020204030204" pitchFamily="34" charset="0"/>
                </a:rPr>
                <a:t>.</a:t>
              </a:r>
              <a:r>
                <a:rPr lang="en-US" i="1" dirty="0" err="1">
                  <a:latin typeface="Calibri" panose="020F0502020204030204" pitchFamily="34" charset="0"/>
                  <a:ea typeface="CMU Bright" panose="02000603000000000000" pitchFamily="2" charset="0"/>
                  <a:cs typeface="Calibri" panose="020F0502020204030204" pitchFamily="34" charset="0"/>
                </a:rPr>
                <a:t>bss</a:t>
              </a:r>
              <a:endParaRPr lang="en-US" i="1" dirty="0">
                <a:latin typeface="Calibri" panose="020F0502020204030204" pitchFamily="34" charset="0"/>
                <a:ea typeface="CMU Bright" panose="02000603000000000000" pitchFamily="2" charset="0"/>
                <a:cs typeface="Calibri" panose="020F0502020204030204" pitchFamily="34" charset="0"/>
              </a:endParaRPr>
            </a:p>
          </p:txBody>
        </p:sp>
        <p:sp>
          <p:nvSpPr>
            <p:cNvPr id="23" name="Rectangle 22"/>
            <p:cNvSpPr/>
            <p:nvPr/>
          </p:nvSpPr>
          <p:spPr bwMode="auto">
            <a:xfrm>
              <a:off x="3108960" y="356616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Shared Libraries</a:t>
              </a:r>
            </a:p>
          </p:txBody>
        </p:sp>
        <p:sp>
          <p:nvSpPr>
            <p:cNvPr id="24" name="Rectangle 23"/>
            <p:cNvSpPr/>
            <p:nvPr/>
          </p:nvSpPr>
          <p:spPr bwMode="auto">
            <a:xfrm>
              <a:off x="3108960" y="5486400"/>
              <a:ext cx="2286000" cy="54864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Read-Only Segment</a:t>
              </a:r>
              <a:br>
                <a:rPr lang="en-US" dirty="0">
                  <a:latin typeface="Calibri" panose="020F0502020204030204" pitchFamily="34" charset="0"/>
                  <a:ea typeface="CMU Bright" panose="02000603000000000000" pitchFamily="2" charset="0"/>
                  <a:cs typeface="Calibri" panose="020F0502020204030204" pitchFamily="34" charset="0"/>
                </a:rPr>
              </a:br>
              <a:r>
                <a:rPr lang="en-US" i="1" dirty="0">
                  <a:latin typeface="Calibri" panose="020F0502020204030204" pitchFamily="34" charset="0"/>
                  <a:ea typeface="CMU Bright" panose="02000603000000000000" pitchFamily="2" charset="0"/>
                  <a:cs typeface="Calibri" panose="020F0502020204030204" pitchFamily="34" charset="0"/>
                </a:rPr>
                <a:t>.text</a:t>
              </a:r>
              <a:r>
                <a:rPr lang="en-US" dirty="0">
                  <a:latin typeface="Calibri" panose="020F0502020204030204" pitchFamily="34" charset="0"/>
                  <a:ea typeface="CMU Bright" panose="02000603000000000000" pitchFamily="2" charset="0"/>
                  <a:cs typeface="Calibri" panose="020F0502020204030204" pitchFamily="34" charset="0"/>
                </a:rPr>
                <a:t>, </a:t>
              </a:r>
              <a:r>
                <a:rPr lang="en-US" i="1" dirty="0">
                  <a:latin typeface="Calibri" panose="020F0502020204030204" pitchFamily="34" charset="0"/>
                  <a:ea typeface="CMU Bright" panose="02000603000000000000" pitchFamily="2" charset="0"/>
                  <a:cs typeface="Calibri" panose="020F0502020204030204" pitchFamily="34" charset="0"/>
                </a:rPr>
                <a:t>.</a:t>
              </a:r>
              <a:r>
                <a:rPr lang="en-US" i="1" dirty="0" err="1">
                  <a:latin typeface="Calibri" panose="020F0502020204030204" pitchFamily="34" charset="0"/>
                  <a:ea typeface="CMU Bright" panose="02000603000000000000" pitchFamily="2" charset="0"/>
                  <a:cs typeface="Calibri" panose="020F0502020204030204" pitchFamily="34" charset="0"/>
                </a:rPr>
                <a:t>rodata</a:t>
              </a:r>
              <a:endParaRPr lang="en-US" i="1" dirty="0">
                <a:latin typeface="Calibri" panose="020F0502020204030204" pitchFamily="34" charset="0"/>
                <a:ea typeface="CMU Bright" panose="02000603000000000000" pitchFamily="2" charset="0"/>
                <a:cs typeface="Calibri" panose="020F0502020204030204" pitchFamily="34" charset="0"/>
              </a:endParaRPr>
            </a:p>
          </p:txBody>
        </p:sp>
        <p:cxnSp>
          <p:nvCxnSpPr>
            <p:cNvPr id="25" name="Straight Arrow Connector 24"/>
            <p:cNvCxnSpPr/>
            <p:nvPr/>
          </p:nvCxnSpPr>
          <p:spPr bwMode="auto">
            <a:xfrm>
              <a:off x="4297680" y="2926080"/>
              <a:ext cx="0" cy="274320"/>
            </a:xfrm>
            <a:prstGeom prst="straightConnector1">
              <a:avLst/>
            </a:prstGeom>
            <a:noFill/>
            <a:ln w="25400" cap="flat" cmpd="sng" algn="ctr">
              <a:solidFill>
                <a:schemeClr val="tx1"/>
              </a:solidFill>
              <a:prstDash val="solid"/>
              <a:round/>
              <a:headEnd type="none" w="med" len="med"/>
              <a:tailEnd type="triangle"/>
            </a:ln>
            <a:effectLst/>
          </p:spPr>
        </p:cxnSp>
        <p:cxnSp>
          <p:nvCxnSpPr>
            <p:cNvPr id="26" name="Straight Arrow Connector 25"/>
            <p:cNvCxnSpPr/>
            <p:nvPr/>
          </p:nvCxnSpPr>
          <p:spPr bwMode="auto">
            <a:xfrm>
              <a:off x="4297680" y="3291840"/>
              <a:ext cx="0" cy="274320"/>
            </a:xfrm>
            <a:prstGeom prst="straightConnector1">
              <a:avLst/>
            </a:prstGeom>
            <a:noFill/>
            <a:ln w="25400" cap="flat" cmpd="sng" algn="ctr">
              <a:solidFill>
                <a:schemeClr val="tx1"/>
              </a:solidFill>
              <a:prstDash val="solid"/>
              <a:round/>
              <a:headEnd type="triangle" w="med" len="med"/>
              <a:tailEnd type="none"/>
            </a:ln>
            <a:effectLst/>
          </p:spPr>
        </p:cxnSp>
        <p:cxnSp>
          <p:nvCxnSpPr>
            <p:cNvPr id="27" name="Straight Arrow Connector 26"/>
            <p:cNvCxnSpPr/>
            <p:nvPr/>
          </p:nvCxnSpPr>
          <p:spPr bwMode="auto">
            <a:xfrm>
              <a:off x="4297680" y="4206240"/>
              <a:ext cx="0" cy="274320"/>
            </a:xfrm>
            <a:prstGeom prst="straightConnector1">
              <a:avLst/>
            </a:prstGeom>
            <a:noFill/>
            <a:ln w="25400" cap="flat" cmpd="sng" algn="ctr">
              <a:solidFill>
                <a:schemeClr val="tx1"/>
              </a:solidFill>
              <a:prstDash val="solid"/>
              <a:round/>
              <a:headEnd type="triangle" w="med" len="med"/>
              <a:tailEnd type="none"/>
            </a:ln>
            <a:effectLst/>
          </p:spPr>
        </p:cxnSp>
        <p:sp>
          <p:nvSpPr>
            <p:cNvPr id="28" name="Rectangle 27"/>
            <p:cNvSpPr/>
            <p:nvPr/>
          </p:nvSpPr>
          <p:spPr bwMode="auto">
            <a:xfrm>
              <a:off x="3108960" y="1280160"/>
              <a:ext cx="2286000" cy="27432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linux-gate.so</a:t>
              </a:r>
            </a:p>
          </p:txBody>
        </p:sp>
      </p:grpSp>
      <p:sp>
        <p:nvSpPr>
          <p:cNvPr id="29" name="Rectangle 28"/>
          <p:cNvSpPr/>
          <p:nvPr/>
        </p:nvSpPr>
        <p:spPr bwMode="auto">
          <a:xfrm>
            <a:off x="4114800" y="1645920"/>
            <a:ext cx="1188720" cy="274320"/>
          </a:xfrm>
          <a:prstGeom prst="rect">
            <a:avLst/>
          </a:prstGeom>
          <a:solidFill>
            <a:srgbClr val="B7A57A">
              <a:alpha val="60000"/>
            </a:srgbClr>
          </a:solidFill>
          <a:ln w="19050" cap="flat" cmpd="sng" algn="ctr">
            <a:solidFill>
              <a:schemeClr val="tx1"/>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anose="020F0502020204030204" pitchFamily="34" charset="0"/>
                <a:ea typeface="CMU Bright" panose="02000603000000000000" pitchFamily="2" charset="0"/>
                <a:cs typeface="Calibri" panose="020F0502020204030204" pitchFamily="34" charset="0"/>
              </a:rPr>
              <a:t>kernel stack</a:t>
            </a:r>
          </a:p>
        </p:txBody>
      </p:sp>
      <p:cxnSp>
        <p:nvCxnSpPr>
          <p:cNvPr id="30" name="Straight Arrow Connector 29"/>
          <p:cNvCxnSpPr/>
          <p:nvPr/>
        </p:nvCxnSpPr>
        <p:spPr bwMode="auto">
          <a:xfrm>
            <a:off x="4709160" y="1920240"/>
            <a:ext cx="0" cy="182880"/>
          </a:xfrm>
          <a:prstGeom prst="straightConnector1">
            <a:avLst/>
          </a:prstGeom>
          <a:noFill/>
          <a:ln w="25400" cap="flat" cmpd="sng" algn="ctr">
            <a:solidFill>
              <a:schemeClr val="tx1"/>
            </a:solidFill>
            <a:prstDash val="solid"/>
            <a:round/>
            <a:headEnd type="none" w="med" len="med"/>
            <a:tailEnd type="triangle"/>
          </a:ln>
          <a:effectLst/>
        </p:spPr>
      </p:cxnSp>
      <p:grpSp>
        <p:nvGrpSpPr>
          <p:cNvPr id="31" name="Group 30"/>
          <p:cNvGrpSpPr/>
          <p:nvPr/>
        </p:nvGrpSpPr>
        <p:grpSpPr>
          <a:xfrm>
            <a:off x="2286000" y="2743200"/>
            <a:ext cx="822960" cy="365760"/>
            <a:chOff x="2286000" y="2743200"/>
            <a:chExt cx="822960" cy="365760"/>
          </a:xfrm>
        </p:grpSpPr>
        <p:cxnSp>
          <p:nvCxnSpPr>
            <p:cNvPr id="32" name="Straight Arrow Connector 31"/>
            <p:cNvCxnSpPr/>
            <p:nvPr/>
          </p:nvCxnSpPr>
          <p:spPr bwMode="auto">
            <a:xfrm>
              <a:off x="2743200" y="2926080"/>
              <a:ext cx="365760" cy="0"/>
            </a:xfrm>
            <a:prstGeom prst="straightConnector1">
              <a:avLst/>
            </a:prstGeom>
            <a:noFill/>
            <a:ln w="50800" cap="flat" cmpd="sng" algn="ctr">
              <a:solidFill>
                <a:srgbClr val="FFFF00"/>
              </a:solidFill>
              <a:prstDash val="solid"/>
              <a:round/>
              <a:headEnd type="none" w="med" len="med"/>
              <a:tailEnd type="stealth" w="med" len="med"/>
            </a:ln>
            <a:effectLst>
              <a:glow rad="38100">
                <a:schemeClr val="tx1"/>
              </a:glow>
            </a:effectLst>
          </p:spPr>
        </p:cxnSp>
        <p:sp>
          <p:nvSpPr>
            <p:cNvPr id="33" name="TextBox 32"/>
            <p:cNvSpPr txBox="1"/>
            <p:nvPr/>
          </p:nvSpPr>
          <p:spPr>
            <a:xfrm>
              <a:off x="2286000" y="2743200"/>
              <a:ext cx="548640" cy="365760"/>
            </a:xfrm>
            <a:prstGeom prst="rect">
              <a:avLst/>
            </a:prstGeom>
            <a:noFill/>
          </p:spPr>
          <p:txBody>
            <a:bodyPr wrap="square" lIns="91440" tIns="0" bIns="0" rtlCol="0" anchor="ctr" anchorCtr="0">
              <a:noAutofit/>
            </a:bodyPr>
            <a:lstStyle/>
            <a:p>
              <a:pPr algn="ctr"/>
              <a:r>
                <a:rPr lang="en-US" sz="2000" b="1" dirty="0">
                  <a:solidFill>
                    <a:srgbClr val="FFFF00"/>
                  </a:solidFill>
                  <a:effectLst>
                    <a:glow rad="50800">
                      <a:schemeClr val="tx1"/>
                    </a:glow>
                  </a:effectLst>
                  <a:latin typeface="Calibri" panose="020F0502020204030204" pitchFamily="34" charset="0"/>
                  <a:ea typeface="CMU Bright" panose="02000603000000000000" pitchFamily="2" charset="0"/>
                  <a:cs typeface="Calibri" panose="020F0502020204030204" pitchFamily="34" charset="0"/>
                </a:rPr>
                <a:t>SP</a:t>
              </a:r>
            </a:p>
          </p:txBody>
        </p:sp>
      </p:grpSp>
      <p:grpSp>
        <p:nvGrpSpPr>
          <p:cNvPr id="34" name="Group 33"/>
          <p:cNvGrpSpPr/>
          <p:nvPr/>
        </p:nvGrpSpPr>
        <p:grpSpPr>
          <a:xfrm>
            <a:off x="2286000" y="5577840"/>
            <a:ext cx="822960" cy="365760"/>
            <a:chOff x="2286000" y="5577840"/>
            <a:chExt cx="822960" cy="365760"/>
          </a:xfrm>
        </p:grpSpPr>
        <p:cxnSp>
          <p:nvCxnSpPr>
            <p:cNvPr id="35" name="Straight Arrow Connector 34"/>
            <p:cNvCxnSpPr/>
            <p:nvPr/>
          </p:nvCxnSpPr>
          <p:spPr bwMode="auto">
            <a:xfrm>
              <a:off x="2743200" y="5760720"/>
              <a:ext cx="365760" cy="0"/>
            </a:xfrm>
            <a:prstGeom prst="straightConnector1">
              <a:avLst/>
            </a:prstGeom>
            <a:noFill/>
            <a:ln w="50800" cap="flat" cmpd="sng" algn="ctr">
              <a:solidFill>
                <a:srgbClr val="FFFF00"/>
              </a:solidFill>
              <a:prstDash val="solid"/>
              <a:round/>
              <a:headEnd type="none" w="med" len="med"/>
              <a:tailEnd type="stealth" w="med" len="med"/>
            </a:ln>
            <a:effectLst>
              <a:glow rad="38100">
                <a:schemeClr val="tx1"/>
              </a:glow>
            </a:effectLst>
          </p:spPr>
        </p:cxnSp>
        <p:sp>
          <p:nvSpPr>
            <p:cNvPr id="36" name="TextBox 35"/>
            <p:cNvSpPr txBox="1"/>
            <p:nvPr/>
          </p:nvSpPr>
          <p:spPr>
            <a:xfrm>
              <a:off x="2286000" y="5577840"/>
              <a:ext cx="548640" cy="365760"/>
            </a:xfrm>
            <a:prstGeom prst="rect">
              <a:avLst/>
            </a:prstGeom>
            <a:noFill/>
          </p:spPr>
          <p:txBody>
            <a:bodyPr wrap="square" lIns="91440" tIns="0" bIns="0" rtlCol="0" anchor="ctr" anchorCtr="0">
              <a:noAutofit/>
            </a:bodyPr>
            <a:lstStyle/>
            <a:p>
              <a:pPr algn="ctr"/>
              <a:r>
                <a:rPr lang="en-US" sz="2000" b="1" dirty="0">
                  <a:solidFill>
                    <a:srgbClr val="FFFF00"/>
                  </a:solidFill>
                  <a:effectLst>
                    <a:glow rad="50800">
                      <a:schemeClr val="tx1"/>
                    </a:glow>
                  </a:effectLst>
                  <a:latin typeface="Calibri" panose="020F0502020204030204" pitchFamily="34" charset="0"/>
                  <a:ea typeface="CMU Bright" panose="02000603000000000000" pitchFamily="2" charset="0"/>
                  <a:cs typeface="Calibri" panose="020F0502020204030204" pitchFamily="34" charset="0"/>
                </a:rPr>
                <a:t>IP</a:t>
              </a:r>
            </a:p>
          </p:txBody>
        </p:sp>
      </p:grpSp>
      <p:sp>
        <p:nvSpPr>
          <p:cNvPr id="37" name="TextBox 36"/>
          <p:cNvSpPr txBox="1"/>
          <p:nvPr/>
        </p:nvSpPr>
        <p:spPr>
          <a:xfrm>
            <a:off x="5669280" y="6035040"/>
            <a:ext cx="914400" cy="457200"/>
          </a:xfrm>
          <a:prstGeom prst="rect">
            <a:avLst/>
          </a:prstGeom>
          <a:noFill/>
        </p:spPr>
        <p:txBody>
          <a:bodyPr wrap="square" rtlCol="0" anchor="ctr" anchorCtr="0">
            <a:noAutofit/>
          </a:bodyPr>
          <a:lstStyle/>
          <a:p>
            <a:pPr algn="ctr"/>
            <a:r>
              <a:rPr lang="en-US" sz="2000" b="1" dirty="0" err="1">
                <a:solidFill>
                  <a:srgbClr val="FFFF00"/>
                </a:solidFill>
                <a:effectLst>
                  <a:glow rad="38100">
                    <a:schemeClr val="tx1"/>
                  </a:glow>
                </a:effectLst>
                <a:latin typeface="Calibri" panose="020F0502020204030204" pitchFamily="34" charset="0"/>
                <a:ea typeface="CMU Bright" panose="02000603000000000000" pitchFamily="2" charset="0"/>
                <a:cs typeface="Calibri" panose="020F0502020204030204" pitchFamily="34" charset="0"/>
              </a:rPr>
              <a:t>unpriv</a:t>
            </a:r>
            <a:endParaRPr lang="en-US" sz="2000" b="1" dirty="0">
              <a:solidFill>
                <a:srgbClr val="FFFF00"/>
              </a:solidFill>
              <a:effectLst>
                <a:glow rad="38100">
                  <a:schemeClr val="tx1"/>
                </a:glow>
              </a:effectLst>
              <a:latin typeface="Calibri" panose="020F0502020204030204" pitchFamily="34" charset="0"/>
              <a:ea typeface="CMU Bright" panose="02000603000000000000" pitchFamily="2" charset="0"/>
              <a:cs typeface="Calibri" panose="020F0502020204030204" pitchFamily="34" charset="0"/>
            </a:endParaRPr>
          </a:p>
        </p:txBody>
      </p:sp>
      <p:sp>
        <p:nvSpPr>
          <p:cNvPr id="38" name="Freeform 6"/>
          <p:cNvSpPr>
            <a:spLocks/>
          </p:cNvSpPr>
          <p:nvPr/>
        </p:nvSpPr>
        <p:spPr bwMode="auto">
          <a:xfrm>
            <a:off x="7680960" y="1645920"/>
            <a:ext cx="180975" cy="338138"/>
          </a:xfrm>
          <a:custGeom>
            <a:avLst/>
            <a:gdLst>
              <a:gd name="T0" fmla="*/ 169 w 357"/>
              <a:gd name="T1" fmla="*/ 0 h 816"/>
              <a:gd name="T2" fmla="*/ 115 w 357"/>
              <a:gd name="T3" fmla="*/ 24 h 816"/>
              <a:gd name="T4" fmla="*/ 25 w 357"/>
              <a:gd name="T5" fmla="*/ 84 h 816"/>
              <a:gd name="T6" fmla="*/ 19 w 357"/>
              <a:gd name="T7" fmla="*/ 132 h 816"/>
              <a:gd name="T8" fmla="*/ 55 w 357"/>
              <a:gd name="T9" fmla="*/ 144 h 816"/>
              <a:gd name="T10" fmla="*/ 73 w 357"/>
              <a:gd name="T11" fmla="*/ 150 h 816"/>
              <a:gd name="T12" fmla="*/ 307 w 357"/>
              <a:gd name="T13" fmla="*/ 192 h 816"/>
              <a:gd name="T14" fmla="*/ 325 w 357"/>
              <a:gd name="T15" fmla="*/ 210 h 816"/>
              <a:gd name="T16" fmla="*/ 253 w 357"/>
              <a:gd name="T17" fmla="*/ 258 h 816"/>
              <a:gd name="T18" fmla="*/ 205 w 357"/>
              <a:gd name="T19" fmla="*/ 288 h 816"/>
              <a:gd name="T20" fmla="*/ 181 w 357"/>
              <a:gd name="T21" fmla="*/ 294 h 816"/>
              <a:gd name="T22" fmla="*/ 97 w 357"/>
              <a:gd name="T23" fmla="*/ 330 h 816"/>
              <a:gd name="T24" fmla="*/ 61 w 357"/>
              <a:gd name="T25" fmla="*/ 354 h 816"/>
              <a:gd name="T26" fmla="*/ 43 w 357"/>
              <a:gd name="T27" fmla="*/ 366 h 816"/>
              <a:gd name="T28" fmla="*/ 103 w 357"/>
              <a:gd name="T29" fmla="*/ 414 h 816"/>
              <a:gd name="T30" fmla="*/ 145 w 357"/>
              <a:gd name="T31" fmla="*/ 402 h 816"/>
              <a:gd name="T32" fmla="*/ 163 w 357"/>
              <a:gd name="T33" fmla="*/ 414 h 816"/>
              <a:gd name="T34" fmla="*/ 253 w 357"/>
              <a:gd name="T35" fmla="*/ 462 h 816"/>
              <a:gd name="T36" fmla="*/ 247 w 357"/>
              <a:gd name="T37" fmla="*/ 576 h 816"/>
              <a:gd name="T38" fmla="*/ 193 w 357"/>
              <a:gd name="T39" fmla="*/ 606 h 816"/>
              <a:gd name="T40" fmla="*/ 181 w 357"/>
              <a:gd name="T41" fmla="*/ 684 h 816"/>
              <a:gd name="T42" fmla="*/ 163 w 357"/>
              <a:gd name="T43" fmla="*/ 780 h 816"/>
              <a:gd name="T44" fmla="*/ 175 w 357"/>
              <a:gd name="T4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816">
                <a:moveTo>
                  <a:pt x="169" y="0"/>
                </a:moveTo>
                <a:cubicBezTo>
                  <a:pt x="149" y="7"/>
                  <a:pt x="135" y="17"/>
                  <a:pt x="115" y="24"/>
                </a:cubicBezTo>
                <a:cubicBezTo>
                  <a:pt x="100" y="39"/>
                  <a:pt x="44" y="78"/>
                  <a:pt x="25" y="84"/>
                </a:cubicBezTo>
                <a:cubicBezTo>
                  <a:pt x="16" y="98"/>
                  <a:pt x="0" y="113"/>
                  <a:pt x="19" y="132"/>
                </a:cubicBezTo>
                <a:cubicBezTo>
                  <a:pt x="28" y="141"/>
                  <a:pt x="43" y="140"/>
                  <a:pt x="55" y="144"/>
                </a:cubicBezTo>
                <a:cubicBezTo>
                  <a:pt x="61" y="146"/>
                  <a:pt x="73" y="150"/>
                  <a:pt x="73" y="150"/>
                </a:cubicBezTo>
                <a:cubicBezTo>
                  <a:pt x="148" y="139"/>
                  <a:pt x="235" y="168"/>
                  <a:pt x="307" y="192"/>
                </a:cubicBezTo>
                <a:cubicBezTo>
                  <a:pt x="313" y="198"/>
                  <a:pt x="320" y="203"/>
                  <a:pt x="325" y="210"/>
                </a:cubicBezTo>
                <a:cubicBezTo>
                  <a:pt x="357" y="258"/>
                  <a:pt x="272" y="256"/>
                  <a:pt x="253" y="258"/>
                </a:cubicBezTo>
                <a:cubicBezTo>
                  <a:pt x="196" y="272"/>
                  <a:pt x="265" y="251"/>
                  <a:pt x="205" y="288"/>
                </a:cubicBezTo>
                <a:cubicBezTo>
                  <a:pt x="198" y="292"/>
                  <a:pt x="189" y="291"/>
                  <a:pt x="181" y="294"/>
                </a:cubicBezTo>
                <a:cubicBezTo>
                  <a:pt x="62" y="343"/>
                  <a:pt x="192" y="298"/>
                  <a:pt x="97" y="330"/>
                </a:cubicBezTo>
                <a:cubicBezTo>
                  <a:pt x="83" y="335"/>
                  <a:pt x="73" y="346"/>
                  <a:pt x="61" y="354"/>
                </a:cubicBezTo>
                <a:cubicBezTo>
                  <a:pt x="55" y="358"/>
                  <a:pt x="43" y="366"/>
                  <a:pt x="43" y="366"/>
                </a:cubicBezTo>
                <a:cubicBezTo>
                  <a:pt x="53" y="397"/>
                  <a:pt x="78" y="397"/>
                  <a:pt x="103" y="414"/>
                </a:cubicBezTo>
                <a:cubicBezTo>
                  <a:pt x="117" y="410"/>
                  <a:pt x="131" y="400"/>
                  <a:pt x="145" y="402"/>
                </a:cubicBezTo>
                <a:cubicBezTo>
                  <a:pt x="152" y="403"/>
                  <a:pt x="157" y="411"/>
                  <a:pt x="163" y="414"/>
                </a:cubicBezTo>
                <a:cubicBezTo>
                  <a:pt x="192" y="429"/>
                  <a:pt x="225" y="444"/>
                  <a:pt x="253" y="462"/>
                </a:cubicBezTo>
                <a:cubicBezTo>
                  <a:pt x="265" y="497"/>
                  <a:pt x="270" y="542"/>
                  <a:pt x="247" y="576"/>
                </a:cubicBezTo>
                <a:cubicBezTo>
                  <a:pt x="236" y="593"/>
                  <a:pt x="193" y="606"/>
                  <a:pt x="193" y="606"/>
                </a:cubicBezTo>
                <a:cubicBezTo>
                  <a:pt x="178" y="651"/>
                  <a:pt x="173" y="626"/>
                  <a:pt x="181" y="684"/>
                </a:cubicBezTo>
                <a:cubicBezTo>
                  <a:pt x="171" y="715"/>
                  <a:pt x="168" y="748"/>
                  <a:pt x="163" y="780"/>
                </a:cubicBezTo>
                <a:cubicBezTo>
                  <a:pt x="170" y="808"/>
                  <a:pt x="165" y="797"/>
                  <a:pt x="175" y="816"/>
                </a:cubicBezTo>
              </a:path>
            </a:pathLst>
          </a:custGeom>
          <a:noFill/>
          <a:ln w="28575" cmpd="sng">
            <a:solidFill>
              <a:srgbClr val="FFFF00"/>
            </a:solidFill>
            <a:round/>
            <a:headEnd/>
            <a:tailEnd/>
          </a:ln>
          <a:effectLst>
            <a:glow rad="38100">
              <a:schemeClr val="tx1"/>
            </a:glow>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000"/>
          </a:p>
        </p:txBody>
      </p:sp>
    </p:spTree>
    <p:extLst>
      <p:ext uri="{BB962C8B-B14F-4D97-AF65-F5344CB8AC3E}">
        <p14:creationId xmlns:p14="http://schemas.microsoft.com/office/powerpoint/2010/main" val="25542321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17EC0-F562-474A-AA1F-CD8351005796}"/>
              </a:ext>
            </a:extLst>
          </p:cNvPr>
          <p:cNvSpPr>
            <a:spLocks noGrp="1"/>
          </p:cNvSpPr>
          <p:nvPr>
            <p:ph type="title"/>
          </p:nvPr>
        </p:nvSpPr>
        <p:spPr/>
        <p:txBody>
          <a:bodyPr/>
          <a:lstStyle/>
          <a:p>
            <a:r>
              <a:rPr lang="en-US" dirty="0"/>
              <a:t>System Calls - Simplified Version</a:t>
            </a:r>
          </a:p>
        </p:txBody>
      </p:sp>
      <p:sp>
        <p:nvSpPr>
          <p:cNvPr id="3" name="Content Placeholder 2">
            <a:extLst>
              <a:ext uri="{FF2B5EF4-FFF2-40B4-BE49-F238E27FC236}">
                <a16:creationId xmlns:a16="http://schemas.microsoft.com/office/drawing/2014/main" id="{84652390-ED8E-440D-8FB3-D144EAF43EB5}"/>
              </a:ext>
            </a:extLst>
          </p:cNvPr>
          <p:cNvSpPr>
            <a:spLocks noGrp="1"/>
          </p:cNvSpPr>
          <p:nvPr>
            <p:ph idx="1"/>
          </p:nvPr>
        </p:nvSpPr>
        <p:spPr/>
        <p:txBody>
          <a:bodyPr/>
          <a:lstStyle/>
          <a:p>
            <a:r>
              <a:rPr lang="en-US" dirty="0"/>
              <a:t>The OS is a super complicated program “Overseer” program for the computer.</a:t>
            </a:r>
          </a:p>
          <a:p>
            <a:pPr lvl="1"/>
            <a:r>
              <a:rPr lang="en-US" dirty="0"/>
              <a:t>It is the only software that is directly trusted with Hardware access</a:t>
            </a:r>
          </a:p>
          <a:p>
            <a:r>
              <a:rPr lang="en-US" dirty="0"/>
              <a:t>If a user process wants to access an OS feature, they must invoke a system call</a:t>
            </a:r>
          </a:p>
          <a:p>
            <a:pPr lvl="1"/>
            <a:r>
              <a:rPr lang="en-US" dirty="0"/>
              <a:t>A system call involves context-switching into the OS, which has some overhead</a:t>
            </a:r>
          </a:p>
          <a:p>
            <a:pPr lvl="1"/>
            <a:r>
              <a:rPr lang="en-US" dirty="0"/>
              <a:t>The OS will handle hardware/special functionality directly, user processes will not touch anything themselves. User process will wait for OS to finish</a:t>
            </a:r>
          </a:p>
          <a:p>
            <a:pPr lvl="1"/>
            <a:r>
              <a:rPr lang="en-US" dirty="0"/>
              <a:t>OS will eventually finish, return result to user, and context switch back</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06D2CE16-5014-49E2-99E1-918E8669B9B8}"/>
              </a:ext>
            </a:extLst>
          </p:cNvPr>
          <p:cNvSpPr>
            <a:spLocks noGrp="1"/>
          </p:cNvSpPr>
          <p:nvPr>
            <p:ph type="sldNum" sz="quarter" idx="10"/>
          </p:nvPr>
        </p:nvSpPr>
        <p:spPr/>
        <p:txBody>
          <a:bodyPr/>
          <a:lstStyle/>
          <a:p>
            <a:fld id="{1A9C8370-147A-427D-9F53-B1233595F5E1}" type="slidenum">
              <a:rPr lang="en-US" smtClean="0"/>
              <a:t>45</a:t>
            </a:fld>
            <a:endParaRPr lang="en-US"/>
          </a:p>
        </p:txBody>
      </p:sp>
    </p:spTree>
    <p:extLst>
      <p:ext uri="{BB962C8B-B14F-4D97-AF65-F5344CB8AC3E}">
        <p14:creationId xmlns:p14="http://schemas.microsoft.com/office/powerpoint/2010/main" val="32997276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17EC0-F562-474A-AA1F-CD8351005796}"/>
              </a:ext>
            </a:extLst>
          </p:cNvPr>
          <p:cNvSpPr>
            <a:spLocks noGrp="1"/>
          </p:cNvSpPr>
          <p:nvPr>
            <p:ph type="title"/>
          </p:nvPr>
        </p:nvSpPr>
        <p:spPr/>
        <p:txBody>
          <a:bodyPr/>
          <a:lstStyle/>
          <a:p>
            <a:r>
              <a:rPr lang="en-US" dirty="0"/>
              <a:t>A System Call Analogy</a:t>
            </a:r>
          </a:p>
        </p:txBody>
      </p:sp>
      <p:sp>
        <p:nvSpPr>
          <p:cNvPr id="3" name="Content Placeholder 2">
            <a:extLst>
              <a:ext uri="{FF2B5EF4-FFF2-40B4-BE49-F238E27FC236}">
                <a16:creationId xmlns:a16="http://schemas.microsoft.com/office/drawing/2014/main" id="{84652390-ED8E-440D-8FB3-D144EAF43EB5}"/>
              </a:ext>
            </a:extLst>
          </p:cNvPr>
          <p:cNvSpPr>
            <a:spLocks noGrp="1"/>
          </p:cNvSpPr>
          <p:nvPr>
            <p:ph idx="1"/>
          </p:nvPr>
        </p:nvSpPr>
        <p:spPr/>
        <p:txBody>
          <a:bodyPr/>
          <a:lstStyle/>
          <a:p>
            <a:r>
              <a:rPr lang="en-US" dirty="0"/>
              <a:t>The OS is a very wise and knowledgeable wizard</a:t>
            </a:r>
          </a:p>
          <a:p>
            <a:pPr lvl="1"/>
            <a:r>
              <a:rPr lang="en-US" dirty="0"/>
              <a:t>It has many dangerous and powerful artifacts, but it doesn’t trust others to use them. Will perform tasks on request.</a:t>
            </a:r>
          </a:p>
          <a:p>
            <a:r>
              <a:rPr lang="en-US" dirty="0"/>
              <a:t>If a civilian wants to access a “magical” feature, they must fill out a request to the wizard.</a:t>
            </a:r>
          </a:p>
          <a:p>
            <a:pPr lvl="1"/>
            <a:r>
              <a:rPr lang="en-US" dirty="0"/>
              <a:t>It takes some time for the wizard to start processing the request, they must ensure they do everything safely</a:t>
            </a:r>
          </a:p>
          <a:p>
            <a:pPr lvl="1"/>
            <a:r>
              <a:rPr lang="en-US" dirty="0"/>
              <a:t>The wizard will handle the powerful artifacts themselves. The user WILL NOT TOUCH ANYTHING.</a:t>
            </a:r>
          </a:p>
          <a:p>
            <a:pPr lvl="1"/>
            <a:r>
              <a:rPr lang="en-US" dirty="0"/>
              <a:t>Wizard will take a second to analyze results and put away artifacts before giving results back to the user. </a:t>
            </a:r>
          </a:p>
        </p:txBody>
      </p:sp>
      <p:sp>
        <p:nvSpPr>
          <p:cNvPr id="4" name="Slide Number Placeholder 3">
            <a:extLst>
              <a:ext uri="{FF2B5EF4-FFF2-40B4-BE49-F238E27FC236}">
                <a16:creationId xmlns:a16="http://schemas.microsoft.com/office/drawing/2014/main" id="{06D2CE16-5014-49E2-99E1-918E8669B9B8}"/>
              </a:ext>
            </a:extLst>
          </p:cNvPr>
          <p:cNvSpPr>
            <a:spLocks noGrp="1"/>
          </p:cNvSpPr>
          <p:nvPr>
            <p:ph type="sldNum" sz="quarter" idx="10"/>
          </p:nvPr>
        </p:nvSpPr>
        <p:spPr/>
        <p:txBody>
          <a:bodyPr/>
          <a:lstStyle/>
          <a:p>
            <a:fld id="{1A9C8370-147A-427D-9F53-B1233595F5E1}" type="slidenum">
              <a:rPr lang="en-US" smtClean="0"/>
              <a:t>46</a:t>
            </a:fld>
            <a:endParaRPr lang="en-US"/>
          </a:p>
        </p:txBody>
      </p:sp>
    </p:spTree>
    <p:extLst>
      <p:ext uri="{BB962C8B-B14F-4D97-AF65-F5344CB8AC3E}">
        <p14:creationId xmlns:p14="http://schemas.microsoft.com/office/powerpoint/2010/main" val="23955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strace</a:t>
            </a:r>
            <a:endParaRPr lang="en-US" dirty="0"/>
          </a:p>
        </p:txBody>
      </p:sp>
      <p:sp>
        <p:nvSpPr>
          <p:cNvPr id="3" name="Content Placeholder 2"/>
          <p:cNvSpPr>
            <a:spLocks noGrp="1"/>
          </p:cNvSpPr>
          <p:nvPr>
            <p:ph idx="1"/>
          </p:nvPr>
        </p:nvSpPr>
        <p:spPr/>
        <p:txBody>
          <a:bodyPr/>
          <a:lstStyle/>
          <a:p>
            <a:r>
              <a:rPr lang="en-US" dirty="0"/>
              <a:t>A useful Linux utility that shows the sequence of system calls that a process makes:</a:t>
            </a:r>
          </a:p>
        </p:txBody>
      </p:sp>
      <p:sp>
        <p:nvSpPr>
          <p:cNvPr id="4" name="Slide Number Placeholder 3"/>
          <p:cNvSpPr>
            <a:spLocks noGrp="1"/>
          </p:cNvSpPr>
          <p:nvPr>
            <p:ph type="sldNum" sz="quarter" idx="10"/>
          </p:nvPr>
        </p:nvSpPr>
        <p:spPr/>
        <p:txBody>
          <a:bodyPr/>
          <a:lstStyle/>
          <a:p>
            <a:fld id="{F3D8482D-149E-464A-ABD3-9AE05EAAC11E}" type="slidenum">
              <a:rPr lang="en-US" smtClean="0"/>
              <a:t>47</a:t>
            </a:fld>
            <a:endParaRPr lang="en-US"/>
          </a:p>
        </p:txBody>
      </p:sp>
      <p:sp>
        <p:nvSpPr>
          <p:cNvPr id="5" name="Rounded Rectangle 4"/>
          <p:cNvSpPr/>
          <p:nvPr/>
        </p:nvSpPr>
        <p:spPr bwMode="auto">
          <a:xfrm>
            <a:off x="228600" y="2377440"/>
            <a:ext cx="8686800" cy="4389120"/>
          </a:xfrm>
          <a:prstGeom prst="roundRect">
            <a:avLst>
              <a:gd name="adj" fmla="val 3565"/>
            </a:avLst>
          </a:prstGeom>
          <a:solidFill>
            <a:schemeClr val="tx1"/>
          </a:solidFill>
          <a:ln w="25400" cap="flat" cmpd="sng" algn="ctr">
            <a:solidFill>
              <a:schemeClr val="tx1"/>
            </a:solidFill>
            <a:prstDash val="solid"/>
            <a:round/>
            <a:headEnd type="none" w="med" len="med"/>
            <a:tailEnd type="triangle" w="med" len="med"/>
          </a:ln>
          <a:effectLst/>
        </p:spPr>
        <p:txBody>
          <a:bodyPr vert="horz" wrap="square" lIns="91440" tIns="0" rIns="91440" bIns="45720" numCol="1" rtlCol="0" anchor="t" anchorCtr="0" compatLnSpc="1">
            <a:prstTxWarp prst="textNoShape">
              <a:avLst/>
            </a:prstTxWarp>
            <a:noAutofit/>
          </a:bodyPr>
          <a:lstStyle/>
          <a:p>
            <a:pPr marL="227013" indent="-227013"/>
            <a:r>
              <a:rPr lang="en-US" sz="1400" b="1" dirty="0">
                <a:solidFill>
                  <a:schemeClr val="bg1"/>
                </a:solidFill>
                <a:latin typeface="Courier New" panose="02070309020205020404" pitchFamily="49" charset="0"/>
                <a:cs typeface="Courier New" panose="02070309020205020404" pitchFamily="49" charset="0"/>
              </a:rPr>
              <a:t>bash$</a:t>
            </a:r>
            <a:r>
              <a:rPr lang="en-US" sz="1400" dirty="0">
                <a:solidFill>
                  <a:schemeClr val="bg1"/>
                </a:solidFill>
                <a:latin typeface="Courier New" panose="02070309020205020404" pitchFamily="49" charset="0"/>
                <a:cs typeface="Courier New" panose="02070309020205020404" pitchFamily="49" charset="0"/>
              </a:rPr>
              <a:t> </a:t>
            </a:r>
            <a:r>
              <a:rPr lang="en-US" sz="1400" dirty="0" err="1">
                <a:solidFill>
                  <a:schemeClr val="bg1"/>
                </a:solidFill>
                <a:latin typeface="Courier New" panose="02070309020205020404" pitchFamily="49" charset="0"/>
                <a:cs typeface="Courier New" panose="02070309020205020404" pitchFamily="49" charset="0"/>
              </a:rPr>
              <a:t>strace</a:t>
            </a:r>
            <a:r>
              <a:rPr lang="en-US" sz="1400" dirty="0">
                <a:solidFill>
                  <a:schemeClr val="bg1"/>
                </a:solidFill>
                <a:latin typeface="Courier New" panose="02070309020205020404" pitchFamily="49" charset="0"/>
                <a:cs typeface="Courier New" panose="02070309020205020404" pitchFamily="49" charset="0"/>
              </a:rPr>
              <a:t> ls 2&gt;&amp;1 | less</a:t>
            </a:r>
          </a:p>
          <a:p>
            <a:pPr marL="227013" indent="-227013"/>
            <a:r>
              <a:rPr lang="en-US" sz="1400" dirty="0" err="1">
                <a:solidFill>
                  <a:srgbClr val="FFFF00"/>
                </a:solidFill>
                <a:latin typeface="Courier New" panose="02070309020205020404" pitchFamily="49" charset="0"/>
                <a:cs typeface="Courier New" panose="02070309020205020404" pitchFamily="49" charset="0"/>
              </a:rPr>
              <a:t>execve</a:t>
            </a:r>
            <a:r>
              <a:rPr lang="en-US" sz="1400" dirty="0">
                <a:solidFill>
                  <a:srgbClr val="FFFF00"/>
                </a:solidFill>
                <a:latin typeface="Courier New" panose="02070309020205020404" pitchFamily="49" charset="0"/>
                <a:cs typeface="Courier New" panose="02070309020205020404" pitchFamily="49" charset="0"/>
              </a:rPr>
              <a:t>("/</a:t>
            </a:r>
            <a:r>
              <a:rPr lang="en-US" sz="1400" dirty="0" err="1">
                <a:solidFill>
                  <a:srgbClr val="FFFF00"/>
                </a:solidFill>
                <a:latin typeface="Courier New" panose="02070309020205020404" pitchFamily="49" charset="0"/>
                <a:cs typeface="Courier New" panose="02070309020205020404" pitchFamily="49" charset="0"/>
              </a:rPr>
              <a:t>usr</a:t>
            </a:r>
            <a:r>
              <a:rPr lang="en-US" sz="1400" dirty="0">
                <a:solidFill>
                  <a:srgbClr val="FFFF00"/>
                </a:solidFill>
                <a:latin typeface="Courier New" panose="02070309020205020404" pitchFamily="49" charset="0"/>
                <a:cs typeface="Courier New" panose="02070309020205020404" pitchFamily="49" charset="0"/>
              </a:rPr>
              <a:t>/bin/ls", ["ls"], [/* 41 </a:t>
            </a:r>
            <a:r>
              <a:rPr lang="en-US" sz="1400" dirty="0" err="1">
                <a:solidFill>
                  <a:srgbClr val="FFFF00"/>
                </a:solidFill>
                <a:latin typeface="Courier New" panose="02070309020205020404" pitchFamily="49" charset="0"/>
                <a:cs typeface="Courier New" panose="02070309020205020404" pitchFamily="49" charset="0"/>
              </a:rPr>
              <a:t>vars</a:t>
            </a:r>
            <a:r>
              <a:rPr lang="en-US" sz="1400" dirty="0">
                <a:solidFill>
                  <a:srgbClr val="FFFF00"/>
                </a:solidFill>
                <a:latin typeface="Courier New" panose="02070309020205020404" pitchFamily="49" charset="0"/>
                <a:cs typeface="Courier New" panose="02070309020205020404" pitchFamily="49" charset="0"/>
              </a:rPr>
              <a:t> */]) = 0</a:t>
            </a:r>
          </a:p>
          <a:p>
            <a:pPr marL="227013" indent="-227013"/>
            <a:r>
              <a:rPr lang="en-US" sz="1400" dirty="0" err="1">
                <a:solidFill>
                  <a:srgbClr val="FFFF00"/>
                </a:solidFill>
                <a:latin typeface="Courier New" panose="02070309020205020404" pitchFamily="49" charset="0"/>
                <a:cs typeface="Courier New" panose="02070309020205020404" pitchFamily="49" charset="0"/>
              </a:rPr>
              <a:t>brk</a:t>
            </a:r>
            <a:r>
              <a:rPr lang="en-US" sz="1400" dirty="0">
                <a:solidFill>
                  <a:srgbClr val="FFFF00"/>
                </a:solidFill>
                <a:latin typeface="Courier New" panose="02070309020205020404" pitchFamily="49" charset="0"/>
                <a:cs typeface="Courier New" panose="02070309020205020404" pitchFamily="49" charset="0"/>
              </a:rPr>
              <a:t>(NULL)                               = 0x15aa000</a:t>
            </a:r>
          </a:p>
          <a:p>
            <a:pPr marL="227013" indent="-227013"/>
            <a:r>
              <a:rPr lang="en-US" sz="1400" dirty="0" err="1">
                <a:solidFill>
                  <a:srgbClr val="FFFF00"/>
                </a:solidFill>
                <a:latin typeface="Courier New" panose="02070309020205020404" pitchFamily="49" charset="0"/>
                <a:cs typeface="Courier New" panose="02070309020205020404" pitchFamily="49" charset="0"/>
              </a:rPr>
              <a:t>mmap</a:t>
            </a:r>
            <a:r>
              <a:rPr lang="en-US" sz="1400" dirty="0">
                <a:solidFill>
                  <a:srgbClr val="FFFF00"/>
                </a:solidFill>
                <a:latin typeface="Courier New" panose="02070309020205020404" pitchFamily="49" charset="0"/>
                <a:cs typeface="Courier New" panose="02070309020205020404" pitchFamily="49" charset="0"/>
              </a:rPr>
              <a:t>(NULL, 4096, PROT_READ|PROT_WRITE, MAP_PRIVATE|MAP_ANONYMOUS, -1, 0) = 0x7f03bb741000</a:t>
            </a:r>
          </a:p>
          <a:p>
            <a:pPr marL="227013" indent="-227013"/>
            <a:r>
              <a:rPr lang="en-US" sz="1400" dirty="0">
                <a:solidFill>
                  <a:srgbClr val="FFFF00"/>
                </a:solidFill>
                <a:latin typeface="Courier New" panose="02070309020205020404" pitchFamily="49" charset="0"/>
                <a:cs typeface="Courier New" panose="02070309020205020404" pitchFamily="49" charset="0"/>
              </a:rPr>
              <a:t>access("/</a:t>
            </a:r>
            <a:r>
              <a:rPr lang="en-US" sz="1400" dirty="0" err="1">
                <a:solidFill>
                  <a:srgbClr val="FFFF00"/>
                </a:solidFill>
                <a:latin typeface="Courier New" panose="02070309020205020404" pitchFamily="49" charset="0"/>
                <a:cs typeface="Courier New" panose="02070309020205020404" pitchFamily="49" charset="0"/>
              </a:rPr>
              <a:t>etc</a:t>
            </a:r>
            <a:r>
              <a:rPr lang="en-US" sz="1400" dirty="0">
                <a:solidFill>
                  <a:srgbClr val="FFFF00"/>
                </a:solidFill>
                <a:latin typeface="Courier New" panose="02070309020205020404" pitchFamily="49" charset="0"/>
                <a:cs typeface="Courier New" panose="02070309020205020404" pitchFamily="49" charset="0"/>
              </a:rPr>
              <a:t>/</a:t>
            </a:r>
            <a:r>
              <a:rPr lang="en-US" sz="1400" dirty="0" err="1">
                <a:solidFill>
                  <a:srgbClr val="FFFF00"/>
                </a:solidFill>
                <a:latin typeface="Courier New" panose="02070309020205020404" pitchFamily="49" charset="0"/>
                <a:cs typeface="Courier New" panose="02070309020205020404" pitchFamily="49" charset="0"/>
              </a:rPr>
              <a:t>ld.so.preload</a:t>
            </a:r>
            <a:r>
              <a:rPr lang="en-US" sz="1400" dirty="0">
                <a:solidFill>
                  <a:srgbClr val="FFFF00"/>
                </a:solidFill>
                <a:latin typeface="Courier New" panose="02070309020205020404" pitchFamily="49" charset="0"/>
                <a:cs typeface="Courier New" panose="02070309020205020404" pitchFamily="49" charset="0"/>
              </a:rPr>
              <a:t>", R_OK)      = -1 ENOENT (No such file or directory)</a:t>
            </a:r>
          </a:p>
          <a:p>
            <a:pPr marL="227013" indent="-227013"/>
            <a:r>
              <a:rPr lang="en-US" sz="1400" dirty="0">
                <a:solidFill>
                  <a:srgbClr val="FFFF00"/>
                </a:solidFill>
                <a:latin typeface="Courier New" panose="02070309020205020404" pitchFamily="49" charset="0"/>
                <a:cs typeface="Courier New" panose="02070309020205020404" pitchFamily="49" charset="0"/>
              </a:rPr>
              <a:t>open("/</a:t>
            </a:r>
            <a:r>
              <a:rPr lang="en-US" sz="1400" dirty="0" err="1">
                <a:solidFill>
                  <a:srgbClr val="FFFF00"/>
                </a:solidFill>
                <a:latin typeface="Courier New" panose="02070309020205020404" pitchFamily="49" charset="0"/>
                <a:cs typeface="Courier New" panose="02070309020205020404" pitchFamily="49" charset="0"/>
              </a:rPr>
              <a:t>etc</a:t>
            </a:r>
            <a:r>
              <a:rPr lang="en-US" sz="1400" dirty="0">
                <a:solidFill>
                  <a:srgbClr val="FFFF00"/>
                </a:solidFill>
                <a:latin typeface="Courier New" panose="02070309020205020404" pitchFamily="49" charset="0"/>
                <a:cs typeface="Courier New" panose="02070309020205020404" pitchFamily="49" charset="0"/>
              </a:rPr>
              <a:t>/</a:t>
            </a:r>
            <a:r>
              <a:rPr lang="en-US" sz="1400" dirty="0" err="1">
                <a:solidFill>
                  <a:srgbClr val="FFFF00"/>
                </a:solidFill>
                <a:latin typeface="Courier New" panose="02070309020205020404" pitchFamily="49" charset="0"/>
                <a:cs typeface="Courier New" panose="02070309020205020404" pitchFamily="49" charset="0"/>
              </a:rPr>
              <a:t>ld.so.cache</a:t>
            </a:r>
            <a:r>
              <a:rPr lang="en-US" sz="1400" dirty="0">
                <a:solidFill>
                  <a:srgbClr val="FFFF00"/>
                </a:solidFill>
                <a:latin typeface="Courier New" panose="02070309020205020404" pitchFamily="49" charset="0"/>
                <a:cs typeface="Courier New" panose="02070309020205020404" pitchFamily="49" charset="0"/>
              </a:rPr>
              <a:t>", O_RDONLY|O_CLOEXEC) = 3</a:t>
            </a:r>
          </a:p>
          <a:p>
            <a:pPr marL="227013" indent="-227013"/>
            <a:r>
              <a:rPr lang="en-US" sz="1400" dirty="0" err="1">
                <a:solidFill>
                  <a:srgbClr val="FFFF00"/>
                </a:solidFill>
                <a:latin typeface="Courier New" panose="02070309020205020404" pitchFamily="49" charset="0"/>
                <a:cs typeface="Courier New" panose="02070309020205020404" pitchFamily="49" charset="0"/>
              </a:rPr>
              <a:t>fstat</a:t>
            </a:r>
            <a:r>
              <a:rPr lang="en-US" sz="1400" dirty="0">
                <a:solidFill>
                  <a:srgbClr val="FFFF00"/>
                </a:solidFill>
                <a:latin typeface="Courier New" panose="02070309020205020404" pitchFamily="49" charset="0"/>
                <a:cs typeface="Courier New" panose="02070309020205020404" pitchFamily="49" charset="0"/>
              </a:rPr>
              <a:t>(3, {</a:t>
            </a:r>
            <a:r>
              <a:rPr lang="en-US" sz="1400" dirty="0" err="1">
                <a:solidFill>
                  <a:srgbClr val="FFFF00"/>
                </a:solidFill>
                <a:latin typeface="Courier New" panose="02070309020205020404" pitchFamily="49" charset="0"/>
                <a:cs typeface="Courier New" panose="02070309020205020404" pitchFamily="49" charset="0"/>
              </a:rPr>
              <a:t>st_mode</a:t>
            </a:r>
            <a:r>
              <a:rPr lang="en-US" sz="1400" dirty="0">
                <a:solidFill>
                  <a:srgbClr val="FFFF00"/>
                </a:solidFill>
                <a:latin typeface="Courier New" panose="02070309020205020404" pitchFamily="49" charset="0"/>
                <a:cs typeface="Courier New" panose="02070309020205020404" pitchFamily="49" charset="0"/>
              </a:rPr>
              <a:t>=S_IFREG|0644, </a:t>
            </a:r>
            <a:r>
              <a:rPr lang="en-US" sz="1400" dirty="0" err="1">
                <a:solidFill>
                  <a:srgbClr val="FFFF00"/>
                </a:solidFill>
                <a:latin typeface="Courier New" panose="02070309020205020404" pitchFamily="49" charset="0"/>
                <a:cs typeface="Courier New" panose="02070309020205020404" pitchFamily="49" charset="0"/>
              </a:rPr>
              <a:t>st_size</a:t>
            </a:r>
            <a:r>
              <a:rPr lang="en-US" sz="1400" dirty="0">
                <a:solidFill>
                  <a:srgbClr val="FFFF00"/>
                </a:solidFill>
                <a:latin typeface="Courier New" panose="02070309020205020404" pitchFamily="49" charset="0"/>
                <a:cs typeface="Courier New" panose="02070309020205020404" pitchFamily="49" charset="0"/>
              </a:rPr>
              <a:t>=126570, ...}) = 0</a:t>
            </a:r>
          </a:p>
          <a:p>
            <a:pPr marL="227013" indent="-227013"/>
            <a:r>
              <a:rPr lang="en-US" sz="1400" dirty="0" err="1">
                <a:solidFill>
                  <a:srgbClr val="FFFF00"/>
                </a:solidFill>
                <a:latin typeface="Courier New" panose="02070309020205020404" pitchFamily="49" charset="0"/>
                <a:cs typeface="Courier New" panose="02070309020205020404" pitchFamily="49" charset="0"/>
              </a:rPr>
              <a:t>mmap</a:t>
            </a:r>
            <a:r>
              <a:rPr lang="en-US" sz="1400" dirty="0">
                <a:solidFill>
                  <a:srgbClr val="FFFF00"/>
                </a:solidFill>
                <a:latin typeface="Courier New" panose="02070309020205020404" pitchFamily="49" charset="0"/>
                <a:cs typeface="Courier New" panose="02070309020205020404" pitchFamily="49" charset="0"/>
              </a:rPr>
              <a:t>(NULL, 126570, PROT_READ, MAP_PRIVATE, 3, 0) = 0x7f03bb722000</a:t>
            </a:r>
          </a:p>
          <a:p>
            <a:pPr marL="227013" indent="-227013"/>
            <a:r>
              <a:rPr lang="en-US" sz="1400" dirty="0">
                <a:solidFill>
                  <a:srgbClr val="FFFF00"/>
                </a:solidFill>
                <a:latin typeface="Courier New" panose="02070309020205020404" pitchFamily="49" charset="0"/>
                <a:cs typeface="Courier New" panose="02070309020205020404" pitchFamily="49" charset="0"/>
              </a:rPr>
              <a:t>close(3)                                = 0</a:t>
            </a:r>
          </a:p>
          <a:p>
            <a:pPr marL="227013" indent="-227013"/>
            <a:r>
              <a:rPr lang="en-US" sz="1400" dirty="0">
                <a:solidFill>
                  <a:srgbClr val="FFFF00"/>
                </a:solidFill>
                <a:latin typeface="Courier New" panose="02070309020205020404" pitchFamily="49" charset="0"/>
                <a:cs typeface="Courier New" panose="02070309020205020404" pitchFamily="49" charset="0"/>
              </a:rPr>
              <a:t>open("/lib64/libselinux.so.1", O_RDONLY|O_CLOEXEC) = 3</a:t>
            </a:r>
          </a:p>
          <a:p>
            <a:pPr marL="227013" indent="-227013"/>
            <a:r>
              <a:rPr lang="en-US" sz="1400" dirty="0">
                <a:solidFill>
                  <a:srgbClr val="FFFF00"/>
                </a:solidFill>
                <a:latin typeface="Courier New" panose="02070309020205020404" pitchFamily="49" charset="0"/>
                <a:cs typeface="Courier New" panose="02070309020205020404" pitchFamily="49" charset="0"/>
              </a:rPr>
              <a:t>read(3, "\177ELF\2\1\1\0\0\0\0\0\0\0\0\0\3\0&gt;\0\1\0\0\0\300j\0\0\0\0\0\0"..., 832) = 832</a:t>
            </a:r>
          </a:p>
          <a:p>
            <a:pPr marL="227013" indent="-227013"/>
            <a:r>
              <a:rPr lang="en-US" sz="1400" dirty="0" err="1">
                <a:solidFill>
                  <a:srgbClr val="FFFF00"/>
                </a:solidFill>
                <a:latin typeface="Courier New" panose="02070309020205020404" pitchFamily="49" charset="0"/>
                <a:cs typeface="Courier New" panose="02070309020205020404" pitchFamily="49" charset="0"/>
              </a:rPr>
              <a:t>fstat</a:t>
            </a:r>
            <a:r>
              <a:rPr lang="en-US" sz="1400" dirty="0">
                <a:solidFill>
                  <a:srgbClr val="FFFF00"/>
                </a:solidFill>
                <a:latin typeface="Courier New" panose="02070309020205020404" pitchFamily="49" charset="0"/>
                <a:cs typeface="Courier New" panose="02070309020205020404" pitchFamily="49" charset="0"/>
              </a:rPr>
              <a:t>(3, {</a:t>
            </a:r>
            <a:r>
              <a:rPr lang="en-US" sz="1400" dirty="0" err="1">
                <a:solidFill>
                  <a:srgbClr val="FFFF00"/>
                </a:solidFill>
                <a:latin typeface="Courier New" panose="02070309020205020404" pitchFamily="49" charset="0"/>
                <a:cs typeface="Courier New" panose="02070309020205020404" pitchFamily="49" charset="0"/>
              </a:rPr>
              <a:t>st_mode</a:t>
            </a:r>
            <a:r>
              <a:rPr lang="en-US" sz="1400" dirty="0">
                <a:solidFill>
                  <a:srgbClr val="FFFF00"/>
                </a:solidFill>
                <a:latin typeface="Courier New" panose="02070309020205020404" pitchFamily="49" charset="0"/>
                <a:cs typeface="Courier New" panose="02070309020205020404" pitchFamily="49" charset="0"/>
              </a:rPr>
              <a:t>=S_IFREG|0755, </a:t>
            </a:r>
            <a:r>
              <a:rPr lang="en-US" sz="1400" dirty="0" err="1">
                <a:solidFill>
                  <a:srgbClr val="FFFF00"/>
                </a:solidFill>
                <a:latin typeface="Courier New" panose="02070309020205020404" pitchFamily="49" charset="0"/>
                <a:cs typeface="Courier New" panose="02070309020205020404" pitchFamily="49" charset="0"/>
              </a:rPr>
              <a:t>st_size</a:t>
            </a:r>
            <a:r>
              <a:rPr lang="en-US" sz="1400" dirty="0">
                <a:solidFill>
                  <a:srgbClr val="FFFF00"/>
                </a:solidFill>
                <a:latin typeface="Courier New" panose="02070309020205020404" pitchFamily="49" charset="0"/>
                <a:cs typeface="Courier New" panose="02070309020205020404" pitchFamily="49" charset="0"/>
              </a:rPr>
              <a:t>=155744, ...}) = 0</a:t>
            </a:r>
          </a:p>
          <a:p>
            <a:pPr marL="227013" indent="-227013"/>
            <a:r>
              <a:rPr lang="en-US" sz="1400" dirty="0" err="1">
                <a:solidFill>
                  <a:srgbClr val="FFFF00"/>
                </a:solidFill>
                <a:latin typeface="Courier New" panose="02070309020205020404" pitchFamily="49" charset="0"/>
                <a:cs typeface="Courier New" panose="02070309020205020404" pitchFamily="49" charset="0"/>
              </a:rPr>
              <a:t>mmap</a:t>
            </a:r>
            <a:r>
              <a:rPr lang="en-US" sz="1400" dirty="0">
                <a:solidFill>
                  <a:srgbClr val="FFFF00"/>
                </a:solidFill>
                <a:latin typeface="Courier New" panose="02070309020205020404" pitchFamily="49" charset="0"/>
                <a:cs typeface="Courier New" panose="02070309020205020404" pitchFamily="49" charset="0"/>
              </a:rPr>
              <a:t>(NULL, 2255216, PROT_READ|PROT_EXEC, MAP_PRIVATE|MAP_DENYWRITE, 3, 0) = 0x7f03bb2fa000</a:t>
            </a:r>
          </a:p>
          <a:p>
            <a:pPr marL="227013" indent="-227013"/>
            <a:r>
              <a:rPr lang="en-US" sz="1400" dirty="0" err="1">
                <a:solidFill>
                  <a:srgbClr val="FFFF00"/>
                </a:solidFill>
                <a:latin typeface="Courier New" panose="02070309020205020404" pitchFamily="49" charset="0"/>
                <a:cs typeface="Courier New" panose="02070309020205020404" pitchFamily="49" charset="0"/>
              </a:rPr>
              <a:t>mprotect</a:t>
            </a:r>
            <a:r>
              <a:rPr lang="en-US" sz="1400" dirty="0">
                <a:solidFill>
                  <a:srgbClr val="FFFF00"/>
                </a:solidFill>
                <a:latin typeface="Courier New" panose="02070309020205020404" pitchFamily="49" charset="0"/>
                <a:cs typeface="Courier New" panose="02070309020205020404" pitchFamily="49" charset="0"/>
              </a:rPr>
              <a:t>(0x7f03bb31e000, 2093056, PROT_NONE) = 0</a:t>
            </a:r>
          </a:p>
          <a:p>
            <a:pPr marL="227013" indent="-227013"/>
            <a:r>
              <a:rPr lang="en-US" sz="1400" dirty="0" err="1">
                <a:solidFill>
                  <a:srgbClr val="FFFF00"/>
                </a:solidFill>
                <a:latin typeface="Courier New" panose="02070309020205020404" pitchFamily="49" charset="0"/>
                <a:cs typeface="Courier New" panose="02070309020205020404" pitchFamily="49" charset="0"/>
              </a:rPr>
              <a:t>mmap</a:t>
            </a:r>
            <a:r>
              <a:rPr lang="en-US" sz="1400" dirty="0">
                <a:solidFill>
                  <a:srgbClr val="FFFF00"/>
                </a:solidFill>
                <a:latin typeface="Courier New" panose="02070309020205020404" pitchFamily="49" charset="0"/>
                <a:cs typeface="Courier New" panose="02070309020205020404" pitchFamily="49" charset="0"/>
              </a:rPr>
              <a:t>(0x7f03bb51d000, 8192, PROT_READ|PROT_WRITE, MAP_PRIVATE|MAP_FIXED|MAP_DENYWRITE, 3, 0x23000) = 0x7f03bb51d000</a:t>
            </a:r>
          </a:p>
          <a:p>
            <a:pPr marL="227013" indent="-227013"/>
            <a:r>
              <a:rPr lang="en-US" sz="1400" dirty="0">
                <a:solidFill>
                  <a:srgbClr val="FFFF00"/>
                </a:solidFill>
                <a:latin typeface="Courier New" panose="02070309020205020404" pitchFamily="49" charset="0"/>
                <a:cs typeface="Courier New" panose="02070309020205020404" pitchFamily="49" charset="0"/>
              </a:rPr>
              <a:t>... </a:t>
            </a:r>
            <a:r>
              <a:rPr lang="en-US" sz="1400" dirty="0" err="1">
                <a:solidFill>
                  <a:srgbClr val="FFFF00"/>
                </a:solidFill>
                <a:latin typeface="Courier New" panose="02070309020205020404" pitchFamily="49" charset="0"/>
                <a:cs typeface="Courier New" panose="02070309020205020404" pitchFamily="49" charset="0"/>
              </a:rPr>
              <a:t>etc</a:t>
            </a:r>
            <a:r>
              <a:rPr lang="en-US" sz="1400" dirty="0">
                <a:solidFill>
                  <a:srgbClr val="FFFF00"/>
                </a:solidFill>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14285332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You’re Curious</a:t>
            </a:r>
          </a:p>
        </p:txBody>
      </p:sp>
      <p:sp>
        <p:nvSpPr>
          <p:cNvPr id="3" name="Content Placeholder 2"/>
          <p:cNvSpPr>
            <a:spLocks noGrp="1"/>
          </p:cNvSpPr>
          <p:nvPr>
            <p:ph idx="1"/>
          </p:nvPr>
        </p:nvSpPr>
        <p:spPr/>
        <p:txBody>
          <a:bodyPr/>
          <a:lstStyle/>
          <a:p>
            <a:r>
              <a:rPr lang="en-US" dirty="0"/>
              <a:t>Download the Linux kernel source code</a:t>
            </a:r>
          </a:p>
          <a:p>
            <a:pPr lvl="1"/>
            <a:r>
              <a:rPr lang="en-US" dirty="0"/>
              <a:t>Available from </a:t>
            </a:r>
            <a:r>
              <a:rPr lang="en-US" dirty="0">
                <a:hlinkClick r:id="rId3"/>
              </a:rPr>
              <a:t>http://www.kernel.org/</a:t>
            </a:r>
            <a:r>
              <a:rPr lang="en-US" dirty="0"/>
              <a:t> </a:t>
            </a:r>
          </a:p>
          <a:p>
            <a:pPr lvl="3"/>
            <a:endParaRPr lang="en-US" dirty="0"/>
          </a:p>
          <a:p>
            <a:r>
              <a:rPr lang="en-US" dirty="0">
                <a:latin typeface="Courier New" panose="02070309020205020404" pitchFamily="49" charset="0"/>
                <a:cs typeface="Courier New" panose="02070309020205020404" pitchFamily="49" charset="0"/>
              </a:rPr>
              <a:t>man</a:t>
            </a:r>
            <a:r>
              <a:rPr lang="en-US" dirty="0"/>
              <a:t>, section 2:  Linux system calls</a:t>
            </a:r>
          </a:p>
          <a:p>
            <a:pPr lvl="1"/>
            <a:r>
              <a:rPr lang="en-US" dirty="0">
                <a:latin typeface="Courier New" panose="02070309020205020404" pitchFamily="49" charset="0"/>
                <a:cs typeface="Courier New" panose="02070309020205020404" pitchFamily="49" charset="0"/>
              </a:rPr>
              <a:t>man 2 intro</a:t>
            </a:r>
          </a:p>
          <a:p>
            <a:pPr lvl="1"/>
            <a:r>
              <a:rPr lang="en-US" dirty="0">
                <a:latin typeface="Courier New" panose="02070309020205020404" pitchFamily="49" charset="0"/>
                <a:cs typeface="Courier New" panose="02070309020205020404" pitchFamily="49" charset="0"/>
              </a:rPr>
              <a:t>man 2 </a:t>
            </a:r>
            <a:r>
              <a:rPr lang="en-US" dirty="0" err="1">
                <a:latin typeface="Courier New" panose="02070309020205020404" pitchFamily="49" charset="0"/>
                <a:cs typeface="Courier New" panose="02070309020205020404" pitchFamily="49" charset="0"/>
              </a:rPr>
              <a:t>syscalls</a:t>
            </a:r>
            <a:endParaRPr lang="en-US" dirty="0">
              <a:latin typeface="Courier New" panose="02070309020205020404" pitchFamily="49" charset="0"/>
              <a:cs typeface="Courier New" panose="02070309020205020404" pitchFamily="49" charset="0"/>
            </a:endParaRPr>
          </a:p>
          <a:p>
            <a:pPr lvl="3"/>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man</a:t>
            </a:r>
            <a:r>
              <a:rPr lang="en-US" dirty="0"/>
              <a:t>, section 3:  </a:t>
            </a:r>
            <a:r>
              <a:rPr lang="en-US" dirty="0" err="1">
                <a:latin typeface="Courier New" panose="02070309020205020404" pitchFamily="49" charset="0"/>
                <a:cs typeface="Courier New" panose="02070309020205020404" pitchFamily="49" charset="0"/>
              </a:rPr>
              <a:t>glibc</a:t>
            </a:r>
            <a:r>
              <a:rPr lang="en-US" dirty="0"/>
              <a:t>/</a:t>
            </a:r>
            <a:r>
              <a:rPr lang="en-US" dirty="0" err="1">
                <a:latin typeface="Courier New" panose="02070309020205020404" pitchFamily="49" charset="0"/>
                <a:cs typeface="Courier New" panose="02070309020205020404" pitchFamily="49" charset="0"/>
              </a:rPr>
              <a:t>libc</a:t>
            </a:r>
            <a:r>
              <a:rPr lang="en-US" dirty="0"/>
              <a:t> library functions</a:t>
            </a:r>
          </a:p>
          <a:p>
            <a:pPr lvl="1"/>
            <a:r>
              <a:rPr lang="en-US" dirty="0">
                <a:latin typeface="Courier New" panose="02070309020205020404" pitchFamily="49" charset="0"/>
                <a:cs typeface="Courier New" panose="02070309020205020404" pitchFamily="49" charset="0"/>
              </a:rPr>
              <a:t>man 3 intro</a:t>
            </a:r>
          </a:p>
          <a:p>
            <a:pPr lvl="3"/>
            <a:endParaRPr lang="en-US" i="1" dirty="0"/>
          </a:p>
          <a:p>
            <a:r>
              <a:rPr lang="en-US" i="1" dirty="0"/>
              <a:t>The</a:t>
            </a:r>
            <a:r>
              <a:rPr lang="en-US" dirty="0"/>
              <a:t> book:  </a:t>
            </a:r>
            <a:r>
              <a:rPr lang="en-US" i="1" dirty="0"/>
              <a:t>The Linux Programming Interface</a:t>
            </a:r>
            <a:r>
              <a:rPr lang="en-US" dirty="0"/>
              <a:t> by Michael </a:t>
            </a:r>
            <a:r>
              <a:rPr lang="en-US" dirty="0" err="1"/>
              <a:t>Kerrisk</a:t>
            </a:r>
            <a:r>
              <a:rPr lang="en-US" dirty="0"/>
              <a:t> (keeper of the Linux man pages) </a:t>
            </a:r>
          </a:p>
        </p:txBody>
      </p:sp>
      <p:sp>
        <p:nvSpPr>
          <p:cNvPr id="4" name="Slide Number Placeholder 3"/>
          <p:cNvSpPr>
            <a:spLocks noGrp="1"/>
          </p:cNvSpPr>
          <p:nvPr>
            <p:ph type="sldNum" sz="quarter" idx="10"/>
          </p:nvPr>
        </p:nvSpPr>
        <p:spPr/>
        <p:txBody>
          <a:bodyPr/>
          <a:lstStyle/>
          <a:p>
            <a:fld id="{F3D8482D-149E-464A-ABD3-9AE05EAAC11E}" type="slidenum">
              <a:rPr lang="en-US" smtClean="0"/>
              <a:t>48</a:t>
            </a:fld>
            <a:endParaRPr lang="en-US"/>
          </a:p>
        </p:txBody>
      </p:sp>
    </p:spTree>
    <p:extLst>
      <p:ext uri="{BB962C8B-B14F-4D97-AF65-F5344CB8AC3E}">
        <p14:creationId xmlns:p14="http://schemas.microsoft.com/office/powerpoint/2010/main" val="42851923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0490B7-6663-42CF-B76F-4715525D2D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13" t="6492" r="833" b="6034"/>
          <a:stretch/>
        </p:blipFill>
        <p:spPr>
          <a:xfrm rot="5400000">
            <a:off x="6110362" y="4223077"/>
            <a:ext cx="3811756" cy="1645920"/>
          </a:xfrm>
          <a:prstGeom prst="rect">
            <a:avLst/>
          </a:prstGeom>
        </p:spPr>
      </p:pic>
      <p:sp>
        <p:nvSpPr>
          <p:cNvPr id="2" name="Title 1">
            <a:extLst>
              <a:ext uri="{FF2B5EF4-FFF2-40B4-BE49-F238E27FC236}">
                <a16:creationId xmlns:a16="http://schemas.microsoft.com/office/drawing/2014/main" id="{9FCF2717-ECBF-4F9F-A4E8-CF9123FD47C2}"/>
              </a:ext>
            </a:extLst>
          </p:cNvPr>
          <p:cNvSpPr>
            <a:spLocks noGrp="1"/>
          </p:cNvSpPr>
          <p:nvPr>
            <p:ph type="title"/>
          </p:nvPr>
        </p:nvSpPr>
        <p:spPr/>
        <p:txBody>
          <a:bodyPr/>
          <a:lstStyle/>
          <a:p>
            <a:r>
              <a:rPr lang="en-US" dirty="0"/>
              <a:t>C Standard Library vs. POSIX</a:t>
            </a:r>
          </a:p>
        </p:txBody>
      </p:sp>
      <p:sp>
        <p:nvSpPr>
          <p:cNvPr id="3" name="Content Placeholder 2">
            <a:extLst>
              <a:ext uri="{FF2B5EF4-FFF2-40B4-BE49-F238E27FC236}">
                <a16:creationId xmlns:a16="http://schemas.microsoft.com/office/drawing/2014/main" id="{6801553E-5443-40F4-9423-77B77CBCD481}"/>
              </a:ext>
            </a:extLst>
          </p:cNvPr>
          <p:cNvSpPr>
            <a:spLocks noGrp="1"/>
          </p:cNvSpPr>
          <p:nvPr>
            <p:ph idx="1"/>
          </p:nvPr>
        </p:nvSpPr>
        <p:spPr/>
        <p:txBody>
          <a:bodyPr/>
          <a:lstStyle/>
          <a:p>
            <a:r>
              <a:rPr lang="en-US" dirty="0"/>
              <a:t>C std lib implements a subset of POSIX</a:t>
            </a:r>
          </a:p>
          <a:p>
            <a:pPr lvl="1"/>
            <a:r>
              <a:rPr lang="en-US" i="1" dirty="0"/>
              <a:t>e.g.</a:t>
            </a:r>
            <a:r>
              <a:rPr lang="en-US" dirty="0"/>
              <a:t> POSIX provides directory manipulation that C std lib doesn’t</a:t>
            </a:r>
          </a:p>
          <a:p>
            <a:r>
              <a:rPr lang="en-US" dirty="0"/>
              <a:t>C std lib implements automatic buffering</a:t>
            </a:r>
          </a:p>
          <a:p>
            <a:r>
              <a:rPr lang="en-US" dirty="0"/>
              <a:t>C std lib has a nicer API</a:t>
            </a:r>
          </a:p>
          <a:p>
            <a:pPr lvl="3"/>
            <a:endParaRPr lang="en-US" dirty="0"/>
          </a:p>
          <a:p>
            <a:r>
              <a:rPr lang="en-US" dirty="0"/>
              <a:t>The two are similar but different levels of the </a:t>
            </a:r>
            <a:r>
              <a:rPr lang="en-US" dirty="0">
                <a:effectLst>
                  <a:glow rad="101600">
                    <a:schemeClr val="bg1"/>
                  </a:glow>
                </a:effectLst>
              </a:rPr>
              <a:t>same whole</a:t>
            </a:r>
          </a:p>
        </p:txBody>
      </p:sp>
      <p:sp>
        <p:nvSpPr>
          <p:cNvPr id="4" name="Slide Number Placeholder 3">
            <a:extLst>
              <a:ext uri="{FF2B5EF4-FFF2-40B4-BE49-F238E27FC236}">
                <a16:creationId xmlns:a16="http://schemas.microsoft.com/office/drawing/2014/main" id="{BC74D29F-6880-473A-BA8B-28A6A63766A3}"/>
              </a:ext>
            </a:extLst>
          </p:cNvPr>
          <p:cNvSpPr>
            <a:spLocks noGrp="1"/>
          </p:cNvSpPr>
          <p:nvPr>
            <p:ph type="sldNum" sz="quarter" idx="10"/>
          </p:nvPr>
        </p:nvSpPr>
        <p:spPr/>
        <p:txBody>
          <a:bodyPr/>
          <a:lstStyle/>
          <a:p>
            <a:fld id="{1A9C8370-147A-427D-9F53-B1233595F5E1}" type="slidenum">
              <a:rPr lang="en-US" smtClean="0"/>
              <a:t>49</a:t>
            </a:fld>
            <a:endParaRPr lang="en-US"/>
          </a:p>
        </p:txBody>
      </p:sp>
      <p:pic>
        <p:nvPicPr>
          <p:cNvPr id="6" name="Picture 5">
            <a:extLst>
              <a:ext uri="{FF2B5EF4-FFF2-40B4-BE49-F238E27FC236}">
                <a16:creationId xmlns:a16="http://schemas.microsoft.com/office/drawing/2014/main" id="{4C7D1FA9-44C8-4122-AD46-691C749A3F4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931" t="4706" r="13264" b="4706"/>
          <a:stretch/>
        </p:blipFill>
        <p:spPr>
          <a:xfrm flipH="1">
            <a:off x="4108450" y="4615507"/>
            <a:ext cx="2194560" cy="1870692"/>
          </a:xfrm>
          <a:prstGeom prst="rect">
            <a:avLst/>
          </a:prstGeom>
        </p:spPr>
      </p:pic>
      <p:pic>
        <p:nvPicPr>
          <p:cNvPr id="8" name="Picture 7">
            <a:extLst>
              <a:ext uri="{FF2B5EF4-FFF2-40B4-BE49-F238E27FC236}">
                <a16:creationId xmlns:a16="http://schemas.microsoft.com/office/drawing/2014/main" id="{F10CACD5-1AAB-4871-A62C-27661715B5B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389" t="6495" r="5972" b="3541"/>
          <a:stretch/>
        </p:blipFill>
        <p:spPr>
          <a:xfrm>
            <a:off x="825674" y="4617720"/>
            <a:ext cx="2493214" cy="1874520"/>
          </a:xfrm>
          <a:prstGeom prst="rect">
            <a:avLst/>
          </a:prstGeom>
        </p:spPr>
      </p:pic>
      <p:sp>
        <p:nvSpPr>
          <p:cNvPr id="11" name="TextBox 10">
            <a:extLst>
              <a:ext uri="{FF2B5EF4-FFF2-40B4-BE49-F238E27FC236}">
                <a16:creationId xmlns:a16="http://schemas.microsoft.com/office/drawing/2014/main" id="{2662FD72-6758-45DB-8833-84B877497B5B}"/>
              </a:ext>
            </a:extLst>
          </p:cNvPr>
          <p:cNvSpPr txBox="1"/>
          <p:nvPr/>
        </p:nvSpPr>
        <p:spPr>
          <a:xfrm>
            <a:off x="825674" y="6451666"/>
            <a:ext cx="2496312" cy="369332"/>
          </a:xfrm>
          <a:prstGeom prst="rect">
            <a:avLst/>
          </a:prstGeom>
          <a:noFill/>
        </p:spPr>
        <p:txBody>
          <a:bodyPr wrap="square" rtlCol="0">
            <a:spAutoFit/>
          </a:bodyPr>
          <a:lstStyle/>
          <a:p>
            <a:pPr algn="ctr"/>
            <a:r>
              <a:rPr lang="en-US" dirty="0">
                <a:latin typeface="Calibri" pitchFamily="34" charset="0"/>
              </a:rPr>
              <a:t>Chard/C Std Lib</a:t>
            </a:r>
          </a:p>
        </p:txBody>
      </p:sp>
      <p:sp>
        <p:nvSpPr>
          <p:cNvPr id="12" name="TextBox 11">
            <a:extLst>
              <a:ext uri="{FF2B5EF4-FFF2-40B4-BE49-F238E27FC236}">
                <a16:creationId xmlns:a16="http://schemas.microsoft.com/office/drawing/2014/main" id="{DE07F1F9-1BB6-4FD8-94C1-C09EDB85170B}"/>
              </a:ext>
            </a:extLst>
          </p:cNvPr>
          <p:cNvSpPr txBox="1"/>
          <p:nvPr/>
        </p:nvSpPr>
        <p:spPr>
          <a:xfrm>
            <a:off x="4108450" y="6451666"/>
            <a:ext cx="2194560" cy="369332"/>
          </a:xfrm>
          <a:prstGeom prst="rect">
            <a:avLst/>
          </a:prstGeom>
          <a:noFill/>
        </p:spPr>
        <p:txBody>
          <a:bodyPr wrap="square" rtlCol="0">
            <a:spAutoFit/>
          </a:bodyPr>
          <a:lstStyle/>
          <a:p>
            <a:pPr algn="ctr"/>
            <a:r>
              <a:rPr lang="en-US" dirty="0">
                <a:latin typeface="Calibri" pitchFamily="34" charset="0"/>
              </a:rPr>
              <a:t>Beetroot/POSIX</a:t>
            </a:r>
          </a:p>
        </p:txBody>
      </p:sp>
      <p:sp>
        <p:nvSpPr>
          <p:cNvPr id="13" name="TextBox 12">
            <a:extLst>
              <a:ext uri="{FF2B5EF4-FFF2-40B4-BE49-F238E27FC236}">
                <a16:creationId xmlns:a16="http://schemas.microsoft.com/office/drawing/2014/main" id="{FA6F76A0-D59C-4286-BAD3-9997602E594C}"/>
              </a:ext>
            </a:extLst>
          </p:cNvPr>
          <p:cNvSpPr txBox="1"/>
          <p:nvPr/>
        </p:nvSpPr>
        <p:spPr>
          <a:xfrm>
            <a:off x="3346360" y="4606137"/>
            <a:ext cx="731520" cy="1874520"/>
          </a:xfrm>
          <a:prstGeom prst="rect">
            <a:avLst/>
          </a:prstGeom>
          <a:noFill/>
        </p:spPr>
        <p:txBody>
          <a:bodyPr wrap="square" tIns="91440" bIns="91440" rtlCol="0" anchor="ctr" anchorCtr="1">
            <a:noAutofit/>
          </a:bodyPr>
          <a:lstStyle/>
          <a:p>
            <a:pPr algn="ctr"/>
            <a:r>
              <a:rPr lang="en-US" sz="8000" dirty="0">
                <a:latin typeface="Calibri" pitchFamily="34" charset="0"/>
              </a:rPr>
              <a:t>+</a:t>
            </a:r>
          </a:p>
        </p:txBody>
      </p:sp>
      <p:sp>
        <p:nvSpPr>
          <p:cNvPr id="14" name="TextBox 13">
            <a:extLst>
              <a:ext uri="{FF2B5EF4-FFF2-40B4-BE49-F238E27FC236}">
                <a16:creationId xmlns:a16="http://schemas.microsoft.com/office/drawing/2014/main" id="{16970F17-8AF5-4E6C-957F-38A5637E234A}"/>
              </a:ext>
            </a:extLst>
          </p:cNvPr>
          <p:cNvSpPr txBox="1"/>
          <p:nvPr/>
        </p:nvSpPr>
        <p:spPr>
          <a:xfrm>
            <a:off x="6317256" y="4606137"/>
            <a:ext cx="731520" cy="1874520"/>
          </a:xfrm>
          <a:prstGeom prst="rect">
            <a:avLst/>
          </a:prstGeom>
          <a:noFill/>
        </p:spPr>
        <p:txBody>
          <a:bodyPr wrap="square" tIns="91440" bIns="91440" rtlCol="0" anchor="ctr" anchorCtr="1">
            <a:noAutofit/>
          </a:bodyPr>
          <a:lstStyle/>
          <a:p>
            <a:pPr algn="ctr"/>
            <a:r>
              <a:rPr lang="en-US" sz="8000" dirty="0">
                <a:latin typeface="Calibri" pitchFamily="34" charset="0"/>
              </a:rPr>
              <a:t>=</a:t>
            </a:r>
          </a:p>
        </p:txBody>
      </p:sp>
      <p:sp>
        <p:nvSpPr>
          <p:cNvPr id="15" name="TextBox 14">
            <a:extLst>
              <a:ext uri="{FF2B5EF4-FFF2-40B4-BE49-F238E27FC236}">
                <a16:creationId xmlns:a16="http://schemas.microsoft.com/office/drawing/2014/main" id="{EF432FCF-F12E-4875-86A4-5D173D6927A8}"/>
              </a:ext>
            </a:extLst>
          </p:cNvPr>
          <p:cNvSpPr txBox="1"/>
          <p:nvPr/>
        </p:nvSpPr>
        <p:spPr>
          <a:xfrm>
            <a:off x="7854950" y="5550853"/>
            <a:ext cx="1258570" cy="646331"/>
          </a:xfrm>
          <a:prstGeom prst="rect">
            <a:avLst/>
          </a:prstGeom>
          <a:noFill/>
        </p:spPr>
        <p:txBody>
          <a:bodyPr wrap="square" rtlCol="0">
            <a:spAutoFit/>
          </a:bodyPr>
          <a:lstStyle/>
          <a:p>
            <a:pPr algn="ctr"/>
            <a:r>
              <a:rPr lang="en-US" dirty="0">
                <a:latin typeface="Calibri" pitchFamily="34" charset="0"/>
              </a:rPr>
              <a:t>Beets/</a:t>
            </a:r>
          </a:p>
          <a:p>
            <a:pPr algn="ctr"/>
            <a:r>
              <a:rPr lang="en-US" dirty="0">
                <a:latin typeface="Calibri" pitchFamily="34" charset="0"/>
              </a:rPr>
              <a:t>File I/O API</a:t>
            </a:r>
          </a:p>
        </p:txBody>
      </p:sp>
    </p:spTree>
    <p:extLst>
      <p:ext uri="{BB962C8B-B14F-4D97-AF65-F5344CB8AC3E}">
        <p14:creationId xmlns:p14="http://schemas.microsoft.com/office/powerpoint/2010/main" val="2887124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Buffering</a:t>
            </a:r>
          </a:p>
        </p:txBody>
      </p:sp>
      <p:sp>
        <p:nvSpPr>
          <p:cNvPr id="3" name="Content Placeholder 2"/>
          <p:cNvSpPr>
            <a:spLocks noGrp="1"/>
          </p:cNvSpPr>
          <p:nvPr>
            <p:ph idx="1"/>
          </p:nvPr>
        </p:nvSpPr>
        <p:spPr/>
        <p:txBody>
          <a:bodyPr/>
          <a:lstStyle/>
          <a:p>
            <a:r>
              <a:rPr lang="en-US" dirty="0"/>
              <a:t>By default, </a:t>
            </a:r>
            <a:r>
              <a:rPr lang="en-US" dirty="0" err="1">
                <a:latin typeface="Courier New" panose="02070309020205020404" pitchFamily="49" charset="0"/>
                <a:cs typeface="Courier New" panose="02070309020205020404" pitchFamily="49" charset="0"/>
              </a:rPr>
              <a:t>stdio</a:t>
            </a:r>
            <a:r>
              <a:rPr lang="en-US" dirty="0"/>
              <a:t> uses </a:t>
            </a:r>
            <a:r>
              <a:rPr lang="en-US" dirty="0">
                <a:solidFill>
                  <a:srgbClr val="FF0000"/>
                </a:solidFill>
              </a:rPr>
              <a:t>buffering</a:t>
            </a:r>
            <a:r>
              <a:rPr lang="en-US" dirty="0"/>
              <a:t> for streams:</a:t>
            </a:r>
          </a:p>
          <a:p>
            <a:pPr lvl="3"/>
            <a:endParaRPr lang="en-US" dirty="0"/>
          </a:p>
          <a:p>
            <a:pPr lvl="1"/>
            <a:r>
              <a:rPr lang="en-US" dirty="0"/>
              <a:t>Data written by </a:t>
            </a:r>
            <a:r>
              <a:rPr lang="en-US" b="1" dirty="0" err="1">
                <a:solidFill>
                  <a:srgbClr val="669900"/>
                </a:solidFill>
                <a:latin typeface="Courier New" panose="02070309020205020404" pitchFamily="49" charset="0"/>
                <a:cs typeface="Courier New" panose="02070309020205020404" pitchFamily="49" charset="0"/>
              </a:rPr>
              <a:t>fwrite</a:t>
            </a:r>
            <a:r>
              <a:rPr lang="en-US" dirty="0">
                <a:latin typeface="Courier New" panose="02070309020205020404" pitchFamily="49" charset="0"/>
                <a:cs typeface="Courier New" panose="02070309020205020404" pitchFamily="49" charset="0"/>
              </a:rPr>
              <a:t>()</a:t>
            </a:r>
            <a:r>
              <a:rPr lang="en-US" dirty="0"/>
              <a:t> is copied into a buffer allocated by </a:t>
            </a:r>
            <a:r>
              <a:rPr lang="en-US" dirty="0" err="1">
                <a:latin typeface="Courier New" panose="02070309020205020404" pitchFamily="49" charset="0"/>
                <a:cs typeface="Courier New" panose="02070309020205020404" pitchFamily="49" charset="0"/>
              </a:rPr>
              <a:t>stdio</a:t>
            </a:r>
            <a:r>
              <a:rPr lang="en-US" dirty="0"/>
              <a:t> inside your process’ address space</a:t>
            </a:r>
          </a:p>
          <a:p>
            <a:pPr lvl="3"/>
            <a:endParaRPr lang="en-US" dirty="0"/>
          </a:p>
          <a:p>
            <a:pPr lvl="1"/>
            <a:r>
              <a:rPr lang="en-US" dirty="0"/>
              <a:t>As some point, the buffer will be “drained” into the destination:</a:t>
            </a:r>
          </a:p>
          <a:p>
            <a:pPr lvl="2"/>
            <a:r>
              <a:rPr lang="en-US" dirty="0"/>
              <a:t>When you explicitly call </a:t>
            </a:r>
            <a:r>
              <a:rPr lang="en-US" b="1" dirty="0" err="1">
                <a:solidFill>
                  <a:srgbClr val="669900"/>
                </a:solidFill>
                <a:latin typeface="Courier New" panose="02070309020205020404" pitchFamily="49" charset="0"/>
                <a:cs typeface="Courier New" panose="02070309020205020404" pitchFamily="49" charset="0"/>
              </a:rPr>
              <a:t>fflush</a:t>
            </a:r>
            <a:r>
              <a:rPr lang="en-US" dirty="0">
                <a:latin typeface="Courier New" panose="02070309020205020404" pitchFamily="49" charset="0"/>
                <a:cs typeface="Courier New" panose="02070309020205020404" pitchFamily="49" charset="0"/>
              </a:rPr>
              <a:t>()</a:t>
            </a:r>
            <a:r>
              <a:rPr lang="en-US" dirty="0"/>
              <a:t> on the stream</a:t>
            </a:r>
          </a:p>
          <a:p>
            <a:pPr lvl="2"/>
            <a:r>
              <a:rPr lang="en-US" dirty="0"/>
              <a:t>When the buffer size is exceeded (often 1024 or 4096 bytes)</a:t>
            </a:r>
          </a:p>
          <a:p>
            <a:pPr lvl="2"/>
            <a:r>
              <a:rPr lang="en-US" dirty="0"/>
              <a:t>For </a:t>
            </a:r>
            <a:r>
              <a:rPr lang="en-US" dirty="0" err="1">
                <a:latin typeface="Courier New" panose="02070309020205020404" pitchFamily="49" charset="0"/>
                <a:cs typeface="Courier New" panose="02070309020205020404" pitchFamily="49" charset="0"/>
              </a:rPr>
              <a:t>stdout</a:t>
            </a:r>
            <a:r>
              <a:rPr lang="en-US" dirty="0"/>
              <a:t> to console, when a newline is written (</a:t>
            </a:r>
            <a:r>
              <a:rPr lang="en-US" i="1" dirty="0"/>
              <a:t>“line buffered”</a:t>
            </a:r>
            <a:r>
              <a:rPr lang="en-US" dirty="0"/>
              <a:t>) or when some other function tries to read from the console</a:t>
            </a:r>
          </a:p>
          <a:p>
            <a:pPr lvl="2"/>
            <a:r>
              <a:rPr lang="en-US" dirty="0"/>
              <a:t>When you call </a:t>
            </a:r>
            <a:r>
              <a:rPr lang="en-US" b="1" dirty="0" err="1">
                <a:solidFill>
                  <a:srgbClr val="669900"/>
                </a:solidFill>
                <a:latin typeface="Courier New" panose="02070309020205020404" pitchFamily="49" charset="0"/>
                <a:cs typeface="Courier New" panose="02070309020205020404" pitchFamily="49" charset="0"/>
              </a:rPr>
              <a:t>fclose</a:t>
            </a:r>
            <a:r>
              <a:rPr lang="en-US" dirty="0">
                <a:latin typeface="Courier New" panose="02070309020205020404" pitchFamily="49" charset="0"/>
                <a:cs typeface="Courier New" panose="02070309020205020404" pitchFamily="49" charset="0"/>
              </a:rPr>
              <a:t>()</a:t>
            </a:r>
            <a:r>
              <a:rPr lang="en-US" dirty="0"/>
              <a:t> on the stream</a:t>
            </a:r>
          </a:p>
          <a:p>
            <a:pPr lvl="2"/>
            <a:r>
              <a:rPr lang="en-US" dirty="0"/>
              <a:t>When your process exits gracefully (</a:t>
            </a:r>
            <a:r>
              <a:rPr lang="en-US" b="1" dirty="0">
                <a:solidFill>
                  <a:srgbClr val="669900"/>
                </a:solidFill>
                <a:latin typeface="Courier New" panose="02070309020205020404" pitchFamily="49" charset="0"/>
                <a:cs typeface="Courier New" panose="02070309020205020404" pitchFamily="49" charset="0"/>
              </a:rPr>
              <a:t>exit</a:t>
            </a:r>
            <a:r>
              <a:rPr lang="en-US" dirty="0">
                <a:latin typeface="Courier New" panose="02070309020205020404" pitchFamily="49" charset="0"/>
                <a:cs typeface="Courier New" panose="02070309020205020404" pitchFamily="49" charset="0"/>
              </a:rPr>
              <a:t>()</a:t>
            </a:r>
            <a:r>
              <a:rPr lang="en-US" dirty="0"/>
              <a:t> or </a:t>
            </a:r>
            <a:r>
              <a:rPr lang="en-US" dirty="0">
                <a:solidFill>
                  <a:srgbClr val="E2661A"/>
                </a:solidFill>
                <a:latin typeface="Courier New" panose="02070309020205020404" pitchFamily="49" charset="0"/>
                <a:cs typeface="Courier New" panose="02070309020205020404" pitchFamily="49" charset="0"/>
              </a:rPr>
              <a:t>return</a:t>
            </a:r>
            <a:r>
              <a:rPr lang="en-US" dirty="0"/>
              <a:t> from </a:t>
            </a:r>
            <a:r>
              <a:rPr lang="en-US" b="1" dirty="0">
                <a:solidFill>
                  <a:srgbClr val="669900"/>
                </a:solidFill>
                <a:latin typeface="Courier New" panose="02070309020205020404" pitchFamily="49" charset="0"/>
                <a:cs typeface="Courier New" panose="02070309020205020404" pitchFamily="49" charset="0"/>
              </a:rPr>
              <a:t>main</a:t>
            </a:r>
            <a:r>
              <a:rPr lang="en-US" dirty="0">
                <a:latin typeface="Courier New" panose="02070309020205020404" pitchFamily="49" charset="0"/>
                <a:cs typeface="Courier New" panose="02070309020205020404" pitchFamily="49" charset="0"/>
              </a:rPr>
              <a:t>()</a:t>
            </a:r>
            <a:r>
              <a:rPr lang="en-US" dirty="0"/>
              <a:t>)</a:t>
            </a:r>
          </a:p>
        </p:txBody>
      </p:sp>
      <p:sp>
        <p:nvSpPr>
          <p:cNvPr id="4" name="Slide Number Placeholder 3"/>
          <p:cNvSpPr>
            <a:spLocks noGrp="1"/>
          </p:cNvSpPr>
          <p:nvPr>
            <p:ph type="sldNum" sz="quarter" idx="10"/>
          </p:nvPr>
        </p:nvSpPr>
        <p:spPr/>
        <p:txBody>
          <a:bodyPr/>
          <a:lstStyle/>
          <a:p>
            <a:fld id="{F3D8482D-149E-464A-ABD3-9AE05EAAC11E}" type="slidenum">
              <a:rPr lang="en-US" smtClean="0"/>
              <a:t>5</a:t>
            </a:fld>
            <a:endParaRPr lang="en-US"/>
          </a:p>
        </p:txBody>
      </p:sp>
    </p:spTree>
    <p:extLst>
      <p:ext uri="{BB962C8B-B14F-4D97-AF65-F5344CB8AC3E}">
        <p14:creationId xmlns:p14="http://schemas.microsoft.com/office/powerpoint/2010/main" val="262258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Buffering Example</a:t>
            </a:r>
          </a:p>
        </p:txBody>
      </p:sp>
      <p:sp>
        <p:nvSpPr>
          <p:cNvPr id="4" name="Slide Number Placeholder 3"/>
          <p:cNvSpPr>
            <a:spLocks noGrp="1"/>
          </p:cNvSpPr>
          <p:nvPr>
            <p:ph type="sldNum" sz="quarter" idx="10"/>
          </p:nvPr>
        </p:nvSpPr>
        <p:spPr/>
        <p:txBody>
          <a:bodyPr/>
          <a:lstStyle/>
          <a:p>
            <a:fld id="{F3D8482D-149E-464A-ABD3-9AE05EAAC11E}" type="slidenum">
              <a:rPr lang="en-US" smtClean="0"/>
              <a:t>6</a:t>
            </a:fld>
            <a:endParaRPr lang="en-US"/>
          </a:p>
        </p:txBody>
      </p:sp>
      <p:sp>
        <p:nvSpPr>
          <p:cNvPr id="5" name="Rounded Rectangle 4">
            <a:extLst>
              <a:ext uri="{FF2B5EF4-FFF2-40B4-BE49-F238E27FC236}">
                <a16:creationId xmlns:a16="http://schemas.microsoft.com/office/drawing/2014/main" id="{81F533AE-8B3C-4BE3-9B56-1837A1B17F7D}"/>
              </a:ext>
            </a:extLst>
          </p:cNvPr>
          <p:cNvSpPr/>
          <p:nvPr/>
        </p:nvSpPr>
        <p:spPr bwMode="auto">
          <a:xfrm>
            <a:off x="357018" y="1197678"/>
            <a:ext cx="6125537" cy="4630446"/>
          </a:xfrm>
          <a:prstGeom prst="roundRect">
            <a:avLst>
              <a:gd name="adj" fmla="val 1805"/>
            </a:avLst>
          </a:prstGeom>
          <a:solidFill>
            <a:schemeClr val="bg1">
              <a:lumMod val="95000"/>
            </a:schemeClr>
          </a:solidFill>
          <a:ln w="25400" cap="flat" cmpd="sng" algn="ctr">
            <a:solidFill>
              <a:schemeClr val="tx1"/>
            </a:solidFill>
            <a:prstDash val="solid"/>
            <a:round/>
            <a:headEnd type="none" w="med" len="med"/>
            <a:tailEnd type="triangle" w="med" len="med"/>
          </a:ln>
          <a:effectLst/>
        </p:spPr>
        <p:txBody>
          <a:bodyPr vert="horz" wrap="square" lIns="91440" tIns="0" rIns="91440" bIns="45720" numCol="1" rtlCol="0" anchor="t" anchorCtr="0" compatLnSpc="1">
            <a:prstTxWarp prst="textNoShape">
              <a:avLst/>
            </a:prstTxWarp>
            <a:noAutofit/>
          </a:bodyPr>
          <a:lstStyle/>
          <a:p>
            <a:r>
              <a:rPr lang="en-US" sz="1600" dirty="0">
                <a:solidFill>
                  <a:srgbClr val="0066FF"/>
                </a:solidFill>
                <a:latin typeface="Courier New" panose="02070309020205020404" pitchFamily="49" charset="0"/>
                <a:cs typeface="Courier New" panose="02070309020205020404" pitchFamily="49" charset="0"/>
              </a:rPr>
              <a:t>int </a:t>
            </a:r>
            <a:r>
              <a:rPr lang="en-US" sz="1600" b="1" dirty="0">
                <a:solidFill>
                  <a:srgbClr val="669900"/>
                </a:solidFill>
                <a:latin typeface="Courier New" panose="02070309020205020404" pitchFamily="49" charset="0"/>
                <a:cs typeface="Courier New" panose="02070309020205020404" pitchFamily="49" charset="0"/>
              </a:rPr>
              <a:t>main</a:t>
            </a:r>
            <a:r>
              <a:rPr lang="en-US" sz="1600" dirty="0">
                <a:latin typeface="Courier New" panose="02070309020205020404" pitchFamily="49" charset="0"/>
                <a:cs typeface="Courier New" panose="02070309020205020404" pitchFamily="49" charset="0"/>
              </a:rPr>
              <a:t>(</a:t>
            </a:r>
            <a:r>
              <a:rPr lang="en-US" sz="1600" dirty="0">
                <a:solidFill>
                  <a:srgbClr val="0066FF"/>
                </a:solidFill>
                <a:latin typeface="Courier New" panose="02070309020205020404" pitchFamily="49" charset="0"/>
                <a:cs typeface="Courier New" panose="02070309020205020404" pitchFamily="49" charset="0"/>
              </a:rPr>
              <a:t>int</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argc</a:t>
            </a:r>
            <a:r>
              <a:rPr lang="en-US" sz="1600" dirty="0">
                <a:latin typeface="Courier New" panose="02070309020205020404" pitchFamily="49" charset="0"/>
                <a:cs typeface="Courier New" panose="02070309020205020404" pitchFamily="49" charset="0"/>
              </a:rPr>
              <a:t>, </a:t>
            </a:r>
            <a:r>
              <a:rPr lang="en-US" sz="1600" dirty="0">
                <a:solidFill>
                  <a:srgbClr val="0066FF"/>
                </a:solidFill>
                <a:latin typeface="Courier New" panose="02070309020205020404" pitchFamily="49" charset="0"/>
                <a:cs typeface="Courier New" panose="02070309020205020404" pitchFamily="49" charset="0"/>
              </a:rPr>
              <a:t>char** </a:t>
            </a:r>
            <a:r>
              <a:rPr lang="en-US" sz="1600" dirty="0" err="1">
                <a:latin typeface="Courier New" panose="02070309020205020404" pitchFamily="49" charset="0"/>
                <a:cs typeface="Courier New" panose="02070309020205020404" pitchFamily="49" charset="0"/>
              </a:rPr>
              <a:t>argv</a:t>
            </a:r>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a:t>
            </a:r>
            <a:r>
              <a:rPr lang="en-US" sz="1600" dirty="0">
                <a:solidFill>
                  <a:srgbClr val="0066FF"/>
                </a:solidFill>
                <a:latin typeface="Courier New" panose="02070309020205020404" pitchFamily="49" charset="0"/>
                <a:cs typeface="Courier New" panose="02070309020205020404" pitchFamily="49" charset="0"/>
              </a:rPr>
              <a:t>FILE*</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fout</a:t>
            </a:r>
            <a:r>
              <a:rPr lang="en-US" sz="1600" dirty="0">
                <a:latin typeface="Courier New" panose="02070309020205020404" pitchFamily="49" charset="0"/>
                <a:cs typeface="Courier New" panose="02070309020205020404" pitchFamily="49" charset="0"/>
              </a:rPr>
              <a:t> = </a:t>
            </a:r>
            <a:r>
              <a:rPr lang="en-US" sz="1600" b="1" dirty="0" err="1">
                <a:solidFill>
                  <a:srgbClr val="669900"/>
                </a:solidFill>
                <a:latin typeface="Courier New" panose="02070309020205020404" pitchFamily="49" charset="0"/>
                <a:cs typeface="Courier New" panose="02070309020205020404" pitchFamily="49" charset="0"/>
              </a:rPr>
              <a:t>fopen</a:t>
            </a:r>
            <a:r>
              <a:rPr lang="en-US" sz="1600" dirty="0">
                <a:latin typeface="Courier New" panose="02070309020205020404" pitchFamily="49" charset="0"/>
                <a:cs typeface="Courier New" panose="02070309020205020404" pitchFamily="49" charset="0"/>
              </a:rPr>
              <a:t>(</a:t>
            </a:r>
            <a:r>
              <a:rPr lang="en-US" sz="1600" dirty="0">
                <a:solidFill>
                  <a:srgbClr val="D94B7B"/>
                </a:solidFill>
                <a:latin typeface="Courier New" panose="02070309020205020404" pitchFamily="49" charset="0"/>
                <a:cs typeface="Courier New" panose="02070309020205020404" pitchFamily="49" charset="0"/>
              </a:rPr>
              <a:t>"test.txt"</a:t>
            </a:r>
            <a:r>
              <a:rPr lang="en-US" sz="1600" dirty="0">
                <a:latin typeface="Courier New" panose="02070309020205020404" pitchFamily="49" charset="0"/>
                <a:cs typeface="Courier New" panose="02070309020205020404" pitchFamily="49" charset="0"/>
              </a:rPr>
              <a:t>, </a:t>
            </a:r>
            <a:r>
              <a:rPr lang="en-US" sz="1600" dirty="0">
                <a:solidFill>
                  <a:srgbClr val="D94B7B"/>
                </a:solidFill>
                <a:latin typeface="Courier New" panose="02070309020205020404" pitchFamily="49" charset="0"/>
                <a:cs typeface="Courier New" panose="02070309020205020404" pitchFamily="49" charset="0"/>
              </a:rPr>
              <a:t>"</a:t>
            </a:r>
            <a:r>
              <a:rPr lang="en-US" sz="1600" dirty="0" err="1">
                <a:solidFill>
                  <a:srgbClr val="D94B7B"/>
                </a:solidFill>
                <a:latin typeface="Courier New" panose="02070309020205020404" pitchFamily="49" charset="0"/>
                <a:cs typeface="Courier New" panose="02070309020205020404" pitchFamily="49" charset="0"/>
              </a:rPr>
              <a:t>wb</a:t>
            </a:r>
            <a:r>
              <a:rPr lang="en-US" sz="1600" dirty="0">
                <a:solidFill>
                  <a:srgbClr val="D94B7B"/>
                </a:solidFill>
                <a:latin typeface="Courier New" panose="02070309020205020404" pitchFamily="49" charset="0"/>
                <a:cs typeface="Courier New" panose="02070309020205020404" pitchFamily="49" charset="0"/>
              </a:rPr>
              <a:t>"</a:t>
            </a:r>
            <a:r>
              <a:rPr lang="en-US" sz="1600" dirty="0">
                <a:latin typeface="Courier New" panose="02070309020205020404" pitchFamily="49" charset="0"/>
                <a:cs typeface="Courier New" panose="02070309020205020404" pitchFamily="49" charset="0"/>
              </a:rPr>
              <a:t>);</a:t>
            </a:r>
            <a:endParaRPr lang="en-US" sz="1600" i="1" dirty="0">
              <a:solidFill>
                <a:srgbClr val="5A5A5A"/>
              </a:solidFill>
              <a:latin typeface="Courier New" panose="02070309020205020404" pitchFamily="49" charset="0"/>
              <a:cs typeface="Courier New" panose="02070309020205020404" pitchFamily="49" charset="0"/>
            </a:endParaRPr>
          </a:p>
          <a:p>
            <a:endParaRPr lang="en-US" sz="1100" dirty="0">
              <a:latin typeface="Courier New" panose="02070309020205020404" pitchFamily="49" charset="0"/>
              <a:cs typeface="Courier New" panose="02070309020205020404" pitchFamily="49" charset="0"/>
            </a:endParaRPr>
          </a:p>
          <a:p>
            <a:r>
              <a:rPr lang="en-US" sz="1600" i="1" dirty="0">
                <a:solidFill>
                  <a:srgbClr val="5A5A5A"/>
                </a:solidFill>
                <a:latin typeface="Courier New" panose="02070309020205020404" pitchFamily="49" charset="0"/>
                <a:cs typeface="Courier New" panose="02070309020205020404" pitchFamily="49" charset="0"/>
              </a:rPr>
              <a:t>  // write "hi" one char at a time</a:t>
            </a:r>
          </a:p>
          <a:p>
            <a:r>
              <a:rPr lang="en-US" sz="1600" dirty="0">
                <a:solidFill>
                  <a:srgbClr val="E2661A"/>
                </a:solidFill>
                <a:latin typeface="Courier New" panose="02070309020205020404" pitchFamily="49" charset="0"/>
                <a:cs typeface="Courier New" panose="02070309020205020404" pitchFamily="49" charset="0"/>
              </a:rPr>
              <a:t>  if</a:t>
            </a:r>
            <a:r>
              <a:rPr lang="en-US" sz="1600" dirty="0">
                <a:latin typeface="Courier New" panose="02070309020205020404" pitchFamily="49" charset="0"/>
                <a:cs typeface="Courier New" panose="02070309020205020404" pitchFamily="49" charset="0"/>
              </a:rPr>
              <a:t> (</a:t>
            </a:r>
            <a:r>
              <a:rPr lang="en-US" sz="1600" b="1" dirty="0" err="1">
                <a:solidFill>
                  <a:srgbClr val="FF0000"/>
                </a:solidFill>
                <a:latin typeface="Courier New" panose="02070309020205020404" pitchFamily="49" charset="0"/>
                <a:cs typeface="Courier New" panose="02070309020205020404" pitchFamily="49" charset="0"/>
              </a:rPr>
              <a:t>fwrite</a:t>
            </a:r>
            <a:r>
              <a:rPr lang="en-US" sz="1600" dirty="0">
                <a:latin typeface="Courier New" panose="02070309020205020404" pitchFamily="49" charset="0"/>
                <a:cs typeface="Courier New" panose="02070309020205020404" pitchFamily="49" charset="0"/>
              </a:rPr>
              <a:t>(</a:t>
            </a:r>
            <a:r>
              <a:rPr lang="en-US" sz="1600" dirty="0">
                <a:solidFill>
                  <a:srgbClr val="D94B7B"/>
                </a:solidFill>
                <a:latin typeface="Courier New" panose="02070309020205020404" pitchFamily="49" charset="0"/>
                <a:cs typeface="Courier New" panose="02070309020205020404" pitchFamily="49" charset="0"/>
              </a:rPr>
              <a:t>"h"</a:t>
            </a:r>
            <a:r>
              <a:rPr lang="en-US" sz="1600" dirty="0">
                <a:latin typeface="Courier New" panose="02070309020205020404" pitchFamily="49" charset="0"/>
                <a:cs typeface="Courier New" panose="02070309020205020404" pitchFamily="49" charset="0"/>
              </a:rPr>
              <a:t>, </a:t>
            </a:r>
            <a:r>
              <a:rPr lang="en-US" sz="1600" b="1" dirty="0" err="1">
                <a:solidFill>
                  <a:srgbClr val="669900"/>
                </a:solidFill>
                <a:latin typeface="Courier New" panose="02070309020205020404" pitchFamily="49" charset="0"/>
                <a:cs typeface="Courier New" panose="02070309020205020404" pitchFamily="49" charset="0"/>
              </a:rPr>
              <a:t>sizeof</a:t>
            </a:r>
            <a:r>
              <a:rPr lang="en-US" sz="1600" dirty="0">
                <a:latin typeface="Courier New" panose="02070309020205020404" pitchFamily="49" charset="0"/>
                <a:cs typeface="Courier New" panose="02070309020205020404" pitchFamily="49" charset="0"/>
              </a:rPr>
              <a:t>(</a:t>
            </a:r>
            <a:r>
              <a:rPr lang="en-US" sz="1600" dirty="0">
                <a:solidFill>
                  <a:srgbClr val="00B0F0"/>
                </a:solidFill>
                <a:latin typeface="Courier New" panose="02070309020205020404" pitchFamily="49" charset="0"/>
                <a:cs typeface="Courier New" panose="02070309020205020404" pitchFamily="49" charset="0"/>
              </a:rPr>
              <a:t>char</a:t>
            </a:r>
            <a:r>
              <a:rPr lang="en-US" sz="1600" dirty="0">
                <a:latin typeface="Courier New" panose="02070309020205020404" pitchFamily="49" charset="0"/>
                <a:cs typeface="Courier New" panose="02070309020205020404" pitchFamily="49" charset="0"/>
              </a:rPr>
              <a:t>), 1, </a:t>
            </a:r>
            <a:r>
              <a:rPr lang="en-US" sz="1600" dirty="0" err="1">
                <a:latin typeface="Courier New" panose="02070309020205020404" pitchFamily="49" charset="0"/>
                <a:cs typeface="Courier New" panose="02070309020205020404" pitchFamily="49" charset="0"/>
              </a:rPr>
              <a:t>fout</a:t>
            </a:r>
            <a:r>
              <a:rPr lang="en-US" sz="1600" dirty="0">
                <a:latin typeface="Courier New" panose="02070309020205020404" pitchFamily="49" charset="0"/>
                <a:cs typeface="Courier New" panose="02070309020205020404" pitchFamily="49" charset="0"/>
              </a:rPr>
              <a:t>) &lt; </a:t>
            </a:r>
            <a:r>
              <a:rPr lang="en-US" sz="1600" dirty="0">
                <a:solidFill>
                  <a:schemeClr val="accent1"/>
                </a:solidFill>
                <a:latin typeface="Courier New" panose="02070309020205020404" pitchFamily="49" charset="0"/>
                <a:cs typeface="Courier New" panose="02070309020205020404" pitchFamily="49" charset="0"/>
              </a:rPr>
              <a:t>1</a:t>
            </a:r>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a:t>
            </a:r>
            <a:r>
              <a:rPr lang="en-US" sz="1600" b="1" dirty="0" err="1">
                <a:solidFill>
                  <a:srgbClr val="669900"/>
                </a:solidFill>
                <a:latin typeface="Courier New" panose="02070309020205020404" pitchFamily="49" charset="0"/>
                <a:cs typeface="Courier New" panose="02070309020205020404" pitchFamily="49" charset="0"/>
              </a:rPr>
              <a:t>perror</a:t>
            </a:r>
            <a:r>
              <a:rPr lang="en-US" sz="1600" dirty="0">
                <a:latin typeface="Courier New" panose="02070309020205020404" pitchFamily="49" charset="0"/>
                <a:cs typeface="Courier New" panose="02070309020205020404" pitchFamily="49" charset="0"/>
              </a:rPr>
              <a:t>(</a:t>
            </a:r>
            <a:r>
              <a:rPr lang="en-US" sz="1600" dirty="0">
                <a:solidFill>
                  <a:srgbClr val="D94B7B"/>
                </a:solidFill>
                <a:latin typeface="Courier New" panose="02070309020205020404" pitchFamily="49" charset="0"/>
                <a:cs typeface="Courier New" panose="02070309020205020404" pitchFamily="49" charset="0"/>
              </a:rPr>
              <a:t>"</a:t>
            </a:r>
            <a:r>
              <a:rPr lang="en-US" sz="1600" dirty="0" err="1">
                <a:solidFill>
                  <a:srgbClr val="D94B7B"/>
                </a:solidFill>
                <a:latin typeface="Courier New" panose="02070309020205020404" pitchFamily="49" charset="0"/>
                <a:cs typeface="Courier New" panose="02070309020205020404" pitchFamily="49" charset="0"/>
              </a:rPr>
              <a:t>fwrite</a:t>
            </a:r>
            <a:r>
              <a:rPr lang="en-US" sz="1600" dirty="0">
                <a:solidFill>
                  <a:srgbClr val="D94B7B"/>
                </a:solidFill>
                <a:latin typeface="Courier New" panose="02070309020205020404" pitchFamily="49" charset="0"/>
                <a:cs typeface="Courier New" panose="02070309020205020404" pitchFamily="49" charset="0"/>
              </a:rPr>
              <a:t> failed"</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a:t>
            </a:r>
            <a:r>
              <a:rPr lang="en-US" sz="1600" b="1" dirty="0" err="1">
                <a:solidFill>
                  <a:srgbClr val="669900"/>
                </a:solidFill>
                <a:latin typeface="Courier New" panose="02070309020205020404" pitchFamily="49" charset="0"/>
                <a:cs typeface="Courier New" panose="02070309020205020404" pitchFamily="49" charset="0"/>
              </a:rPr>
              <a:t>fclose</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fout</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a:t>
            </a:r>
            <a:r>
              <a:rPr lang="en-US" sz="1600" dirty="0">
                <a:solidFill>
                  <a:srgbClr val="E2661A"/>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a:solidFill>
                  <a:srgbClr val="09CE9D"/>
                </a:solidFill>
                <a:latin typeface="Courier New" panose="02070309020205020404" pitchFamily="49" charset="0"/>
                <a:cs typeface="Courier New" panose="02070309020205020404" pitchFamily="49" charset="0"/>
              </a:rPr>
              <a:t>EXIT_FAILURE</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a:t>
            </a:r>
          </a:p>
          <a:p>
            <a:br>
              <a:rPr lang="en-US" sz="1100" dirty="0">
                <a:latin typeface="Courier New" panose="02070309020205020404" pitchFamily="49" charset="0"/>
                <a:cs typeface="Courier New" panose="02070309020205020404" pitchFamily="49" charset="0"/>
              </a:rPr>
            </a:br>
            <a:r>
              <a:rPr lang="en-US" sz="1100" dirty="0">
                <a:latin typeface="Courier New" panose="02070309020205020404" pitchFamily="49" charset="0"/>
                <a:cs typeface="Courier New" panose="02070309020205020404" pitchFamily="49" charset="0"/>
              </a:rPr>
              <a:t>   </a:t>
            </a:r>
            <a:r>
              <a:rPr lang="en-US" sz="1600" dirty="0">
                <a:solidFill>
                  <a:srgbClr val="E2661A"/>
                </a:solidFill>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a:t>
            </a:r>
            <a:r>
              <a:rPr lang="en-US" sz="1600" b="1" dirty="0" err="1">
                <a:solidFill>
                  <a:srgbClr val="FF0000"/>
                </a:solidFill>
                <a:latin typeface="Courier New" panose="02070309020205020404" pitchFamily="49" charset="0"/>
                <a:cs typeface="Courier New" panose="02070309020205020404" pitchFamily="49" charset="0"/>
              </a:rPr>
              <a:t>fwrite</a:t>
            </a:r>
            <a:r>
              <a:rPr lang="en-US" sz="1600" dirty="0">
                <a:latin typeface="Courier New" panose="02070309020205020404" pitchFamily="49" charset="0"/>
                <a:cs typeface="Courier New" panose="02070309020205020404" pitchFamily="49" charset="0"/>
              </a:rPr>
              <a:t>(</a:t>
            </a:r>
            <a:r>
              <a:rPr lang="en-US" sz="1600" dirty="0">
                <a:solidFill>
                  <a:srgbClr val="D94B7B"/>
                </a:solidFill>
                <a:latin typeface="Courier New" panose="02070309020205020404" pitchFamily="49" charset="0"/>
                <a:cs typeface="Courier New" panose="02070309020205020404" pitchFamily="49" charset="0"/>
              </a:rPr>
              <a:t>"</a:t>
            </a:r>
            <a:r>
              <a:rPr lang="en-US" sz="1600" dirty="0" err="1">
                <a:solidFill>
                  <a:srgbClr val="D94B7B"/>
                </a:solidFill>
                <a:latin typeface="Courier New" panose="02070309020205020404" pitchFamily="49" charset="0"/>
                <a:cs typeface="Courier New" panose="02070309020205020404" pitchFamily="49" charset="0"/>
              </a:rPr>
              <a:t>i</a:t>
            </a:r>
            <a:r>
              <a:rPr lang="en-US" sz="1600" dirty="0">
                <a:solidFill>
                  <a:srgbClr val="D94B7B"/>
                </a:solidFill>
                <a:latin typeface="Courier New" panose="02070309020205020404" pitchFamily="49" charset="0"/>
                <a:cs typeface="Courier New" panose="02070309020205020404" pitchFamily="49" charset="0"/>
              </a:rPr>
              <a:t>"</a:t>
            </a:r>
            <a:r>
              <a:rPr lang="en-US" sz="1600" dirty="0">
                <a:latin typeface="Courier New" panose="02070309020205020404" pitchFamily="49" charset="0"/>
                <a:cs typeface="Courier New" panose="02070309020205020404" pitchFamily="49" charset="0"/>
              </a:rPr>
              <a:t>, </a:t>
            </a:r>
            <a:r>
              <a:rPr lang="en-US" sz="1600" b="1" dirty="0" err="1">
                <a:solidFill>
                  <a:srgbClr val="669900"/>
                </a:solidFill>
                <a:latin typeface="Courier New" panose="02070309020205020404" pitchFamily="49" charset="0"/>
                <a:cs typeface="Courier New" panose="02070309020205020404" pitchFamily="49" charset="0"/>
              </a:rPr>
              <a:t>sizeof</a:t>
            </a:r>
            <a:r>
              <a:rPr lang="en-US" sz="1600" dirty="0">
                <a:latin typeface="Courier New" panose="02070309020205020404" pitchFamily="49" charset="0"/>
                <a:cs typeface="Courier New" panose="02070309020205020404" pitchFamily="49" charset="0"/>
              </a:rPr>
              <a:t>(</a:t>
            </a:r>
            <a:r>
              <a:rPr lang="en-US" sz="1600" dirty="0">
                <a:solidFill>
                  <a:srgbClr val="00B0F0"/>
                </a:solidFill>
                <a:latin typeface="Courier New" panose="02070309020205020404" pitchFamily="49" charset="0"/>
                <a:cs typeface="Courier New" panose="02070309020205020404" pitchFamily="49" charset="0"/>
              </a:rPr>
              <a:t>char</a:t>
            </a:r>
            <a:r>
              <a:rPr lang="en-US" sz="1600" dirty="0">
                <a:latin typeface="Courier New" panose="02070309020205020404" pitchFamily="49" charset="0"/>
                <a:cs typeface="Courier New" panose="02070309020205020404" pitchFamily="49" charset="0"/>
              </a:rPr>
              <a:t>), </a:t>
            </a:r>
            <a:r>
              <a:rPr lang="en-US" sz="1600" dirty="0">
                <a:solidFill>
                  <a:schemeClr val="accent1"/>
                </a:solidFill>
                <a:latin typeface="Courier New" panose="02070309020205020404" pitchFamily="49" charset="0"/>
                <a:cs typeface="Courier New" panose="02070309020205020404" pitchFamily="49" charset="0"/>
              </a:rPr>
              <a:t>1</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fout</a:t>
            </a:r>
            <a:r>
              <a:rPr lang="en-US" sz="1600" dirty="0">
                <a:latin typeface="Courier New" panose="02070309020205020404" pitchFamily="49" charset="0"/>
                <a:cs typeface="Courier New" panose="02070309020205020404" pitchFamily="49" charset="0"/>
              </a:rPr>
              <a:t>) &lt; </a:t>
            </a:r>
            <a:r>
              <a:rPr lang="en-US" sz="1600" dirty="0">
                <a:solidFill>
                  <a:schemeClr val="accent1"/>
                </a:solidFill>
                <a:latin typeface="Courier New" panose="02070309020205020404" pitchFamily="49" charset="0"/>
                <a:cs typeface="Courier New" panose="02070309020205020404" pitchFamily="49" charset="0"/>
              </a:rPr>
              <a:t>1</a:t>
            </a:r>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a:t>
            </a:r>
            <a:r>
              <a:rPr lang="en-US" sz="1600" b="1" dirty="0" err="1">
                <a:solidFill>
                  <a:srgbClr val="669900"/>
                </a:solidFill>
                <a:latin typeface="Courier New" panose="02070309020205020404" pitchFamily="49" charset="0"/>
                <a:cs typeface="Courier New" panose="02070309020205020404" pitchFamily="49" charset="0"/>
              </a:rPr>
              <a:t>perror</a:t>
            </a:r>
            <a:r>
              <a:rPr lang="en-US" sz="1600" dirty="0">
                <a:latin typeface="Courier New" panose="02070309020205020404" pitchFamily="49" charset="0"/>
                <a:cs typeface="Courier New" panose="02070309020205020404" pitchFamily="49" charset="0"/>
              </a:rPr>
              <a:t>(</a:t>
            </a:r>
            <a:r>
              <a:rPr lang="en-US" sz="1600" dirty="0">
                <a:solidFill>
                  <a:srgbClr val="D94B7B"/>
                </a:solidFill>
                <a:latin typeface="Courier New" panose="02070309020205020404" pitchFamily="49" charset="0"/>
                <a:cs typeface="Courier New" panose="02070309020205020404" pitchFamily="49" charset="0"/>
              </a:rPr>
              <a:t>"</a:t>
            </a:r>
            <a:r>
              <a:rPr lang="en-US" sz="1600" dirty="0" err="1">
                <a:solidFill>
                  <a:srgbClr val="D94B7B"/>
                </a:solidFill>
                <a:latin typeface="Courier New" panose="02070309020205020404" pitchFamily="49" charset="0"/>
                <a:cs typeface="Courier New" panose="02070309020205020404" pitchFamily="49" charset="0"/>
              </a:rPr>
              <a:t>fwrite</a:t>
            </a:r>
            <a:r>
              <a:rPr lang="en-US" sz="1600" dirty="0">
                <a:solidFill>
                  <a:srgbClr val="D94B7B"/>
                </a:solidFill>
                <a:latin typeface="Courier New" panose="02070309020205020404" pitchFamily="49" charset="0"/>
                <a:cs typeface="Courier New" panose="02070309020205020404" pitchFamily="49" charset="0"/>
              </a:rPr>
              <a:t> failed"</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a:t>
            </a:r>
            <a:r>
              <a:rPr lang="en-US" sz="1600" b="1" dirty="0" err="1">
                <a:solidFill>
                  <a:srgbClr val="669900"/>
                </a:solidFill>
                <a:latin typeface="Courier New" panose="02070309020205020404" pitchFamily="49" charset="0"/>
                <a:cs typeface="Courier New" panose="02070309020205020404" pitchFamily="49" charset="0"/>
              </a:rPr>
              <a:t>fclose</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fout</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a:t>
            </a:r>
            <a:r>
              <a:rPr lang="en-US" sz="1600" dirty="0">
                <a:solidFill>
                  <a:srgbClr val="E2661A"/>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a:solidFill>
                  <a:srgbClr val="09CE9D"/>
                </a:solidFill>
                <a:latin typeface="Courier New" panose="02070309020205020404" pitchFamily="49" charset="0"/>
                <a:cs typeface="Courier New" panose="02070309020205020404" pitchFamily="49" charset="0"/>
              </a:rPr>
              <a:t>EXIT_FAILURE</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a:t>
            </a:r>
          </a:p>
          <a:p>
            <a:endParaRPr lang="en-US" sz="11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a:t>
            </a:r>
            <a:r>
              <a:rPr lang="en-US" sz="1600" b="1" dirty="0" err="1">
                <a:solidFill>
                  <a:srgbClr val="669900"/>
                </a:solidFill>
                <a:latin typeface="Courier New" panose="02070309020205020404" pitchFamily="49" charset="0"/>
                <a:cs typeface="Courier New" panose="02070309020205020404" pitchFamily="49" charset="0"/>
              </a:rPr>
              <a:t>fclose</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fout</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a:t>
            </a:r>
            <a:r>
              <a:rPr lang="en-US" sz="1600" dirty="0">
                <a:solidFill>
                  <a:srgbClr val="E2661A"/>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a:solidFill>
                  <a:srgbClr val="09CE9D"/>
                </a:solidFill>
                <a:latin typeface="Courier New" panose="02070309020205020404" pitchFamily="49" charset="0"/>
                <a:cs typeface="Courier New" panose="02070309020205020404" pitchFamily="49" charset="0"/>
              </a:rPr>
              <a:t>EXIT_SUCCESS</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a:t>
            </a:r>
          </a:p>
        </p:txBody>
      </p:sp>
      <p:cxnSp>
        <p:nvCxnSpPr>
          <p:cNvPr id="6" name="Straight Arrow Connector 5">
            <a:extLst>
              <a:ext uri="{FF2B5EF4-FFF2-40B4-BE49-F238E27FC236}">
                <a16:creationId xmlns:a16="http://schemas.microsoft.com/office/drawing/2014/main" id="{1577B4DB-C522-4004-88F4-EB823EB6E6C1}"/>
              </a:ext>
            </a:extLst>
          </p:cNvPr>
          <p:cNvCxnSpPr>
            <a:cxnSpLocks/>
          </p:cNvCxnSpPr>
          <p:nvPr/>
        </p:nvCxnSpPr>
        <p:spPr bwMode="auto">
          <a:xfrm>
            <a:off x="82698" y="1577422"/>
            <a:ext cx="548640" cy="0"/>
          </a:xfrm>
          <a:prstGeom prst="straightConnector1">
            <a:avLst/>
          </a:prstGeom>
          <a:noFill/>
          <a:ln w="63500" cap="flat" cmpd="sng" algn="ctr">
            <a:solidFill>
              <a:srgbClr val="FF0000"/>
            </a:solidFill>
            <a:prstDash val="solid"/>
            <a:round/>
            <a:headEnd type="none" w="med" len="med"/>
            <a:tailEnd type="triangle"/>
          </a:ln>
          <a:effectLst/>
        </p:spPr>
      </p:cxnSp>
      <p:sp>
        <p:nvSpPr>
          <p:cNvPr id="7" name="TextBox 6">
            <a:extLst>
              <a:ext uri="{FF2B5EF4-FFF2-40B4-BE49-F238E27FC236}">
                <a16:creationId xmlns:a16="http://schemas.microsoft.com/office/drawing/2014/main" id="{A9CB0FE8-56A2-4558-9AE9-8E1EC5A04FB0}"/>
              </a:ext>
            </a:extLst>
          </p:cNvPr>
          <p:cNvSpPr txBox="1"/>
          <p:nvPr/>
        </p:nvSpPr>
        <p:spPr>
          <a:xfrm>
            <a:off x="6905625" y="2057400"/>
            <a:ext cx="1444306" cy="369332"/>
          </a:xfrm>
          <a:prstGeom prst="rect">
            <a:avLst/>
          </a:prstGeom>
          <a:noFill/>
        </p:spPr>
        <p:txBody>
          <a:bodyPr wrap="none" rtlCol="0">
            <a:spAutoFit/>
          </a:bodyPr>
          <a:lstStyle/>
          <a:p>
            <a:r>
              <a:rPr lang="en-US" dirty="0">
                <a:latin typeface="Calibri" pitchFamily="34" charset="0"/>
              </a:rPr>
              <a:t>C </a:t>
            </a:r>
            <a:r>
              <a:rPr lang="en-US" dirty="0" err="1">
                <a:latin typeface="Calibri" pitchFamily="34" charset="0"/>
              </a:rPr>
              <a:t>stdio</a:t>
            </a:r>
            <a:r>
              <a:rPr lang="en-US" dirty="0">
                <a:latin typeface="Calibri" pitchFamily="34" charset="0"/>
              </a:rPr>
              <a:t> buffer</a:t>
            </a:r>
          </a:p>
        </p:txBody>
      </p:sp>
      <p:sp>
        <p:nvSpPr>
          <p:cNvPr id="8" name="TextBox 7">
            <a:extLst>
              <a:ext uri="{FF2B5EF4-FFF2-40B4-BE49-F238E27FC236}">
                <a16:creationId xmlns:a16="http://schemas.microsoft.com/office/drawing/2014/main" id="{BA2102FF-0713-4FE4-973B-7DBDF67B08EC}"/>
              </a:ext>
            </a:extLst>
          </p:cNvPr>
          <p:cNvSpPr txBox="1"/>
          <p:nvPr/>
        </p:nvSpPr>
        <p:spPr>
          <a:xfrm>
            <a:off x="6905625" y="3660293"/>
            <a:ext cx="1408078" cy="369332"/>
          </a:xfrm>
          <a:prstGeom prst="rect">
            <a:avLst/>
          </a:prstGeom>
          <a:noFill/>
        </p:spPr>
        <p:txBody>
          <a:bodyPr wrap="none" rtlCol="0">
            <a:spAutoFit/>
          </a:bodyPr>
          <a:lstStyle/>
          <a:p>
            <a:r>
              <a:rPr lang="en-US" dirty="0">
                <a:latin typeface="Calibri" pitchFamily="34" charset="0"/>
              </a:rPr>
              <a:t>test.txt (disk)</a:t>
            </a:r>
          </a:p>
        </p:txBody>
      </p:sp>
      <p:graphicFrame>
        <p:nvGraphicFramePr>
          <p:cNvPr id="9" name="Table 9">
            <a:extLst>
              <a:ext uri="{FF2B5EF4-FFF2-40B4-BE49-F238E27FC236}">
                <a16:creationId xmlns:a16="http://schemas.microsoft.com/office/drawing/2014/main" id="{823599AD-9312-490C-9136-053545D58D75}"/>
              </a:ext>
            </a:extLst>
          </p:cNvPr>
          <p:cNvGraphicFramePr>
            <a:graphicFrameLocks noGrp="1"/>
          </p:cNvGraphicFramePr>
          <p:nvPr/>
        </p:nvGraphicFramePr>
        <p:xfrm>
          <a:off x="7019924" y="2426732"/>
          <a:ext cx="1628775" cy="365760"/>
        </p:xfrm>
        <a:graphic>
          <a:graphicData uri="http://schemas.openxmlformats.org/drawingml/2006/table">
            <a:tbl>
              <a:tblPr firstRow="1" bandRow="1">
                <a:tableStyleId>{5940675A-B579-460E-94D1-54222C63F5DA}</a:tableStyleId>
              </a:tblPr>
              <a:tblGrid>
                <a:gridCol w="542925">
                  <a:extLst>
                    <a:ext uri="{9D8B030D-6E8A-4147-A177-3AD203B41FA5}">
                      <a16:colId xmlns:a16="http://schemas.microsoft.com/office/drawing/2014/main" val="1723099286"/>
                    </a:ext>
                  </a:extLst>
                </a:gridCol>
                <a:gridCol w="542925">
                  <a:extLst>
                    <a:ext uri="{9D8B030D-6E8A-4147-A177-3AD203B41FA5}">
                      <a16:colId xmlns:a16="http://schemas.microsoft.com/office/drawing/2014/main" val="171513665"/>
                    </a:ext>
                  </a:extLst>
                </a:gridCol>
                <a:gridCol w="542925">
                  <a:extLst>
                    <a:ext uri="{9D8B030D-6E8A-4147-A177-3AD203B41FA5}">
                      <a16:colId xmlns:a16="http://schemas.microsoft.com/office/drawing/2014/main" val="2510189628"/>
                    </a:ext>
                  </a:extLst>
                </a:gridCol>
              </a:tblGrid>
              <a:tr h="349647">
                <a:tc>
                  <a:txBody>
                    <a:bodyPr/>
                    <a:lstStyle/>
                    <a:p>
                      <a:endParaRPr lang="en-US" dirty="0"/>
                    </a:p>
                  </a:txBody>
                  <a:tcPr/>
                </a:tc>
                <a:tc>
                  <a:txBody>
                    <a:bodyPr/>
                    <a:lstStyle/>
                    <a:p>
                      <a:endParaRPr lang="en-US"/>
                    </a:p>
                  </a:txBody>
                  <a:tcPr/>
                </a:tc>
                <a:tc>
                  <a:txBody>
                    <a:bodyPr/>
                    <a:lstStyle/>
                    <a:p>
                      <a:r>
                        <a:rPr lang="en-US" dirty="0"/>
                        <a:t>……</a:t>
                      </a:r>
                    </a:p>
                  </a:txBody>
                  <a:tcPr/>
                </a:tc>
                <a:extLst>
                  <a:ext uri="{0D108BD9-81ED-4DB2-BD59-A6C34878D82A}">
                    <a16:rowId xmlns:a16="http://schemas.microsoft.com/office/drawing/2014/main" val="1537018181"/>
                  </a:ext>
                </a:extLst>
              </a:tr>
            </a:tbl>
          </a:graphicData>
        </a:graphic>
      </p:graphicFrame>
      <p:cxnSp>
        <p:nvCxnSpPr>
          <p:cNvPr id="12" name="Straight Arrow Connector 11">
            <a:extLst>
              <a:ext uri="{FF2B5EF4-FFF2-40B4-BE49-F238E27FC236}">
                <a16:creationId xmlns:a16="http://schemas.microsoft.com/office/drawing/2014/main" id="{6EDCDDF9-802F-4D1E-8872-C5CCC3AD8C82}"/>
              </a:ext>
            </a:extLst>
          </p:cNvPr>
          <p:cNvCxnSpPr>
            <a:cxnSpLocks/>
          </p:cNvCxnSpPr>
          <p:nvPr/>
        </p:nvCxnSpPr>
        <p:spPr bwMode="auto">
          <a:xfrm>
            <a:off x="63648" y="2225122"/>
            <a:ext cx="548640" cy="0"/>
          </a:xfrm>
          <a:prstGeom prst="straightConnector1">
            <a:avLst/>
          </a:prstGeom>
          <a:noFill/>
          <a:ln w="63500" cap="flat" cmpd="sng" algn="ctr">
            <a:solidFill>
              <a:srgbClr val="FF0000"/>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F37774A6-77A3-4EDF-BE72-FA031364FCC2}"/>
              </a:ext>
            </a:extLst>
          </p:cNvPr>
          <p:cNvCxnSpPr>
            <a:cxnSpLocks/>
          </p:cNvCxnSpPr>
          <p:nvPr/>
        </p:nvCxnSpPr>
        <p:spPr bwMode="auto">
          <a:xfrm>
            <a:off x="0" y="3630103"/>
            <a:ext cx="548640" cy="0"/>
          </a:xfrm>
          <a:prstGeom prst="straightConnector1">
            <a:avLst/>
          </a:prstGeom>
          <a:noFill/>
          <a:ln w="63500" cap="flat" cmpd="sng" algn="ctr">
            <a:solidFill>
              <a:srgbClr val="FF0000"/>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CC70D9A4-ECC9-472F-BAB2-B395F9DF1EF6}"/>
              </a:ext>
            </a:extLst>
          </p:cNvPr>
          <p:cNvCxnSpPr>
            <a:cxnSpLocks/>
          </p:cNvCxnSpPr>
          <p:nvPr/>
        </p:nvCxnSpPr>
        <p:spPr bwMode="auto">
          <a:xfrm>
            <a:off x="-20955" y="5068476"/>
            <a:ext cx="548640" cy="0"/>
          </a:xfrm>
          <a:prstGeom prst="straightConnector1">
            <a:avLst/>
          </a:prstGeom>
          <a:noFill/>
          <a:ln w="63500" cap="flat" cmpd="sng" algn="ctr">
            <a:solidFill>
              <a:srgbClr val="FF0000"/>
            </a:solidFill>
            <a:prstDash val="solid"/>
            <a:round/>
            <a:headEnd type="none" w="med" len="med"/>
            <a:tailEnd type="triangle"/>
          </a:ln>
          <a:effectLst/>
        </p:spPr>
      </p:cxnSp>
      <p:graphicFrame>
        <p:nvGraphicFramePr>
          <p:cNvPr id="16" name="Table 9">
            <a:extLst>
              <a:ext uri="{FF2B5EF4-FFF2-40B4-BE49-F238E27FC236}">
                <a16:creationId xmlns:a16="http://schemas.microsoft.com/office/drawing/2014/main" id="{4C9FE30C-63A4-4D02-829E-BEF3EDE87979}"/>
              </a:ext>
            </a:extLst>
          </p:cNvPr>
          <p:cNvGraphicFramePr>
            <a:graphicFrameLocks noGrp="1"/>
          </p:cNvGraphicFramePr>
          <p:nvPr/>
        </p:nvGraphicFramePr>
        <p:xfrm>
          <a:off x="7019923" y="2426732"/>
          <a:ext cx="1628775" cy="365760"/>
        </p:xfrm>
        <a:graphic>
          <a:graphicData uri="http://schemas.openxmlformats.org/drawingml/2006/table">
            <a:tbl>
              <a:tblPr firstRow="1" bandRow="1">
                <a:tableStyleId>{5940675A-B579-460E-94D1-54222C63F5DA}</a:tableStyleId>
              </a:tblPr>
              <a:tblGrid>
                <a:gridCol w="542925">
                  <a:extLst>
                    <a:ext uri="{9D8B030D-6E8A-4147-A177-3AD203B41FA5}">
                      <a16:colId xmlns:a16="http://schemas.microsoft.com/office/drawing/2014/main" val="1723099286"/>
                    </a:ext>
                  </a:extLst>
                </a:gridCol>
                <a:gridCol w="542925">
                  <a:extLst>
                    <a:ext uri="{9D8B030D-6E8A-4147-A177-3AD203B41FA5}">
                      <a16:colId xmlns:a16="http://schemas.microsoft.com/office/drawing/2014/main" val="171513665"/>
                    </a:ext>
                  </a:extLst>
                </a:gridCol>
                <a:gridCol w="542925">
                  <a:extLst>
                    <a:ext uri="{9D8B030D-6E8A-4147-A177-3AD203B41FA5}">
                      <a16:colId xmlns:a16="http://schemas.microsoft.com/office/drawing/2014/main" val="2510189628"/>
                    </a:ext>
                  </a:extLst>
                </a:gridCol>
              </a:tblGrid>
              <a:tr h="349647">
                <a:tc>
                  <a:txBody>
                    <a:bodyPr/>
                    <a:lstStyle/>
                    <a:p>
                      <a:r>
                        <a:rPr lang="en-US" dirty="0"/>
                        <a:t>h</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37018181"/>
                  </a:ext>
                </a:extLst>
              </a:tr>
            </a:tbl>
          </a:graphicData>
        </a:graphic>
      </p:graphicFrame>
      <p:graphicFrame>
        <p:nvGraphicFramePr>
          <p:cNvPr id="18" name="Table 9">
            <a:extLst>
              <a:ext uri="{FF2B5EF4-FFF2-40B4-BE49-F238E27FC236}">
                <a16:creationId xmlns:a16="http://schemas.microsoft.com/office/drawing/2014/main" id="{7F59B523-923A-4067-9BC6-F6398CA0B110}"/>
              </a:ext>
            </a:extLst>
          </p:cNvPr>
          <p:cNvGraphicFramePr>
            <a:graphicFrameLocks noGrp="1"/>
          </p:cNvGraphicFramePr>
          <p:nvPr/>
        </p:nvGraphicFramePr>
        <p:xfrm>
          <a:off x="7019923" y="2426730"/>
          <a:ext cx="1628775" cy="365760"/>
        </p:xfrm>
        <a:graphic>
          <a:graphicData uri="http://schemas.openxmlformats.org/drawingml/2006/table">
            <a:tbl>
              <a:tblPr firstRow="1" bandRow="1">
                <a:tableStyleId>{5940675A-B579-460E-94D1-54222C63F5DA}</a:tableStyleId>
              </a:tblPr>
              <a:tblGrid>
                <a:gridCol w="542925">
                  <a:extLst>
                    <a:ext uri="{9D8B030D-6E8A-4147-A177-3AD203B41FA5}">
                      <a16:colId xmlns:a16="http://schemas.microsoft.com/office/drawing/2014/main" val="1723099286"/>
                    </a:ext>
                  </a:extLst>
                </a:gridCol>
                <a:gridCol w="542925">
                  <a:extLst>
                    <a:ext uri="{9D8B030D-6E8A-4147-A177-3AD203B41FA5}">
                      <a16:colId xmlns:a16="http://schemas.microsoft.com/office/drawing/2014/main" val="171513665"/>
                    </a:ext>
                  </a:extLst>
                </a:gridCol>
                <a:gridCol w="542925">
                  <a:extLst>
                    <a:ext uri="{9D8B030D-6E8A-4147-A177-3AD203B41FA5}">
                      <a16:colId xmlns:a16="http://schemas.microsoft.com/office/drawing/2014/main" val="2510189628"/>
                    </a:ext>
                  </a:extLst>
                </a:gridCol>
              </a:tblGrid>
              <a:tr h="349647">
                <a:tc>
                  <a:txBody>
                    <a:bodyPr/>
                    <a:lstStyle/>
                    <a:p>
                      <a:endParaRPr lang="en-US" dirty="0"/>
                    </a:p>
                  </a:txBody>
                  <a:tcPr/>
                </a:tc>
                <a:tc>
                  <a:txBody>
                    <a:bodyPr/>
                    <a:lstStyle/>
                    <a:p>
                      <a:r>
                        <a:rPr lang="en-US" dirty="0" err="1"/>
                        <a:t>i</a:t>
                      </a:r>
                      <a:endParaRPr lang="en-US" dirty="0"/>
                    </a:p>
                  </a:txBody>
                  <a:tcPr/>
                </a:tc>
                <a:tc>
                  <a:txBody>
                    <a:bodyPr/>
                    <a:lstStyle/>
                    <a:p>
                      <a:endParaRPr lang="en-US" dirty="0"/>
                    </a:p>
                  </a:txBody>
                  <a:tcPr/>
                </a:tc>
                <a:extLst>
                  <a:ext uri="{0D108BD9-81ED-4DB2-BD59-A6C34878D82A}">
                    <a16:rowId xmlns:a16="http://schemas.microsoft.com/office/drawing/2014/main" val="1537018181"/>
                  </a:ext>
                </a:extLst>
              </a:tr>
            </a:tbl>
          </a:graphicData>
        </a:graphic>
      </p:graphicFrame>
      <p:sp>
        <p:nvSpPr>
          <p:cNvPr id="20" name="TextBox 19">
            <a:extLst>
              <a:ext uri="{FF2B5EF4-FFF2-40B4-BE49-F238E27FC236}">
                <a16:creationId xmlns:a16="http://schemas.microsoft.com/office/drawing/2014/main" id="{552358B9-3E1D-4E21-A96D-326D64E6B738}"/>
              </a:ext>
            </a:extLst>
          </p:cNvPr>
          <p:cNvSpPr txBox="1"/>
          <p:nvPr/>
        </p:nvSpPr>
        <p:spPr>
          <a:xfrm>
            <a:off x="4470875" y="787385"/>
            <a:ext cx="2011680" cy="400110"/>
          </a:xfrm>
          <a:prstGeom prst="rect">
            <a:avLst/>
          </a:prstGeom>
          <a:noFill/>
        </p:spPr>
        <p:txBody>
          <a:bodyPr wrap="square" rtlCol="0">
            <a:spAutoFit/>
          </a:bodyPr>
          <a:lstStyle/>
          <a:p>
            <a:pPr algn="r"/>
            <a:r>
              <a:rPr lang="en-US" sz="2000" dirty="0" err="1">
                <a:solidFill>
                  <a:srgbClr val="4B2A85"/>
                </a:solidFill>
                <a:latin typeface="Calibri" panose="020F0502020204030204" pitchFamily="34" charset="0"/>
                <a:ea typeface="CMU Bright" panose="02000603000000000000" pitchFamily="2" charset="0"/>
                <a:cs typeface="Calibri" panose="020F0502020204030204" pitchFamily="34" charset="0"/>
              </a:rPr>
              <a:t>buffered_hi.c</a:t>
            </a:r>
            <a:endParaRPr lang="en-US" sz="2400" dirty="0">
              <a:solidFill>
                <a:srgbClr val="4B2A85"/>
              </a:solidFill>
              <a:latin typeface="Calibri" panose="020F0502020204030204" pitchFamily="34" charset="0"/>
              <a:ea typeface="CMU Bright" panose="02000603000000000000" pitchFamily="2" charset="0"/>
              <a:cs typeface="Calibri" panose="020F0502020204030204" pitchFamily="34" charset="0"/>
            </a:endParaRPr>
          </a:p>
        </p:txBody>
      </p:sp>
      <p:graphicFrame>
        <p:nvGraphicFramePr>
          <p:cNvPr id="21" name="Table 9">
            <a:extLst>
              <a:ext uri="{FF2B5EF4-FFF2-40B4-BE49-F238E27FC236}">
                <a16:creationId xmlns:a16="http://schemas.microsoft.com/office/drawing/2014/main" id="{B1326F05-7805-4E64-95FF-BE21EB069EA9}"/>
              </a:ext>
            </a:extLst>
          </p:cNvPr>
          <p:cNvGraphicFramePr>
            <a:graphicFrameLocks noGrp="1"/>
          </p:cNvGraphicFramePr>
          <p:nvPr/>
        </p:nvGraphicFramePr>
        <p:xfrm>
          <a:off x="7019922" y="4066898"/>
          <a:ext cx="1085850" cy="365760"/>
        </p:xfrm>
        <a:graphic>
          <a:graphicData uri="http://schemas.openxmlformats.org/drawingml/2006/table">
            <a:tbl>
              <a:tblPr firstRow="1" bandRow="1">
                <a:tableStyleId>{5940675A-B579-460E-94D1-54222C63F5DA}</a:tableStyleId>
              </a:tblPr>
              <a:tblGrid>
                <a:gridCol w="542925">
                  <a:extLst>
                    <a:ext uri="{9D8B030D-6E8A-4147-A177-3AD203B41FA5}">
                      <a16:colId xmlns:a16="http://schemas.microsoft.com/office/drawing/2014/main" val="1723099286"/>
                    </a:ext>
                  </a:extLst>
                </a:gridCol>
                <a:gridCol w="542925">
                  <a:extLst>
                    <a:ext uri="{9D8B030D-6E8A-4147-A177-3AD203B41FA5}">
                      <a16:colId xmlns:a16="http://schemas.microsoft.com/office/drawing/2014/main" val="171513665"/>
                    </a:ext>
                  </a:extLst>
                </a:gridCol>
              </a:tblGrid>
              <a:tr h="349647">
                <a:tc>
                  <a:txBody>
                    <a:bodyPr/>
                    <a:lstStyle/>
                    <a:p>
                      <a:r>
                        <a:rPr lang="en-US" dirty="0"/>
                        <a:t>h</a:t>
                      </a:r>
                    </a:p>
                  </a:txBody>
                  <a:tcPr/>
                </a:tc>
                <a:tc>
                  <a:txBody>
                    <a:bodyPr/>
                    <a:lstStyle/>
                    <a:p>
                      <a:r>
                        <a:rPr lang="en-US" dirty="0" err="1"/>
                        <a:t>i</a:t>
                      </a:r>
                      <a:endParaRPr lang="en-US" dirty="0"/>
                    </a:p>
                  </a:txBody>
                  <a:tcPr/>
                </a:tc>
                <a:extLst>
                  <a:ext uri="{0D108BD9-81ED-4DB2-BD59-A6C34878D82A}">
                    <a16:rowId xmlns:a16="http://schemas.microsoft.com/office/drawing/2014/main" val="1537018181"/>
                  </a:ext>
                </a:extLst>
              </a:tr>
            </a:tbl>
          </a:graphicData>
        </a:graphic>
      </p:graphicFrame>
    </p:spTree>
    <p:extLst>
      <p:ext uri="{BB962C8B-B14F-4D97-AF65-F5344CB8AC3E}">
        <p14:creationId xmlns:p14="http://schemas.microsoft.com/office/powerpoint/2010/main" val="275868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5"/>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9">
            <a:extLst>
              <a:ext uri="{FF2B5EF4-FFF2-40B4-BE49-F238E27FC236}">
                <a16:creationId xmlns:a16="http://schemas.microsoft.com/office/drawing/2014/main" id="{E3822107-E83C-4344-9C4B-B71C3F0924EC}"/>
              </a:ext>
            </a:extLst>
          </p:cNvPr>
          <p:cNvGraphicFramePr>
            <a:graphicFrameLocks noGrp="1"/>
          </p:cNvGraphicFramePr>
          <p:nvPr/>
        </p:nvGraphicFramePr>
        <p:xfrm>
          <a:off x="6905625" y="2397612"/>
          <a:ext cx="1628775" cy="365760"/>
        </p:xfrm>
        <a:graphic>
          <a:graphicData uri="http://schemas.openxmlformats.org/drawingml/2006/table">
            <a:tbl>
              <a:tblPr firstRow="1" bandRow="1">
                <a:tableStyleId>{5940675A-B579-460E-94D1-54222C63F5DA}</a:tableStyleId>
              </a:tblPr>
              <a:tblGrid>
                <a:gridCol w="542925">
                  <a:extLst>
                    <a:ext uri="{9D8B030D-6E8A-4147-A177-3AD203B41FA5}">
                      <a16:colId xmlns:a16="http://schemas.microsoft.com/office/drawing/2014/main" val="1723099286"/>
                    </a:ext>
                  </a:extLst>
                </a:gridCol>
                <a:gridCol w="542925">
                  <a:extLst>
                    <a:ext uri="{9D8B030D-6E8A-4147-A177-3AD203B41FA5}">
                      <a16:colId xmlns:a16="http://schemas.microsoft.com/office/drawing/2014/main" val="171513665"/>
                    </a:ext>
                  </a:extLst>
                </a:gridCol>
                <a:gridCol w="542925">
                  <a:extLst>
                    <a:ext uri="{9D8B030D-6E8A-4147-A177-3AD203B41FA5}">
                      <a16:colId xmlns:a16="http://schemas.microsoft.com/office/drawing/2014/main" val="2510189628"/>
                    </a:ext>
                  </a:extLst>
                </a:gridCol>
              </a:tblGrid>
              <a:tr h="349647">
                <a:tc>
                  <a:txBody>
                    <a:bodyPr/>
                    <a:lstStyle/>
                    <a:p>
                      <a:endParaRPr lang="en-US" dirty="0"/>
                    </a:p>
                  </a:txBody>
                  <a:tcPr/>
                </a:tc>
                <a:tc>
                  <a:txBody>
                    <a:bodyPr/>
                    <a:lstStyle/>
                    <a:p>
                      <a:endParaRPr lang="en-US" dirty="0"/>
                    </a:p>
                  </a:txBody>
                  <a:tcPr/>
                </a:tc>
                <a:tc>
                  <a:txBody>
                    <a:bodyPr/>
                    <a:lstStyle/>
                    <a:p>
                      <a:r>
                        <a:rPr lang="en-US" dirty="0"/>
                        <a:t>……</a:t>
                      </a:r>
                    </a:p>
                  </a:txBody>
                  <a:tcPr/>
                </a:tc>
                <a:extLst>
                  <a:ext uri="{0D108BD9-81ED-4DB2-BD59-A6C34878D82A}">
                    <a16:rowId xmlns:a16="http://schemas.microsoft.com/office/drawing/2014/main" val="1537018181"/>
                  </a:ext>
                </a:extLst>
              </a:tr>
            </a:tbl>
          </a:graphicData>
        </a:graphic>
      </p:graphicFrame>
      <p:sp>
        <p:nvSpPr>
          <p:cNvPr id="2" name="Title 1"/>
          <p:cNvSpPr>
            <a:spLocks noGrp="1"/>
          </p:cNvSpPr>
          <p:nvPr>
            <p:ph type="title"/>
          </p:nvPr>
        </p:nvSpPr>
        <p:spPr/>
        <p:txBody>
          <a:bodyPr/>
          <a:lstStyle/>
          <a:p>
            <a:r>
              <a:rPr lang="en-US" dirty="0"/>
              <a:t>No Buffering Example</a:t>
            </a:r>
          </a:p>
        </p:txBody>
      </p:sp>
      <p:sp>
        <p:nvSpPr>
          <p:cNvPr id="4" name="Slide Number Placeholder 3"/>
          <p:cNvSpPr>
            <a:spLocks noGrp="1"/>
          </p:cNvSpPr>
          <p:nvPr>
            <p:ph type="sldNum" sz="quarter" idx="10"/>
          </p:nvPr>
        </p:nvSpPr>
        <p:spPr/>
        <p:txBody>
          <a:bodyPr/>
          <a:lstStyle/>
          <a:p>
            <a:fld id="{F3D8482D-149E-464A-ABD3-9AE05EAAC11E}" type="slidenum">
              <a:rPr lang="en-US" smtClean="0"/>
              <a:t>7</a:t>
            </a:fld>
            <a:endParaRPr lang="en-US"/>
          </a:p>
        </p:txBody>
      </p:sp>
      <p:sp>
        <p:nvSpPr>
          <p:cNvPr id="5" name="Rounded Rectangle 4">
            <a:extLst>
              <a:ext uri="{FF2B5EF4-FFF2-40B4-BE49-F238E27FC236}">
                <a16:creationId xmlns:a16="http://schemas.microsoft.com/office/drawing/2014/main" id="{81F533AE-8B3C-4BE3-9B56-1837A1B17F7D}"/>
              </a:ext>
            </a:extLst>
          </p:cNvPr>
          <p:cNvSpPr/>
          <p:nvPr/>
        </p:nvSpPr>
        <p:spPr bwMode="auto">
          <a:xfrm>
            <a:off x="357018" y="1197677"/>
            <a:ext cx="6125537" cy="4976879"/>
          </a:xfrm>
          <a:prstGeom prst="roundRect">
            <a:avLst>
              <a:gd name="adj" fmla="val 1805"/>
            </a:avLst>
          </a:prstGeom>
          <a:solidFill>
            <a:schemeClr val="bg1">
              <a:lumMod val="95000"/>
            </a:schemeClr>
          </a:solidFill>
          <a:ln w="25400" cap="flat" cmpd="sng" algn="ctr">
            <a:solidFill>
              <a:schemeClr val="tx1"/>
            </a:solidFill>
            <a:prstDash val="solid"/>
            <a:round/>
            <a:headEnd type="none" w="med" len="med"/>
            <a:tailEnd type="triangle" w="med" len="med"/>
          </a:ln>
          <a:effectLst/>
        </p:spPr>
        <p:txBody>
          <a:bodyPr vert="horz" wrap="square" lIns="91440" tIns="0" rIns="91440" bIns="45720" numCol="1" rtlCol="0" anchor="t" anchorCtr="0" compatLnSpc="1">
            <a:prstTxWarp prst="textNoShape">
              <a:avLst/>
            </a:prstTxWarp>
            <a:noAutofit/>
          </a:bodyPr>
          <a:lstStyle/>
          <a:p>
            <a:r>
              <a:rPr lang="en-US" sz="1600" dirty="0">
                <a:solidFill>
                  <a:srgbClr val="0066FF"/>
                </a:solidFill>
                <a:latin typeface="Courier New" panose="02070309020205020404" pitchFamily="49" charset="0"/>
                <a:cs typeface="Courier New" panose="02070309020205020404" pitchFamily="49" charset="0"/>
              </a:rPr>
              <a:t>int </a:t>
            </a:r>
            <a:r>
              <a:rPr lang="en-US" sz="1600" b="1" dirty="0">
                <a:solidFill>
                  <a:srgbClr val="669900"/>
                </a:solidFill>
                <a:latin typeface="Courier New" panose="02070309020205020404" pitchFamily="49" charset="0"/>
                <a:cs typeface="Courier New" panose="02070309020205020404" pitchFamily="49" charset="0"/>
              </a:rPr>
              <a:t>main</a:t>
            </a:r>
            <a:r>
              <a:rPr lang="en-US" sz="1600" dirty="0">
                <a:latin typeface="Courier New" panose="02070309020205020404" pitchFamily="49" charset="0"/>
                <a:cs typeface="Courier New" panose="02070309020205020404" pitchFamily="49" charset="0"/>
              </a:rPr>
              <a:t>(</a:t>
            </a:r>
            <a:r>
              <a:rPr lang="en-US" sz="1600" dirty="0">
                <a:solidFill>
                  <a:srgbClr val="0066FF"/>
                </a:solidFill>
                <a:latin typeface="Courier New" panose="02070309020205020404" pitchFamily="49" charset="0"/>
                <a:cs typeface="Courier New" panose="02070309020205020404" pitchFamily="49" charset="0"/>
              </a:rPr>
              <a:t>int</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argc</a:t>
            </a:r>
            <a:r>
              <a:rPr lang="en-US" sz="1600" dirty="0">
                <a:latin typeface="Courier New" panose="02070309020205020404" pitchFamily="49" charset="0"/>
                <a:cs typeface="Courier New" panose="02070309020205020404" pitchFamily="49" charset="0"/>
              </a:rPr>
              <a:t>, </a:t>
            </a:r>
            <a:r>
              <a:rPr lang="en-US" sz="1600" dirty="0">
                <a:solidFill>
                  <a:srgbClr val="0066FF"/>
                </a:solidFill>
                <a:latin typeface="Courier New" panose="02070309020205020404" pitchFamily="49" charset="0"/>
                <a:cs typeface="Courier New" panose="02070309020205020404" pitchFamily="49" charset="0"/>
              </a:rPr>
              <a:t>char** </a:t>
            </a:r>
            <a:r>
              <a:rPr lang="en-US" sz="1600" dirty="0" err="1">
                <a:latin typeface="Courier New" panose="02070309020205020404" pitchFamily="49" charset="0"/>
                <a:cs typeface="Courier New" panose="02070309020205020404" pitchFamily="49" charset="0"/>
              </a:rPr>
              <a:t>argv</a:t>
            </a:r>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a:t>
            </a:r>
            <a:r>
              <a:rPr lang="en-US" sz="1600" dirty="0">
                <a:solidFill>
                  <a:srgbClr val="0066FF"/>
                </a:solidFill>
                <a:latin typeface="Courier New" panose="02070309020205020404" pitchFamily="49" charset="0"/>
                <a:cs typeface="Courier New" panose="02070309020205020404" pitchFamily="49" charset="0"/>
              </a:rPr>
              <a:t>FILE*</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fout</a:t>
            </a:r>
            <a:r>
              <a:rPr lang="en-US" sz="1600" dirty="0">
                <a:latin typeface="Courier New" panose="02070309020205020404" pitchFamily="49" charset="0"/>
                <a:cs typeface="Courier New" panose="02070309020205020404" pitchFamily="49" charset="0"/>
              </a:rPr>
              <a:t> = </a:t>
            </a:r>
            <a:r>
              <a:rPr lang="en-US" sz="1600" b="1" dirty="0" err="1">
                <a:solidFill>
                  <a:srgbClr val="669900"/>
                </a:solidFill>
                <a:latin typeface="Courier New" panose="02070309020205020404" pitchFamily="49" charset="0"/>
                <a:cs typeface="Courier New" panose="02070309020205020404" pitchFamily="49" charset="0"/>
              </a:rPr>
              <a:t>fopen</a:t>
            </a:r>
            <a:r>
              <a:rPr lang="en-US" sz="1600" dirty="0">
                <a:latin typeface="Courier New" panose="02070309020205020404" pitchFamily="49" charset="0"/>
                <a:cs typeface="Courier New" panose="02070309020205020404" pitchFamily="49" charset="0"/>
              </a:rPr>
              <a:t>(</a:t>
            </a:r>
            <a:r>
              <a:rPr lang="en-US" sz="1600" dirty="0">
                <a:solidFill>
                  <a:srgbClr val="D94B7B"/>
                </a:solidFill>
                <a:latin typeface="Courier New" panose="02070309020205020404" pitchFamily="49" charset="0"/>
                <a:cs typeface="Courier New" panose="02070309020205020404" pitchFamily="49" charset="0"/>
              </a:rPr>
              <a:t>"test.txt"</a:t>
            </a:r>
            <a:r>
              <a:rPr lang="en-US" sz="1600" dirty="0">
                <a:latin typeface="Courier New" panose="02070309020205020404" pitchFamily="49" charset="0"/>
                <a:cs typeface="Courier New" panose="02070309020205020404" pitchFamily="49" charset="0"/>
              </a:rPr>
              <a:t>, </a:t>
            </a:r>
            <a:r>
              <a:rPr lang="en-US" sz="1600" dirty="0">
                <a:solidFill>
                  <a:srgbClr val="D94B7B"/>
                </a:solidFill>
                <a:latin typeface="Courier New" panose="02070309020205020404" pitchFamily="49" charset="0"/>
                <a:cs typeface="Courier New" panose="02070309020205020404" pitchFamily="49" charset="0"/>
              </a:rPr>
              <a:t>"</a:t>
            </a:r>
            <a:r>
              <a:rPr lang="en-US" sz="1600" dirty="0" err="1">
                <a:solidFill>
                  <a:srgbClr val="D94B7B"/>
                </a:solidFill>
                <a:latin typeface="Courier New" panose="02070309020205020404" pitchFamily="49" charset="0"/>
                <a:cs typeface="Courier New" panose="02070309020205020404" pitchFamily="49" charset="0"/>
              </a:rPr>
              <a:t>wb</a:t>
            </a:r>
            <a:r>
              <a:rPr lang="en-US" sz="1600" dirty="0">
                <a:solidFill>
                  <a:srgbClr val="D94B7B"/>
                </a:solidFill>
                <a:latin typeface="Courier New" panose="02070309020205020404" pitchFamily="49" charset="0"/>
                <a:cs typeface="Courier New" panose="02070309020205020404" pitchFamily="49" charset="0"/>
              </a:rPr>
              <a:t>"</a:t>
            </a:r>
            <a:r>
              <a:rPr lang="en-US" sz="1600" dirty="0">
                <a:latin typeface="Courier New" panose="02070309020205020404" pitchFamily="49" charset="0"/>
                <a:cs typeface="Courier New" panose="02070309020205020404" pitchFamily="49" charset="0"/>
              </a:rPr>
              <a:t>);</a:t>
            </a:r>
          </a:p>
          <a:p>
            <a:r>
              <a:rPr lang="en-US" sz="1600" i="1" dirty="0">
                <a:solidFill>
                  <a:srgbClr val="5A5A5A"/>
                </a:solidFill>
                <a:latin typeface="Courier New" panose="02070309020205020404" pitchFamily="49" charset="0"/>
                <a:cs typeface="Courier New" panose="02070309020205020404" pitchFamily="49" charset="0"/>
              </a:rPr>
              <a:t>  </a:t>
            </a:r>
            <a:r>
              <a:rPr lang="en-US" sz="1600" b="1" dirty="0" err="1">
                <a:solidFill>
                  <a:srgbClr val="669900"/>
                </a:solidFill>
                <a:latin typeface="Courier New" panose="02070309020205020404" pitchFamily="49" charset="0"/>
                <a:cs typeface="Courier New" panose="02070309020205020404" pitchFamily="49" charset="0"/>
              </a:rPr>
              <a:t>setbuf</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fout</a:t>
            </a:r>
            <a:r>
              <a:rPr lang="en-US" sz="1600" dirty="0">
                <a:latin typeface="Courier New" panose="02070309020205020404" pitchFamily="49" charset="0"/>
                <a:cs typeface="Courier New" panose="02070309020205020404" pitchFamily="49" charset="0"/>
              </a:rPr>
              <a:t>, </a:t>
            </a:r>
            <a:r>
              <a:rPr lang="en-US" sz="1600" dirty="0">
                <a:solidFill>
                  <a:schemeClr val="accent1"/>
                </a:solidFill>
                <a:latin typeface="Courier New" panose="02070309020205020404" pitchFamily="49" charset="0"/>
                <a:cs typeface="Courier New" panose="02070309020205020404" pitchFamily="49" charset="0"/>
              </a:rPr>
              <a:t>NULL</a:t>
            </a:r>
            <a:r>
              <a:rPr lang="en-US" sz="1600" dirty="0">
                <a:latin typeface="Courier New" panose="02070309020205020404" pitchFamily="49" charset="0"/>
                <a:cs typeface="Courier New" panose="02070309020205020404" pitchFamily="49" charset="0"/>
              </a:rPr>
              <a:t>); </a:t>
            </a:r>
            <a:r>
              <a:rPr lang="en-US" sz="1600" i="1" dirty="0">
                <a:solidFill>
                  <a:srgbClr val="5A5A5A"/>
                </a:solidFill>
                <a:latin typeface="Courier New" panose="02070309020205020404" pitchFamily="49" charset="0"/>
                <a:cs typeface="Courier New" panose="02070309020205020404" pitchFamily="49" charset="0"/>
              </a:rPr>
              <a:t>// turn off buffering</a:t>
            </a:r>
          </a:p>
          <a:p>
            <a:endParaRPr lang="en-US" sz="1100" dirty="0">
              <a:latin typeface="Courier New" panose="02070309020205020404" pitchFamily="49" charset="0"/>
              <a:cs typeface="Courier New" panose="02070309020205020404" pitchFamily="49" charset="0"/>
            </a:endParaRPr>
          </a:p>
          <a:p>
            <a:r>
              <a:rPr lang="en-US" sz="1600" i="1" dirty="0">
                <a:solidFill>
                  <a:srgbClr val="5A5A5A"/>
                </a:solidFill>
                <a:latin typeface="Courier New" panose="02070309020205020404" pitchFamily="49" charset="0"/>
                <a:cs typeface="Courier New" panose="02070309020205020404" pitchFamily="49" charset="0"/>
              </a:rPr>
              <a:t>  // write "hi" one char at a time</a:t>
            </a:r>
          </a:p>
          <a:p>
            <a:r>
              <a:rPr lang="en-US" sz="1600" dirty="0">
                <a:solidFill>
                  <a:srgbClr val="E2661A"/>
                </a:solidFill>
                <a:latin typeface="Courier New" panose="02070309020205020404" pitchFamily="49" charset="0"/>
                <a:cs typeface="Courier New" panose="02070309020205020404" pitchFamily="49" charset="0"/>
              </a:rPr>
              <a:t>  if</a:t>
            </a:r>
            <a:r>
              <a:rPr lang="en-US" sz="1600" dirty="0">
                <a:latin typeface="Courier New" panose="02070309020205020404" pitchFamily="49" charset="0"/>
                <a:cs typeface="Courier New" panose="02070309020205020404" pitchFamily="49" charset="0"/>
              </a:rPr>
              <a:t> (</a:t>
            </a:r>
            <a:r>
              <a:rPr lang="en-US" sz="1600" b="1" dirty="0" err="1">
                <a:solidFill>
                  <a:srgbClr val="FF0000"/>
                </a:solidFill>
                <a:latin typeface="Courier New" panose="02070309020205020404" pitchFamily="49" charset="0"/>
                <a:cs typeface="Courier New" panose="02070309020205020404" pitchFamily="49" charset="0"/>
              </a:rPr>
              <a:t>fwrite</a:t>
            </a:r>
            <a:r>
              <a:rPr lang="en-US" sz="1600" dirty="0">
                <a:latin typeface="Courier New" panose="02070309020205020404" pitchFamily="49" charset="0"/>
                <a:cs typeface="Courier New" panose="02070309020205020404" pitchFamily="49" charset="0"/>
              </a:rPr>
              <a:t>(</a:t>
            </a:r>
            <a:r>
              <a:rPr lang="en-US" sz="1600" dirty="0">
                <a:solidFill>
                  <a:srgbClr val="D94B7B"/>
                </a:solidFill>
                <a:latin typeface="Courier New" panose="02070309020205020404" pitchFamily="49" charset="0"/>
                <a:cs typeface="Courier New" panose="02070309020205020404" pitchFamily="49" charset="0"/>
              </a:rPr>
              <a:t>"h"</a:t>
            </a:r>
            <a:r>
              <a:rPr lang="en-US" sz="1600" dirty="0">
                <a:latin typeface="Courier New" panose="02070309020205020404" pitchFamily="49" charset="0"/>
                <a:cs typeface="Courier New" panose="02070309020205020404" pitchFamily="49" charset="0"/>
              </a:rPr>
              <a:t>, </a:t>
            </a:r>
            <a:r>
              <a:rPr lang="en-US" sz="1600" b="1" dirty="0" err="1">
                <a:solidFill>
                  <a:srgbClr val="669900"/>
                </a:solidFill>
                <a:latin typeface="Courier New" panose="02070309020205020404" pitchFamily="49" charset="0"/>
                <a:cs typeface="Courier New" panose="02070309020205020404" pitchFamily="49" charset="0"/>
              </a:rPr>
              <a:t>sizeof</a:t>
            </a:r>
            <a:r>
              <a:rPr lang="en-US" sz="1600" dirty="0">
                <a:latin typeface="Courier New" panose="02070309020205020404" pitchFamily="49" charset="0"/>
                <a:cs typeface="Courier New" panose="02070309020205020404" pitchFamily="49" charset="0"/>
              </a:rPr>
              <a:t>(</a:t>
            </a:r>
            <a:r>
              <a:rPr lang="en-US" sz="1600" dirty="0">
                <a:solidFill>
                  <a:srgbClr val="00B0F0"/>
                </a:solidFill>
                <a:latin typeface="Courier New" panose="02070309020205020404" pitchFamily="49" charset="0"/>
                <a:cs typeface="Courier New" panose="02070309020205020404" pitchFamily="49" charset="0"/>
              </a:rPr>
              <a:t>char</a:t>
            </a:r>
            <a:r>
              <a:rPr lang="en-US" sz="1600" dirty="0">
                <a:latin typeface="Courier New" panose="02070309020205020404" pitchFamily="49" charset="0"/>
                <a:cs typeface="Courier New" panose="02070309020205020404" pitchFamily="49" charset="0"/>
              </a:rPr>
              <a:t>), 1, </a:t>
            </a:r>
            <a:r>
              <a:rPr lang="en-US" sz="1600" dirty="0" err="1">
                <a:latin typeface="Courier New" panose="02070309020205020404" pitchFamily="49" charset="0"/>
                <a:cs typeface="Courier New" panose="02070309020205020404" pitchFamily="49" charset="0"/>
              </a:rPr>
              <a:t>fout</a:t>
            </a:r>
            <a:r>
              <a:rPr lang="en-US" sz="1600" dirty="0">
                <a:latin typeface="Courier New" panose="02070309020205020404" pitchFamily="49" charset="0"/>
                <a:cs typeface="Courier New" panose="02070309020205020404" pitchFamily="49" charset="0"/>
              </a:rPr>
              <a:t>) &lt; </a:t>
            </a:r>
            <a:r>
              <a:rPr lang="en-US" sz="1600" dirty="0">
                <a:solidFill>
                  <a:schemeClr val="accent1"/>
                </a:solidFill>
                <a:latin typeface="Courier New" panose="02070309020205020404" pitchFamily="49" charset="0"/>
                <a:cs typeface="Courier New" panose="02070309020205020404" pitchFamily="49" charset="0"/>
              </a:rPr>
              <a:t>1</a:t>
            </a:r>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a:t>
            </a:r>
            <a:r>
              <a:rPr lang="en-US" sz="1600" b="1" dirty="0" err="1">
                <a:solidFill>
                  <a:srgbClr val="669900"/>
                </a:solidFill>
                <a:latin typeface="Courier New" panose="02070309020205020404" pitchFamily="49" charset="0"/>
                <a:cs typeface="Courier New" panose="02070309020205020404" pitchFamily="49" charset="0"/>
              </a:rPr>
              <a:t>perror</a:t>
            </a:r>
            <a:r>
              <a:rPr lang="en-US" sz="1600" dirty="0">
                <a:latin typeface="Courier New" panose="02070309020205020404" pitchFamily="49" charset="0"/>
                <a:cs typeface="Courier New" panose="02070309020205020404" pitchFamily="49" charset="0"/>
              </a:rPr>
              <a:t>(</a:t>
            </a:r>
            <a:r>
              <a:rPr lang="en-US" sz="1600" dirty="0">
                <a:solidFill>
                  <a:srgbClr val="D94B7B"/>
                </a:solidFill>
                <a:latin typeface="Courier New" panose="02070309020205020404" pitchFamily="49" charset="0"/>
                <a:cs typeface="Courier New" panose="02070309020205020404" pitchFamily="49" charset="0"/>
              </a:rPr>
              <a:t>"</a:t>
            </a:r>
            <a:r>
              <a:rPr lang="en-US" sz="1600" dirty="0" err="1">
                <a:solidFill>
                  <a:srgbClr val="D94B7B"/>
                </a:solidFill>
                <a:latin typeface="Courier New" panose="02070309020205020404" pitchFamily="49" charset="0"/>
                <a:cs typeface="Courier New" panose="02070309020205020404" pitchFamily="49" charset="0"/>
              </a:rPr>
              <a:t>fwrite</a:t>
            </a:r>
            <a:r>
              <a:rPr lang="en-US" sz="1600" dirty="0">
                <a:solidFill>
                  <a:srgbClr val="D94B7B"/>
                </a:solidFill>
                <a:latin typeface="Courier New" panose="02070309020205020404" pitchFamily="49" charset="0"/>
                <a:cs typeface="Courier New" panose="02070309020205020404" pitchFamily="49" charset="0"/>
              </a:rPr>
              <a:t> failed"</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a:t>
            </a:r>
            <a:r>
              <a:rPr lang="en-US" sz="1600" b="1" dirty="0" err="1">
                <a:solidFill>
                  <a:srgbClr val="669900"/>
                </a:solidFill>
                <a:latin typeface="Courier New" panose="02070309020205020404" pitchFamily="49" charset="0"/>
                <a:cs typeface="Courier New" panose="02070309020205020404" pitchFamily="49" charset="0"/>
              </a:rPr>
              <a:t>fclose</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fout</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a:t>
            </a:r>
            <a:r>
              <a:rPr lang="en-US" sz="1600" dirty="0">
                <a:solidFill>
                  <a:srgbClr val="E2661A"/>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a:solidFill>
                  <a:srgbClr val="09CE9D"/>
                </a:solidFill>
                <a:latin typeface="Courier New" panose="02070309020205020404" pitchFamily="49" charset="0"/>
                <a:cs typeface="Courier New" panose="02070309020205020404" pitchFamily="49" charset="0"/>
              </a:rPr>
              <a:t>EXIT_FAILURE</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a:t>
            </a:r>
          </a:p>
          <a:p>
            <a:br>
              <a:rPr lang="en-US" sz="1100" dirty="0">
                <a:latin typeface="Courier New" panose="02070309020205020404" pitchFamily="49" charset="0"/>
                <a:cs typeface="Courier New" panose="02070309020205020404" pitchFamily="49" charset="0"/>
              </a:rPr>
            </a:br>
            <a:r>
              <a:rPr lang="en-US" sz="1100" dirty="0">
                <a:latin typeface="Courier New" panose="02070309020205020404" pitchFamily="49" charset="0"/>
                <a:cs typeface="Courier New" panose="02070309020205020404" pitchFamily="49" charset="0"/>
              </a:rPr>
              <a:t>   </a:t>
            </a:r>
            <a:r>
              <a:rPr lang="en-US" sz="1600" dirty="0">
                <a:solidFill>
                  <a:srgbClr val="E2661A"/>
                </a:solidFill>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a:t>
            </a:r>
            <a:r>
              <a:rPr lang="en-US" sz="1600" b="1" dirty="0" err="1">
                <a:solidFill>
                  <a:srgbClr val="FF0000"/>
                </a:solidFill>
                <a:latin typeface="Courier New" panose="02070309020205020404" pitchFamily="49" charset="0"/>
                <a:cs typeface="Courier New" panose="02070309020205020404" pitchFamily="49" charset="0"/>
              </a:rPr>
              <a:t>fwrite</a:t>
            </a:r>
            <a:r>
              <a:rPr lang="en-US" sz="1600" dirty="0">
                <a:latin typeface="Courier New" panose="02070309020205020404" pitchFamily="49" charset="0"/>
                <a:cs typeface="Courier New" panose="02070309020205020404" pitchFamily="49" charset="0"/>
              </a:rPr>
              <a:t>(</a:t>
            </a:r>
            <a:r>
              <a:rPr lang="en-US" sz="1600" dirty="0">
                <a:solidFill>
                  <a:srgbClr val="D94B7B"/>
                </a:solidFill>
                <a:latin typeface="Courier New" panose="02070309020205020404" pitchFamily="49" charset="0"/>
                <a:cs typeface="Courier New" panose="02070309020205020404" pitchFamily="49" charset="0"/>
              </a:rPr>
              <a:t>"</a:t>
            </a:r>
            <a:r>
              <a:rPr lang="en-US" sz="1600" dirty="0" err="1">
                <a:solidFill>
                  <a:srgbClr val="D94B7B"/>
                </a:solidFill>
                <a:latin typeface="Courier New" panose="02070309020205020404" pitchFamily="49" charset="0"/>
                <a:cs typeface="Courier New" panose="02070309020205020404" pitchFamily="49" charset="0"/>
              </a:rPr>
              <a:t>i</a:t>
            </a:r>
            <a:r>
              <a:rPr lang="en-US" sz="1600" dirty="0">
                <a:solidFill>
                  <a:srgbClr val="D94B7B"/>
                </a:solidFill>
                <a:latin typeface="Courier New" panose="02070309020205020404" pitchFamily="49" charset="0"/>
                <a:cs typeface="Courier New" panose="02070309020205020404" pitchFamily="49" charset="0"/>
              </a:rPr>
              <a:t>"</a:t>
            </a:r>
            <a:r>
              <a:rPr lang="en-US" sz="1600" dirty="0">
                <a:latin typeface="Courier New" panose="02070309020205020404" pitchFamily="49" charset="0"/>
                <a:cs typeface="Courier New" panose="02070309020205020404" pitchFamily="49" charset="0"/>
              </a:rPr>
              <a:t>, </a:t>
            </a:r>
            <a:r>
              <a:rPr lang="en-US" sz="1600" b="1" dirty="0" err="1">
                <a:solidFill>
                  <a:srgbClr val="669900"/>
                </a:solidFill>
                <a:latin typeface="Courier New" panose="02070309020205020404" pitchFamily="49" charset="0"/>
                <a:cs typeface="Courier New" panose="02070309020205020404" pitchFamily="49" charset="0"/>
              </a:rPr>
              <a:t>sizeof</a:t>
            </a:r>
            <a:r>
              <a:rPr lang="en-US" sz="1600" dirty="0">
                <a:latin typeface="Courier New" panose="02070309020205020404" pitchFamily="49" charset="0"/>
                <a:cs typeface="Courier New" panose="02070309020205020404" pitchFamily="49" charset="0"/>
              </a:rPr>
              <a:t>(</a:t>
            </a:r>
            <a:r>
              <a:rPr lang="en-US" sz="1600" dirty="0">
                <a:solidFill>
                  <a:srgbClr val="00B0F0"/>
                </a:solidFill>
                <a:latin typeface="Courier New" panose="02070309020205020404" pitchFamily="49" charset="0"/>
                <a:cs typeface="Courier New" panose="02070309020205020404" pitchFamily="49" charset="0"/>
              </a:rPr>
              <a:t>char</a:t>
            </a:r>
            <a:r>
              <a:rPr lang="en-US" sz="1600" dirty="0">
                <a:latin typeface="Courier New" panose="02070309020205020404" pitchFamily="49" charset="0"/>
                <a:cs typeface="Courier New" panose="02070309020205020404" pitchFamily="49" charset="0"/>
              </a:rPr>
              <a:t>), </a:t>
            </a:r>
            <a:r>
              <a:rPr lang="en-US" sz="1600" dirty="0">
                <a:solidFill>
                  <a:schemeClr val="accent1"/>
                </a:solidFill>
                <a:latin typeface="Courier New" panose="02070309020205020404" pitchFamily="49" charset="0"/>
                <a:cs typeface="Courier New" panose="02070309020205020404" pitchFamily="49" charset="0"/>
              </a:rPr>
              <a:t>1</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fout</a:t>
            </a:r>
            <a:r>
              <a:rPr lang="en-US" sz="1600" dirty="0">
                <a:latin typeface="Courier New" panose="02070309020205020404" pitchFamily="49" charset="0"/>
                <a:cs typeface="Courier New" panose="02070309020205020404" pitchFamily="49" charset="0"/>
              </a:rPr>
              <a:t>) &lt; </a:t>
            </a:r>
            <a:r>
              <a:rPr lang="en-US" sz="1600" dirty="0">
                <a:solidFill>
                  <a:schemeClr val="accent1"/>
                </a:solidFill>
                <a:latin typeface="Courier New" panose="02070309020205020404" pitchFamily="49" charset="0"/>
                <a:cs typeface="Courier New" panose="02070309020205020404" pitchFamily="49" charset="0"/>
              </a:rPr>
              <a:t>1</a:t>
            </a:r>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a:t>
            </a:r>
            <a:r>
              <a:rPr lang="en-US" sz="1600" b="1" dirty="0" err="1">
                <a:solidFill>
                  <a:srgbClr val="669900"/>
                </a:solidFill>
                <a:latin typeface="Courier New" panose="02070309020205020404" pitchFamily="49" charset="0"/>
                <a:cs typeface="Courier New" panose="02070309020205020404" pitchFamily="49" charset="0"/>
              </a:rPr>
              <a:t>perror</a:t>
            </a:r>
            <a:r>
              <a:rPr lang="en-US" sz="1600" dirty="0">
                <a:latin typeface="Courier New" panose="02070309020205020404" pitchFamily="49" charset="0"/>
                <a:cs typeface="Courier New" panose="02070309020205020404" pitchFamily="49" charset="0"/>
              </a:rPr>
              <a:t>(</a:t>
            </a:r>
            <a:r>
              <a:rPr lang="en-US" sz="1600" dirty="0">
                <a:solidFill>
                  <a:srgbClr val="D94B7B"/>
                </a:solidFill>
                <a:latin typeface="Courier New" panose="02070309020205020404" pitchFamily="49" charset="0"/>
                <a:cs typeface="Courier New" panose="02070309020205020404" pitchFamily="49" charset="0"/>
              </a:rPr>
              <a:t>"</a:t>
            </a:r>
            <a:r>
              <a:rPr lang="en-US" sz="1600" dirty="0" err="1">
                <a:solidFill>
                  <a:srgbClr val="D94B7B"/>
                </a:solidFill>
                <a:latin typeface="Courier New" panose="02070309020205020404" pitchFamily="49" charset="0"/>
                <a:cs typeface="Courier New" panose="02070309020205020404" pitchFamily="49" charset="0"/>
              </a:rPr>
              <a:t>fwrite</a:t>
            </a:r>
            <a:r>
              <a:rPr lang="en-US" sz="1600" dirty="0">
                <a:solidFill>
                  <a:srgbClr val="D94B7B"/>
                </a:solidFill>
                <a:latin typeface="Courier New" panose="02070309020205020404" pitchFamily="49" charset="0"/>
                <a:cs typeface="Courier New" panose="02070309020205020404" pitchFamily="49" charset="0"/>
              </a:rPr>
              <a:t> failed"</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a:t>
            </a:r>
            <a:r>
              <a:rPr lang="en-US" sz="1600" b="1" dirty="0" err="1">
                <a:solidFill>
                  <a:srgbClr val="669900"/>
                </a:solidFill>
                <a:latin typeface="Courier New" panose="02070309020205020404" pitchFamily="49" charset="0"/>
                <a:cs typeface="Courier New" panose="02070309020205020404" pitchFamily="49" charset="0"/>
              </a:rPr>
              <a:t>fclose</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fout</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a:t>
            </a:r>
            <a:r>
              <a:rPr lang="en-US" sz="1600" dirty="0">
                <a:solidFill>
                  <a:srgbClr val="E2661A"/>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a:solidFill>
                  <a:srgbClr val="09CE9D"/>
                </a:solidFill>
                <a:latin typeface="Courier New" panose="02070309020205020404" pitchFamily="49" charset="0"/>
                <a:cs typeface="Courier New" panose="02070309020205020404" pitchFamily="49" charset="0"/>
              </a:rPr>
              <a:t>EXIT_FAILURE</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a:t>
            </a:r>
          </a:p>
          <a:p>
            <a:endParaRPr lang="en-US" sz="11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a:t>
            </a:r>
            <a:r>
              <a:rPr lang="en-US" sz="1600" b="1" dirty="0" err="1">
                <a:solidFill>
                  <a:srgbClr val="669900"/>
                </a:solidFill>
                <a:latin typeface="Courier New" panose="02070309020205020404" pitchFamily="49" charset="0"/>
                <a:cs typeface="Courier New" panose="02070309020205020404" pitchFamily="49" charset="0"/>
              </a:rPr>
              <a:t>fclose</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fout</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a:t>
            </a:r>
            <a:r>
              <a:rPr lang="en-US" sz="1600" dirty="0">
                <a:solidFill>
                  <a:srgbClr val="E2661A"/>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a:solidFill>
                  <a:srgbClr val="09CE9D"/>
                </a:solidFill>
                <a:latin typeface="Courier New" panose="02070309020205020404" pitchFamily="49" charset="0"/>
                <a:cs typeface="Courier New" panose="02070309020205020404" pitchFamily="49" charset="0"/>
              </a:rPr>
              <a:t>EXIT_SUCCESS</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a:t>
            </a:r>
          </a:p>
        </p:txBody>
      </p:sp>
      <p:cxnSp>
        <p:nvCxnSpPr>
          <p:cNvPr id="6" name="Straight Arrow Connector 5">
            <a:extLst>
              <a:ext uri="{FF2B5EF4-FFF2-40B4-BE49-F238E27FC236}">
                <a16:creationId xmlns:a16="http://schemas.microsoft.com/office/drawing/2014/main" id="{1577B4DB-C522-4004-88F4-EB823EB6E6C1}"/>
              </a:ext>
            </a:extLst>
          </p:cNvPr>
          <p:cNvCxnSpPr>
            <a:cxnSpLocks/>
          </p:cNvCxnSpPr>
          <p:nvPr/>
        </p:nvCxnSpPr>
        <p:spPr bwMode="auto">
          <a:xfrm>
            <a:off x="82698" y="1577422"/>
            <a:ext cx="548640" cy="0"/>
          </a:xfrm>
          <a:prstGeom prst="straightConnector1">
            <a:avLst/>
          </a:prstGeom>
          <a:noFill/>
          <a:ln w="63500" cap="flat" cmpd="sng" algn="ctr">
            <a:solidFill>
              <a:srgbClr val="FF0000"/>
            </a:solidFill>
            <a:prstDash val="solid"/>
            <a:round/>
            <a:headEnd type="none" w="med" len="med"/>
            <a:tailEnd type="triangle"/>
          </a:ln>
          <a:effectLst/>
        </p:spPr>
      </p:cxnSp>
      <p:sp>
        <p:nvSpPr>
          <p:cNvPr id="7" name="TextBox 6">
            <a:extLst>
              <a:ext uri="{FF2B5EF4-FFF2-40B4-BE49-F238E27FC236}">
                <a16:creationId xmlns:a16="http://schemas.microsoft.com/office/drawing/2014/main" id="{A9CB0FE8-56A2-4558-9AE9-8E1EC5A04FB0}"/>
              </a:ext>
            </a:extLst>
          </p:cNvPr>
          <p:cNvSpPr txBox="1"/>
          <p:nvPr/>
        </p:nvSpPr>
        <p:spPr>
          <a:xfrm>
            <a:off x="6905625" y="2057400"/>
            <a:ext cx="1444306" cy="369332"/>
          </a:xfrm>
          <a:prstGeom prst="rect">
            <a:avLst/>
          </a:prstGeom>
          <a:noFill/>
        </p:spPr>
        <p:txBody>
          <a:bodyPr wrap="none" rtlCol="0">
            <a:spAutoFit/>
          </a:bodyPr>
          <a:lstStyle/>
          <a:p>
            <a:r>
              <a:rPr lang="en-US" dirty="0">
                <a:latin typeface="Calibri" pitchFamily="34" charset="0"/>
              </a:rPr>
              <a:t>C </a:t>
            </a:r>
            <a:r>
              <a:rPr lang="en-US" dirty="0" err="1">
                <a:latin typeface="Calibri" pitchFamily="34" charset="0"/>
              </a:rPr>
              <a:t>stdio</a:t>
            </a:r>
            <a:r>
              <a:rPr lang="en-US" dirty="0">
                <a:latin typeface="Calibri" pitchFamily="34" charset="0"/>
              </a:rPr>
              <a:t> buffer</a:t>
            </a:r>
          </a:p>
        </p:txBody>
      </p:sp>
      <p:sp>
        <p:nvSpPr>
          <p:cNvPr id="8" name="TextBox 7">
            <a:extLst>
              <a:ext uri="{FF2B5EF4-FFF2-40B4-BE49-F238E27FC236}">
                <a16:creationId xmlns:a16="http://schemas.microsoft.com/office/drawing/2014/main" id="{BA2102FF-0713-4FE4-973B-7DBDF67B08EC}"/>
              </a:ext>
            </a:extLst>
          </p:cNvPr>
          <p:cNvSpPr txBox="1"/>
          <p:nvPr/>
        </p:nvSpPr>
        <p:spPr>
          <a:xfrm>
            <a:off x="6905625" y="3660293"/>
            <a:ext cx="1408078" cy="369332"/>
          </a:xfrm>
          <a:prstGeom prst="rect">
            <a:avLst/>
          </a:prstGeom>
          <a:noFill/>
        </p:spPr>
        <p:txBody>
          <a:bodyPr wrap="none" rtlCol="0">
            <a:spAutoFit/>
          </a:bodyPr>
          <a:lstStyle/>
          <a:p>
            <a:r>
              <a:rPr lang="en-US" dirty="0">
                <a:latin typeface="Calibri" pitchFamily="34" charset="0"/>
              </a:rPr>
              <a:t>test.txt (disk)</a:t>
            </a:r>
          </a:p>
        </p:txBody>
      </p:sp>
      <p:cxnSp>
        <p:nvCxnSpPr>
          <p:cNvPr id="12" name="Straight Arrow Connector 11">
            <a:extLst>
              <a:ext uri="{FF2B5EF4-FFF2-40B4-BE49-F238E27FC236}">
                <a16:creationId xmlns:a16="http://schemas.microsoft.com/office/drawing/2014/main" id="{6EDCDDF9-802F-4D1E-8872-C5CCC3AD8C82}"/>
              </a:ext>
            </a:extLst>
          </p:cNvPr>
          <p:cNvCxnSpPr>
            <a:cxnSpLocks/>
          </p:cNvCxnSpPr>
          <p:nvPr/>
        </p:nvCxnSpPr>
        <p:spPr bwMode="auto">
          <a:xfrm>
            <a:off x="63648" y="2479649"/>
            <a:ext cx="548640" cy="0"/>
          </a:xfrm>
          <a:prstGeom prst="straightConnector1">
            <a:avLst/>
          </a:prstGeom>
          <a:noFill/>
          <a:ln w="63500" cap="flat" cmpd="sng" algn="ctr">
            <a:solidFill>
              <a:srgbClr val="FF0000"/>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F37774A6-77A3-4EDF-BE72-FA031364FCC2}"/>
              </a:ext>
            </a:extLst>
          </p:cNvPr>
          <p:cNvCxnSpPr>
            <a:cxnSpLocks/>
          </p:cNvCxnSpPr>
          <p:nvPr/>
        </p:nvCxnSpPr>
        <p:spPr bwMode="auto">
          <a:xfrm>
            <a:off x="0" y="3894057"/>
            <a:ext cx="548640" cy="0"/>
          </a:xfrm>
          <a:prstGeom prst="straightConnector1">
            <a:avLst/>
          </a:prstGeom>
          <a:noFill/>
          <a:ln w="63500" cap="flat" cmpd="sng" algn="ctr">
            <a:solidFill>
              <a:srgbClr val="FF0000"/>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CC70D9A4-ECC9-472F-BAB2-B395F9DF1EF6}"/>
              </a:ext>
            </a:extLst>
          </p:cNvPr>
          <p:cNvCxnSpPr>
            <a:cxnSpLocks/>
          </p:cNvCxnSpPr>
          <p:nvPr/>
        </p:nvCxnSpPr>
        <p:spPr bwMode="auto">
          <a:xfrm>
            <a:off x="-20955" y="5285292"/>
            <a:ext cx="548640" cy="0"/>
          </a:xfrm>
          <a:prstGeom prst="straightConnector1">
            <a:avLst/>
          </a:prstGeom>
          <a:noFill/>
          <a:ln w="63500" cap="flat" cmpd="sng" algn="ctr">
            <a:solidFill>
              <a:srgbClr val="FF0000"/>
            </a:solidFill>
            <a:prstDash val="solid"/>
            <a:round/>
            <a:headEnd type="none" w="med" len="med"/>
            <a:tailEnd type="triangle"/>
          </a:ln>
          <a:effectLst/>
        </p:spPr>
      </p:cxnSp>
      <p:graphicFrame>
        <p:nvGraphicFramePr>
          <p:cNvPr id="16" name="Table 9">
            <a:extLst>
              <a:ext uri="{FF2B5EF4-FFF2-40B4-BE49-F238E27FC236}">
                <a16:creationId xmlns:a16="http://schemas.microsoft.com/office/drawing/2014/main" id="{4C9FE30C-63A4-4D02-829E-BEF3EDE87979}"/>
              </a:ext>
            </a:extLst>
          </p:cNvPr>
          <p:cNvGraphicFramePr>
            <a:graphicFrameLocks noGrp="1"/>
          </p:cNvGraphicFramePr>
          <p:nvPr/>
        </p:nvGraphicFramePr>
        <p:xfrm>
          <a:off x="7019921" y="3992256"/>
          <a:ext cx="542925" cy="365760"/>
        </p:xfrm>
        <a:graphic>
          <a:graphicData uri="http://schemas.openxmlformats.org/drawingml/2006/table">
            <a:tbl>
              <a:tblPr firstRow="1" bandRow="1">
                <a:tableStyleId>{5940675A-B579-460E-94D1-54222C63F5DA}</a:tableStyleId>
              </a:tblPr>
              <a:tblGrid>
                <a:gridCol w="542925">
                  <a:extLst>
                    <a:ext uri="{9D8B030D-6E8A-4147-A177-3AD203B41FA5}">
                      <a16:colId xmlns:a16="http://schemas.microsoft.com/office/drawing/2014/main" val="1723099286"/>
                    </a:ext>
                  </a:extLst>
                </a:gridCol>
              </a:tblGrid>
              <a:tr h="349647">
                <a:tc>
                  <a:txBody>
                    <a:bodyPr/>
                    <a:lstStyle/>
                    <a:p>
                      <a:r>
                        <a:rPr lang="en-US" dirty="0"/>
                        <a:t>h</a:t>
                      </a:r>
                    </a:p>
                  </a:txBody>
                  <a:tcPr/>
                </a:tc>
                <a:extLst>
                  <a:ext uri="{0D108BD9-81ED-4DB2-BD59-A6C34878D82A}">
                    <a16:rowId xmlns:a16="http://schemas.microsoft.com/office/drawing/2014/main" val="1537018181"/>
                  </a:ext>
                </a:extLst>
              </a:tr>
            </a:tbl>
          </a:graphicData>
        </a:graphic>
      </p:graphicFrame>
      <p:graphicFrame>
        <p:nvGraphicFramePr>
          <p:cNvPr id="18" name="Table 9">
            <a:extLst>
              <a:ext uri="{FF2B5EF4-FFF2-40B4-BE49-F238E27FC236}">
                <a16:creationId xmlns:a16="http://schemas.microsoft.com/office/drawing/2014/main" id="{7F59B523-923A-4067-9BC6-F6398CA0B110}"/>
              </a:ext>
            </a:extLst>
          </p:cNvPr>
          <p:cNvGraphicFramePr>
            <a:graphicFrameLocks noGrp="1"/>
          </p:cNvGraphicFramePr>
          <p:nvPr/>
        </p:nvGraphicFramePr>
        <p:xfrm>
          <a:off x="7019922" y="3991037"/>
          <a:ext cx="1085850" cy="365760"/>
        </p:xfrm>
        <a:graphic>
          <a:graphicData uri="http://schemas.openxmlformats.org/drawingml/2006/table">
            <a:tbl>
              <a:tblPr firstRow="1" bandRow="1">
                <a:tableStyleId>{5940675A-B579-460E-94D1-54222C63F5DA}</a:tableStyleId>
              </a:tblPr>
              <a:tblGrid>
                <a:gridCol w="542925">
                  <a:extLst>
                    <a:ext uri="{9D8B030D-6E8A-4147-A177-3AD203B41FA5}">
                      <a16:colId xmlns:a16="http://schemas.microsoft.com/office/drawing/2014/main" val="1723099286"/>
                    </a:ext>
                  </a:extLst>
                </a:gridCol>
                <a:gridCol w="542925">
                  <a:extLst>
                    <a:ext uri="{9D8B030D-6E8A-4147-A177-3AD203B41FA5}">
                      <a16:colId xmlns:a16="http://schemas.microsoft.com/office/drawing/2014/main" val="171513665"/>
                    </a:ext>
                  </a:extLst>
                </a:gridCol>
              </a:tblGrid>
              <a:tr h="349647">
                <a:tc>
                  <a:txBody>
                    <a:bodyPr/>
                    <a:lstStyle/>
                    <a:p>
                      <a:endParaRPr lang="en-US" dirty="0"/>
                    </a:p>
                  </a:txBody>
                  <a:tcPr/>
                </a:tc>
                <a:tc>
                  <a:txBody>
                    <a:bodyPr/>
                    <a:lstStyle/>
                    <a:p>
                      <a:r>
                        <a:rPr lang="en-US" dirty="0" err="1"/>
                        <a:t>i</a:t>
                      </a:r>
                      <a:endParaRPr lang="en-US" dirty="0"/>
                    </a:p>
                  </a:txBody>
                  <a:tcPr/>
                </a:tc>
                <a:extLst>
                  <a:ext uri="{0D108BD9-81ED-4DB2-BD59-A6C34878D82A}">
                    <a16:rowId xmlns:a16="http://schemas.microsoft.com/office/drawing/2014/main" val="1537018181"/>
                  </a:ext>
                </a:extLst>
              </a:tr>
            </a:tbl>
          </a:graphicData>
        </a:graphic>
      </p:graphicFrame>
      <p:cxnSp>
        <p:nvCxnSpPr>
          <p:cNvPr id="22" name="Straight Arrow Connector 21">
            <a:extLst>
              <a:ext uri="{FF2B5EF4-FFF2-40B4-BE49-F238E27FC236}">
                <a16:creationId xmlns:a16="http://schemas.microsoft.com/office/drawing/2014/main" id="{10F0055F-ED94-42DF-9FFE-0C1271FAAAB4}"/>
              </a:ext>
            </a:extLst>
          </p:cNvPr>
          <p:cNvCxnSpPr>
            <a:cxnSpLocks/>
          </p:cNvCxnSpPr>
          <p:nvPr/>
        </p:nvCxnSpPr>
        <p:spPr bwMode="auto">
          <a:xfrm>
            <a:off x="82698" y="1824090"/>
            <a:ext cx="548640" cy="0"/>
          </a:xfrm>
          <a:prstGeom prst="straightConnector1">
            <a:avLst/>
          </a:prstGeom>
          <a:noFill/>
          <a:ln w="63500" cap="flat" cmpd="sng" algn="ctr">
            <a:solidFill>
              <a:srgbClr val="FF0000"/>
            </a:solidFill>
            <a:prstDash val="solid"/>
            <a:round/>
            <a:headEnd type="none" w="med" len="med"/>
            <a:tailEnd type="triangle"/>
          </a:ln>
          <a:effectLst/>
        </p:spPr>
      </p:cxnSp>
      <p:cxnSp>
        <p:nvCxnSpPr>
          <p:cNvPr id="13" name="Straight Connector 12">
            <a:extLst>
              <a:ext uri="{FF2B5EF4-FFF2-40B4-BE49-F238E27FC236}">
                <a16:creationId xmlns:a16="http://schemas.microsoft.com/office/drawing/2014/main" id="{85B53E8D-B1B2-4045-8A96-9A08F6118F58}"/>
              </a:ext>
            </a:extLst>
          </p:cNvPr>
          <p:cNvCxnSpPr/>
          <p:nvPr/>
        </p:nvCxnSpPr>
        <p:spPr bwMode="auto">
          <a:xfrm flipV="1">
            <a:off x="6740165" y="2397612"/>
            <a:ext cx="1908533" cy="365760"/>
          </a:xfrm>
          <a:prstGeom prst="line">
            <a:avLst/>
          </a:prstGeom>
          <a:noFill/>
          <a:ln w="25400" cap="flat" cmpd="sng" algn="ctr">
            <a:solidFill>
              <a:srgbClr val="FF0000"/>
            </a:solidFill>
            <a:prstDash val="solid"/>
            <a:round/>
            <a:headEnd type="none" w="med" len="med"/>
            <a:tailEnd type="none" w="med" len="med"/>
          </a:ln>
          <a:effectLst/>
        </p:spPr>
      </p:cxnSp>
      <p:sp>
        <p:nvSpPr>
          <p:cNvPr id="23" name="Rectangle 22">
            <a:extLst>
              <a:ext uri="{FF2B5EF4-FFF2-40B4-BE49-F238E27FC236}">
                <a16:creationId xmlns:a16="http://schemas.microsoft.com/office/drawing/2014/main" id="{488D5C69-BEB7-4707-811E-1A449437EBAD}"/>
              </a:ext>
            </a:extLst>
          </p:cNvPr>
          <p:cNvSpPr/>
          <p:nvPr/>
        </p:nvSpPr>
        <p:spPr>
          <a:xfrm>
            <a:off x="4802095" y="816678"/>
            <a:ext cx="1680460" cy="369332"/>
          </a:xfrm>
          <a:prstGeom prst="rect">
            <a:avLst/>
          </a:prstGeom>
        </p:spPr>
        <p:txBody>
          <a:bodyPr wrap="none">
            <a:spAutoFit/>
          </a:bodyPr>
          <a:lstStyle/>
          <a:p>
            <a:pPr algn="r"/>
            <a:r>
              <a:rPr lang="en-US" dirty="0" err="1">
                <a:solidFill>
                  <a:srgbClr val="4B2A85"/>
                </a:solidFill>
                <a:latin typeface="Calibri" panose="020F0502020204030204" pitchFamily="34" charset="0"/>
                <a:ea typeface="CMU Bright" panose="02000603000000000000" pitchFamily="2" charset="0"/>
                <a:cs typeface="Calibri" panose="020F0502020204030204" pitchFamily="34" charset="0"/>
              </a:rPr>
              <a:t>unbuffered_hi.c</a:t>
            </a:r>
            <a:endParaRPr lang="en-US" sz="2000" dirty="0">
              <a:solidFill>
                <a:srgbClr val="4B2A85"/>
              </a:solidFill>
              <a:latin typeface="Calibri" panose="020F0502020204030204" pitchFamily="34" charset="0"/>
              <a:ea typeface="CMU Bright" panose="02000603000000000000" pitchFamily="2" charset="0"/>
              <a:cs typeface="Calibri" panose="020F0502020204030204" pitchFamily="34" charset="0"/>
            </a:endParaRPr>
          </a:p>
        </p:txBody>
      </p:sp>
    </p:spTree>
    <p:extLst>
      <p:ext uri="{BB962C8B-B14F-4D97-AF65-F5344CB8AC3E}">
        <p14:creationId xmlns:p14="http://schemas.microsoft.com/office/powerpoint/2010/main" val="29030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2"/>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26645-3CD7-4895-8D74-364046FF1FB2}"/>
              </a:ext>
            </a:extLst>
          </p:cNvPr>
          <p:cNvSpPr>
            <a:spLocks noGrp="1"/>
          </p:cNvSpPr>
          <p:nvPr>
            <p:ph type="title"/>
          </p:nvPr>
        </p:nvSpPr>
        <p:spPr/>
        <p:txBody>
          <a:bodyPr/>
          <a:lstStyle/>
          <a:p>
            <a:r>
              <a:rPr lang="en-US" dirty="0"/>
              <a:t>Why Buffer?</a:t>
            </a:r>
          </a:p>
        </p:txBody>
      </p:sp>
      <p:sp>
        <p:nvSpPr>
          <p:cNvPr id="3" name="Content Placeholder 2">
            <a:extLst>
              <a:ext uri="{FF2B5EF4-FFF2-40B4-BE49-F238E27FC236}">
                <a16:creationId xmlns:a16="http://schemas.microsoft.com/office/drawing/2014/main" id="{1F78DF0A-E424-4C36-A00E-7A49B46897FC}"/>
              </a:ext>
            </a:extLst>
          </p:cNvPr>
          <p:cNvSpPr>
            <a:spLocks noGrp="1"/>
          </p:cNvSpPr>
          <p:nvPr>
            <p:ph idx="1"/>
          </p:nvPr>
        </p:nvSpPr>
        <p:spPr/>
        <p:txBody>
          <a:bodyPr/>
          <a:lstStyle/>
          <a:p>
            <a:r>
              <a:rPr lang="en-US" dirty="0"/>
              <a:t>Performance – avoid disk accesses</a:t>
            </a:r>
          </a:p>
          <a:p>
            <a:pPr lvl="1"/>
            <a:r>
              <a:rPr lang="en-US" dirty="0"/>
              <a:t>Group many small writes </a:t>
            </a:r>
            <a:br>
              <a:rPr lang="en-US" dirty="0"/>
            </a:br>
            <a:r>
              <a:rPr lang="en-US" dirty="0"/>
              <a:t>into a single larger write </a:t>
            </a:r>
          </a:p>
          <a:p>
            <a:endParaRPr lang="en-US" dirty="0"/>
          </a:p>
          <a:p>
            <a:pPr lvl="1"/>
            <a:r>
              <a:rPr lang="en-US" dirty="0"/>
              <a:t>Disk Latency = 😱😱😱</a:t>
            </a:r>
            <a:br>
              <a:rPr lang="en-US" dirty="0"/>
            </a:br>
            <a:r>
              <a:rPr lang="en-US" dirty="0"/>
              <a:t>(Jeff Dean from LADIS ’09)</a:t>
            </a:r>
          </a:p>
          <a:p>
            <a:endParaRPr lang="en-US" dirty="0"/>
          </a:p>
          <a:p>
            <a:endParaRPr lang="en-US" dirty="0"/>
          </a:p>
          <a:p>
            <a:endParaRPr lang="en-US" dirty="0"/>
          </a:p>
          <a:p>
            <a:endParaRPr lang="en-US" dirty="0"/>
          </a:p>
          <a:p>
            <a:r>
              <a:rPr lang="en-US" dirty="0"/>
              <a:t>Convenience – nicer API</a:t>
            </a:r>
          </a:p>
          <a:p>
            <a:pPr lvl="1"/>
            <a:r>
              <a:rPr lang="en-US" dirty="0"/>
              <a:t>We’ll compare C’s </a:t>
            </a:r>
            <a:r>
              <a:rPr lang="en-US" b="1" dirty="0" err="1">
                <a:solidFill>
                  <a:srgbClr val="669900"/>
                </a:solidFill>
                <a:latin typeface="Courier New" panose="02070309020205020404" pitchFamily="49" charset="0"/>
                <a:cs typeface="Courier New" panose="02070309020205020404" pitchFamily="49" charset="0"/>
              </a:rPr>
              <a:t>fread</a:t>
            </a:r>
            <a:r>
              <a:rPr lang="en-US" dirty="0">
                <a:latin typeface="Courier New" panose="02070309020205020404" pitchFamily="49" charset="0"/>
                <a:cs typeface="Courier New" panose="02070309020205020404" pitchFamily="49" charset="0"/>
              </a:rPr>
              <a:t>()</a:t>
            </a:r>
            <a:r>
              <a:rPr lang="en-US" dirty="0"/>
              <a:t> with POSIX’s </a:t>
            </a:r>
            <a:r>
              <a:rPr lang="en-US" b="1" dirty="0">
                <a:solidFill>
                  <a:srgbClr val="669900"/>
                </a:solidFill>
                <a:latin typeface="Courier New" panose="02070309020205020404" pitchFamily="49" charset="0"/>
                <a:cs typeface="Courier New" panose="02070309020205020404" pitchFamily="49" charset="0"/>
              </a:rPr>
              <a:t>read</a:t>
            </a:r>
            <a:r>
              <a:rPr lang="en-US" dirty="0">
                <a:latin typeface="Courier New" panose="02070309020205020404" pitchFamily="49" charset="0"/>
                <a:cs typeface="Courier New" panose="02070309020205020404" pitchFamily="49" charset="0"/>
              </a:rPr>
              <a:t>()</a:t>
            </a:r>
          </a:p>
        </p:txBody>
      </p:sp>
      <p:sp>
        <p:nvSpPr>
          <p:cNvPr id="4" name="Slide Number Placeholder 3">
            <a:extLst>
              <a:ext uri="{FF2B5EF4-FFF2-40B4-BE49-F238E27FC236}">
                <a16:creationId xmlns:a16="http://schemas.microsoft.com/office/drawing/2014/main" id="{8DB987A4-6D6F-4F74-918B-569BFCEF322A}"/>
              </a:ext>
            </a:extLst>
          </p:cNvPr>
          <p:cNvSpPr>
            <a:spLocks noGrp="1"/>
          </p:cNvSpPr>
          <p:nvPr>
            <p:ph type="sldNum" sz="quarter" idx="10"/>
          </p:nvPr>
        </p:nvSpPr>
        <p:spPr/>
        <p:txBody>
          <a:bodyPr/>
          <a:lstStyle/>
          <a:p>
            <a:fld id="{0F9D81DC-FF16-432D-82DD-95AD7BB24843}" type="slidenum">
              <a:rPr lang="en-US" smtClean="0"/>
              <a:t>8</a:t>
            </a:fld>
            <a:endParaRPr lang="en-US"/>
          </a:p>
        </p:txBody>
      </p:sp>
      <p:pic>
        <p:nvPicPr>
          <p:cNvPr id="6" name="Picture 5">
            <a:extLst>
              <a:ext uri="{FF2B5EF4-FFF2-40B4-BE49-F238E27FC236}">
                <a16:creationId xmlns:a16="http://schemas.microsoft.com/office/drawing/2014/main" id="{A97CDD99-DCF4-4932-9F8A-1226BF124B0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41" b="13817"/>
          <a:stretch/>
        </p:blipFill>
        <p:spPr>
          <a:xfrm>
            <a:off x="4191000" y="3108960"/>
            <a:ext cx="4572000" cy="2878397"/>
          </a:xfrm>
          <a:prstGeom prst="rect">
            <a:avLst/>
          </a:prstGeom>
          <a:ln w="15875">
            <a:solidFill>
              <a:schemeClr val="tx1"/>
            </a:solidFill>
          </a:ln>
        </p:spPr>
      </p:pic>
    </p:spTree>
    <p:extLst>
      <p:ext uri="{BB962C8B-B14F-4D97-AF65-F5344CB8AC3E}">
        <p14:creationId xmlns:p14="http://schemas.microsoft.com/office/powerpoint/2010/main" val="400480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NOT Buffer?</a:t>
            </a:r>
          </a:p>
        </p:txBody>
      </p:sp>
      <p:sp>
        <p:nvSpPr>
          <p:cNvPr id="3" name="Content Placeholder 2"/>
          <p:cNvSpPr>
            <a:spLocks noGrp="1"/>
          </p:cNvSpPr>
          <p:nvPr>
            <p:ph idx="1"/>
          </p:nvPr>
        </p:nvSpPr>
        <p:spPr/>
        <p:txBody>
          <a:bodyPr/>
          <a:lstStyle/>
          <a:p>
            <a:r>
              <a:rPr lang="en-US" dirty="0"/>
              <a:t>Reliability – the buffer needs to be flushed</a:t>
            </a:r>
          </a:p>
          <a:p>
            <a:pPr lvl="1"/>
            <a:r>
              <a:rPr lang="en-US" dirty="0"/>
              <a:t>Loss of computer power = loss of data</a:t>
            </a:r>
          </a:p>
          <a:p>
            <a:pPr lvl="1"/>
            <a:r>
              <a:rPr lang="en-US" dirty="0"/>
              <a:t>“Completion” of a write (</a:t>
            </a:r>
            <a:r>
              <a:rPr lang="en-US" i="1" dirty="0"/>
              <a:t>i.e.</a:t>
            </a:r>
            <a:r>
              <a:rPr lang="en-US" dirty="0"/>
              <a:t> return from </a:t>
            </a:r>
            <a:r>
              <a:rPr lang="en-US" b="1" dirty="0" err="1">
                <a:solidFill>
                  <a:srgbClr val="669900"/>
                </a:solidFill>
                <a:latin typeface="Courier New" panose="02070309020205020404" pitchFamily="49" charset="0"/>
                <a:cs typeface="Courier New" panose="02070309020205020404" pitchFamily="49" charset="0"/>
              </a:rPr>
              <a:t>fwrite</a:t>
            </a:r>
            <a:r>
              <a:rPr lang="en-US" dirty="0">
                <a:latin typeface="Courier New" panose="02070309020205020404" pitchFamily="49" charset="0"/>
                <a:cs typeface="Courier New" panose="02070309020205020404" pitchFamily="49" charset="0"/>
              </a:rPr>
              <a:t>()</a:t>
            </a:r>
            <a:r>
              <a:rPr lang="en-US" dirty="0"/>
              <a:t>) does not mean the data has actually been written</a:t>
            </a:r>
          </a:p>
          <a:p>
            <a:pPr lvl="2"/>
            <a:r>
              <a:rPr lang="en-US" dirty="0"/>
              <a:t>What if you signal another process to read the file you just wrote to?</a:t>
            </a:r>
          </a:p>
          <a:p>
            <a:pPr lvl="3"/>
            <a:endParaRPr lang="en-US" dirty="0"/>
          </a:p>
          <a:p>
            <a:r>
              <a:rPr lang="en-US" dirty="0"/>
              <a:t>Performance – buffering takes time</a:t>
            </a:r>
          </a:p>
          <a:p>
            <a:pPr lvl="1"/>
            <a:r>
              <a:rPr lang="en-US" dirty="0"/>
              <a:t>Copying data into the </a:t>
            </a:r>
            <a:r>
              <a:rPr lang="en-US" dirty="0" err="1">
                <a:latin typeface="Courier New" panose="02070309020205020404" pitchFamily="49" charset="0"/>
                <a:cs typeface="Courier New" panose="02070309020205020404" pitchFamily="49" charset="0"/>
              </a:rPr>
              <a:t>stdio</a:t>
            </a:r>
            <a:r>
              <a:rPr lang="en-US" dirty="0"/>
              <a:t> buffer consumes CPU cycles and memory bandwidth</a:t>
            </a:r>
          </a:p>
          <a:p>
            <a:pPr lvl="1"/>
            <a:r>
              <a:rPr lang="en-US" dirty="0"/>
              <a:t>Can potentially slow down high-performance applications, like a web server or database (</a:t>
            </a:r>
            <a:r>
              <a:rPr lang="en-US" i="1" dirty="0"/>
              <a:t>“zero-copy”</a:t>
            </a:r>
            <a:r>
              <a:rPr lang="en-US" dirty="0"/>
              <a:t>)</a:t>
            </a:r>
          </a:p>
          <a:p>
            <a:pPr lvl="3"/>
            <a:endParaRPr lang="en-US" dirty="0"/>
          </a:p>
          <a:p>
            <a:r>
              <a:rPr lang="en-US" dirty="0"/>
              <a:t>When is buffering faster?  Slower?</a:t>
            </a:r>
          </a:p>
        </p:txBody>
      </p:sp>
      <p:sp>
        <p:nvSpPr>
          <p:cNvPr id="4" name="Slide Number Placeholder 3"/>
          <p:cNvSpPr>
            <a:spLocks noGrp="1"/>
          </p:cNvSpPr>
          <p:nvPr>
            <p:ph type="sldNum" sz="quarter" idx="10"/>
          </p:nvPr>
        </p:nvSpPr>
        <p:spPr/>
        <p:txBody>
          <a:bodyPr/>
          <a:lstStyle/>
          <a:p>
            <a:fld id="{F3D8482D-149E-464A-ABD3-9AE05EAAC11E}" type="slidenum">
              <a:rPr lang="en-US" smtClean="0"/>
              <a:t>9</a:t>
            </a:fld>
            <a:endParaRPr lang="en-US"/>
          </a:p>
        </p:txBody>
      </p:sp>
    </p:spTree>
    <p:extLst>
      <p:ext uri="{BB962C8B-B14F-4D97-AF65-F5344CB8AC3E}">
        <p14:creationId xmlns:p14="http://schemas.microsoft.com/office/powerpoint/2010/main" val="247298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333-Sp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333-Sp18" id="{44FC5006-834D-4A11-9A19-A28E77026514}" vid="{707A0DD7-2910-4516-9D32-A0CE1886E1F8}"/>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UWTheme-333-Sp19</Template>
  <TotalTime>7926</TotalTime>
  <Words>5242</Words>
  <Application>Microsoft Office PowerPoint</Application>
  <PresentationFormat>On-screen Show (4:3)</PresentationFormat>
  <Paragraphs>921</Paragraphs>
  <Slides>49</Slides>
  <Notes>28</Notes>
  <HiddenSlides>1</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49</vt:i4>
      </vt:variant>
    </vt:vector>
  </HeadingPairs>
  <TitlesOfParts>
    <vt:vector size="61" baseType="lpstr">
      <vt:lpstr>Arial</vt:lpstr>
      <vt:lpstr>Arial Narrow</vt:lpstr>
      <vt:lpstr>Calibri</vt:lpstr>
      <vt:lpstr>Calibri Light</vt:lpstr>
      <vt:lpstr>Cambria Math</vt:lpstr>
      <vt:lpstr>CMU Bright</vt:lpstr>
      <vt:lpstr>Courier New</vt:lpstr>
      <vt:lpstr>Ink Free</vt:lpstr>
      <vt:lpstr>Times New Roman</vt:lpstr>
      <vt:lpstr>Wingdings</vt:lpstr>
      <vt:lpstr>UWTheme-333-Sp18</vt:lpstr>
      <vt:lpstr>Custom Design</vt:lpstr>
      <vt:lpstr>Buffering, POSIX I/O, System Calls CSE 333 Spring 2021</vt:lpstr>
      <vt:lpstr> About how long did Exercise 3 take you?</vt:lpstr>
      <vt:lpstr>Administrivia</vt:lpstr>
      <vt:lpstr>Lecture Outline</vt:lpstr>
      <vt:lpstr>Buffering</vt:lpstr>
      <vt:lpstr>Buffering Example</vt:lpstr>
      <vt:lpstr>No Buffering Example</vt:lpstr>
      <vt:lpstr>Why Buffer?</vt:lpstr>
      <vt:lpstr>Why NOT Buffer?</vt:lpstr>
      <vt:lpstr>Lecture Outline</vt:lpstr>
      <vt:lpstr>Remember This Picture?</vt:lpstr>
      <vt:lpstr>We Need To Go Deeper…</vt:lpstr>
      <vt:lpstr>From C to POSIX</vt:lpstr>
      <vt:lpstr>open()/close()</vt:lpstr>
      <vt:lpstr>Reading from a File</vt:lpstr>
      <vt:lpstr>One way to read() n bytes</vt:lpstr>
      <vt:lpstr>One method to read() n bytes</vt:lpstr>
      <vt:lpstr>Other Low-Level Functions</vt:lpstr>
      <vt:lpstr>C Standard Library vs. POSIX</vt:lpstr>
      <vt:lpstr>Lecture Outline</vt:lpstr>
      <vt:lpstr>What’s an OS?</vt:lpstr>
      <vt:lpstr>OS: Abstraction Provider</vt:lpstr>
      <vt:lpstr>OS: Protection System</vt:lpstr>
      <vt:lpstr>System Call Trace (high-level view)</vt:lpstr>
      <vt:lpstr>System Call Trace (high-level view)</vt:lpstr>
      <vt:lpstr>System Call Trace (high-level view)</vt:lpstr>
      <vt:lpstr>System Call Trace (high-level view)</vt:lpstr>
      <vt:lpstr>System Call Trace (high-level view)</vt:lpstr>
      <vt:lpstr>“Library calls” on x86/Linux</vt:lpstr>
      <vt:lpstr>“Library calls” on x86/Linux:  Option 1</vt:lpstr>
      <vt:lpstr>“Library calls” on x86/Linux:  Option 2</vt:lpstr>
      <vt:lpstr>“Library calls” on x86/Linux:  Option 3</vt:lpstr>
      <vt:lpstr>Details on x86/Linux</vt:lpstr>
      <vt:lpstr>System Calls on x86/Linux</vt:lpstr>
      <vt:lpstr>System Calls on x86/Linux</vt:lpstr>
      <vt:lpstr>System Calls on x86/Linux</vt:lpstr>
      <vt:lpstr>System Calls on x86/Linux</vt:lpstr>
      <vt:lpstr>System Calls on x86/Linux</vt:lpstr>
      <vt:lpstr>System Calls on x86/Linux</vt:lpstr>
      <vt:lpstr>System Calls on x86/Linux</vt:lpstr>
      <vt:lpstr>System Calls on x86/Linux</vt:lpstr>
      <vt:lpstr>System Calls on x86/Linux</vt:lpstr>
      <vt:lpstr>System Calls on x86/Linux</vt:lpstr>
      <vt:lpstr>System Calls on x86/Linux</vt:lpstr>
      <vt:lpstr>System Calls - Simplified Version</vt:lpstr>
      <vt:lpstr>A System Call Analogy</vt:lpstr>
      <vt:lpstr>strace</vt:lpstr>
      <vt:lpstr>If You’re Curious</vt:lpstr>
      <vt:lpstr>C Standard Library vs. POSIX</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CSE333 Wi20 Lec07 - POSIX I/O, System Calls</dc:title>
  <dc:creator>Justin Hsia</dc:creator>
  <cp:lastModifiedBy>Travis McGaha</cp:lastModifiedBy>
  <cp:revision>131</cp:revision>
  <cp:lastPrinted>2020-07-08T08:11:46Z</cp:lastPrinted>
  <dcterms:created xsi:type="dcterms:W3CDTF">2018-04-05T06:16:50Z</dcterms:created>
  <dcterms:modified xsi:type="dcterms:W3CDTF">2021-04-12T10:56:34Z</dcterms:modified>
</cp:coreProperties>
</file>