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6"/>
  </p:notesMasterIdLst>
  <p:handoutMasterIdLst>
    <p:handoutMasterId r:id="rId47"/>
  </p:handoutMasterIdLst>
  <p:sldIdLst>
    <p:sldId id="312" r:id="rId2"/>
    <p:sldId id="256" r:id="rId3"/>
    <p:sldId id="297" r:id="rId4"/>
    <p:sldId id="299" r:id="rId5"/>
    <p:sldId id="263" r:id="rId6"/>
    <p:sldId id="308" r:id="rId7"/>
    <p:sldId id="302" r:id="rId8"/>
    <p:sldId id="309" r:id="rId9"/>
    <p:sldId id="310" r:id="rId10"/>
    <p:sldId id="311" r:id="rId11"/>
    <p:sldId id="266" r:id="rId12"/>
    <p:sldId id="267" r:id="rId13"/>
    <p:sldId id="268" r:id="rId14"/>
    <p:sldId id="259" r:id="rId15"/>
    <p:sldId id="269" r:id="rId16"/>
    <p:sldId id="271" r:id="rId17"/>
    <p:sldId id="272" r:id="rId18"/>
    <p:sldId id="273" r:id="rId19"/>
    <p:sldId id="274" r:id="rId20"/>
    <p:sldId id="281" r:id="rId21"/>
    <p:sldId id="282" r:id="rId22"/>
    <p:sldId id="283" r:id="rId23"/>
    <p:sldId id="291" r:id="rId24"/>
    <p:sldId id="292" r:id="rId25"/>
    <p:sldId id="303" r:id="rId26"/>
    <p:sldId id="304" r:id="rId27"/>
    <p:sldId id="264" r:id="rId28"/>
    <p:sldId id="275" r:id="rId29"/>
    <p:sldId id="277" r:id="rId30"/>
    <p:sldId id="278" r:id="rId31"/>
    <p:sldId id="280" r:id="rId32"/>
    <p:sldId id="284" r:id="rId33"/>
    <p:sldId id="285" r:id="rId34"/>
    <p:sldId id="279" r:id="rId35"/>
    <p:sldId id="295" r:id="rId36"/>
    <p:sldId id="286" r:id="rId37"/>
    <p:sldId id="287" r:id="rId38"/>
    <p:sldId id="294" r:id="rId39"/>
    <p:sldId id="305" r:id="rId40"/>
    <p:sldId id="306" r:id="rId41"/>
    <p:sldId id="307" r:id="rId42"/>
    <p:sldId id="293" r:id="rId43"/>
    <p:sldId id="288" r:id="rId44"/>
    <p:sldId id="289" r:id="rId4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69CD6"/>
    <a:srgbClr val="669900"/>
    <a:srgbClr val="000000"/>
    <a:srgbClr val="E26C23"/>
    <a:srgbClr val="5A5A5A"/>
    <a:srgbClr val="D94B7B"/>
    <a:srgbClr val="8BB140"/>
    <a:srgbClr val="33997E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9" autoAdjust="0"/>
    <p:restoredTop sz="87764" autoAdjust="0"/>
  </p:normalViewPr>
  <p:slideViewPr>
    <p:cSldViewPr snapToGrid="0">
      <p:cViewPr varScale="1">
        <p:scale>
          <a:sx n="76" d="100"/>
          <a:sy n="76" d="100"/>
        </p:scale>
        <p:origin x="153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CSE 333 20sp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02-</a:t>
            </a:r>
            <a:fld id="{59DBDECA-7926-4752-BC54-2BC4AA1C5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9406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3/28/2018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7E084-66B9-42F6-8AF4-883264FC5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5357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525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this is undefined behavior, so it depends on the compiler, but </a:t>
            </a:r>
            <a:r>
              <a:rPr lang="en-US" dirty="0" err="1"/>
              <a:t>gcc</a:t>
            </a:r>
            <a:r>
              <a:rPr lang="en-US" dirty="0"/>
              <a:t> is smart enough to return NULL from foo.</a:t>
            </a:r>
            <a:br>
              <a:rPr lang="en-US" dirty="0"/>
            </a:br>
            <a:r>
              <a:rPr lang="en-US" dirty="0"/>
              <a:t>So, you will get a segmentation fault if you use </a:t>
            </a:r>
            <a:r>
              <a:rPr lang="en-US" dirty="0" err="1"/>
              <a:t>gcc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34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also</a:t>
            </a:r>
            <a:r>
              <a:rPr lang="en-US" baseline="0" dirty="0"/>
              <a:t> declare variables using extern in the global scope.</a:t>
            </a:r>
          </a:p>
          <a:p>
            <a:r>
              <a:rPr lang="en-US" baseline="0" dirty="0"/>
              <a:t>Variable-length arrays:  https://gcc.gnu.org/onlinedocs/gcc/Variable-Length.html</a:t>
            </a:r>
          </a:p>
          <a:p>
            <a:endParaRPr lang="en-US" baseline="0" dirty="0"/>
          </a:p>
          <a:p>
            <a:r>
              <a:rPr lang="en-US" baseline="0" dirty="0"/>
              <a:t>If we need variable length arrays, we will probably allocate it dynamically (Will discuss on Monday)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Removed how C++ doesn’t allow VLA’s since GCC has added it as a non-standard addition. Is more confusing to mention than it is worth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</p:spTree>
    <p:extLst>
      <p:ext uri="{BB962C8B-B14F-4D97-AF65-F5344CB8AC3E}">
        <p14:creationId xmlns:p14="http://schemas.microsoft.com/office/powerpoint/2010/main" val="2519535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Initialization special cases:</a:t>
            </a:r>
            <a:r>
              <a:rPr lang="en-US" baseline="0" dirty="0"/>
              <a:t>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If supplied values shorter than size, fill with zeros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If supplied values longer than size, ignore values that don’t fit (compiler gives a warning: excess elements in array initializer)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29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</p:spTree>
    <p:extLst>
      <p:ext uri="{BB962C8B-B14F-4D97-AF65-F5344CB8AC3E}">
        <p14:creationId xmlns:p14="http://schemas.microsoft.com/office/powerpoint/2010/main" val="20269069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It’s more important to understand</a:t>
            </a:r>
            <a:r>
              <a:rPr lang="en-US" baseline="0" dirty="0"/>
              <a:t> the mechanics of what’s going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34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</p:spTree>
    <p:extLst>
      <p:ext uri="{BB962C8B-B14F-4D97-AF65-F5344CB8AC3E}">
        <p14:creationId xmlns:p14="http://schemas.microsoft.com/office/powerpoint/2010/main" val="19669857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Recommend playing around with </a:t>
            </a:r>
            <a:r>
              <a:rPr lang="en-US" dirty="0" err="1"/>
              <a:t>buggy_copyarray.c</a:t>
            </a:r>
            <a:r>
              <a:rPr lang="en-US" dirty="0"/>
              <a:t> – problematic for other reasons as well (attempt</a:t>
            </a:r>
            <a:r>
              <a:rPr lang="en-US" baseline="0" dirty="0"/>
              <a:t> to assign to an array variable).</a:t>
            </a:r>
            <a:br>
              <a:rPr lang="en-US" baseline="0" dirty="0"/>
            </a:br>
            <a:br>
              <a:rPr lang="en-US" baseline="0" dirty="0"/>
            </a:br>
            <a:r>
              <a:rPr lang="en-US" baseline="0" dirty="0"/>
              <a:t>Remember how in previous poll, we get undefined </a:t>
            </a:r>
            <a:r>
              <a:rPr lang="en-US" baseline="0" dirty="0" err="1"/>
              <a:t>behaviour</a:t>
            </a:r>
            <a:r>
              <a:rPr lang="en-US" baseline="0" dirty="0"/>
              <a:t>? Same idea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36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</p:spTree>
    <p:extLst>
      <p:ext uri="{BB962C8B-B14F-4D97-AF65-F5344CB8AC3E}">
        <p14:creationId xmlns:p14="http://schemas.microsoft.com/office/powerpoint/2010/main" val="7146649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REALLY STRESS THIS!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37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</p:spTree>
    <p:extLst>
      <p:ext uri="{BB962C8B-B14F-4D97-AF65-F5344CB8AC3E}">
        <p14:creationId xmlns:p14="http://schemas.microsoft.com/office/powerpoint/2010/main" val="38999185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Leaving off </a:t>
            </a:r>
            <a:r>
              <a:rPr lang="en-US" dirty="0" err="1"/>
              <a:t>const</a:t>
            </a:r>
            <a:r>
              <a:rPr lang="en-US" dirty="0"/>
              <a:t> for brevity.</a:t>
            </a:r>
          </a:p>
          <a:p>
            <a:endParaRPr lang="en-US" dirty="0"/>
          </a:p>
          <a:p>
            <a:r>
              <a:rPr lang="en-US" dirty="0"/>
              <a:t>http://www.cplusplus.com/reference/cstdio/sscanf/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http://www.cplusplus.com/reference/cstdlib/strtol/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38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</p:spTree>
    <p:extLst>
      <p:ext uri="{BB962C8B-B14F-4D97-AF65-F5344CB8AC3E}">
        <p14:creationId xmlns:p14="http://schemas.microsoft.com/office/powerpoint/2010/main" val="1035396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sumstore</a:t>
            </a:r>
            <a:r>
              <a:rPr lang="en-US" dirty="0"/>
              <a:t>() is implemented in </a:t>
            </a:r>
            <a:r>
              <a:rPr lang="en-US" dirty="0" err="1"/>
              <a:t>sumstore.c</a:t>
            </a:r>
            <a:r>
              <a:rPr lang="en-US" dirty="0"/>
              <a:t>,</a:t>
            </a:r>
            <a:r>
              <a:rPr lang="en-US" baseline="0" dirty="0"/>
              <a:t> so function prototype is needed.</a:t>
            </a:r>
            <a:endParaRPr lang="en-US" dirty="0"/>
          </a:p>
          <a:p>
            <a:r>
              <a:rPr lang="en-US" dirty="0"/>
              <a:t>Function prototype tells</a:t>
            </a:r>
            <a:r>
              <a:rPr lang="en-US" baseline="0" dirty="0"/>
              <a:t> compiler about </a:t>
            </a:r>
            <a:r>
              <a:rPr lang="en-US" baseline="0" dirty="0" err="1"/>
              <a:t>sumstore’s</a:t>
            </a:r>
            <a:r>
              <a:rPr lang="en-US" baseline="0" dirty="0"/>
              <a:t> arguments and return type.</a:t>
            </a:r>
          </a:p>
          <a:p>
            <a:endParaRPr lang="en-US" baseline="0" dirty="0"/>
          </a:p>
          <a:p>
            <a:r>
              <a:rPr lang="en-US" baseline="0" dirty="0"/>
              <a:t>So why is #include needed?  Where is </a:t>
            </a:r>
            <a:r>
              <a:rPr lang="en-US" baseline="0" dirty="0" err="1"/>
              <a:t>printf</a:t>
            </a:r>
            <a:r>
              <a:rPr lang="en-US" baseline="0" dirty="0"/>
              <a:t> implemented?</a:t>
            </a:r>
          </a:p>
          <a:p>
            <a:r>
              <a:rPr lang="en-US" dirty="0"/>
              <a:t>https://www.gnu.org/software/m68hc11/examples/stdio_8h-source.html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6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glibc</a:t>
            </a:r>
            <a:r>
              <a:rPr lang="en-US" dirty="0"/>
              <a:t> includes </a:t>
            </a:r>
            <a:r>
              <a:rPr lang="en-US" sz="1300" dirty="0"/>
              <a:t>APIs such as </a:t>
            </a:r>
            <a:r>
              <a:rPr lang="en-US" dirty="0"/>
              <a:t>open</a:t>
            </a:r>
            <a:r>
              <a:rPr lang="en-US" sz="1300" dirty="0"/>
              <a:t>, </a:t>
            </a:r>
            <a:r>
              <a:rPr lang="en-US" dirty="0"/>
              <a:t>read</a:t>
            </a:r>
            <a:r>
              <a:rPr lang="en-US" sz="1300" dirty="0"/>
              <a:t>, </a:t>
            </a:r>
            <a:r>
              <a:rPr lang="en-US" dirty="0"/>
              <a:t>write</a:t>
            </a:r>
            <a:r>
              <a:rPr lang="en-US" sz="1300" dirty="0"/>
              <a:t>, </a:t>
            </a:r>
            <a:r>
              <a:rPr lang="en-US" dirty="0" err="1"/>
              <a:t>malloc</a:t>
            </a:r>
            <a:r>
              <a:rPr lang="en-US" sz="1300" dirty="0"/>
              <a:t>, </a:t>
            </a:r>
            <a:r>
              <a:rPr lang="en-US" dirty="0" err="1"/>
              <a:t>printf</a:t>
            </a:r>
            <a:r>
              <a:rPr lang="en-US" sz="1300" dirty="0"/>
              <a:t>, </a:t>
            </a:r>
            <a:r>
              <a:rPr lang="en-US" dirty="0" err="1"/>
              <a:t>getaddrinfo</a:t>
            </a:r>
            <a:r>
              <a:rPr lang="en-US" sz="1300" dirty="0"/>
              <a:t>, </a:t>
            </a:r>
            <a:r>
              <a:rPr lang="en-US" dirty="0" err="1"/>
              <a:t>dlopen</a:t>
            </a:r>
            <a:r>
              <a:rPr lang="en-US" sz="1300" dirty="0"/>
              <a:t>, </a:t>
            </a:r>
            <a:r>
              <a:rPr lang="en-US" dirty="0" err="1"/>
              <a:t>pthread_create</a:t>
            </a:r>
            <a:r>
              <a:rPr lang="en-US" sz="1300" dirty="0"/>
              <a:t>, </a:t>
            </a:r>
            <a:r>
              <a:rPr lang="en-US" dirty="0"/>
              <a:t>crypt</a:t>
            </a:r>
            <a:r>
              <a:rPr lang="en-US" sz="1300" dirty="0"/>
              <a:t>, </a:t>
            </a:r>
            <a:r>
              <a:rPr lang="en-US" dirty="0"/>
              <a:t>login</a:t>
            </a:r>
            <a:r>
              <a:rPr lang="en-US" sz="1300" dirty="0"/>
              <a:t>, </a:t>
            </a:r>
            <a:r>
              <a:rPr lang="en-US" dirty="0"/>
              <a:t>exit,</a:t>
            </a:r>
            <a:r>
              <a:rPr lang="en-US" sz="1300" dirty="0"/>
              <a:t> and more.</a:t>
            </a:r>
          </a:p>
          <a:p>
            <a:r>
              <a:rPr lang="en-US" sz="1300" dirty="0"/>
              <a:t>crt0/crt1 – startup routines (before main is called)</a:t>
            </a:r>
          </a:p>
          <a:p>
            <a:endParaRPr lang="en-US" sz="1300" dirty="0"/>
          </a:p>
          <a:p>
            <a:r>
              <a:rPr lang="en-US" sz="1300" dirty="0"/>
              <a:t>Anyone recall what is contained in an object file?  symbol &amp; relocation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51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</a:t>
            </a:r>
            <a:r>
              <a:rPr lang="en-US" dirty="0" err="1"/>
              <a:t>bss</a:t>
            </a:r>
            <a:r>
              <a:rPr lang="en-US" dirty="0"/>
              <a:t> (</a:t>
            </a:r>
            <a:r>
              <a:rPr lang="en-US" b="1" dirty="0"/>
              <a:t>b</a:t>
            </a:r>
            <a:r>
              <a:rPr lang="en-US" dirty="0"/>
              <a:t>lock</a:t>
            </a:r>
            <a:r>
              <a:rPr lang="en-US" baseline="0" dirty="0"/>
              <a:t> </a:t>
            </a:r>
            <a:r>
              <a:rPr lang="en-US" b="1" baseline="0" dirty="0"/>
              <a:t>s</a:t>
            </a:r>
            <a:r>
              <a:rPr lang="en-US" baseline="0" dirty="0"/>
              <a:t>tarted by </a:t>
            </a:r>
            <a:r>
              <a:rPr lang="en-US" b="1" baseline="0" dirty="0"/>
              <a:t>s</a:t>
            </a:r>
            <a:r>
              <a:rPr lang="en-US" baseline="0" dirty="0"/>
              <a:t>ymbol) – statically-allocated variables that are not explicitly initialized to any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</p:spTree>
    <p:extLst>
      <p:ext uri="{BB962C8B-B14F-4D97-AF65-F5344CB8AC3E}">
        <p14:creationId xmlns:p14="http://schemas.microsoft.com/office/powerpoint/2010/main" val="741483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</p:spTree>
    <p:extLst>
      <p:ext uri="{BB962C8B-B14F-4D97-AF65-F5344CB8AC3E}">
        <p14:creationId xmlns:p14="http://schemas.microsoft.com/office/powerpoint/2010/main" val="3040204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Simplified takeaway: Stack has important stuff for each function call. Most notable, return address and local vars (varies though)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00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Parameters not always stored in stack frame, for this example, lets say it is</a:t>
            </a:r>
          </a:p>
          <a:p>
            <a:endParaRPr lang="en-US" dirty="0"/>
          </a:p>
          <a:p>
            <a:r>
              <a:rPr lang="en-US" dirty="0"/>
              <a:t>IMPORTANT TO NOTE</a:t>
            </a:r>
          </a:p>
          <a:p>
            <a:r>
              <a:rPr lang="en-US" dirty="0"/>
              <a:t> If I use a pointer to something on the stack frame, and I leave the function, then the thing will be gone later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84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77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73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8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CC1B5E29-5BFE-4A77-A178-85B6D82C9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2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CC1B5E29-5BFE-4A77-A178-85B6D82C95E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71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5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2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CC1B5E29-5BFE-4A77-A178-85B6D82C95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Spring 2021</a:t>
            </a:r>
            <a:endParaRPr lang="en-US" sz="1100" b="0" i="0" dirty="0">
              <a:solidFill>
                <a:schemeClr val="bg1"/>
              </a:solidFill>
              <a:latin typeface="Calibri" panose="020F0502020204030204" pitchFamily="34" charset="0"/>
              <a:ea typeface="Roboto Regular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64130" y="27429"/>
            <a:ext cx="141577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L02:  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Memory, Arrays</a:t>
            </a:r>
            <a:endParaRPr lang="en-US" sz="1100" b="0" i="0" dirty="0">
              <a:solidFill>
                <a:schemeClr val="bg1"/>
              </a:solidFill>
              <a:latin typeface="Calibri" panose="020F0502020204030204" pitchFamily="34" charset="0"/>
              <a:ea typeface="Roboto Regular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59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Char char="–"/>
        <a:defRPr sz="18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Char char="»"/>
        <a:defRPr sz="18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2" Type="http://schemas.openxmlformats.org/officeDocument/2006/relationships/tags" Target="../tags/tag5.xml"/><Relationship Id="rId16" Type="http://schemas.openxmlformats.org/officeDocument/2006/relationships/notesSlide" Target="../notesSlides/notesSlide6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5" Type="http://schemas.openxmlformats.org/officeDocument/2006/relationships/tags" Target="../tags/tag8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3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dirty="0"/>
              <a:t>Favorite editor for coding?</a:t>
            </a:r>
          </a:p>
        </p:txBody>
      </p:sp>
    </p:spTree>
    <p:extLst>
      <p:ext uri="{BB962C8B-B14F-4D97-AF65-F5344CB8AC3E}">
        <p14:creationId xmlns:p14="http://schemas.microsoft.com/office/powerpoint/2010/main" val="1047084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Definitions vs. Declarations</a:t>
            </a:r>
          </a:p>
          <a:p>
            <a:r>
              <a:rPr lang="en-US" b="1" dirty="0">
                <a:solidFill>
                  <a:srgbClr val="4B2A85"/>
                </a:solidFill>
              </a:rPr>
              <a:t>C’s Memory Model </a:t>
            </a:r>
            <a:r>
              <a:rPr lang="en-US" dirty="0"/>
              <a:t>(CSE 351 refresher)</a:t>
            </a:r>
          </a:p>
          <a:p>
            <a:r>
              <a:rPr lang="en-US" dirty="0"/>
              <a:t>Pointers (CSE 351 refresher)</a:t>
            </a:r>
          </a:p>
          <a:p>
            <a:r>
              <a:rPr lang="en-US" dirty="0"/>
              <a:t>Arrays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73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and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920240"/>
          </a:xfrm>
        </p:spPr>
        <p:txBody>
          <a:bodyPr/>
          <a:lstStyle/>
          <a:p>
            <a:r>
              <a:rPr lang="en-US" dirty="0"/>
              <a:t>The OS lets you run multiple applications at once</a:t>
            </a:r>
          </a:p>
          <a:p>
            <a:pPr lvl="1"/>
            <a:r>
              <a:rPr lang="en-US" dirty="0"/>
              <a:t>An application runs within an OS “process”</a:t>
            </a:r>
          </a:p>
          <a:p>
            <a:pPr lvl="1"/>
            <a:r>
              <a:rPr lang="en-US" dirty="0"/>
              <a:t>The OS </a:t>
            </a:r>
            <a:r>
              <a:rPr lang="en-US" dirty="0" err="1"/>
              <a:t>timeslices</a:t>
            </a:r>
            <a:r>
              <a:rPr lang="en-US" dirty="0"/>
              <a:t> each CPU between runnable processes</a:t>
            </a:r>
          </a:p>
          <a:p>
            <a:pPr lvl="2"/>
            <a:r>
              <a:rPr lang="en-US" dirty="0"/>
              <a:t>This happens </a:t>
            </a:r>
            <a:r>
              <a:rPr lang="en-US" i="1" dirty="0"/>
              <a:t>very quickly</a:t>
            </a:r>
            <a:r>
              <a:rPr lang="en-US" dirty="0"/>
              <a:t>:  ~100 times per second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645920" y="4114800"/>
            <a:ext cx="5852160" cy="1463040"/>
            <a:chOff x="1645920" y="4206240"/>
            <a:chExt cx="5852160" cy="1463040"/>
          </a:xfrm>
        </p:grpSpPr>
        <p:sp>
          <p:nvSpPr>
            <p:cNvPr id="4" name="Rectangle 3"/>
            <p:cNvSpPr/>
            <p:nvPr/>
          </p:nvSpPr>
          <p:spPr bwMode="auto">
            <a:xfrm>
              <a:off x="1737360" y="4206240"/>
              <a:ext cx="1371600" cy="64008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Process 1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3200400" y="4206240"/>
              <a:ext cx="1371600" cy="64008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Process 2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6035040" y="4206240"/>
              <a:ext cx="1371600" cy="64008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Process N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63440" y="4206240"/>
              <a:ext cx="1280160" cy="64008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800" b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…</a:t>
              </a: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>
              <a:off x="1645920" y="4932218"/>
              <a:ext cx="585216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Rectangle 9"/>
            <p:cNvSpPr/>
            <p:nvPr/>
          </p:nvSpPr>
          <p:spPr bwMode="auto">
            <a:xfrm>
              <a:off x="1737360" y="5029200"/>
              <a:ext cx="5669280" cy="640080"/>
            </a:xfrm>
            <a:prstGeom prst="rect">
              <a:avLst/>
            </a:prstGeom>
            <a:solidFill>
              <a:srgbClr val="4B2A85">
                <a:alpha val="40000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32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operating system</a:t>
              </a: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87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and Virtual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5486400" cy="4972050"/>
          </a:xfrm>
        </p:spPr>
        <p:txBody>
          <a:bodyPr/>
          <a:lstStyle/>
          <a:p>
            <a:r>
              <a:rPr lang="en-US" dirty="0"/>
              <a:t>The OS gives each process the illusion of its own private memory</a:t>
            </a:r>
          </a:p>
          <a:p>
            <a:pPr lvl="1"/>
            <a:r>
              <a:rPr lang="en-US" dirty="0"/>
              <a:t>Called the process’ </a:t>
            </a:r>
            <a:r>
              <a:rPr lang="en-US" dirty="0">
                <a:solidFill>
                  <a:srgbClr val="FF0000"/>
                </a:solidFill>
              </a:rPr>
              <a:t>address space</a:t>
            </a:r>
          </a:p>
          <a:p>
            <a:pPr lvl="1"/>
            <a:r>
              <a:rPr lang="en-US" dirty="0"/>
              <a:t>Contains the process’ virtual memory, visible only to it (via translation)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64</a:t>
            </a:r>
            <a:r>
              <a:rPr lang="en-US" dirty="0"/>
              <a:t> bytes on a 64-bit machine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750797" y="1280160"/>
            <a:ext cx="3210323" cy="5212080"/>
            <a:chOff x="5750797" y="1252657"/>
            <a:chExt cx="3210323" cy="5212080"/>
          </a:xfrm>
        </p:grpSpPr>
        <p:sp>
          <p:nvSpPr>
            <p:cNvPr id="4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949440" y="1252657"/>
              <a:ext cx="201168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r>
                <a:rPr lang="en-US" b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Virtual Memory</a:t>
              </a:r>
            </a:p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  <a:p>
              <a:pPr algn="ctr">
                <a:lnSpc>
                  <a:spcPct val="100000"/>
                </a:lnSpc>
              </a:pPr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  <a:p>
              <a:pPr algn="ctr">
                <a:lnSpc>
                  <a:spcPct val="100000"/>
                </a:lnSpc>
              </a:pPr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  <a:p>
              <a:pPr algn="ctr">
                <a:lnSpc>
                  <a:spcPct val="100000"/>
                </a:lnSpc>
              </a:pPr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  <a:p>
              <a:pPr algn="ctr">
                <a:lnSpc>
                  <a:spcPct val="100000"/>
                </a:lnSpc>
              </a:pPr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Contains code,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data, libraries,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stack, etc.</a:t>
              </a: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750797" y="1252657"/>
              <a:ext cx="1263777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0xFF…FF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760720" y="6187738"/>
              <a:ext cx="1188720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0x00…00</a:t>
              </a:r>
            </a:p>
          </p:txBody>
        </p:sp>
        <p:cxnSp>
          <p:nvCxnSpPr>
            <p:cNvPr id="8" name="Straight Arrow Connector 7"/>
            <p:cNvCxnSpPr>
              <a:stCxn id="5" idx="2"/>
              <a:endCxn id="6" idx="0"/>
            </p:cNvCxnSpPr>
            <p:nvPr/>
          </p:nvCxnSpPr>
          <p:spPr bwMode="auto">
            <a:xfrm flipH="1">
              <a:off x="6355080" y="1529656"/>
              <a:ext cx="27606" cy="465808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lg" len="lg"/>
              <a:tailEnd type="stealth" w="lg" len="lg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 rot="16200000">
              <a:off x="5202936" y="3674031"/>
              <a:ext cx="228600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45720" rIns="4572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process’ address space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9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5120640" cy="4972050"/>
          </a:xfrm>
        </p:spPr>
        <p:txBody>
          <a:bodyPr/>
          <a:lstStyle/>
          <a:p>
            <a:r>
              <a:rPr lang="en-US" dirty="0"/>
              <a:t>When the OS loads a program it: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Creates an address space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Inspects the executable file to see what’s in it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(Lazily) copies regions of the file into the right place in the address space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Does any final linking, relocation, or other needed preparation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13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5327902" y="1280160"/>
            <a:ext cx="3633218" cy="5218362"/>
            <a:chOff x="5327902" y="1280160"/>
            <a:chExt cx="3633218" cy="5218362"/>
          </a:xfrm>
        </p:grpSpPr>
        <p:sp>
          <p:nvSpPr>
            <p:cNvPr id="5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27902" y="1280160"/>
              <a:ext cx="1255778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0xFF…FF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394960" y="6221523"/>
              <a:ext cx="1188720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0x00…00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17373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6583680" y="31089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Shared Libraries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>
              <a:off x="7772400" y="219456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>
              <a:off x="7772400" y="27432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>
              <a:off x="7772400" y="37490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844491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5669280" cy="497205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i="1" dirty="0"/>
              <a:t>Local </a:t>
            </a:r>
            <a:r>
              <a:rPr lang="en-US" dirty="0"/>
              <a:t>variables on the </a:t>
            </a:r>
            <a:r>
              <a:rPr lang="en-US" u="sng" dirty="0"/>
              <a:t>Stack</a:t>
            </a:r>
          </a:p>
          <a:p>
            <a:pPr lvl="1"/>
            <a:r>
              <a:rPr lang="en-US" dirty="0"/>
              <a:t>Allocated and freed via calling conventions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pop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dirty="0"/>
              <a:t>)</a:t>
            </a:r>
          </a:p>
          <a:p>
            <a:pPr>
              <a:spcBef>
                <a:spcPts val="1200"/>
              </a:spcBef>
            </a:pPr>
            <a:r>
              <a:rPr lang="en-US" i="1" dirty="0"/>
              <a:t>Global</a:t>
            </a:r>
            <a:r>
              <a:rPr lang="en-US" dirty="0"/>
              <a:t> and </a:t>
            </a:r>
            <a:r>
              <a:rPr lang="en-US" i="1" dirty="0"/>
              <a:t>static </a:t>
            </a:r>
            <a:r>
              <a:rPr lang="en-US" dirty="0"/>
              <a:t>variables in </a:t>
            </a:r>
            <a:r>
              <a:rPr lang="en-US" u="sng" dirty="0"/>
              <a:t>Data</a:t>
            </a:r>
          </a:p>
          <a:p>
            <a:pPr lvl="1"/>
            <a:r>
              <a:rPr lang="en-US" dirty="0"/>
              <a:t>Allocated/freed when the process starts/exits</a:t>
            </a:r>
          </a:p>
          <a:p>
            <a:pPr>
              <a:spcBef>
                <a:spcPts val="1200"/>
              </a:spcBef>
            </a:pPr>
            <a:r>
              <a:rPr lang="en-US" i="1" dirty="0"/>
              <a:t>Dynamically-allocated </a:t>
            </a:r>
            <a:r>
              <a:rPr lang="en-US" dirty="0"/>
              <a:t>data on the </a:t>
            </a:r>
            <a:r>
              <a:rPr lang="en-US" u="sng" dirty="0"/>
              <a:t>Heap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malloc()</a:t>
            </a:r>
            <a:r>
              <a:rPr lang="en-US" dirty="0"/>
              <a:t> to request;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free()</a:t>
            </a:r>
            <a:r>
              <a:rPr lang="en-US" dirty="0"/>
              <a:t> to free, otherwise </a:t>
            </a:r>
            <a:r>
              <a:rPr lang="en-US" dirty="0">
                <a:solidFill>
                  <a:srgbClr val="FF0000"/>
                </a:solidFill>
              </a:rPr>
              <a:t>memory leak</a:t>
            </a:r>
          </a:p>
          <a:p>
            <a:pPr lvl="1"/>
            <a:r>
              <a:rPr lang="en-US" sz="1600" dirty="0"/>
              <a:t>More about this on Monday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52B390-DEB2-4C03-8333-A0E41D1ED728}" type="slidenum">
              <a:rPr lang="en-US" smtClean="0"/>
              <a:t>14</a:t>
            </a:fld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5317981" y="1280160"/>
            <a:ext cx="3643139" cy="5218362"/>
            <a:chOff x="5317981" y="1280160"/>
            <a:chExt cx="3643139" cy="5218362"/>
          </a:xfrm>
        </p:grpSpPr>
        <p:sp>
          <p:nvSpPr>
            <p:cNvPr id="33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317981" y="1280160"/>
              <a:ext cx="1265699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0xFF…FF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394960" y="6221523"/>
              <a:ext cx="1188720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0x00…00</a:t>
              </a: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6583680" y="1737360"/>
              <a:ext cx="2377440" cy="457200"/>
            </a:xfrm>
            <a:prstGeom prst="rect">
              <a:avLst/>
            </a:prstGeom>
            <a:solidFill>
              <a:srgbClr val="FFCA86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ED917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C9DEAE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Static 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6583680" y="31089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Shared Libraries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6583680" y="5120640"/>
              <a:ext cx="2377440" cy="411480"/>
            </a:xfrm>
            <a:prstGeom prst="rect">
              <a:avLst/>
            </a:prstGeom>
            <a:solidFill>
              <a:srgbClr val="FFFFB2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Literals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>
              <a:off x="7772400" y="219456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>
              <a:off x="7772400" y="27432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7772400" y="37490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  <p:sp>
        <p:nvSpPr>
          <p:cNvPr id="45" name="Rectangle 44"/>
          <p:cNvSpPr/>
          <p:nvPr/>
        </p:nvSpPr>
        <p:spPr bwMode="auto">
          <a:xfrm>
            <a:off x="6583680" y="5532120"/>
            <a:ext cx="2377440" cy="411480"/>
          </a:xfrm>
          <a:prstGeom prst="rect">
            <a:avLst/>
          </a:prstGeom>
          <a:solidFill>
            <a:srgbClr val="CCE5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Instructions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684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The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5394960" cy="4972050"/>
          </a:xfrm>
        </p:spPr>
        <p:txBody>
          <a:bodyPr/>
          <a:lstStyle/>
          <a:p>
            <a:r>
              <a:rPr lang="en-US" dirty="0"/>
              <a:t>Used to store data associated with function calls</a:t>
            </a:r>
          </a:p>
          <a:p>
            <a:pPr lvl="1"/>
            <a:r>
              <a:rPr lang="en-US" dirty="0"/>
              <a:t>Compiler-inserted code manages stack frames for you</a:t>
            </a:r>
          </a:p>
          <a:p>
            <a:pPr lvl="3"/>
            <a:endParaRPr lang="en-US" dirty="0"/>
          </a:p>
          <a:p>
            <a:r>
              <a:rPr lang="en-US" dirty="0"/>
              <a:t>Stack frame (x86-64) includes:</a:t>
            </a:r>
          </a:p>
          <a:p>
            <a:pPr lvl="1"/>
            <a:r>
              <a:rPr lang="en-US" dirty="0"/>
              <a:t>Address to return to</a:t>
            </a:r>
          </a:p>
          <a:p>
            <a:pPr lvl="1"/>
            <a:r>
              <a:rPr lang="en-US" dirty="0"/>
              <a:t>Saved registers</a:t>
            </a:r>
          </a:p>
          <a:p>
            <a:pPr lvl="2"/>
            <a:r>
              <a:rPr lang="en-US" dirty="0"/>
              <a:t>Based on calling conventions</a:t>
            </a:r>
          </a:p>
          <a:p>
            <a:pPr lvl="1"/>
            <a:r>
              <a:rPr lang="en-US" dirty="0"/>
              <a:t>Local variables</a:t>
            </a:r>
          </a:p>
          <a:p>
            <a:pPr lvl="1"/>
            <a:r>
              <a:rPr lang="en-US" dirty="0"/>
              <a:t>Argument build</a:t>
            </a:r>
          </a:p>
          <a:p>
            <a:pPr lvl="2"/>
            <a:r>
              <a:rPr lang="en-US" dirty="0"/>
              <a:t>Only if &gt; 6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15</a:t>
            </a:fld>
            <a:endParaRPr lang="en-US"/>
          </a:p>
        </p:txBody>
      </p:sp>
      <p:sp>
        <p:nvSpPr>
          <p:cNvPr id="5" name="Rectangle 5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7315200" y="3383280"/>
            <a:ext cx="1645920" cy="32004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Return Address</a:t>
            </a:r>
          </a:p>
        </p:txBody>
      </p:sp>
      <p:sp>
        <p:nvSpPr>
          <p:cNvPr id="6" name="Rectangle 6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7315200" y="4023360"/>
            <a:ext cx="1645920" cy="1828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Saved Registers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+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Local Variables</a:t>
            </a:r>
          </a:p>
        </p:txBody>
      </p:sp>
      <p:sp>
        <p:nvSpPr>
          <p:cNvPr id="7" name="Rectangle 7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7315200" y="5852160"/>
            <a:ext cx="1645920" cy="64008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Arguments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 7+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  <a:sym typeface="Calibri Bold" charset="0"/>
            </a:endParaRPr>
          </a:p>
        </p:txBody>
      </p:sp>
      <p:sp>
        <p:nvSpPr>
          <p:cNvPr id="8" name="Rectangle 8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7315200" y="1280160"/>
            <a:ext cx="1645920" cy="146304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9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7315200" y="3703320"/>
            <a:ext cx="1645920" cy="32004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800" dirty="0">
                <a:solidFill>
                  <a:srgbClr val="7F7F7F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Old </a:t>
            </a:r>
            <a:r>
              <a:rPr lang="en-US" sz="1800" b="1" dirty="0">
                <a:solidFill>
                  <a:srgbClr val="7F7F7F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%</a:t>
            </a:r>
            <a:r>
              <a:rPr lang="en-US" sz="1800" b="1" dirty="0" err="1">
                <a:solidFill>
                  <a:srgbClr val="7F7F7F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rbp</a:t>
            </a:r>
            <a:endParaRPr lang="en-US" sz="1800" b="1" dirty="0">
              <a:solidFill>
                <a:srgbClr val="7F7F7F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  <a:sym typeface="Calibri Bold" charset="0"/>
            </a:endParaRPr>
          </a:p>
        </p:txBody>
      </p:sp>
      <p:sp>
        <p:nvSpPr>
          <p:cNvPr id="10" name="Rectangle 10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7315200" y="2743200"/>
            <a:ext cx="1645920" cy="64008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Arguments 7+</a:t>
            </a:r>
          </a:p>
        </p:txBody>
      </p:sp>
      <p:sp>
        <p:nvSpPr>
          <p:cNvPr id="11" name="Rectangle 11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6313309" y="2016249"/>
            <a:ext cx="668516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Caller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  <a:sym typeface="Arial Narro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Frame</a:t>
            </a:r>
          </a:p>
        </p:txBody>
      </p:sp>
      <p:sp>
        <p:nvSpPr>
          <p:cNvPr id="12" name="AutoShape 12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6981825" y="1280160"/>
            <a:ext cx="228600" cy="210312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3" name="Line 13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6931152" y="3732213"/>
            <a:ext cx="36576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4" name="Rectangle 14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6012774" y="3526348"/>
            <a:ext cx="9144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spAutoFit/>
          </a:bodyPr>
          <a:lstStyle/>
          <a:p>
            <a:pPr algn="r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rbp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15" name="Line 15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927174" y="6492240"/>
            <a:ext cx="36576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6" name="Rectangle 16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6012774" y="6304060"/>
            <a:ext cx="9144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spAutoFit/>
          </a:bodyPr>
          <a:lstStyle/>
          <a:p>
            <a:pPr algn="r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20" name="Rectangle 11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5339931" y="4622289"/>
            <a:ext cx="668516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Callee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  <a:sym typeface="Arial Narro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sym typeface="Calibri Bold" charset="0"/>
              </a:rPr>
              <a:t>Frame</a:t>
            </a:r>
          </a:p>
        </p:txBody>
      </p:sp>
      <p:sp>
        <p:nvSpPr>
          <p:cNvPr id="21" name="AutoShape 12"/>
          <p:cNvSpPr>
            <a:spLocks/>
          </p:cNvSpPr>
          <p:nvPr>
            <p:custDataLst>
              <p:tags r:id="rId14"/>
            </p:custDataLst>
          </p:nvPr>
        </p:nvSpPr>
        <p:spPr bwMode="auto">
          <a:xfrm>
            <a:off x="6035040" y="3383280"/>
            <a:ext cx="228600" cy="310896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404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in 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" y="1371600"/>
            <a:ext cx="466344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n1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n1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(n1);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p1,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p2)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583680" y="1280160"/>
            <a:ext cx="2377440" cy="5212080"/>
            <a:chOff x="6583680" y="1280160"/>
            <a:chExt cx="2377440" cy="5212080"/>
          </a:xfrm>
        </p:grpSpPr>
        <p:sp>
          <p:nvSpPr>
            <p:cNvPr id="7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583680" y="17373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7772400" y="37490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114800" y="960120"/>
            <a:ext cx="128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83680" y="2194560"/>
            <a:ext cx="2377440" cy="45720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b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argc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argv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n1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583680" y="2651760"/>
            <a:ext cx="2377440" cy="45720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p1, p2, x, a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583680" y="3108960"/>
            <a:ext cx="2377440" cy="45720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g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param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274320" y="265176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274320" y="288036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274320" y="379476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274320" y="475488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74320" y="571500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274320" y="598932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5212080" y="365760"/>
            <a:ext cx="3931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 to be executed (like in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gdb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0112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in 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17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6583680" y="1280160"/>
            <a:ext cx="2377440" cy="5212080"/>
            <a:chOff x="6583680" y="1280160"/>
            <a:chExt cx="2377440" cy="5212080"/>
          </a:xfrm>
        </p:grpSpPr>
        <p:sp>
          <p:nvSpPr>
            <p:cNvPr id="7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583680" y="17373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7772400" y="37490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114800" y="960120"/>
            <a:ext cx="128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83680" y="2194560"/>
            <a:ext cx="2377440" cy="45720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b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argc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argv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n1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583680" y="2651760"/>
            <a:ext cx="2377440" cy="45720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p1, p2, x, a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274320" y="502920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Rounded Rectangle 16"/>
          <p:cNvSpPr/>
          <p:nvPr/>
        </p:nvSpPr>
        <p:spPr bwMode="auto">
          <a:xfrm>
            <a:off x="731520" y="1371600"/>
            <a:ext cx="466344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n1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n1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(n1);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p1,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p2)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12080" y="365760"/>
            <a:ext cx="3931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 to be executed (like in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gdb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699919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in 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18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6583680" y="1280160"/>
            <a:ext cx="2377440" cy="5212080"/>
            <a:chOff x="6583680" y="1280160"/>
            <a:chExt cx="2377440" cy="5212080"/>
          </a:xfrm>
        </p:grpSpPr>
        <p:sp>
          <p:nvSpPr>
            <p:cNvPr id="7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583680" y="17373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7772400" y="37490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114800" y="960120"/>
            <a:ext cx="128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83680" y="2194560"/>
            <a:ext cx="2377440" cy="45720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b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argc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argv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n1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274320" y="310896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74320" y="571500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6583680" y="2651760"/>
            <a:ext cx="2377440" cy="45720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g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param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74320" y="598932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Rounded Rectangle 20"/>
          <p:cNvSpPr/>
          <p:nvPr/>
        </p:nvSpPr>
        <p:spPr bwMode="auto">
          <a:xfrm>
            <a:off x="731520" y="1371600"/>
            <a:ext cx="466344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n1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n1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(n1);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p1,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p2)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12080" y="365760"/>
            <a:ext cx="3931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 to be executed (like in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gdb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7333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in 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19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6583680" y="1280160"/>
            <a:ext cx="2377440" cy="5212080"/>
            <a:chOff x="6583680" y="1280160"/>
            <a:chExt cx="2377440" cy="5212080"/>
          </a:xfrm>
        </p:grpSpPr>
        <p:sp>
          <p:nvSpPr>
            <p:cNvPr id="7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583680" y="17373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7772400" y="37490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114800" y="960120"/>
            <a:ext cx="128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83680" y="2194560"/>
            <a:ext cx="2377440" cy="45720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b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argc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argv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n1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274320" y="3383280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Rounded Rectangle 15"/>
          <p:cNvSpPr/>
          <p:nvPr/>
        </p:nvSpPr>
        <p:spPr bwMode="auto">
          <a:xfrm>
            <a:off x="731520" y="1371600"/>
            <a:ext cx="466344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n1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n1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(n1);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p1,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p2)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12080" y="365760"/>
            <a:ext cx="3931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 to be executed (like in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gdb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029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>
                <a:ea typeface="CMU Bright" panose="02000603000000000000" pitchFamily="2" charset="0"/>
              </a:rPr>
              <a:t>Memory and Arrays</a:t>
            </a:r>
            <a:br>
              <a:rPr lang="en-US" sz="4000" dirty="0">
                <a:ea typeface="CMU Bright" panose="02000603000000000000" pitchFamily="2" charset="0"/>
              </a:rPr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8783CD3-549A-4C93-B3C3-B375441EF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Instructors:</a:t>
            </a:r>
            <a:r>
              <a:rPr lang="en-US" sz="2400" dirty="0"/>
              <a:t>	Travis McGaha, Justin Hsia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Leo Liao	Markus Schiffer	Neha </a:t>
            </a:r>
            <a:r>
              <a:rPr lang="en-US" sz="2000" dirty="0" err="1"/>
              <a:t>Nagvekar</a:t>
            </a:r>
            <a:endParaRPr lang="en-US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  <a:p>
            <a:pPr algn="l">
              <a:tabLst>
                <a:tab pos="2289175" algn="l"/>
                <a:tab pos="4572000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89457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Definitions vs. Declarations</a:t>
            </a:r>
          </a:p>
          <a:p>
            <a:r>
              <a:rPr lang="en-US" dirty="0"/>
              <a:t>C’s Memory Model (CSE 351 refresher)</a:t>
            </a:r>
          </a:p>
          <a:p>
            <a:r>
              <a:rPr lang="en-US" b="1" dirty="0">
                <a:solidFill>
                  <a:srgbClr val="4B2A85"/>
                </a:solidFill>
              </a:rPr>
              <a:t>Pointers</a:t>
            </a:r>
            <a:r>
              <a:rPr lang="en-US" dirty="0"/>
              <a:t> (CSE 351 refresher)</a:t>
            </a:r>
          </a:p>
          <a:p>
            <a:r>
              <a:rPr lang="en-US" dirty="0"/>
              <a:t>Arrays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609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Variables that store addresses</a:t>
            </a:r>
          </a:p>
          <a:p>
            <a:pPr lvl="1"/>
            <a:r>
              <a:rPr lang="en-US" dirty="0"/>
              <a:t>It points to somewhere in the process’ virtual address space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/>
              <a:t> produces the virtual address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</a:p>
          <a:p>
            <a:pPr lvl="2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Generic definition: 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type*</a:t>
            </a:r>
            <a:r>
              <a:rPr lang="en-US" dirty="0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name;</a:t>
            </a:r>
            <a:r>
              <a:rPr lang="en-US" dirty="0"/>
              <a:t> or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 *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name;</a:t>
            </a:r>
          </a:p>
          <a:p>
            <a:pPr lvl="1"/>
            <a:r>
              <a:rPr lang="en-US" dirty="0"/>
              <a:t>Recommended: do not define multiple pointers on same line:</a:t>
            </a:r>
            <a:br>
              <a:rPr lang="en-US" dirty="0"/>
            </a:br>
            <a:r>
              <a:rPr lang="en-US" dirty="0" err="1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p1, p2;</a:t>
            </a:r>
            <a:r>
              <a:rPr lang="en-US" dirty="0"/>
              <a:t>  not the same as  </a:t>
            </a:r>
            <a:r>
              <a:rPr lang="en-US" dirty="0" err="1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p1, </a:t>
            </a:r>
            <a:r>
              <a:rPr lang="en-US" dirty="0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p2;</a:t>
            </a:r>
          </a:p>
          <a:p>
            <a:pPr lvl="1"/>
            <a:r>
              <a:rPr lang="en-US" dirty="0"/>
              <a:t>Instead, use:</a:t>
            </a:r>
          </a:p>
          <a:p>
            <a:endParaRPr lang="en-US" dirty="0"/>
          </a:p>
          <a:p>
            <a:r>
              <a:rPr lang="en-US" i="1" dirty="0"/>
              <a:t>Dereference</a:t>
            </a:r>
            <a:r>
              <a:rPr lang="en-US" dirty="0"/>
              <a:t> a pointer using the unary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/>
              <a:t> operator</a:t>
            </a:r>
          </a:p>
          <a:p>
            <a:pPr lvl="1"/>
            <a:r>
              <a:rPr lang="en-US" dirty="0"/>
              <a:t>Access the memory referred to by a pointer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52B390-DEB2-4C03-8333-A0E41D1ED728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083301" y="4036173"/>
            <a:ext cx="2103120" cy="3657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p1, p2;</a:t>
            </a: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174986" y="4036173"/>
            <a:ext cx="2286000" cy="3657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p1, 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p2;</a:t>
            </a: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768438" y="4456487"/>
            <a:ext cx="1645920" cy="68103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p1;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p2;</a:t>
            </a: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3363632" y="3216478"/>
            <a:ext cx="2286000" cy="3657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type*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name;</a:t>
            </a:r>
            <a:endParaRPr lang="en-US" sz="24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081764" y="3216787"/>
            <a:ext cx="2286000" cy="3657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 *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name;</a:t>
            </a:r>
            <a:endParaRPr lang="en-US" sz="24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8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463040" y="1371600"/>
            <a:ext cx="6217920" cy="429768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p;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 is a pointer to a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 = &amp;x;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 now contains the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8BB1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"&amp;x is %p\n"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&amp;x);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8BB1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p is %p\n"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 p);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8BB1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x is 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 x);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*p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change value of x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8BB1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x is 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 x);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" y="1371600"/>
            <a:ext cx="128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pointy.c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54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Something Curious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What happens if we run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pointy.c</a:t>
            </a:r>
            <a:r>
              <a:rPr lang="en-US" dirty="0"/>
              <a:t> several times?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22960" y="2011680"/>
            <a:ext cx="7498080" cy="44846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bash$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–Wall –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=c11 –o pointy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pointy.c</a:t>
            </a:r>
            <a:endParaRPr lang="en-US" sz="22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1440" y="3017520"/>
            <a:ext cx="8412480" cy="3291840"/>
            <a:chOff x="91440" y="3291840"/>
            <a:chExt cx="8412480" cy="3291840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1188720" y="3291840"/>
              <a:ext cx="3017520" cy="1554480"/>
            </a:xfrm>
            <a:prstGeom prst="roundRect">
              <a:avLst>
                <a:gd name="adj" fmla="val 7113"/>
              </a:avLst>
            </a:prstGeom>
            <a:solidFill>
              <a:schemeClr val="bg1">
                <a:lumMod val="9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bash$ 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./pointy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&amp;x is 0x7fff</a:t>
              </a:r>
              <a:r>
                <a:rPr lang="en-US" b="1" i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f9e28524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p is 0x7ffff9e28524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x is 351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x is 333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5486400" y="3291840"/>
              <a:ext cx="3017520" cy="1554480"/>
            </a:xfrm>
            <a:prstGeom prst="roundRect">
              <a:avLst>
                <a:gd name="adj" fmla="val 7113"/>
              </a:avLst>
            </a:prstGeom>
            <a:solidFill>
              <a:schemeClr val="bg1">
                <a:lumMod val="9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bash$ 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./pointy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&amp;x is 0x7fff</a:t>
              </a:r>
              <a:r>
                <a:rPr lang="en-US" b="1" i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e847be34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p is 0x7fffe847be34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x is 351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x is 333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1188720" y="5029200"/>
              <a:ext cx="3017520" cy="1554480"/>
            </a:xfrm>
            <a:prstGeom prst="roundRect">
              <a:avLst>
                <a:gd name="adj" fmla="val 7113"/>
              </a:avLst>
            </a:prstGeom>
            <a:solidFill>
              <a:schemeClr val="bg1">
                <a:lumMod val="9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bash$ 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./pointy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&amp;x is 0x7fff</a:t>
              </a:r>
              <a:r>
                <a:rPr lang="en-US" b="1" i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e7b14644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p is 0x7fffe7b14644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x is 351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x is 333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5486400" y="5029200"/>
              <a:ext cx="3017520" cy="1554480"/>
            </a:xfrm>
            <a:prstGeom prst="roundRect">
              <a:avLst>
                <a:gd name="adj" fmla="val 7113"/>
              </a:avLst>
            </a:prstGeom>
            <a:solidFill>
              <a:schemeClr val="bg1">
                <a:lumMod val="9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bash$ 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./pointy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&amp;x is 0x7fff</a:t>
              </a:r>
              <a:r>
                <a:rPr lang="en-US" b="1" i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ff0dfe54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p is 0x7fffff0dfe54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x is 351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i="1" dirty="0">
                  <a:solidFill>
                    <a:srgbClr val="5A5A5A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x is 333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389120" y="3291840"/>
              <a:ext cx="10972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Run 2: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1440" y="3291840"/>
              <a:ext cx="10972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Run 1: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1440" y="5029200"/>
              <a:ext cx="10972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Run 3: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389120" y="5029200"/>
              <a:ext cx="10972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Run 4: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2403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Space Layout Randomization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937760" cy="4972050"/>
          </a:xfrm>
        </p:spPr>
        <p:txBody>
          <a:bodyPr/>
          <a:lstStyle/>
          <a:p>
            <a:r>
              <a:rPr lang="en-US" dirty="0"/>
              <a:t>Linux uses </a:t>
            </a:r>
            <a:r>
              <a:rPr lang="en-US" i="1" dirty="0"/>
              <a:t>address space layout randomization</a:t>
            </a:r>
            <a:r>
              <a:rPr lang="en-US" dirty="0"/>
              <a:t> (ASLR) for added security</a:t>
            </a:r>
          </a:p>
          <a:p>
            <a:pPr lvl="1"/>
            <a:r>
              <a:rPr lang="en-US" dirty="0"/>
              <a:t>Randomizes:</a:t>
            </a:r>
          </a:p>
          <a:p>
            <a:pPr lvl="2"/>
            <a:r>
              <a:rPr lang="en-US" dirty="0"/>
              <a:t>Base of stack</a:t>
            </a:r>
          </a:p>
          <a:p>
            <a:pPr lvl="2"/>
            <a:r>
              <a:rPr lang="en-US" dirty="0"/>
              <a:t>Shared library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mmap</a:t>
            </a:r>
            <a:r>
              <a:rPr lang="en-US" dirty="0"/>
              <a:t>) location</a:t>
            </a:r>
          </a:p>
          <a:p>
            <a:pPr lvl="1"/>
            <a:r>
              <a:rPr lang="en-US" dirty="0"/>
              <a:t>Makes Stack-based buffer overflow attacks tougher</a:t>
            </a:r>
          </a:p>
          <a:p>
            <a:pPr lvl="1"/>
            <a:r>
              <a:rPr lang="en-US" dirty="0"/>
              <a:t>Makes debugging tougher</a:t>
            </a:r>
          </a:p>
          <a:p>
            <a:pPr lvl="1"/>
            <a:r>
              <a:rPr lang="en-US" dirty="0"/>
              <a:t>Can be disabled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dirty="0"/>
              <a:t> does this by default); Google if curious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94960" y="1280160"/>
            <a:ext cx="3566160" cy="5218362"/>
            <a:chOff x="5394960" y="1280160"/>
            <a:chExt cx="3566160" cy="5218362"/>
          </a:xfrm>
        </p:grpSpPr>
        <p:sp>
          <p:nvSpPr>
            <p:cNvPr id="6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394960" y="1280160"/>
              <a:ext cx="1188720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0xFF…FF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94960" y="6221523"/>
              <a:ext cx="1188720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0x00…00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7373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583680" y="31089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Shared Libraries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7772400" y="219456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7772400" y="27432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7772400" y="37490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2571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run, what does this code print? </a:t>
            </a:r>
          </a:p>
          <a:p>
            <a:pPr marL="91440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400" b="1" dirty="0">
                <a:solidFill>
                  <a:srgbClr val="FF9900"/>
                </a:solidFill>
              </a:rPr>
              <a:t>	2</a:t>
            </a:r>
            <a:endParaRPr lang="en-US" sz="24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400" b="1" dirty="0">
                <a:solidFill>
                  <a:srgbClr val="00B050"/>
                </a:solidFill>
              </a:rPr>
              <a:t>	333</a:t>
            </a:r>
            <a:endParaRPr lang="en-US" sz="24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400" b="1" dirty="0">
                <a:solidFill>
                  <a:srgbClr val="FF3399"/>
                </a:solidFill>
              </a:rPr>
              <a:t>	999</a:t>
            </a:r>
            <a:endParaRPr lang="en-US" sz="24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400" b="1" dirty="0">
                <a:solidFill>
                  <a:srgbClr val="00B0F0"/>
                </a:solidFill>
              </a:rPr>
              <a:t>	A return address</a:t>
            </a:r>
          </a:p>
          <a:p>
            <a:pPr marL="91440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400" b="1" dirty="0">
                <a:solidFill>
                  <a:srgbClr val="00B0F0"/>
                </a:solidFill>
              </a:rPr>
              <a:t>    </a:t>
            </a:r>
            <a:r>
              <a:rPr lang="en-US" sz="2400" b="1" dirty="0">
                <a:solidFill>
                  <a:srgbClr val="0066FF"/>
                </a:solidFill>
              </a:rPr>
              <a:t>Undefined Behavior</a:t>
            </a:r>
          </a:p>
          <a:p>
            <a:pPr marL="914400" indent="-514350">
              <a:lnSpc>
                <a:spcPct val="100000"/>
              </a:lnSpc>
              <a:spcBef>
                <a:spcPts val="60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400" b="1" dirty="0">
                <a:solidFill>
                  <a:srgbClr val="996633"/>
                </a:solidFill>
              </a:rPr>
              <a:t>	We’re Lost…</a:t>
            </a:r>
            <a:endParaRPr lang="en-US" sz="24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094514" y="1900143"/>
            <a:ext cx="3668486" cy="4068578"/>
          </a:xfrm>
          <a:prstGeom prst="roundRect">
            <a:avLst>
              <a:gd name="adj" fmla="val 61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foo();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bar(2);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"%d\n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int64_t*</a:t>
            </a:r>
            <a:r>
              <a:rPr lang="en-US" sz="1600" dirty="0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333;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+=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(x);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&amp;x;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 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param){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param * 2;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99A4C4-DC2D-405D-A279-EF2904662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A2080B-7994-462E-9DCA-893DA17B0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C88DC3B4-6F99-4A1C-8535-CF70DACD42EC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</a:t>
            </a:r>
          </a:p>
        </p:txBody>
      </p:sp>
    </p:spTree>
    <p:extLst>
      <p:ext uri="{BB962C8B-B14F-4D97-AF65-F5344CB8AC3E}">
        <p14:creationId xmlns:p14="http://schemas.microsoft.com/office/powerpoint/2010/main" val="2565522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26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6583680" y="1280160"/>
            <a:ext cx="2377440" cy="5212080"/>
            <a:chOff x="6583680" y="1280160"/>
            <a:chExt cx="2377440" cy="5212080"/>
          </a:xfrm>
        </p:grpSpPr>
        <p:sp>
          <p:nvSpPr>
            <p:cNvPr id="7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583680" y="17373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7772400" y="37490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3579779" y="960120"/>
            <a:ext cx="1815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local_addr.c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83680" y="2194560"/>
            <a:ext cx="2377440" cy="45720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b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argc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argv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x, </a:t>
            </a:r>
            <a:r>
              <a:rPr lang="en-US" sz="14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ptr</a:t>
            </a:r>
            <a:r>
              <a:rPr lang="en-US" sz="1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274320" y="3704824"/>
            <a:ext cx="36576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Rounded Rectangle 15"/>
          <p:cNvSpPr/>
          <p:nvPr/>
        </p:nvSpPr>
        <p:spPr bwMode="auto">
          <a:xfrm>
            <a:off x="731520" y="1371599"/>
            <a:ext cx="4663440" cy="5212075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100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foo();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bar(2);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"%d\n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int64_t*</a:t>
            </a:r>
            <a:r>
              <a:rPr lang="en-US" sz="1600" dirty="0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333;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+=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(x);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&amp;x;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int64_t 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param){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param * 2;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C3C282-3D93-4348-84D1-570D3FE665CD}"/>
              </a:ext>
            </a:extLst>
          </p:cNvPr>
          <p:cNvSpPr/>
          <p:nvPr/>
        </p:nvSpPr>
        <p:spPr bwMode="auto">
          <a:xfrm>
            <a:off x="8420100" y="2318996"/>
            <a:ext cx="228600" cy="283278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D77B1B8-4C2B-4E6D-A30F-51B8167E5861}"/>
              </a:ext>
            </a:extLst>
          </p:cNvPr>
          <p:cNvCxnSpPr/>
          <p:nvPr/>
        </p:nvCxnSpPr>
        <p:spPr bwMode="auto">
          <a:xfrm>
            <a:off x="8534400" y="2460278"/>
            <a:ext cx="0" cy="44859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8433F13-6817-4673-A09F-8BB9BC02E353}"/>
              </a:ext>
            </a:extLst>
          </p:cNvPr>
          <p:cNvSpPr txBox="1"/>
          <p:nvPr/>
        </p:nvSpPr>
        <p:spPr>
          <a:xfrm>
            <a:off x="8224929" y="286549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????</a:t>
            </a:r>
          </a:p>
        </p:txBody>
      </p:sp>
    </p:spTree>
    <p:extLst>
      <p:ext uri="{BB962C8B-B14F-4D97-AF65-F5344CB8AC3E}">
        <p14:creationId xmlns:p14="http://schemas.microsoft.com/office/powerpoint/2010/main" val="34702386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Definitions vs. Declarations</a:t>
            </a:r>
          </a:p>
          <a:p>
            <a:r>
              <a:rPr lang="en-US" dirty="0"/>
              <a:t>C’s Memory Model (CSE 351 refresher)</a:t>
            </a:r>
          </a:p>
          <a:p>
            <a:r>
              <a:rPr lang="en-US" dirty="0"/>
              <a:t>Pointers (CSE 351 refresher)</a:t>
            </a:r>
          </a:p>
          <a:p>
            <a:r>
              <a:rPr lang="en-US" b="1" dirty="0">
                <a:solidFill>
                  <a:srgbClr val="4B2A85"/>
                </a:solidFill>
              </a:rPr>
              <a:t>Arrays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812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Definition</a:t>
            </a:r>
            <a:r>
              <a:rPr lang="en-US" dirty="0"/>
              <a:t>: 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name[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1"/>
            <a:r>
              <a:rPr lang="en-US" dirty="0"/>
              <a:t>Allocates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 err="1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/>
              <a:t> bytes of </a:t>
            </a:r>
            <a:r>
              <a:rPr lang="en-US" i="1" dirty="0"/>
              <a:t>contiguous</a:t>
            </a:r>
            <a:r>
              <a:rPr lang="en-US" dirty="0"/>
              <a:t> memory</a:t>
            </a:r>
          </a:p>
          <a:p>
            <a:pPr lvl="1"/>
            <a:r>
              <a:rPr lang="en-US" dirty="0"/>
              <a:t>Normal usage is a compile-time constant for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br>
              <a:rPr lang="en-US" dirty="0"/>
            </a:br>
            <a:r>
              <a:rPr lang="en-US" dirty="0"/>
              <a:t>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 err="1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scores[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175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r>
              <a:rPr lang="en-US" dirty="0"/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Initially, array values are “garbage”</a:t>
            </a:r>
          </a:p>
          <a:p>
            <a:pPr lvl="3"/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Size of an array</a:t>
            </a:r>
          </a:p>
          <a:p>
            <a:pPr lvl="1"/>
            <a:r>
              <a:rPr lang="en-US" dirty="0"/>
              <a:t>Not stored anywhere – array does not know its own size!</a:t>
            </a:r>
          </a:p>
          <a:p>
            <a:pPr lvl="2"/>
            <a:r>
              <a:rPr lang="en-US" dirty="0" err="1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(array)</a:t>
            </a:r>
            <a:r>
              <a:rPr lang="en-US" dirty="0"/>
              <a:t> only works in variable scope of array definition</a:t>
            </a:r>
          </a:p>
          <a:p>
            <a:pPr lvl="1"/>
            <a:r>
              <a:rPr lang="en-US" dirty="0"/>
              <a:t>Recent versions of C (but </a:t>
            </a:r>
            <a:r>
              <a:rPr lang="en-US" i="1" dirty="0"/>
              <a:t>not</a:t>
            </a:r>
            <a:r>
              <a:rPr lang="en-US" dirty="0"/>
              <a:t> C++) allow for variable-length arrays</a:t>
            </a:r>
          </a:p>
          <a:p>
            <a:pPr lvl="2"/>
            <a:r>
              <a:rPr lang="en-US" dirty="0"/>
              <a:t>Uncommon and can be considered bad practice [</a:t>
            </a:r>
            <a:r>
              <a:rPr lang="en-US" i="1" dirty="0"/>
              <a:t>we won’t use</a:t>
            </a:r>
            <a:r>
              <a:rPr lang="en-US" dirty="0"/>
              <a:t>]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371600" y="6035040"/>
            <a:ext cx="4206240" cy="731520"/>
          </a:xfrm>
          <a:prstGeom prst="roundRect">
            <a:avLst>
              <a:gd name="adj" fmla="val 1482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 =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175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scores[n];</a:t>
            </a:r>
            <a:r>
              <a:rPr lang="en-US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OK in C99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2371592" y="1411593"/>
            <a:ext cx="3017520" cy="457200"/>
          </a:xfrm>
          <a:prstGeom prst="roundRect">
            <a:avLst>
              <a:gd name="adj" fmla="val 14824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name[</a:t>
            </a:r>
            <a:r>
              <a:rPr lang="en-US" sz="2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24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71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931920"/>
          </a:xfrm>
        </p:spPr>
        <p:txBody>
          <a:bodyPr/>
          <a:lstStyle/>
          <a:p>
            <a:r>
              <a:rPr lang="en-US" u="sng" dirty="0"/>
              <a:t>Initialization</a:t>
            </a:r>
            <a:r>
              <a:rPr lang="en-US" dirty="0"/>
              <a:t>: 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name[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 = {val0,…,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dirty="0"/>
              <a:t> initialization can </a:t>
            </a:r>
            <a:r>
              <a:rPr lang="en-US" i="1" dirty="0"/>
              <a:t>only</a:t>
            </a:r>
            <a:r>
              <a:rPr lang="en-US" dirty="0"/>
              <a:t> be used at time of definition</a:t>
            </a:r>
          </a:p>
          <a:p>
            <a:pPr lvl="1"/>
            <a:r>
              <a:rPr lang="en-US" dirty="0"/>
              <a:t>If no </a:t>
            </a:r>
            <a:r>
              <a:rPr lang="en-US" dirty="0">
                <a:solidFill>
                  <a:schemeClr val="accent1"/>
                </a:solidFill>
              </a:rPr>
              <a:t>size </a:t>
            </a:r>
            <a:r>
              <a:rPr lang="en-US" dirty="0"/>
              <a:t>supplied, infers from length of array initializer</a:t>
            </a:r>
          </a:p>
          <a:p>
            <a:pPr lvl="2"/>
            <a:endParaRPr lang="en-US" dirty="0"/>
          </a:p>
          <a:p>
            <a:r>
              <a:rPr lang="en-US" dirty="0"/>
              <a:t>Array name used as identifier for “collection of data”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name[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/>
              <a:t> specifies an element of the array and can be used as an assignment target or as a value in an expression</a:t>
            </a:r>
          </a:p>
          <a:p>
            <a:pPr lvl="1"/>
            <a:r>
              <a:rPr lang="en-US" dirty="0"/>
              <a:t>Array name (by itself) produces the address of the start of the array</a:t>
            </a:r>
          </a:p>
          <a:p>
            <a:pPr lvl="2"/>
            <a:r>
              <a:rPr lang="en-US" dirty="0"/>
              <a:t>Cannot be assigned to / changed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920240" y="5669280"/>
            <a:ext cx="5303520" cy="914400"/>
          </a:xfrm>
          <a:prstGeom prst="roundRect">
            <a:avLst>
              <a:gd name="adj" fmla="val 1569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primes[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primes[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primes[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memory smash!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2648172" y="1413375"/>
            <a:ext cx="6126480" cy="457200"/>
          </a:xfrm>
          <a:prstGeom prst="roundRect">
            <a:avLst>
              <a:gd name="adj" fmla="val 14824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name[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 = {val0,…,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sz="24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851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r>
              <a:rPr lang="en-US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Exercise 1 due Friday morning, 11:00 am</a:t>
            </a:r>
          </a:p>
          <a:p>
            <a:endParaRPr lang="en-US" dirty="0"/>
          </a:p>
          <a:p>
            <a:r>
              <a:rPr lang="en-US" dirty="0"/>
              <a:t>If you don’t have a </a:t>
            </a:r>
            <a:r>
              <a:rPr lang="en-US" dirty="0" err="1"/>
              <a:t>gradescope</a:t>
            </a:r>
            <a:r>
              <a:rPr lang="en-US" dirty="0"/>
              <a:t> account, make a private ed post with your name, student id# and </a:t>
            </a:r>
            <a:r>
              <a:rPr lang="en-US" dirty="0" err="1"/>
              <a:t>uw</a:t>
            </a:r>
            <a:r>
              <a:rPr lang="en-US" dirty="0"/>
              <a:t> email address (</a:t>
            </a:r>
            <a:r>
              <a:rPr lang="en-US" i="1" dirty="0"/>
              <a:t>xyzzy</a:t>
            </a:r>
            <a:r>
              <a:rPr lang="en-US" dirty="0"/>
              <a:t>@uw.edu) so we can get you set up</a:t>
            </a:r>
          </a:p>
          <a:p>
            <a:endParaRPr lang="en-US" dirty="0"/>
          </a:p>
          <a:p>
            <a:r>
              <a:rPr lang="en-US" dirty="0"/>
              <a:t>Pre-quarter survey &amp; Mini Bio out</a:t>
            </a:r>
          </a:p>
          <a:p>
            <a:pPr lvl="1"/>
            <a:r>
              <a:rPr lang="en-US" dirty="0"/>
              <a:t>Survey to collect information about how to best handle things this quarter.</a:t>
            </a:r>
          </a:p>
          <a:p>
            <a:pPr lvl="1"/>
            <a:r>
              <a:rPr lang="en-US" dirty="0"/>
              <a:t>Due Friday April 2</a:t>
            </a:r>
            <a:r>
              <a:rPr lang="en-US" baseline="30000" dirty="0"/>
              <a:t>nd</a:t>
            </a:r>
            <a:r>
              <a:rPr lang="en-US" dirty="0"/>
              <a:t> at 11:59 pm</a:t>
            </a:r>
          </a:p>
          <a:p>
            <a:pPr lvl="1"/>
            <a:r>
              <a:rPr lang="en-US" dirty="0"/>
              <a:t>Is for credit, ~1 point of an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936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Multi-dimensional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Generic 2D format:  </a:t>
            </a:r>
            <a:br>
              <a:rPr lang="en-US" dirty="0"/>
            </a:b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name[</a:t>
            </a:r>
            <a:r>
              <a:rPr lang="en-US" sz="2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rows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cols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] = {{values},…,{values}};</a:t>
            </a:r>
          </a:p>
          <a:p>
            <a:pPr lvl="1"/>
            <a:r>
              <a:rPr lang="en-US" dirty="0"/>
              <a:t>Still allocates a single, contiguous chunk of memory</a:t>
            </a:r>
          </a:p>
          <a:p>
            <a:pPr lvl="1"/>
            <a:r>
              <a:rPr lang="en-US" dirty="0"/>
              <a:t>C is </a:t>
            </a:r>
            <a:r>
              <a:rPr lang="en-US" i="1" dirty="0"/>
              <a:t>row-major</a:t>
            </a:r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pPr lvl="1"/>
            <a:r>
              <a:rPr lang="en-US" dirty="0"/>
              <a:t>2-D arrays normally only useful if size known in advance.  Otherwise use dynamically-allocated data and pointers (later)</a:t>
            </a:r>
          </a:p>
          <a:p>
            <a:pPr lvl="1"/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920240" y="3178883"/>
            <a:ext cx="5303520" cy="2377440"/>
          </a:xfrm>
          <a:prstGeom prst="roundRect">
            <a:avLst>
              <a:gd name="adj" fmla="val 889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2-row, 3-column array of doubles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grid[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3-row, 5-column array of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69CD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matrix[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</a:p>
          <a:p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},</a:t>
            </a:r>
          </a:p>
          <a:p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},</a:t>
            </a:r>
          </a:p>
          <a:p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47171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as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It’s tricky to use arrays as parameters</a:t>
            </a:r>
          </a:p>
          <a:p>
            <a:pPr lvl="1"/>
            <a:r>
              <a:rPr lang="en-US" dirty="0"/>
              <a:t>What happens when you use an array name as an argument?</a:t>
            </a:r>
          </a:p>
          <a:p>
            <a:pPr lvl="1"/>
            <a:r>
              <a:rPr lang="en-US" dirty="0"/>
              <a:t>Arrays do not know their own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463040" y="2926080"/>
            <a:ext cx="6217920" cy="292608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a[]);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prototype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numbers[]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sum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(numbers);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a[])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sum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...???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412312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1: Declare Array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Problem:  loss of generality/flexibility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32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463040" y="1371600"/>
            <a:ext cx="6217920" cy="393192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prototype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numbers[]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sum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(numbers);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8BB1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"sum is: 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sum);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sum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sum;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3238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2: Pass Size as Parameter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33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1463040" y="1371600"/>
            <a:ext cx="6217920" cy="393192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a[],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prototype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numbers[]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33997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sum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8BB1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"sum is: 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sum);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a[],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sum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sum;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5303520"/>
            <a:ext cx="1645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arraysum.c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B608960-63E3-C242-9DE7-66850113E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4664" y="5835863"/>
            <a:ext cx="7567975" cy="588318"/>
          </a:xfrm>
        </p:spPr>
        <p:txBody>
          <a:bodyPr/>
          <a:lstStyle/>
          <a:p>
            <a:pPr lvl="1"/>
            <a:r>
              <a:rPr lang="en-US" dirty="0"/>
              <a:t>Standard idiom in C programs</a:t>
            </a:r>
          </a:p>
        </p:txBody>
      </p:sp>
    </p:spTree>
    <p:extLst>
      <p:ext uri="{BB962C8B-B14F-4D97-AF65-F5344CB8AC3E}">
        <p14:creationId xmlns:p14="http://schemas.microsoft.com/office/powerpoint/2010/main" val="3964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Parameters: reference vs.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fundamental parameter-passing schemes in programming languages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FF0000"/>
                </a:solidFill>
              </a:rPr>
              <a:t>Call-by-value</a:t>
            </a:r>
          </a:p>
          <a:p>
            <a:pPr lvl="1"/>
            <a:r>
              <a:rPr lang="en-US" dirty="0"/>
              <a:t>Parameter is a local variable initialized with a copy of the calling argument when the function is called; manipulating the parameter only changes the copy, </a:t>
            </a:r>
            <a:r>
              <a:rPr lang="en-US" i="1" dirty="0"/>
              <a:t>not</a:t>
            </a:r>
            <a:r>
              <a:rPr lang="en-US" dirty="0"/>
              <a:t> the calling argument</a:t>
            </a:r>
          </a:p>
          <a:p>
            <a:pPr lvl="1"/>
            <a:r>
              <a:rPr lang="en-US" b="1" dirty="0"/>
              <a:t>C</a:t>
            </a:r>
            <a:r>
              <a:rPr lang="en-US" dirty="0"/>
              <a:t>, </a:t>
            </a:r>
            <a:r>
              <a:rPr lang="en-US" b="1" dirty="0"/>
              <a:t>Java</a:t>
            </a:r>
            <a:r>
              <a:rPr lang="en-US" dirty="0"/>
              <a:t>, C++ (most things)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FF0000"/>
                </a:solidFill>
              </a:rPr>
              <a:t>Call-by-reference</a:t>
            </a:r>
          </a:p>
          <a:p>
            <a:pPr lvl="1"/>
            <a:r>
              <a:rPr lang="en-US" dirty="0"/>
              <a:t>Parameter is an alias for the supplied argument; manipulating the parameter manipulates the calling argument</a:t>
            </a:r>
          </a:p>
          <a:p>
            <a:pPr lvl="1"/>
            <a:r>
              <a:rPr lang="en-US" dirty="0"/>
              <a:t>C++ references (we’ll see these later)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4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CC692-A41F-8E43-A21E-9754D3D54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what’s the story for arrays?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CBD76-4247-BA43-8FC4-45D92CC77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it call-by-value or call-by-reference?</a:t>
            </a:r>
          </a:p>
          <a:p>
            <a:r>
              <a:rPr lang="en-US" dirty="0"/>
              <a:t>Technical answer: a T[ ] array parameter is “promoted” to a pointer of type T*, and the </a:t>
            </a:r>
            <a:r>
              <a:rPr lang="en-US" i="1" dirty="0"/>
              <a:t>pointer</a:t>
            </a:r>
            <a:r>
              <a:rPr lang="en-US" dirty="0"/>
              <a:t> is passed by value</a:t>
            </a:r>
          </a:p>
          <a:p>
            <a:pPr lvl="1"/>
            <a:r>
              <a:rPr lang="en-US" dirty="0"/>
              <a:t>So it acts like a call-by-reference array (if </a:t>
            </a:r>
            <a:r>
              <a:rPr lang="en-US" dirty="0" err="1"/>
              <a:t>callee</a:t>
            </a:r>
            <a:r>
              <a:rPr lang="en-US" dirty="0"/>
              <a:t> changes the array parameter elements it changes the caller’s array)</a:t>
            </a:r>
          </a:p>
          <a:p>
            <a:pPr lvl="1"/>
            <a:r>
              <a:rPr lang="en-US" dirty="0"/>
              <a:t>But it’s really a call-by-value pointer (the </a:t>
            </a:r>
            <a:r>
              <a:rPr lang="en-US" dirty="0" err="1"/>
              <a:t>callee</a:t>
            </a:r>
            <a:r>
              <a:rPr lang="en-US" dirty="0"/>
              <a:t> can change the pointer parameter to point to something else(!))</a:t>
            </a:r>
          </a:p>
          <a:p>
            <a:pPr lvl="2"/>
            <a:r>
              <a:rPr lang="en-US" dirty="0"/>
              <a:t>This is because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dirty="0"/>
              <a:t>is really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T+i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/>
              <a:t> . We aren’t changing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/>
              <a:t>!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D1D53-1B9B-7943-96F3-7585B93EEF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35</a:t>
            </a:fld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F10ED59-7D08-684A-9698-743885CCF7C0}"/>
              </a:ext>
            </a:extLst>
          </p:cNvPr>
          <p:cNvSpPr/>
          <p:nvPr/>
        </p:nvSpPr>
        <p:spPr bwMode="auto">
          <a:xfrm>
            <a:off x="853440" y="4825543"/>
            <a:ext cx="7680960" cy="1828800"/>
          </a:xfrm>
          <a:prstGeom prst="roundRect">
            <a:avLst>
              <a:gd name="adj" fmla="val 965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evil!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   // copies source array to itself!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265814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Returning an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743200"/>
          </a:xfrm>
        </p:spPr>
        <p:txBody>
          <a:bodyPr/>
          <a:lstStyle/>
          <a:p>
            <a:r>
              <a:rPr lang="en-US" dirty="0"/>
              <a:t>Local variables, including arrays, are allocated on the Stack</a:t>
            </a:r>
          </a:p>
          <a:p>
            <a:pPr lvl="1"/>
            <a:r>
              <a:rPr lang="en-US" dirty="0"/>
              <a:t>They “disappear” when a function returns!</a:t>
            </a:r>
          </a:p>
          <a:p>
            <a:pPr lvl="1"/>
            <a:r>
              <a:rPr lang="en-US" dirty="0"/>
              <a:t>Can’t safely return local arrays from functions</a:t>
            </a:r>
          </a:p>
          <a:p>
            <a:pPr lvl="2"/>
            <a:r>
              <a:rPr lang="en-US" dirty="0"/>
              <a:t>Can’t return an array as a return value – why not?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371600" y="3840480"/>
            <a:ext cx="6400800" cy="2377440"/>
          </a:xfrm>
          <a:prstGeom prst="roundRect">
            <a:avLst>
              <a:gd name="adj" fmla="val 965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[size];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 in C99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compiler error, but wrong!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621792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buggy_copyarray.c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575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Output Parameter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743200"/>
          </a:xfrm>
        </p:spPr>
        <p:txBody>
          <a:bodyPr/>
          <a:lstStyle/>
          <a:p>
            <a:r>
              <a:rPr lang="en-US" dirty="0"/>
              <a:t>Create the “returned” array in the caller</a:t>
            </a:r>
          </a:p>
          <a:p>
            <a:pPr lvl="1"/>
            <a:r>
              <a:rPr lang="en-US" dirty="0"/>
              <a:t>Pass it as an </a:t>
            </a:r>
            <a:r>
              <a:rPr lang="en-US" dirty="0">
                <a:solidFill>
                  <a:srgbClr val="FF0000"/>
                </a:solidFill>
              </a:rPr>
              <a:t>output parameter</a:t>
            </a:r>
            <a:r>
              <a:rPr lang="en-US" dirty="0"/>
              <a:t>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en-US" dirty="0"/>
              <a:t>A pointer parameter that allows the called function to store values that the caller can use</a:t>
            </a:r>
          </a:p>
          <a:p>
            <a:pPr lvl="1"/>
            <a:r>
              <a:rPr lang="en-US" dirty="0"/>
              <a:t>Works because arrays are “passed” as pointers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" y="4206240"/>
            <a:ext cx="7680960" cy="1828800"/>
          </a:xfrm>
          <a:prstGeom prst="roundRect">
            <a:avLst>
              <a:gd name="adj" fmla="val 965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039143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copyarray.c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5152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4336"/>
          </a:xfrm>
        </p:spPr>
        <p:txBody>
          <a:bodyPr/>
          <a:lstStyle/>
          <a:p>
            <a:r>
              <a:rPr lang="en-US" dirty="0"/>
              <a:t>Output parameters are common in library functions</a:t>
            </a:r>
          </a:p>
          <a:p>
            <a:pPr lvl="1"/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strtol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endptr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base);</a:t>
            </a:r>
          </a:p>
          <a:p>
            <a:pPr lvl="1"/>
            <a:r>
              <a:rPr lang="en-US" sz="24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sscanf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format, ...);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" y="3657600"/>
            <a:ext cx="7680960" cy="2377440"/>
          </a:xfrm>
          <a:prstGeom prst="roundRect">
            <a:avLst>
              <a:gd name="adj" fmla="val 965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str1 =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"333 rocks"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str2[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converts "333 rocks" into long --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pEnd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conversion end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strtol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(str1,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reads string into arguments based on format string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sscanf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"3 blind mice"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"%d %s"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str2);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603504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outparam.c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8478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4C45C-2E92-460B-9AF4-4518579B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Memory Diagram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2148B7-A1E2-4575-A947-C1FA75D5BB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39</a:t>
            </a:fld>
            <a:endParaRPr lang="en-US"/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6BF14A34-A809-48EA-9E3E-199A6FC49829}"/>
              </a:ext>
            </a:extLst>
          </p:cNvPr>
          <p:cNvSpPr/>
          <p:nvPr/>
        </p:nvSpPr>
        <p:spPr bwMode="auto">
          <a:xfrm>
            <a:off x="230444" y="3848881"/>
            <a:ext cx="6260791" cy="2815873"/>
          </a:xfrm>
          <a:prstGeom prst="roundRect">
            <a:avLst>
              <a:gd name="adj" fmla="val 965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original[]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351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copy[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(original, copy,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size)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02E625-FEC8-4F91-A6B7-24C21237F65F}"/>
              </a:ext>
            </a:extLst>
          </p:cNvPr>
          <p:cNvSpPr txBox="1"/>
          <p:nvPr/>
        </p:nvSpPr>
        <p:spPr>
          <a:xfrm>
            <a:off x="844061" y="1197678"/>
            <a:ext cx="5838093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main()</a:t>
            </a: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CB66D9-79AA-4C64-8C47-9F213ACA5D53}"/>
              </a:ext>
            </a:extLst>
          </p:cNvPr>
          <p:cNvSpPr txBox="1"/>
          <p:nvPr/>
        </p:nvSpPr>
        <p:spPr>
          <a:xfrm>
            <a:off x="1406769" y="1483808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original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D3B027-8BC1-4645-B29A-918CC2B22885}"/>
              </a:ext>
            </a:extLst>
          </p:cNvPr>
          <p:cNvSpPr txBox="1"/>
          <p:nvPr/>
        </p:nvSpPr>
        <p:spPr>
          <a:xfrm>
            <a:off x="4963296" y="1486759"/>
            <a:ext cx="627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copy</a:t>
            </a: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61406E89-C01C-4D61-8763-C6C7A550F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023281"/>
              </p:ext>
            </p:extLst>
          </p:nvPr>
        </p:nvGraphicFramePr>
        <p:xfrm>
          <a:off x="1003439" y="1904664"/>
          <a:ext cx="2176569" cy="365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5523">
                  <a:extLst>
                    <a:ext uri="{9D8B030D-6E8A-4147-A177-3AD203B41FA5}">
                      <a16:colId xmlns:a16="http://schemas.microsoft.com/office/drawing/2014/main" val="3910430285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3074478219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867819522"/>
                    </a:ext>
                  </a:extLst>
                </a:gridCol>
              </a:tblGrid>
              <a:tr h="32908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114377"/>
                  </a:ext>
                </a:extLst>
              </a:tr>
            </a:tbl>
          </a:graphicData>
        </a:graphic>
      </p:graphicFrame>
      <p:graphicFrame>
        <p:nvGraphicFramePr>
          <p:cNvPr id="17" name="Table 13">
            <a:extLst>
              <a:ext uri="{FF2B5EF4-FFF2-40B4-BE49-F238E27FC236}">
                <a16:creationId xmlns:a16="http://schemas.microsoft.com/office/drawing/2014/main" id="{0B889DC7-9785-4877-965A-51894D968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909609"/>
              </p:ext>
            </p:extLst>
          </p:nvPr>
        </p:nvGraphicFramePr>
        <p:xfrm>
          <a:off x="4188622" y="1904664"/>
          <a:ext cx="2176569" cy="365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5523">
                  <a:extLst>
                    <a:ext uri="{9D8B030D-6E8A-4147-A177-3AD203B41FA5}">
                      <a16:colId xmlns:a16="http://schemas.microsoft.com/office/drawing/2014/main" val="3910430285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3074478219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867819522"/>
                    </a:ext>
                  </a:extLst>
                </a:gridCol>
              </a:tblGrid>
              <a:tr h="32908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???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???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???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114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609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Homework 0 out tonight</a:t>
            </a:r>
          </a:p>
          <a:p>
            <a:pPr lvl="1"/>
            <a:r>
              <a:rPr lang="en-US" dirty="0"/>
              <a:t>Logistics and infrastructure for projects</a:t>
            </a:r>
          </a:p>
          <a:p>
            <a:pPr lvl="2"/>
            <a:r>
              <a:rPr lang="en-US" dirty="0"/>
              <a:t>Gitlab email sent later today when repos created – no action needed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Please make a private ed post if you don’t have a repo and/or the hw0 files on Thursday</a:t>
            </a:r>
          </a:p>
          <a:p>
            <a:pPr marL="685800" lvl="2" indent="0">
              <a:buNone/>
            </a:pPr>
            <a:endParaRPr lang="en-US" dirty="0"/>
          </a:p>
          <a:p>
            <a:r>
              <a:rPr lang="en-US" dirty="0"/>
              <a:t>Reference system for grading is CSE labs/</a:t>
            </a:r>
            <a:r>
              <a:rPr lang="en-US" dirty="0" err="1"/>
              <a:t>attu</a:t>
            </a:r>
            <a:r>
              <a:rPr lang="en-US" dirty="0"/>
              <a:t>/current VM</a:t>
            </a:r>
          </a:p>
          <a:p>
            <a:pPr lvl="1"/>
            <a:r>
              <a:rPr lang="en-US" dirty="0"/>
              <a:t>For both exercises and homework (project) code</a:t>
            </a:r>
          </a:p>
          <a:p>
            <a:pPr lvl="1"/>
            <a:r>
              <a:rPr lang="en-US" dirty="0"/>
              <a:t>It’s your job to be sure your solution(s) work on them</a:t>
            </a:r>
          </a:p>
          <a:p>
            <a:pPr lvl="2"/>
            <a:r>
              <a:rPr lang="en-US" dirty="0"/>
              <a:t>Just because it works on </a:t>
            </a:r>
            <a:r>
              <a:rPr lang="en-US" dirty="0" err="1"/>
              <a:t>ReallyCoolLinuxDistribution</a:t>
            </a:r>
            <a:r>
              <a:rPr lang="en-US" dirty="0"/>
              <a:t>® doesn’t mean it for sure works on other Linux systems, including ours.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7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4C45C-2E92-460B-9AF4-4518579B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Memory Diagram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2148B7-A1E2-4575-A947-C1FA75D5BB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40</a:t>
            </a:fld>
            <a:endParaRPr lang="en-US"/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6BF14A34-A809-48EA-9E3E-199A6FC49829}"/>
              </a:ext>
            </a:extLst>
          </p:cNvPr>
          <p:cNvSpPr/>
          <p:nvPr/>
        </p:nvSpPr>
        <p:spPr bwMode="auto">
          <a:xfrm>
            <a:off x="230444" y="3848881"/>
            <a:ext cx="6260791" cy="2815873"/>
          </a:xfrm>
          <a:prstGeom prst="roundRect">
            <a:avLst>
              <a:gd name="adj" fmla="val 965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original[]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351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copy[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(original, copy,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size)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02E625-FEC8-4F91-A6B7-24C21237F65F}"/>
              </a:ext>
            </a:extLst>
          </p:cNvPr>
          <p:cNvSpPr txBox="1"/>
          <p:nvPr/>
        </p:nvSpPr>
        <p:spPr>
          <a:xfrm>
            <a:off x="844061" y="1197678"/>
            <a:ext cx="5838093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main()</a:t>
            </a: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DEA0CA-4818-48D3-AE35-92623B0DC7D7}"/>
              </a:ext>
            </a:extLst>
          </p:cNvPr>
          <p:cNvSpPr txBox="1"/>
          <p:nvPr/>
        </p:nvSpPr>
        <p:spPr>
          <a:xfrm>
            <a:off x="844061" y="2408954"/>
            <a:ext cx="5838093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copyArray</a:t>
            </a:r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()</a:t>
            </a: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CB66D9-79AA-4C64-8C47-9F213ACA5D53}"/>
              </a:ext>
            </a:extLst>
          </p:cNvPr>
          <p:cNvSpPr txBox="1"/>
          <p:nvPr/>
        </p:nvSpPr>
        <p:spPr>
          <a:xfrm>
            <a:off x="1406769" y="1483808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original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D3B027-8BC1-4645-B29A-918CC2B22885}"/>
              </a:ext>
            </a:extLst>
          </p:cNvPr>
          <p:cNvSpPr txBox="1"/>
          <p:nvPr/>
        </p:nvSpPr>
        <p:spPr>
          <a:xfrm>
            <a:off x="4963296" y="1486759"/>
            <a:ext cx="627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copy</a:t>
            </a: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61406E89-C01C-4D61-8763-C6C7A550FBC2}"/>
              </a:ext>
            </a:extLst>
          </p:cNvPr>
          <p:cNvGraphicFramePr>
            <a:graphicFrameLocks noGrp="1"/>
          </p:cNvGraphicFramePr>
          <p:nvPr/>
        </p:nvGraphicFramePr>
        <p:xfrm>
          <a:off x="1003439" y="1904664"/>
          <a:ext cx="2176569" cy="365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5523">
                  <a:extLst>
                    <a:ext uri="{9D8B030D-6E8A-4147-A177-3AD203B41FA5}">
                      <a16:colId xmlns:a16="http://schemas.microsoft.com/office/drawing/2014/main" val="3910430285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3074478219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867819522"/>
                    </a:ext>
                  </a:extLst>
                </a:gridCol>
              </a:tblGrid>
              <a:tr h="32908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114377"/>
                  </a:ext>
                </a:extLst>
              </a:tr>
            </a:tbl>
          </a:graphicData>
        </a:graphic>
      </p:graphicFrame>
      <p:graphicFrame>
        <p:nvGraphicFramePr>
          <p:cNvPr id="17" name="Table 13">
            <a:extLst>
              <a:ext uri="{FF2B5EF4-FFF2-40B4-BE49-F238E27FC236}">
                <a16:creationId xmlns:a16="http://schemas.microsoft.com/office/drawing/2014/main" id="{0B889DC7-9785-4877-965A-51894D968C02}"/>
              </a:ext>
            </a:extLst>
          </p:cNvPr>
          <p:cNvGraphicFramePr>
            <a:graphicFrameLocks noGrp="1"/>
          </p:cNvGraphicFramePr>
          <p:nvPr/>
        </p:nvGraphicFramePr>
        <p:xfrm>
          <a:off x="4188622" y="1904664"/>
          <a:ext cx="2176569" cy="365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5523">
                  <a:extLst>
                    <a:ext uri="{9D8B030D-6E8A-4147-A177-3AD203B41FA5}">
                      <a16:colId xmlns:a16="http://schemas.microsoft.com/office/drawing/2014/main" val="3910430285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3074478219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867819522"/>
                    </a:ext>
                  </a:extLst>
                </a:gridCol>
              </a:tblGrid>
              <a:tr h="32908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???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???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???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114377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BFFD2A2-CCCF-4A50-98FB-86370A3EAC48}"/>
              </a:ext>
            </a:extLst>
          </p:cNvPr>
          <p:cNvSpPr txBox="1"/>
          <p:nvPr/>
        </p:nvSpPr>
        <p:spPr>
          <a:xfrm>
            <a:off x="1307952" y="2813505"/>
            <a:ext cx="448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src</a:t>
            </a: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92C265-F048-4BD9-9F31-44B1DF9AB37A}"/>
              </a:ext>
            </a:extLst>
          </p:cNvPr>
          <p:cNvSpPr txBox="1"/>
          <p:nvPr/>
        </p:nvSpPr>
        <p:spPr>
          <a:xfrm>
            <a:off x="4318836" y="2824419"/>
            <a:ext cx="470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dst</a:t>
            </a: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B8439C-18FF-487B-B0AA-4AEC19378233}"/>
              </a:ext>
            </a:extLst>
          </p:cNvPr>
          <p:cNvSpPr txBox="1"/>
          <p:nvPr/>
        </p:nvSpPr>
        <p:spPr>
          <a:xfrm>
            <a:off x="2776708" y="2824452"/>
            <a:ext cx="528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size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C957CB-556D-4FF4-B33F-D25D3C2204DC}"/>
              </a:ext>
            </a:extLst>
          </p:cNvPr>
          <p:cNvSpPr txBox="1"/>
          <p:nvPr/>
        </p:nvSpPr>
        <p:spPr>
          <a:xfrm>
            <a:off x="3374949" y="2813505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CDE778-0512-40A4-AF8D-AA085E29EC5A}"/>
              </a:ext>
            </a:extLst>
          </p:cNvPr>
          <p:cNvSpPr txBox="1"/>
          <p:nvPr/>
        </p:nvSpPr>
        <p:spPr>
          <a:xfrm>
            <a:off x="4923663" y="2814534"/>
            <a:ext cx="52892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B4AA37-212E-46E2-8C52-9B87072BE2DD}"/>
              </a:ext>
            </a:extLst>
          </p:cNvPr>
          <p:cNvSpPr txBox="1"/>
          <p:nvPr/>
        </p:nvSpPr>
        <p:spPr>
          <a:xfrm>
            <a:off x="1826235" y="2857267"/>
            <a:ext cx="52892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35328281-7272-4523-9FC6-8B5D30FC2F08}"/>
              </a:ext>
            </a:extLst>
          </p:cNvPr>
          <p:cNvCxnSpPr>
            <a:cxnSpLocks/>
            <a:stCxn id="19" idx="2"/>
            <a:endCxn id="13" idx="1"/>
          </p:cNvCxnSpPr>
          <p:nvPr/>
        </p:nvCxnSpPr>
        <p:spPr bwMode="auto">
          <a:xfrm rot="5400000" flipH="1">
            <a:off x="977541" y="2113442"/>
            <a:ext cx="1139055" cy="1087260"/>
          </a:xfrm>
          <a:prstGeom prst="curvedConnector4">
            <a:avLst>
              <a:gd name="adj1" fmla="val -20069"/>
              <a:gd name="adj2" fmla="val 121025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DCB05DD9-6B67-4DDD-8F89-5CF2B1BDC13D}"/>
              </a:ext>
            </a:extLst>
          </p:cNvPr>
          <p:cNvCxnSpPr>
            <a:cxnSpLocks/>
          </p:cNvCxnSpPr>
          <p:nvPr/>
        </p:nvCxnSpPr>
        <p:spPr bwMode="auto">
          <a:xfrm rot="5400000" flipH="1">
            <a:off x="4147530" y="2067087"/>
            <a:ext cx="1139055" cy="1087260"/>
          </a:xfrm>
          <a:prstGeom prst="curvedConnector4">
            <a:avLst>
              <a:gd name="adj1" fmla="val -20069"/>
              <a:gd name="adj2" fmla="val 121025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FB94736-BA05-4C4D-994F-7F3C8B887130}"/>
              </a:ext>
            </a:extLst>
          </p:cNvPr>
          <p:cNvSpPr txBox="1"/>
          <p:nvPr/>
        </p:nvSpPr>
        <p:spPr>
          <a:xfrm>
            <a:off x="6561574" y="3998329"/>
            <a:ext cx="220142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dirty="0"/>
              <a:t>is really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dst+i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/>
              <a:t> . We aren’t changing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dirty="0"/>
              <a:t>!</a:t>
            </a: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2111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4C45C-2E92-460B-9AF4-4518579B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Memory Diagram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2148B7-A1E2-4575-A947-C1FA75D5BB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41</a:t>
            </a:fld>
            <a:endParaRPr lang="en-US"/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6BF14A34-A809-48EA-9E3E-199A6FC49829}"/>
              </a:ext>
            </a:extLst>
          </p:cNvPr>
          <p:cNvSpPr/>
          <p:nvPr/>
        </p:nvSpPr>
        <p:spPr bwMode="auto">
          <a:xfrm>
            <a:off x="230444" y="3848881"/>
            <a:ext cx="6260791" cy="2815873"/>
          </a:xfrm>
          <a:prstGeom prst="roundRect">
            <a:avLst>
              <a:gd name="adj" fmla="val 965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original[]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351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copy[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(original, copy,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copyArray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size)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C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02E625-FEC8-4F91-A6B7-24C21237F65F}"/>
              </a:ext>
            </a:extLst>
          </p:cNvPr>
          <p:cNvSpPr txBox="1"/>
          <p:nvPr/>
        </p:nvSpPr>
        <p:spPr>
          <a:xfrm>
            <a:off x="844061" y="1197678"/>
            <a:ext cx="5838093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main()</a:t>
            </a: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DEA0CA-4818-48D3-AE35-92623B0DC7D7}"/>
              </a:ext>
            </a:extLst>
          </p:cNvPr>
          <p:cNvSpPr txBox="1"/>
          <p:nvPr/>
        </p:nvSpPr>
        <p:spPr>
          <a:xfrm>
            <a:off x="844061" y="2408954"/>
            <a:ext cx="5838093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copyArray</a:t>
            </a:r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()</a:t>
            </a: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b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</a:b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CB66D9-79AA-4C64-8C47-9F213ACA5D53}"/>
              </a:ext>
            </a:extLst>
          </p:cNvPr>
          <p:cNvSpPr txBox="1"/>
          <p:nvPr/>
        </p:nvSpPr>
        <p:spPr>
          <a:xfrm>
            <a:off x="1406769" y="1483808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original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D3B027-8BC1-4645-B29A-918CC2B22885}"/>
              </a:ext>
            </a:extLst>
          </p:cNvPr>
          <p:cNvSpPr txBox="1"/>
          <p:nvPr/>
        </p:nvSpPr>
        <p:spPr>
          <a:xfrm>
            <a:off x="4963296" y="1486759"/>
            <a:ext cx="627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copy</a:t>
            </a: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61406E89-C01C-4D61-8763-C6C7A550FBC2}"/>
              </a:ext>
            </a:extLst>
          </p:cNvPr>
          <p:cNvGraphicFramePr>
            <a:graphicFrameLocks noGrp="1"/>
          </p:cNvGraphicFramePr>
          <p:nvPr/>
        </p:nvGraphicFramePr>
        <p:xfrm>
          <a:off x="1003439" y="1904664"/>
          <a:ext cx="2176569" cy="365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5523">
                  <a:extLst>
                    <a:ext uri="{9D8B030D-6E8A-4147-A177-3AD203B41FA5}">
                      <a16:colId xmlns:a16="http://schemas.microsoft.com/office/drawing/2014/main" val="3910430285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3074478219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867819522"/>
                    </a:ext>
                  </a:extLst>
                </a:gridCol>
              </a:tblGrid>
              <a:tr h="32908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114377"/>
                  </a:ext>
                </a:extLst>
              </a:tr>
            </a:tbl>
          </a:graphicData>
        </a:graphic>
      </p:graphicFrame>
      <p:graphicFrame>
        <p:nvGraphicFramePr>
          <p:cNvPr id="17" name="Table 13">
            <a:extLst>
              <a:ext uri="{FF2B5EF4-FFF2-40B4-BE49-F238E27FC236}">
                <a16:creationId xmlns:a16="http://schemas.microsoft.com/office/drawing/2014/main" id="{0B889DC7-9785-4877-965A-51894D968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194156"/>
              </p:ext>
            </p:extLst>
          </p:nvPr>
        </p:nvGraphicFramePr>
        <p:xfrm>
          <a:off x="4188622" y="1904664"/>
          <a:ext cx="2176569" cy="365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5523">
                  <a:extLst>
                    <a:ext uri="{9D8B030D-6E8A-4147-A177-3AD203B41FA5}">
                      <a16:colId xmlns:a16="http://schemas.microsoft.com/office/drawing/2014/main" val="3910430285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3074478219"/>
                    </a:ext>
                  </a:extLst>
                </a:gridCol>
                <a:gridCol w="725523">
                  <a:extLst>
                    <a:ext uri="{9D8B030D-6E8A-4147-A177-3AD203B41FA5}">
                      <a16:colId xmlns:a16="http://schemas.microsoft.com/office/drawing/2014/main" val="867819522"/>
                    </a:ext>
                  </a:extLst>
                </a:gridCol>
              </a:tblGrid>
              <a:tr h="32908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114377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BFFD2A2-CCCF-4A50-98FB-86370A3EAC48}"/>
              </a:ext>
            </a:extLst>
          </p:cNvPr>
          <p:cNvSpPr txBox="1"/>
          <p:nvPr/>
        </p:nvSpPr>
        <p:spPr>
          <a:xfrm>
            <a:off x="1307952" y="2813505"/>
            <a:ext cx="448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src</a:t>
            </a: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92C265-F048-4BD9-9F31-44B1DF9AB37A}"/>
              </a:ext>
            </a:extLst>
          </p:cNvPr>
          <p:cNvSpPr txBox="1"/>
          <p:nvPr/>
        </p:nvSpPr>
        <p:spPr>
          <a:xfrm>
            <a:off x="4318836" y="2824419"/>
            <a:ext cx="470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dst</a:t>
            </a: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B8439C-18FF-487B-B0AA-4AEC19378233}"/>
              </a:ext>
            </a:extLst>
          </p:cNvPr>
          <p:cNvSpPr txBox="1"/>
          <p:nvPr/>
        </p:nvSpPr>
        <p:spPr>
          <a:xfrm>
            <a:off x="2776708" y="2824452"/>
            <a:ext cx="528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size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C957CB-556D-4FF4-B33F-D25D3C2204DC}"/>
              </a:ext>
            </a:extLst>
          </p:cNvPr>
          <p:cNvSpPr txBox="1"/>
          <p:nvPr/>
        </p:nvSpPr>
        <p:spPr>
          <a:xfrm>
            <a:off x="3374949" y="2813505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CDE778-0512-40A4-AF8D-AA085E29EC5A}"/>
              </a:ext>
            </a:extLst>
          </p:cNvPr>
          <p:cNvSpPr txBox="1"/>
          <p:nvPr/>
        </p:nvSpPr>
        <p:spPr>
          <a:xfrm>
            <a:off x="4923663" y="2814534"/>
            <a:ext cx="52892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B4AA37-212E-46E2-8C52-9B87072BE2DD}"/>
              </a:ext>
            </a:extLst>
          </p:cNvPr>
          <p:cNvSpPr txBox="1"/>
          <p:nvPr/>
        </p:nvSpPr>
        <p:spPr>
          <a:xfrm>
            <a:off x="1826235" y="2857267"/>
            <a:ext cx="52892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35328281-7272-4523-9FC6-8B5D30FC2F08}"/>
              </a:ext>
            </a:extLst>
          </p:cNvPr>
          <p:cNvCxnSpPr>
            <a:cxnSpLocks/>
            <a:stCxn id="19" idx="2"/>
            <a:endCxn id="13" idx="1"/>
          </p:cNvCxnSpPr>
          <p:nvPr/>
        </p:nvCxnSpPr>
        <p:spPr bwMode="auto">
          <a:xfrm rot="5400000" flipH="1">
            <a:off x="977541" y="2113442"/>
            <a:ext cx="1139055" cy="1087260"/>
          </a:xfrm>
          <a:prstGeom prst="curvedConnector4">
            <a:avLst>
              <a:gd name="adj1" fmla="val -20069"/>
              <a:gd name="adj2" fmla="val 121025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DCB05DD9-6B67-4DDD-8F89-5CF2B1BDC13D}"/>
              </a:ext>
            </a:extLst>
          </p:cNvPr>
          <p:cNvCxnSpPr>
            <a:cxnSpLocks/>
          </p:cNvCxnSpPr>
          <p:nvPr/>
        </p:nvCxnSpPr>
        <p:spPr bwMode="auto">
          <a:xfrm rot="5400000" flipH="1">
            <a:off x="4147530" y="2067087"/>
            <a:ext cx="1139055" cy="1087260"/>
          </a:xfrm>
          <a:prstGeom prst="curvedConnector4">
            <a:avLst>
              <a:gd name="adj1" fmla="val -20069"/>
              <a:gd name="adj2" fmla="val 121025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FB94736-BA05-4C4D-994F-7F3C8B887130}"/>
              </a:ext>
            </a:extLst>
          </p:cNvPr>
          <p:cNvSpPr txBox="1"/>
          <p:nvPr/>
        </p:nvSpPr>
        <p:spPr>
          <a:xfrm>
            <a:off x="6561574" y="3998329"/>
            <a:ext cx="220142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dirty="0"/>
              <a:t>is really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dst+i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/>
              <a:t> . We aren’t changing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dirty="0"/>
              <a:t>!</a:t>
            </a:r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3728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lectures contain “Extra Exercise” slides</a:t>
            </a:r>
          </a:p>
          <a:p>
            <a:pPr lvl="1"/>
            <a:r>
              <a:rPr lang="en-US" dirty="0"/>
              <a:t>Extra practice for you to do on your own without the pressure of being graded</a:t>
            </a:r>
          </a:p>
          <a:p>
            <a:pPr lvl="1"/>
            <a:r>
              <a:rPr lang="en-US" dirty="0"/>
              <a:t>You may use libraries and helper functions as needed</a:t>
            </a:r>
          </a:p>
          <a:p>
            <a:pPr lvl="2"/>
            <a:r>
              <a:rPr lang="en-US" dirty="0"/>
              <a:t>Early ones may require reviewing 351 material or looking at documentation for things we haven’t discussed in 333 yet</a:t>
            </a:r>
          </a:p>
          <a:p>
            <a:pPr lvl="1"/>
            <a:r>
              <a:rPr lang="en-US" dirty="0"/>
              <a:t>Always good to provide test cases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</a:p>
          <a:p>
            <a:pPr lvl="3"/>
            <a:endParaRPr lang="en-US" dirty="0"/>
          </a:p>
          <a:p>
            <a:r>
              <a:rPr lang="en-US" dirty="0"/>
              <a:t>Solutions for these exercises will be posted on the course website</a:t>
            </a:r>
          </a:p>
          <a:p>
            <a:pPr lvl="1"/>
            <a:r>
              <a:rPr lang="en-US" dirty="0"/>
              <a:t>You will get the most benefit from implementing your own solution before looking at the provided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473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function that:</a:t>
            </a:r>
          </a:p>
          <a:p>
            <a:pPr lvl="1"/>
            <a:r>
              <a:rPr lang="en-US" dirty="0"/>
              <a:t>Accepts an array of 32-bit unsigned integers and a length</a:t>
            </a:r>
          </a:p>
          <a:p>
            <a:pPr lvl="1"/>
            <a:r>
              <a:rPr lang="en-US" dirty="0"/>
              <a:t>Reverses the elements of the array in place</a:t>
            </a:r>
          </a:p>
          <a:p>
            <a:pPr lvl="1"/>
            <a:r>
              <a:rPr lang="en-US" dirty="0"/>
              <a:t>Returns nothing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927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function that:</a:t>
            </a:r>
          </a:p>
          <a:p>
            <a:pPr lvl="1"/>
            <a:r>
              <a:rPr lang="en-US" dirty="0"/>
              <a:t>Accepts a string as a parameter</a:t>
            </a:r>
          </a:p>
          <a:p>
            <a:pPr lvl="1"/>
            <a:r>
              <a:rPr lang="en-US" dirty="0"/>
              <a:t>Returns:</a:t>
            </a:r>
          </a:p>
          <a:p>
            <a:pPr lvl="2"/>
            <a:r>
              <a:rPr lang="en-US" dirty="0"/>
              <a:t>The first white-space separated word in the string as a newly-allocated string</a:t>
            </a:r>
          </a:p>
          <a:p>
            <a:pPr lvl="2"/>
            <a:r>
              <a:rPr lang="en-US" dirty="0"/>
              <a:t>AND the size of that word</a:t>
            </a:r>
          </a:p>
          <a:p>
            <a:pPr lvl="1"/>
            <a:r>
              <a:rPr lang="en-US" dirty="0"/>
              <a:t>(probably need to wait until we look at malloc</a:t>
            </a:r>
            <a:r>
              <a:rPr lang="en-US"/>
              <a:t>/free later)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30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Function Definitions vs. Declarations</a:t>
            </a:r>
          </a:p>
          <a:p>
            <a:r>
              <a:rPr lang="en-US" dirty="0"/>
              <a:t>C’s Memory Model (CSE 351 refresher)</a:t>
            </a:r>
          </a:p>
          <a:p>
            <a:r>
              <a:rPr lang="en-US" dirty="0"/>
              <a:t>Pointers (CSE 351 refresher)</a:t>
            </a:r>
          </a:p>
          <a:p>
            <a:r>
              <a:rPr lang="en-US" dirty="0"/>
              <a:t>Arrays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72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Declaration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097280"/>
          </a:xfrm>
        </p:spPr>
        <p:txBody>
          <a:bodyPr/>
          <a:lstStyle/>
          <a:p>
            <a:r>
              <a:rPr lang="en-US" dirty="0"/>
              <a:t>Teaches the compiler arguments and return types; function definitions can then be in a logical order</a:t>
            </a:r>
          </a:p>
          <a:p>
            <a:pPr lvl="1"/>
            <a:r>
              <a:rPr lang="en-US" u="sng" dirty="0"/>
              <a:t>Function comment usually by the </a:t>
            </a:r>
            <a:r>
              <a:rPr lang="en-US" i="1" u="sng" dirty="0"/>
              <a:t>prototype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" y="2743200"/>
            <a:ext cx="2926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sum_declared.c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200400" y="2743200"/>
            <a:ext cx="5486400" cy="365760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sum of integers from 1 to max</a:t>
            </a:r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int32_t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int32_t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prototype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sumTo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(5) is: %d\n"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int32_t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sumTo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int32_t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max)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int32_t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sum = 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&lt;= max;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sum;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D063AF1-C694-493B-8C10-C775A1FDC825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12F792A-CD10-407B-A8A8-CB3D8EF14CF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60C9819-A499-4136-B6F1-A79EAB86BA39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28EE0-D9C5-4954-A142-867D667B4D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52B390-DEB2-4C03-8333-A0E41D1ED72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17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Declaration vs.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C/C++ make a careful distinction between these two</a:t>
            </a:r>
          </a:p>
          <a:p>
            <a:pPr lvl="2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Definition:</a:t>
            </a:r>
            <a:r>
              <a:rPr lang="en-US" dirty="0"/>
              <a:t>  the thing itself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 code for function, variable definition that creates storage</a:t>
            </a:r>
          </a:p>
          <a:p>
            <a:pPr lvl="1"/>
            <a:r>
              <a:rPr lang="en-US" dirty="0"/>
              <a:t>Must be </a:t>
            </a:r>
            <a:r>
              <a:rPr lang="en-US" b="1" dirty="0"/>
              <a:t>exactly one</a:t>
            </a:r>
            <a:r>
              <a:rPr lang="en-US" dirty="0"/>
              <a:t> definition of each thing (no duplicates)</a:t>
            </a:r>
          </a:p>
          <a:p>
            <a:pPr lvl="2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Declaration:</a:t>
            </a:r>
            <a:r>
              <a:rPr lang="en-US" dirty="0"/>
              <a:t>  description of a thing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 function prototype, external variable declaration</a:t>
            </a:r>
          </a:p>
          <a:p>
            <a:pPr lvl="2"/>
            <a:r>
              <a:rPr lang="en-US" dirty="0"/>
              <a:t>Often in header files and incorporated via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</a:p>
          <a:p>
            <a:pPr lvl="2"/>
            <a:r>
              <a:rPr lang="en-US" dirty="0"/>
              <a:t>Should also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dirty="0"/>
              <a:t> declaration in the file with the actual definition to check for consistency</a:t>
            </a:r>
          </a:p>
          <a:p>
            <a:pPr lvl="1"/>
            <a:r>
              <a:rPr lang="en-US" dirty="0"/>
              <a:t>Needs to appear in </a:t>
            </a:r>
            <a:r>
              <a:rPr lang="en-US" b="1" dirty="0"/>
              <a:t>all files </a:t>
            </a:r>
            <a:r>
              <a:rPr lang="en-US" dirty="0"/>
              <a:t>that use that thing</a:t>
            </a:r>
          </a:p>
          <a:p>
            <a:pPr lvl="2"/>
            <a:r>
              <a:rPr lang="en-US" dirty="0"/>
              <a:t>Should appear before first use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92FB50-D733-49E6-AC8B-8B0884E7F5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52B390-DEB2-4C03-8333-A0E41D1ED72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4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Multi-file C Programs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1828800" y="1371600"/>
            <a:ext cx="6583680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sumstore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x,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int 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y,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int*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dest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)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 *</a:t>
            </a:r>
            <a:r>
              <a:rPr lang="en-US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dest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= x + y;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0" y="2743200"/>
            <a:ext cx="6583680" cy="2685336"/>
          </a:xfrm>
          <a:prstGeom prst="roundRect">
            <a:avLst>
              <a:gd name="adj" fmla="val 689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#include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stdio.h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Courier New" panose="02070309020205020404" pitchFamily="49" charset="0"/>
              <a:ea typeface="Calibri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void</a:t>
            </a:r>
            <a:r>
              <a:rPr lang="en-US" dirty="0">
                <a:solidFill>
                  <a:srgbClr val="569CD6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sumstore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x,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y,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*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dest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Courier New" panose="02070309020205020404" pitchFamily="49" charset="0"/>
              <a:ea typeface="Calibri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main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argc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char** </a:t>
            </a:r>
            <a:r>
              <a:rPr lang="en-US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argv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)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z, x = </a:t>
            </a:r>
            <a:r>
              <a:rPr lang="en-US" dirty="0">
                <a:solidFill>
                  <a:srgbClr val="00CC99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351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, y = </a:t>
            </a:r>
            <a:r>
              <a:rPr lang="en-US" dirty="0">
                <a:solidFill>
                  <a:srgbClr val="00CC99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333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sumstore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(x, y, &amp;z);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"%d + %d = %d\n"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, x, y, z);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return </a:t>
            </a:r>
            <a:r>
              <a:rPr lang="en-US" dirty="0">
                <a:solidFill>
                  <a:srgbClr val="00CC99"/>
                </a:solidFill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0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3716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 source file 1</a:t>
            </a:r>
          </a:p>
          <a:p>
            <a:pPr algn="r"/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sumstore.c</a:t>
            </a:r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7432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 source file 2</a:t>
            </a:r>
          </a:p>
          <a:p>
            <a:pPr algn="r"/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sumnum.c</a:t>
            </a:r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828800" y="5760720"/>
            <a:ext cx="6217920" cy="788608"/>
            <a:chOff x="1828800" y="5760720"/>
            <a:chExt cx="6217920" cy="788608"/>
          </a:xfrm>
        </p:grpSpPr>
        <p:sp>
          <p:nvSpPr>
            <p:cNvPr id="3" name="Rounded Rectangle 2"/>
            <p:cNvSpPr/>
            <p:nvPr/>
          </p:nvSpPr>
          <p:spPr bwMode="auto">
            <a:xfrm>
              <a:off x="1828800" y="6153912"/>
              <a:ext cx="5669280" cy="395416"/>
            </a:xfrm>
            <a:prstGeom prst="roundRect">
              <a:avLst/>
            </a:prstGeom>
            <a:solidFill>
              <a:schemeClr val="tx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28800" y="5760720"/>
              <a:ext cx="6217920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Compile together:  </a:t>
              </a:r>
            </a:p>
            <a:p>
              <a:pPr>
                <a:spcBef>
                  <a:spcPts val="600"/>
                </a:spcBef>
              </a:pPr>
              <a:r>
                <a:rPr lang="en-US" sz="2000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$ </a:t>
              </a:r>
              <a:r>
                <a:rPr lang="en-US" sz="2000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gcc</a:t>
              </a:r>
              <a:r>
                <a:rPr lang="en-US" sz="2000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-o </a:t>
              </a:r>
              <a:r>
                <a:rPr lang="en-US" sz="2000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sumnum</a:t>
              </a:r>
              <a:r>
                <a:rPr lang="en-US" sz="2000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sumnum.c</a:t>
              </a:r>
              <a:r>
                <a:rPr lang="en-US" sz="2000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sumstore.c</a:t>
              </a:r>
              <a:endParaRPr lang="en-US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3376411-A072-47C2-A52D-353A31EBB3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52B390-DEB2-4C03-8333-A0E41D1ED7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0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Multi-file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linker</a:t>
            </a:r>
            <a:r>
              <a:rPr lang="en-US" dirty="0"/>
              <a:t> combines multiple object files plus statically-linked libraries to produce an executable</a:t>
            </a:r>
          </a:p>
          <a:p>
            <a:pPr lvl="1"/>
            <a:r>
              <a:rPr lang="en-US" dirty="0"/>
              <a:t>Includes many standard libraries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libc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crt1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 </a:t>
            </a:r>
            <a:r>
              <a:rPr lang="en-US" i="1" dirty="0">
                <a:solidFill>
                  <a:srgbClr val="FF0000"/>
                </a:solidFill>
              </a:rPr>
              <a:t>library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is just a pre-assembled collection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.o</a:t>
            </a:r>
            <a:r>
              <a:rPr lang="en-US" dirty="0"/>
              <a:t> files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3840480"/>
            <a:ext cx="1828800" cy="5486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sumstore.c</a:t>
            </a:r>
            <a:endParaRPr lang="en-US" sz="2000" dirty="0">
              <a:latin typeface="Courier New" panose="02070309020205020404" pitchFamily="49" charset="0"/>
              <a:ea typeface="Calibri" charset="0"/>
              <a:cs typeface="Courier New" panose="02070309020205020404" pitchFamily="49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640080" y="4937760"/>
            <a:ext cx="1828800" cy="5486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sumnum.c</a:t>
            </a:r>
            <a:endParaRPr lang="en-US" sz="2000" dirty="0">
              <a:latin typeface="Courier New" panose="02070309020205020404" pitchFamily="49" charset="0"/>
              <a:ea typeface="Calibri" charset="0"/>
              <a:cs typeface="Courier New" panose="02070309020205020404" pitchFamily="49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657600" y="3840480"/>
            <a:ext cx="1828800" cy="5486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sumstore.o</a:t>
            </a:r>
            <a:endParaRPr lang="en-US" sz="2000" dirty="0">
              <a:latin typeface="Courier New" panose="02070309020205020404" pitchFamily="49" charset="0"/>
              <a:ea typeface="Calibri" charset="0"/>
              <a:cs typeface="Courier New" panose="02070309020205020404" pitchFamily="49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3657600" y="4937760"/>
            <a:ext cx="1828800" cy="5486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sumnum.o</a:t>
            </a:r>
            <a:endParaRPr lang="en-US" sz="2000" dirty="0">
              <a:latin typeface="Courier New" panose="02070309020205020404" pitchFamily="49" charset="0"/>
              <a:ea typeface="Calibri" charset="0"/>
              <a:cs typeface="Courier New" panose="02070309020205020404" pitchFamily="49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572000" y="6035040"/>
            <a:ext cx="1828800" cy="5486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libraries</a:t>
            </a:r>
          </a:p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(</a:t>
            </a:r>
            <a:r>
              <a: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e.g.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libc</a:t>
            </a:r>
            <a:r>
              <a:rPr lang="en-US" sz="2000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7223760" y="4480560"/>
            <a:ext cx="1280160" cy="548640"/>
          </a:xfrm>
          <a:prstGeom prst="roundRect">
            <a:avLst/>
          </a:prstGeom>
          <a:solidFill>
            <a:srgbClr val="FFCCCC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sumnum</a:t>
            </a:r>
            <a:endParaRPr lang="en-US" sz="2000" dirty="0">
              <a:latin typeface="Courier New" panose="02070309020205020404" pitchFamily="49" charset="0"/>
              <a:ea typeface="Calibri" charset="0"/>
              <a:cs typeface="Courier New" panose="02070309020205020404" pitchFamily="49" charset="0"/>
            </a:endParaRPr>
          </a:p>
        </p:txBody>
      </p:sp>
      <p:cxnSp>
        <p:nvCxnSpPr>
          <p:cNvPr id="12" name="Straight Arrow Connector 11"/>
          <p:cNvCxnSpPr>
            <a:stCxn id="5" idx="3"/>
            <a:endCxn id="7" idx="1"/>
          </p:cNvCxnSpPr>
          <p:nvPr/>
        </p:nvCxnSpPr>
        <p:spPr bwMode="auto">
          <a:xfrm>
            <a:off x="2468880" y="4114800"/>
            <a:ext cx="1188720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468880" y="3745468"/>
            <a:ext cx="1188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-c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2468880" y="5215677"/>
            <a:ext cx="1188720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2468880" y="4846345"/>
            <a:ext cx="1188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-c</a:t>
            </a:r>
          </a:p>
        </p:txBody>
      </p:sp>
      <p:cxnSp>
        <p:nvCxnSpPr>
          <p:cNvPr id="16" name="Straight Arrow Connector 15"/>
          <p:cNvCxnSpPr>
            <a:cxnSpLocks/>
            <a:stCxn id="7" idx="3"/>
          </p:cNvCxnSpPr>
          <p:nvPr/>
        </p:nvCxnSpPr>
        <p:spPr bwMode="auto">
          <a:xfrm>
            <a:off x="5486400" y="4114800"/>
            <a:ext cx="822960" cy="62062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309360" y="4754880"/>
            <a:ext cx="914400" cy="681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23" name="Straight Arrow Connector 22"/>
          <p:cNvCxnSpPr>
            <a:stCxn id="8" idx="3"/>
          </p:cNvCxnSpPr>
          <p:nvPr/>
        </p:nvCxnSpPr>
        <p:spPr bwMode="auto">
          <a:xfrm flipV="1">
            <a:off x="5486400" y="4735428"/>
            <a:ext cx="822960" cy="476652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26" name="Straight Arrow Connector 25"/>
          <p:cNvCxnSpPr>
            <a:cxnSpLocks/>
            <a:stCxn id="9" idx="0"/>
          </p:cNvCxnSpPr>
          <p:nvPr/>
        </p:nvCxnSpPr>
        <p:spPr bwMode="auto">
          <a:xfrm flipV="1">
            <a:off x="5486400" y="4761695"/>
            <a:ext cx="822960" cy="127334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6217920" y="4373076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or </a:t>
            </a:r>
          </a:p>
          <a:p>
            <a:pPr algn="ctr"/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BCAA845-1B31-41FA-AE65-225D2A2DB2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52B390-DEB2-4C03-8333-A0E41D1ED7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807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4B2A85">
            <a:alpha val="40000"/>
          </a:srgb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dirty="0" smtClean="0">
            <a:latin typeface="CMU Bright" panose="02000603000000000000" pitchFamily="2" charset="0"/>
            <a:ea typeface="CMU Bright" panose="02000603000000000000" pitchFamily="2" charset="0"/>
            <a:cs typeface="CMU Bright" panose="02000603000000000000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CMU Bright" panose="02000603000000000000" pitchFamily="2" charset="0"/>
            <a:ea typeface="CMU Bright" panose="02000603000000000000" pitchFamily="2" charset="0"/>
            <a:cs typeface="CMU Bright" panose="02000603000000000000" pitchFamily="2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D8E365B8-F0E3-424F-A117-D87BC9FBEC9D}" vid="{3F7C51C4-3693-49BF-BC30-5630B2A9F5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12232</TotalTime>
  <Words>4739</Words>
  <Application>Microsoft Office PowerPoint</Application>
  <PresentationFormat>On-screen Show (4:3)</PresentationFormat>
  <Paragraphs>815</Paragraphs>
  <Slides>44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Arial</vt:lpstr>
      <vt:lpstr>Arial Narrow</vt:lpstr>
      <vt:lpstr>Calibri</vt:lpstr>
      <vt:lpstr>CMU Bright</vt:lpstr>
      <vt:lpstr>Courier New</vt:lpstr>
      <vt:lpstr>Times New Roman</vt:lpstr>
      <vt:lpstr>Wingdings</vt:lpstr>
      <vt:lpstr>UWTheme-333-Sp18</vt:lpstr>
      <vt:lpstr>Favorite editor for coding?</vt:lpstr>
      <vt:lpstr>Memory and Arrays CSE 333 Spring 2021</vt:lpstr>
      <vt:lpstr>Administrivia (1)</vt:lpstr>
      <vt:lpstr>Administrivia (2)</vt:lpstr>
      <vt:lpstr>Lecture Outline</vt:lpstr>
      <vt:lpstr>Function Declaration Style</vt:lpstr>
      <vt:lpstr>Function Declaration vs. Definition</vt:lpstr>
      <vt:lpstr>Multi-file C Programs</vt:lpstr>
      <vt:lpstr>Compiling Multi-file Programs</vt:lpstr>
      <vt:lpstr>Lecture Outline</vt:lpstr>
      <vt:lpstr>OS and Processes</vt:lpstr>
      <vt:lpstr>Processes and Virtual Memory</vt:lpstr>
      <vt:lpstr>Loading</vt:lpstr>
      <vt:lpstr>Memory Management</vt:lpstr>
      <vt:lpstr>Review: The Stack</vt:lpstr>
      <vt:lpstr>Stack in Action</vt:lpstr>
      <vt:lpstr>Stack in Action</vt:lpstr>
      <vt:lpstr>Stack in Action</vt:lpstr>
      <vt:lpstr>Stack in Action</vt:lpstr>
      <vt:lpstr>Lecture Outline</vt:lpstr>
      <vt:lpstr>Pointers</vt:lpstr>
      <vt:lpstr>Pointer Example</vt:lpstr>
      <vt:lpstr>Something Curious</vt:lpstr>
      <vt:lpstr>Address Space Layout Randomization </vt:lpstr>
      <vt:lpstr>PowerPoint Presentation</vt:lpstr>
      <vt:lpstr>Answer</vt:lpstr>
      <vt:lpstr>Lecture Outline</vt:lpstr>
      <vt:lpstr>Arrays</vt:lpstr>
      <vt:lpstr>Using Arrays</vt:lpstr>
      <vt:lpstr>Multi-dimensional Arrays</vt:lpstr>
      <vt:lpstr>Arrays as Parameters</vt:lpstr>
      <vt:lpstr>Solution 1: Declare Array Size</vt:lpstr>
      <vt:lpstr>Solution 2: Pass Size as Parameter</vt:lpstr>
      <vt:lpstr>Parameters: reference vs. value</vt:lpstr>
      <vt:lpstr>So what’s the story for arrays?</vt:lpstr>
      <vt:lpstr>Returning an Array</vt:lpstr>
      <vt:lpstr>Solution: Output Parameter</vt:lpstr>
      <vt:lpstr>Output Parameters</vt:lpstr>
      <vt:lpstr>Array Memory Diagram</vt:lpstr>
      <vt:lpstr>Array Memory Diagram</vt:lpstr>
      <vt:lpstr>Array Memory Diagram</vt:lpstr>
      <vt:lpstr>Extra Exercises</vt:lpstr>
      <vt:lpstr>Extra Exercise #1</vt:lpstr>
      <vt:lpstr>Extra Exercise #2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Justin Hsia</dc:creator>
  <cp:lastModifiedBy>Travis McGaha</cp:lastModifiedBy>
  <cp:revision>199</cp:revision>
  <cp:lastPrinted>2020-06-24T04:33:24Z</cp:lastPrinted>
  <dcterms:created xsi:type="dcterms:W3CDTF">2018-03-13T21:47:15Z</dcterms:created>
  <dcterms:modified xsi:type="dcterms:W3CDTF">2021-03-31T04:01:29Z</dcterms:modified>
</cp:coreProperties>
</file>