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318" r:id="rId4"/>
    <p:sldId id="262" r:id="rId5"/>
    <p:sldId id="264" r:id="rId6"/>
    <p:sldId id="265" r:id="rId7"/>
    <p:sldId id="266" r:id="rId8"/>
    <p:sldId id="267" r:id="rId9"/>
    <p:sldId id="263" r:id="rId10"/>
    <p:sldId id="272" r:id="rId11"/>
    <p:sldId id="314" r:id="rId12"/>
    <p:sldId id="259" r:id="rId13"/>
    <p:sldId id="260" r:id="rId14"/>
    <p:sldId id="261" r:id="rId15"/>
    <p:sldId id="319" r:id="rId16"/>
    <p:sldId id="269" r:id="rId17"/>
    <p:sldId id="268" r:id="rId18"/>
    <p:sldId id="281" r:id="rId19"/>
    <p:sldId id="282" r:id="rId20"/>
    <p:sldId id="294" r:id="rId21"/>
    <p:sldId id="298" r:id="rId22"/>
    <p:sldId id="308" r:id="rId23"/>
    <p:sldId id="273" r:id="rId24"/>
    <p:sldId id="274" r:id="rId25"/>
    <p:sldId id="275" r:id="rId26"/>
    <p:sldId id="305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7" r:id="rId35"/>
    <p:sldId id="317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5A5A5A"/>
    <a:srgbClr val="669900"/>
    <a:srgbClr val="00CC99"/>
    <a:srgbClr val="FFFF99"/>
    <a:srgbClr val="0066FF"/>
    <a:srgbClr val="33997E"/>
    <a:srgbClr val="569CD6"/>
    <a:srgbClr val="E2661A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2" autoAdjust="0"/>
    <p:restoredTop sz="83846" autoAdjust="0"/>
  </p:normalViewPr>
  <p:slideViewPr>
    <p:cSldViewPr snapToGrid="0">
      <p:cViewPr varScale="1">
        <p:scale>
          <a:sx n="137" d="100"/>
          <a:sy n="137" d="100"/>
        </p:scale>
        <p:origin x="238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56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47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5FB58A-6F5F-4065-9AFC-2042E9A59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3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10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Why is </a:t>
            </a:r>
            <a:r>
              <a:rPr lang="en-US" u="sng" dirty="0" err="1"/>
              <a:t>argc</a:t>
            </a:r>
            <a:r>
              <a:rPr lang="en-US" u="sng" dirty="0"/>
              <a:t> needed</a:t>
            </a:r>
            <a:r>
              <a:rPr lang="en-US" dirty="0"/>
              <a:t>?  </a:t>
            </a:r>
            <a:r>
              <a:rPr lang="en-US" dirty="0" err="1"/>
              <a:t>argv</a:t>
            </a:r>
            <a:r>
              <a:rPr lang="en-US" dirty="0"/>
              <a:t> array doesn’t know its own length!</a:t>
            </a:r>
          </a:p>
          <a:p>
            <a:r>
              <a:rPr lang="en-US" u="sng" dirty="0"/>
              <a:t>What</a:t>
            </a:r>
            <a:r>
              <a:rPr lang="en-US" u="sng" baseline="0" dirty="0"/>
              <a:t> is </a:t>
            </a:r>
            <a:r>
              <a:rPr lang="en-US" u="sng" baseline="0" dirty="0" err="1"/>
              <a:t>argv</a:t>
            </a:r>
            <a:r>
              <a:rPr lang="en-US" baseline="0" dirty="0"/>
              <a:t>?  Conceptually, an array of Strings, but really a pointer to char pointers. (also seen as char** </a:t>
            </a:r>
            <a:r>
              <a:rPr lang="en-US" baseline="0" dirty="0" err="1"/>
              <a:t>argv</a:t>
            </a:r>
            <a:r>
              <a:rPr lang="en-US" baseline="0" dirty="0"/>
              <a:t>)</a:t>
            </a:r>
          </a:p>
          <a:p>
            <a:endParaRPr lang="en-US" u="sng" baseline="0" dirty="0"/>
          </a:p>
          <a:p>
            <a:r>
              <a:rPr lang="en-US" u="sng" baseline="0" dirty="0"/>
              <a:t>Advantages</a:t>
            </a:r>
            <a:r>
              <a:rPr lang="en-US" baseline="0" dirty="0"/>
              <a:t>?  Simple – command-line takes text, so just pass on to program.  Flexible – no limit on form or structure of command-line arguments.</a:t>
            </a:r>
          </a:p>
          <a:p>
            <a:r>
              <a:rPr lang="en-US" u="sng" baseline="0" dirty="0"/>
              <a:t>Disadvantages</a:t>
            </a:r>
            <a:r>
              <a:rPr lang="en-US" baseline="0" dirty="0"/>
              <a:t>?  Input checking and data conversion often needed.</a:t>
            </a:r>
          </a:p>
        </p:txBody>
      </p:sp>
    </p:spTree>
    <p:extLst>
      <p:ext uri="{BB962C8B-B14F-4D97-AF65-F5344CB8AC3E}">
        <p14:creationId xmlns:p14="http://schemas.microsoft.com/office/powerpoint/2010/main" val="198480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exceptions</a:t>
            </a:r>
            <a:r>
              <a:rPr lang="en-US" baseline="0" dirty="0"/>
              <a:t> in the sense of exceptional control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5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structures</a:t>
            </a:r>
            <a:r>
              <a:rPr lang="en-US" baseline="0" dirty="0"/>
              <a:t> (S):  </a:t>
            </a:r>
            <a:r>
              <a:rPr lang="en-US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if-else </a:t>
            </a:r>
            <a:r>
              <a:rPr lang="en-US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, switch, while, for </a:t>
            </a:r>
            <a:r>
              <a:rPr lang="en-US" baseline="0" dirty="0"/>
              <a:t>are all the same.</a:t>
            </a:r>
          </a:p>
          <a:p>
            <a:r>
              <a:rPr lang="en-US" baseline="0" dirty="0"/>
              <a:t>Primitive datatypes (S):  same/similar names.</a:t>
            </a:r>
          </a:p>
          <a:p>
            <a:r>
              <a:rPr lang="en-US" baseline="0" dirty="0"/>
              <a:t>Primitive datatypes (D):  char (ASCII, 1 byte), machine-dependent sizes, no built-in </a:t>
            </a:r>
            <a:r>
              <a:rPr lang="en-US" baseline="0" dirty="0" err="1"/>
              <a:t>boolean</a:t>
            </a:r>
            <a:r>
              <a:rPr lang="en-US" baseline="0" dirty="0"/>
              <a:t> type, not initialized.  modifiers.</a:t>
            </a:r>
          </a:p>
          <a:p>
            <a:r>
              <a:rPr lang="en-US" baseline="0" dirty="0"/>
              <a:t>Operators (S):  almost all match.  One notable difference is no &gt;&gt;&gt; for logical shift.</a:t>
            </a:r>
          </a:p>
          <a:p>
            <a:r>
              <a:rPr lang="en-US" baseline="0" dirty="0"/>
              <a:t>Casting (D):  Java has type-safe casting, while C does not.</a:t>
            </a:r>
          </a:p>
          <a:p>
            <a:r>
              <a:rPr lang="en-US" baseline="0" dirty="0"/>
              <a:t>Arrays (D):  Not objects; don’t know own length.</a:t>
            </a:r>
          </a:p>
          <a:p>
            <a:r>
              <a:rPr lang="en-US" baseline="0" dirty="0"/>
              <a:t>Memory management (D):  Explicit memory management (</a:t>
            </a:r>
            <a:r>
              <a:rPr lang="en-US" baseline="0" dirty="0" err="1"/>
              <a:t>malloc</a:t>
            </a:r>
            <a:r>
              <a:rPr lang="en-US" baseline="0" dirty="0"/>
              <a:t>/free).  No automatic garbage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86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</a:p>
          <a:p>
            <a:r>
              <a:rPr lang="en-US" baseline="0" dirty="0"/>
              <a:t>Only guarantees:  an int is not shorter than a short and not longer than a long. </a:t>
            </a:r>
            <a:r>
              <a:rPr lang="en-US" baseline="0" dirty="0" err="1"/>
              <a:t>Etc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Lack of guarantees help with portability</a:t>
            </a:r>
          </a:p>
        </p:txBody>
      </p:sp>
    </p:spTree>
    <p:extLst>
      <p:ext uri="{BB962C8B-B14F-4D97-AF65-F5344CB8AC3E}">
        <p14:creationId xmlns:p14="http://schemas.microsoft.com/office/powerpoint/2010/main" val="2414319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for system code.  Less important for generic C code.</a:t>
            </a:r>
          </a:p>
          <a:p>
            <a:r>
              <a:rPr lang="en-US" dirty="0"/>
              <a:t>START USING IN YOUR EXERCISES.</a:t>
            </a:r>
          </a:p>
        </p:txBody>
      </p:sp>
    </p:spTree>
    <p:extLst>
      <p:ext uri="{BB962C8B-B14F-4D97-AF65-F5344CB8AC3E}">
        <p14:creationId xmlns:p14="http://schemas.microsoft.com/office/powerpoint/2010/main" val="1685578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implicit declaration of function ‘</a:t>
            </a:r>
            <a:r>
              <a:rPr lang="en-US" dirty="0" err="1"/>
              <a:t>sumTo</a:t>
            </a:r>
            <a:r>
              <a:rPr lang="en-US" dirty="0"/>
              <a:t>’ [-</a:t>
            </a:r>
            <a:r>
              <a:rPr lang="en-US" dirty="0" err="1"/>
              <a:t>Wimplicit</a:t>
            </a:r>
            <a:r>
              <a:rPr lang="en-US" dirty="0"/>
              <a:t>-function-declaration]</a:t>
            </a:r>
          </a:p>
          <a:p>
            <a:endParaRPr lang="en-US" dirty="0"/>
          </a:p>
          <a:p>
            <a:r>
              <a:rPr lang="en-US" dirty="0"/>
              <a:t>C compiler</a:t>
            </a:r>
            <a:r>
              <a:rPr lang="en-US" baseline="0" dirty="0"/>
              <a:t> goes line-by-line (unlike Java).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68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Topological sort of functions</a:t>
            </a:r>
          </a:p>
          <a:p>
            <a:r>
              <a:rPr lang="en-US" dirty="0"/>
              <a:t>What happens with mutually recursive functions?</a:t>
            </a:r>
          </a:p>
        </p:txBody>
      </p:sp>
    </p:spTree>
    <p:extLst>
      <p:ext uri="{BB962C8B-B14F-4D97-AF65-F5344CB8AC3E}">
        <p14:creationId xmlns:p14="http://schemas.microsoft.com/office/powerpoint/2010/main" val="3376884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25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sumstore</a:t>
            </a:r>
            <a:r>
              <a:rPr lang="en-US" dirty="0"/>
              <a:t>() is implemented in </a:t>
            </a:r>
            <a:r>
              <a:rPr lang="en-US" dirty="0" err="1"/>
              <a:t>sumstore.c</a:t>
            </a:r>
            <a:r>
              <a:rPr lang="en-US" dirty="0"/>
              <a:t>,</a:t>
            </a:r>
            <a:r>
              <a:rPr lang="en-US" baseline="0" dirty="0"/>
              <a:t> so function prototype is needed.</a:t>
            </a:r>
            <a:endParaRPr lang="en-US" dirty="0"/>
          </a:p>
          <a:p>
            <a:r>
              <a:rPr lang="en-US" dirty="0"/>
              <a:t>Function prototype tells</a:t>
            </a:r>
            <a:r>
              <a:rPr lang="en-US" baseline="0" dirty="0"/>
              <a:t> compiler about </a:t>
            </a:r>
            <a:r>
              <a:rPr lang="en-US" baseline="0" dirty="0" err="1"/>
              <a:t>sumstore’s</a:t>
            </a:r>
            <a:r>
              <a:rPr lang="en-US" baseline="0" dirty="0"/>
              <a:t> arguments and return type.</a:t>
            </a:r>
          </a:p>
          <a:p>
            <a:endParaRPr lang="en-US" baseline="0" dirty="0"/>
          </a:p>
          <a:p>
            <a:r>
              <a:rPr lang="en-US" baseline="0" dirty="0"/>
              <a:t>So why is #include needed?  Where is </a:t>
            </a:r>
            <a:r>
              <a:rPr lang="en-US" baseline="0" dirty="0" err="1"/>
              <a:t>printf</a:t>
            </a:r>
            <a:r>
              <a:rPr lang="en-US" baseline="0" dirty="0"/>
              <a:t> implemented?</a:t>
            </a:r>
          </a:p>
          <a:p>
            <a:r>
              <a:rPr lang="en-US" dirty="0"/>
              <a:t>https://www.gnu.org/software/m68hc11/examples/stdio_8h-source.html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3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glibc</a:t>
            </a:r>
            <a:r>
              <a:rPr lang="en-US" dirty="0"/>
              <a:t> includes </a:t>
            </a:r>
            <a:r>
              <a:rPr lang="en-US" sz="1300" dirty="0"/>
              <a:t>APIs such as </a:t>
            </a:r>
            <a:r>
              <a:rPr lang="en-US" dirty="0"/>
              <a:t>open</a:t>
            </a:r>
            <a:r>
              <a:rPr lang="en-US" sz="1300" dirty="0"/>
              <a:t>, </a:t>
            </a:r>
            <a:r>
              <a:rPr lang="en-US" dirty="0"/>
              <a:t>read</a:t>
            </a:r>
            <a:r>
              <a:rPr lang="en-US" sz="1300" dirty="0"/>
              <a:t>, </a:t>
            </a:r>
            <a:r>
              <a:rPr lang="en-US" dirty="0"/>
              <a:t>write</a:t>
            </a:r>
            <a:r>
              <a:rPr lang="en-US" sz="1300" dirty="0"/>
              <a:t>, </a:t>
            </a:r>
            <a:r>
              <a:rPr lang="en-US" dirty="0" err="1"/>
              <a:t>malloc</a:t>
            </a:r>
            <a:r>
              <a:rPr lang="en-US" sz="1300" dirty="0"/>
              <a:t>, </a:t>
            </a:r>
            <a:r>
              <a:rPr lang="en-US" dirty="0" err="1"/>
              <a:t>printf</a:t>
            </a:r>
            <a:r>
              <a:rPr lang="en-US" sz="1300" dirty="0"/>
              <a:t>, </a:t>
            </a:r>
            <a:r>
              <a:rPr lang="en-US" dirty="0" err="1"/>
              <a:t>getaddrinfo</a:t>
            </a:r>
            <a:r>
              <a:rPr lang="en-US" sz="1300" dirty="0"/>
              <a:t>, </a:t>
            </a:r>
            <a:r>
              <a:rPr lang="en-US" dirty="0" err="1"/>
              <a:t>dlopen</a:t>
            </a:r>
            <a:r>
              <a:rPr lang="en-US" sz="1300" dirty="0"/>
              <a:t>, </a:t>
            </a:r>
            <a:r>
              <a:rPr lang="en-US" dirty="0" err="1"/>
              <a:t>pthread_create</a:t>
            </a:r>
            <a:r>
              <a:rPr lang="en-US" sz="1300" dirty="0"/>
              <a:t>, </a:t>
            </a:r>
            <a:r>
              <a:rPr lang="en-US" dirty="0"/>
              <a:t>crypt</a:t>
            </a:r>
            <a:r>
              <a:rPr lang="en-US" sz="1300" dirty="0"/>
              <a:t>, </a:t>
            </a:r>
            <a:r>
              <a:rPr lang="en-US" dirty="0"/>
              <a:t>login</a:t>
            </a:r>
            <a:r>
              <a:rPr lang="en-US" sz="1300" dirty="0"/>
              <a:t>, </a:t>
            </a:r>
            <a:r>
              <a:rPr lang="en-US" dirty="0"/>
              <a:t>exit,</a:t>
            </a:r>
            <a:r>
              <a:rPr lang="en-US" sz="1300" dirty="0"/>
              <a:t> and more.</a:t>
            </a:r>
          </a:p>
          <a:p>
            <a:r>
              <a:rPr lang="en-US" sz="1300" dirty="0"/>
              <a:t>crt0/crt1 – startup routines (before main is called)</a:t>
            </a:r>
          </a:p>
          <a:p>
            <a:endParaRPr lang="en-US" sz="1300" dirty="0"/>
          </a:p>
          <a:p>
            <a:r>
              <a:rPr lang="en-US" sz="1300" dirty="0"/>
              <a:t>Anyone recall what is contained in an object file?  symbol &amp; relocation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1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Project:  web search </a:t>
            </a:r>
          </a:p>
        </p:txBody>
      </p:sp>
    </p:spTree>
    <p:extLst>
      <p:ext uri="{BB962C8B-B14F-4D97-AF65-F5344CB8AC3E}">
        <p14:creationId xmlns:p14="http://schemas.microsoft.com/office/powerpoint/2010/main" val="255370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NPR</a:t>
            </a:r>
            <a:r>
              <a:rPr lang="en-US" baseline="0" dirty="0"/>
              <a:t> segment:  play until 2:28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6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is CSE</a:t>
            </a:r>
            <a:r>
              <a:rPr lang="en-US" baseline="0" dirty="0"/>
              <a:t> 451, line below is CSE 351, line above is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7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Dennis</a:t>
            </a:r>
            <a:r>
              <a:rPr lang="en-US" baseline="0" dirty="0"/>
              <a:t> Ritchie (1941-2011)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baseline="0" dirty="0"/>
              <a:t>Also part of team that developed UNIX (later rewritten in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0" y="152400"/>
            <a:ext cx="7535863" cy="56515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Libraries</a:t>
            </a:r>
            <a:r>
              <a:rPr lang="en-US" baseline="0" dirty="0"/>
              <a:t> – .a is for “archive” (static) and .so is for “shared object” (dynamic)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7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0" y="152400"/>
            <a:ext cx="7535863" cy="56515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 compilers generate .o files (machine</a:t>
            </a:r>
            <a:r>
              <a:rPr lang="en-US" baseline="0" dirty="0"/>
              <a:t> code) directly without actually saving a readable .s assembly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1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0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352B390-DEB2-4C03-8333-A0E41D1ED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 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2021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0044" y="27429"/>
            <a:ext cx="1503938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L01:  Intro, C Refresher</a:t>
            </a:r>
          </a:p>
        </p:txBody>
      </p:sp>
    </p:spTree>
    <p:extLst>
      <p:ext uri="{BB962C8B-B14F-4D97-AF65-F5344CB8AC3E}">
        <p14:creationId xmlns:p14="http://schemas.microsoft.com/office/powerpoint/2010/main" val="9310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2016/04/17/474525392/attention-students-put-your-laptops-awa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lusplus.com/reference/cstdlib/" TargetMode="External"/><Relationship Id="rId2" Type="http://schemas.openxmlformats.org/officeDocument/2006/relationships/hyperlink" Target="http://cs.uw.edu/33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plusplus.com/reference/cinttypes/" TargetMode="External"/><Relationship Id="rId4" Type="http://schemas.openxmlformats.org/officeDocument/2006/relationships/hyperlink" Target="http://www.cplusplus.com/reference/cstrin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Intro, C Refresher</a:t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</a:t>
            </a:r>
            <a:r>
              <a:rPr lang="en-US" sz="2800" b="0">
                <a:ea typeface="CMU Bright" panose="02000603000000000000" pitchFamily="2" charset="0"/>
              </a:rPr>
              <a:t>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/>
              <a:t>Instructors:</a:t>
            </a:r>
            <a:r>
              <a:rPr lang="en-US" sz="2400"/>
              <a:t>	Travis McGaha, Justin </a:t>
            </a:r>
            <a:r>
              <a:rPr lang="en-US" sz="2400" dirty="0"/>
              <a:t>Hsia</a:t>
            </a:r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Arthava Deodhar	Callum Walker	Cosmo Wang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Dylan Hartono	Elizabeth Haker	Kyrie Dowling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Leo Liao	Markus Schiffer	Neha Nagvekar</a:t>
            </a:r>
            <a:endParaRPr lang="en-US" sz="20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000"/>
              <a:t>Nonthakit Chaiwong	Ramya Challa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945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Hooked on Gadgets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5"/>
            <a:ext cx="8366760" cy="4974336"/>
          </a:xfrm>
        </p:spPr>
        <p:txBody>
          <a:bodyPr wrap="square">
            <a:noAutofit/>
          </a:bodyPr>
          <a:lstStyle/>
          <a:p>
            <a:r>
              <a:rPr lang="en-US" dirty="0"/>
              <a:t>Gadgets reduce focus and learning</a:t>
            </a:r>
          </a:p>
          <a:p>
            <a:pPr lvl="1"/>
            <a:r>
              <a:rPr lang="en-US" dirty="0"/>
              <a:t>Bursts of info (</a:t>
            </a:r>
            <a:r>
              <a:rPr lang="en-US" i="1" dirty="0"/>
              <a:t>e.g.</a:t>
            </a:r>
            <a:r>
              <a:rPr lang="en-US" dirty="0"/>
              <a:t>, emails, IMs, etc.) are </a:t>
            </a:r>
            <a:r>
              <a:rPr lang="en-US" i="1" dirty="0"/>
              <a:t>addictive</a:t>
            </a:r>
          </a:p>
          <a:p>
            <a:pPr lvl="1"/>
            <a:r>
              <a:rPr lang="en-US" dirty="0"/>
              <a:t>Heavy multitaskers have more trouble focusing and shutting out irrelevant information</a:t>
            </a:r>
          </a:p>
          <a:p>
            <a:pPr lvl="2"/>
            <a:r>
              <a:rPr lang="en-US" dirty="0">
                <a:hlinkClick r:id="rId3"/>
              </a:rPr>
              <a:t>http://www.npr.org/2016/04/17/474525392/attention-students-put-your-laptops-away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Seriously, you will learn more if you use </a:t>
            </a:r>
            <a:r>
              <a:rPr lang="en-US" b="1" dirty="0"/>
              <a:t>paper</a:t>
            </a:r>
            <a:r>
              <a:rPr lang="en-US" dirty="0"/>
              <a:t> instead!!!</a:t>
            </a:r>
          </a:p>
          <a:p>
            <a:pPr lvl="2"/>
            <a:endParaRPr lang="en-US" dirty="0"/>
          </a:p>
          <a:p>
            <a:r>
              <a:rPr lang="en-US" dirty="0"/>
              <a:t>Suggestions to try</a:t>
            </a:r>
          </a:p>
          <a:p>
            <a:pPr lvl="1"/>
            <a:r>
              <a:rPr lang="en-US" dirty="0"/>
              <a:t>Disable notifications on your primary machine</a:t>
            </a:r>
          </a:p>
          <a:p>
            <a:pPr lvl="1"/>
            <a:r>
              <a:rPr lang="en-US" dirty="0"/>
              <a:t>Do Not Disturb mode on your smartphone</a:t>
            </a:r>
          </a:p>
          <a:p>
            <a:pPr lvl="1"/>
            <a:r>
              <a:rPr lang="en-US" dirty="0"/>
              <a:t>Close (not minimize) your non-class browser windows &amp; tabs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D09DB-4AA4-43D3-9349-7E2607968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Course Policies</a:t>
            </a:r>
          </a:p>
          <a:p>
            <a:pPr lvl="1"/>
            <a:r>
              <a:rPr lang="en-US" sz="2000"/>
              <a:t>https://courses.cs.washington.edu/courses/cse333/21sp/syllabus/</a:t>
            </a:r>
          </a:p>
          <a:p>
            <a:pPr lvl="1"/>
            <a:r>
              <a:rPr lang="en-US" sz="2000"/>
              <a:t>Summary here, but you </a:t>
            </a:r>
            <a:r>
              <a:rPr lang="en-US" sz="2000" b="1" i="1"/>
              <a:t>must</a:t>
            </a:r>
            <a:r>
              <a:rPr lang="en-US" sz="2000"/>
              <a:t> read the full details online </a:t>
            </a:r>
          </a:p>
          <a:p>
            <a:r>
              <a:rPr lang="en-US" b="1">
                <a:solidFill>
                  <a:srgbClr val="4B2A85"/>
                </a:solidFill>
              </a:rPr>
              <a:t>Course Introduction</a:t>
            </a:r>
          </a:p>
          <a:p>
            <a:r>
              <a:rPr lang="en-US"/>
              <a:t>C </a:t>
            </a:r>
            <a:r>
              <a:rPr lang="en-US" dirty="0"/>
              <a:t>Reintroduction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B5BD2-8F6E-4054-921A-9E52044CA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8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Course Map:  100,000 foot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194560"/>
            <a:ext cx="173736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834640"/>
            <a:ext cx="173736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 library (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834640"/>
            <a:ext cx="182880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STL/boost/ standard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194560"/>
            <a:ext cx="182880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240" y="2194560"/>
            <a:ext cx="1737360" cy="594360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Java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2834640"/>
            <a:ext cx="1737360" cy="649224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37547"/>
              </p:ext>
            </p:extLst>
          </p:nvPr>
        </p:nvGraphicFramePr>
        <p:xfrm>
          <a:off x="2560320" y="3566160"/>
          <a:ext cx="5852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CPU     memory     storage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   network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GPU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clock   audio   radio   peripherals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760" y="397764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HW/SW interface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(x86 + devices)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" y="324612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/ app interface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(system calls)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743200" y="3660781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operating system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4389120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hardware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9F96E-307F-4485-B660-B360E3791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2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Systems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The programming skills, engineering discipline, and knowledge you need to build a system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Programming:</a:t>
            </a:r>
            <a:r>
              <a:rPr lang="en-US" dirty="0">
                <a:ea typeface="CMU Bright" panose="02000603000000000000" pitchFamily="2" charset="0"/>
              </a:rPr>
              <a:t>  C / C++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Discipline:</a:t>
            </a:r>
            <a:r>
              <a:rPr lang="en-US" dirty="0">
                <a:ea typeface="CMU Bright" panose="02000603000000000000" pitchFamily="2" charset="0"/>
              </a:rPr>
              <a:t>  testing, debugging, performance analysis</a:t>
            </a:r>
          </a:p>
          <a:p>
            <a:pPr lvl="1">
              <a:spcBef>
                <a:spcPts val="1800"/>
              </a:spcBef>
            </a:pPr>
            <a:r>
              <a:rPr lang="en-US" b="1" dirty="0">
                <a:ea typeface="CMU Bright" panose="02000603000000000000" pitchFamily="2" charset="0"/>
              </a:rPr>
              <a:t>Knowledge:</a:t>
            </a:r>
            <a:r>
              <a:rPr lang="en-US" dirty="0">
                <a:ea typeface="CMU Bright" panose="02000603000000000000" pitchFamily="2" charset="0"/>
              </a:rPr>
              <a:t>  long list of interesting topics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Concurrency, OS interfaces and semantics, techniques for consistent data management, distributed systems algorithms, …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Most important:  a deep(</a:t>
            </a:r>
            <a:r>
              <a:rPr lang="en-US" dirty="0" err="1">
                <a:ea typeface="CMU Bright" panose="02000603000000000000" pitchFamily="2" charset="0"/>
              </a:rPr>
              <a:t>er</a:t>
            </a:r>
            <a:r>
              <a:rPr lang="en-US" dirty="0">
                <a:ea typeface="CMU Bright" panose="02000603000000000000" pitchFamily="2" charset="0"/>
              </a:rPr>
              <a:t>) understanding of the “layer below”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B7BDB-4142-4503-93F0-9E811ED32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Discipline?!?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Cultivate good habits, encourage clean code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Coding style conventions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Unit testing, code coverage testing, regression testing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Documentation (code comments, design docs)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Code reviews</a:t>
            </a:r>
          </a:p>
          <a:p>
            <a:pPr lvl="2"/>
            <a:endParaRPr lang="en-US" dirty="0">
              <a:ea typeface="CMU Bright" panose="02000603000000000000" pitchFamily="2" charset="0"/>
            </a:endParaRPr>
          </a:p>
          <a:p>
            <a:r>
              <a:rPr lang="en-US" dirty="0">
                <a:ea typeface="CMU Bright" panose="02000603000000000000" pitchFamily="2" charset="0"/>
              </a:rPr>
              <a:t>Will take you a lifetime to learn, but oh-so-important, especially for systems code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Avoid write-once, read-never code</a:t>
            </a:r>
          </a:p>
          <a:p>
            <a:pPr lvl="1"/>
            <a:r>
              <a:rPr lang="en-US" dirty="0">
                <a:ea typeface="CMU Bright" panose="02000603000000000000" pitchFamily="2" charset="0"/>
              </a:rPr>
              <a:t>Treat assignment submissions in this class as production code</a:t>
            </a:r>
          </a:p>
          <a:p>
            <a:pPr lvl="2"/>
            <a:r>
              <a:rPr lang="en-US" dirty="0">
                <a:ea typeface="CMU Bright" panose="02000603000000000000" pitchFamily="2" charset="0"/>
              </a:rPr>
              <a:t>Comments must be updated, no commented-out code, no extra (debugging) output</a:t>
            </a:r>
          </a:p>
          <a:p>
            <a:pPr lvl="1"/>
            <a:endParaRPr lang="en-US" dirty="0">
              <a:ea typeface="CMU Bright" panose="02000603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04963-FAC0-4289-B36E-AE00F3C5B7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794E82-4F58-4867-B635-EED54BB04BE7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B81923-2E16-409C-91E6-DB2ECD4E1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F446F2-969F-4936-8048-079C425ED432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C39A-52B7-478D-B39D-A3D98B38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Grading in 333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4E41-2BAA-4B37-A98F-23298F51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style guide</a:t>
            </a:r>
            <a:r>
              <a:rPr lang="en-US"/>
              <a:t> is a “set of standards for the writing, formatting, and design of documents” – in this case, code</a:t>
            </a:r>
          </a:p>
          <a:p>
            <a:pPr>
              <a:spcBef>
                <a:spcPts val="1800"/>
              </a:spcBef>
            </a:pPr>
            <a:r>
              <a:rPr lang="en-US"/>
              <a:t>No style guide is perfect</a:t>
            </a:r>
          </a:p>
          <a:p>
            <a:pPr lvl="1"/>
            <a:r>
              <a:rPr lang="en-US"/>
              <a:t>Inherently limiting to coding as a form of expression/art</a:t>
            </a:r>
          </a:p>
          <a:p>
            <a:pPr lvl="1"/>
            <a:r>
              <a:rPr lang="en-US"/>
              <a:t>Rules should be motivated </a:t>
            </a:r>
            <a:r>
              <a:rPr lang="en-US" i="1"/>
              <a:t>(e.g.</a:t>
            </a:r>
            <a:r>
              <a:rPr lang="en-US"/>
              <a:t>, consistency, performance, safety, readability), even if not everyone agrees</a:t>
            </a:r>
          </a:p>
          <a:p>
            <a:pPr>
              <a:spcBef>
                <a:spcPts val="1800"/>
              </a:spcBef>
            </a:pPr>
            <a:r>
              <a:rPr lang="en-US"/>
              <a:t>In 333, we will use a subset of the Google C++ Style Guide</a:t>
            </a:r>
          </a:p>
          <a:p>
            <a:pPr lvl="1"/>
            <a:r>
              <a:rPr lang="en-US"/>
              <a:t>Want you to experience adhering to a style guide</a:t>
            </a:r>
          </a:p>
          <a:p>
            <a:pPr lvl="1"/>
            <a:r>
              <a:rPr lang="en-US"/>
              <a:t>Hope you view these more as </a:t>
            </a:r>
            <a:r>
              <a:rPr lang="en-US" i="1"/>
              <a:t>design decisions</a:t>
            </a:r>
            <a:r>
              <a:rPr lang="en-US"/>
              <a:t> to be considered rather than rules to follow to get a grade</a:t>
            </a:r>
          </a:p>
          <a:p>
            <a:pPr lvl="1"/>
            <a:r>
              <a:rPr lang="en-US"/>
              <a:t>We acknowledge that judgments of language implicitly encode certain values and not others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38C57-B514-4866-846E-BA23C58E0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Course Policies</a:t>
            </a:r>
          </a:p>
          <a:p>
            <a:pPr lvl="1"/>
            <a:r>
              <a:rPr lang="en-US" sz="2000"/>
              <a:t>https://courses.cs.washington.edu/courses/cse333/21sp/syllabus/</a:t>
            </a:r>
          </a:p>
          <a:p>
            <a:pPr lvl="1"/>
            <a:r>
              <a:rPr lang="en-US" sz="2000"/>
              <a:t>Summary here, but you </a:t>
            </a:r>
            <a:r>
              <a:rPr lang="en-US" sz="2000" b="1" i="1"/>
              <a:t>must</a:t>
            </a:r>
            <a:r>
              <a:rPr lang="en-US" sz="2000"/>
              <a:t> read the full details online </a:t>
            </a:r>
          </a:p>
          <a:p>
            <a:r>
              <a:rPr lang="en-US"/>
              <a:t>Course Introduction</a:t>
            </a:r>
          </a:p>
          <a:p>
            <a:r>
              <a:rPr lang="en-US" b="1">
                <a:solidFill>
                  <a:srgbClr val="4B2A85"/>
                </a:solidFill>
              </a:rPr>
              <a:t>C </a:t>
            </a:r>
            <a:r>
              <a:rPr lang="en-US" b="1" dirty="0">
                <a:solidFill>
                  <a:srgbClr val="4B2A85"/>
                </a:solidFill>
              </a:rPr>
              <a:t>Reintroduction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Workflow, Variables,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08AC7-04D8-45A3-ADF4-07A0C7D09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in 1972 by Dennis Ritchie</a:t>
            </a:r>
          </a:p>
          <a:p>
            <a:pPr lvl="1"/>
            <a:r>
              <a:rPr lang="en-US" dirty="0"/>
              <a:t>Designed for creating system software</a:t>
            </a:r>
          </a:p>
          <a:p>
            <a:pPr lvl="1"/>
            <a:r>
              <a:rPr lang="en-US" dirty="0"/>
              <a:t>Portable across machine architectures</a:t>
            </a:r>
          </a:p>
          <a:p>
            <a:pPr lvl="1"/>
            <a:r>
              <a:rPr lang="en-US" dirty="0"/>
              <a:t>Most recently updated in 1999 (C99) and 2011 (C11)</a:t>
            </a:r>
          </a:p>
          <a:p>
            <a:pPr lvl="2"/>
            <a:r>
              <a:rPr lang="en-US" dirty="0"/>
              <a:t>There’s also C17, which is a bug-fix version of C11. </a:t>
            </a:r>
          </a:p>
          <a:p>
            <a:pPr lvl="2"/>
            <a:endParaRPr lang="en-US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“Low-level” language that allows us to exploit underlying features of the architecture – </a:t>
            </a:r>
            <a:r>
              <a:rPr lang="en-US" dirty="0">
                <a:solidFill>
                  <a:srgbClr val="FF0000"/>
                </a:solidFill>
              </a:rPr>
              <a:t>but easy to fail spectacularly (!)</a:t>
            </a:r>
          </a:p>
          <a:p>
            <a:pPr lvl="1"/>
            <a:r>
              <a:rPr lang="en-US" dirty="0"/>
              <a:t>Procedural (not object-oriented)</a:t>
            </a:r>
          </a:p>
          <a:p>
            <a:pPr lvl="1"/>
            <a:r>
              <a:rPr lang="en-US" dirty="0"/>
              <a:t>“Weakly-typed” or “type-unsafe”</a:t>
            </a:r>
          </a:p>
          <a:p>
            <a:pPr lvl="1"/>
            <a:r>
              <a:rPr lang="en-US" dirty="0"/>
              <a:t>Small, basic library compared to Java, C++, most others….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-170" r="-170"/>
          <a:stretch/>
        </p:blipFill>
        <p:spPr>
          <a:xfrm>
            <a:off x="7444147" y="279643"/>
            <a:ext cx="1645920" cy="2164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F5EA-9C1E-48C7-9BA4-04E34E5B0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 Workflow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38386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Editor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emacs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</a:t>
            </a:r>
            <a:r>
              <a:rPr lang="en-US" sz="2000" dirty="0"/>
              <a:t>) or IDE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VS Code</a:t>
            </a:r>
            <a:r>
              <a:rPr lang="en-US" sz="2000" dirty="0"/>
              <a:t>)</a:t>
            </a:r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49440" y="2252544"/>
            <a:ext cx="201168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Source files 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.h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49440" y="3509758"/>
            <a:ext cx="20116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Object files (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.o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72000" y="283464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2926080"/>
            <a:ext cx="3657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“COMPILE” (compile + assemble)</a:t>
            </a:r>
          </a:p>
        </p:txBody>
      </p:sp>
      <p:sp>
        <p:nvSpPr>
          <p:cNvPr id="14848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1999" y="402336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49377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LOAD</a:t>
            </a:r>
          </a:p>
        </p:txBody>
      </p:sp>
      <p:sp>
        <p:nvSpPr>
          <p:cNvPr id="148494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39319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48463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80478" y="5852160"/>
            <a:ext cx="26384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EXECUTE, DEBUG, …</a:t>
            </a: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EDIT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93192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486400" y="2377440"/>
            <a:ext cx="128016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377440" y="2377440"/>
            <a:ext cx="1280160" cy="36576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foo.h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93192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foo.o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5486400" y="347472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377440" y="365760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libZ.a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931920" y="4480560"/>
            <a:ext cx="1280160" cy="36576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3532704"/>
            <a:ext cx="2286000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Statically-linked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libraries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31920" y="5394960"/>
            <a:ext cx="1280160" cy="365760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bar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2286000"/>
            <a:ext cx="457200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840480" y="3383280"/>
            <a:ext cx="3017520" cy="54864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383280" y="4021346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34640" y="4022353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2376492" y="4663440"/>
            <a:ext cx="1280160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libc.so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440" y="4692431"/>
            <a:ext cx="22860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Shared libraries</a:t>
            </a:r>
          </a:p>
        </p:txBody>
      </p:sp>
      <p:sp>
        <p:nvSpPr>
          <p:cNvPr id="42" name="Line 1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383280" y="5029200"/>
            <a:ext cx="548640" cy="4592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34640" y="5029200"/>
            <a:ext cx="9144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LINK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5D233-E77E-4F5A-B7DD-AD98435B7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9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6" grpId="0" animBg="1"/>
      <p:bldP spid="148487" grpId="0"/>
      <p:bldP spid="148488" grpId="0"/>
      <p:bldP spid="148489" grpId="0"/>
      <p:bldP spid="148494" grpId="0" animBg="1"/>
      <p:bldP spid="148495" grpId="0" animBg="1"/>
      <p:bldP spid="23" grpId="0" animBg="1"/>
      <p:bldP spid="24" grpId="0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8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 to Machine Code</a:t>
            </a:r>
          </a:p>
        </p:txBody>
      </p:sp>
      <p:sp>
        <p:nvSpPr>
          <p:cNvPr id="148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7840" y="1691639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77840" y="3703320"/>
            <a:ext cx="201168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Assembly file (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sumstore.s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00400" y="265176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278892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compiler 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4800600"/>
            <a:ext cx="38404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Assembler 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as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8495" name="Line 1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4663440"/>
            <a:ext cx="0" cy="7315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3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576072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5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2000" y="1737360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b="0" dirty="0">
              <a:latin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0" y="1828800"/>
            <a:ext cx="1371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EDIT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914400" y="1371600"/>
            <a:ext cx="4572000" cy="1280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     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914400" y="3383280"/>
            <a:ext cx="4572000" cy="1280160"/>
          </a:xfrm>
          <a:prstGeom prst="roundRect">
            <a:avLst/>
          </a:prstGeom>
          <a:solidFill>
            <a:srgbClr val="F6F5B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addl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edi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movl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esi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(%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ret</a:t>
            </a:r>
          </a:p>
        </p:txBody>
      </p:sp>
      <p:sp>
        <p:nvSpPr>
          <p:cNvPr id="34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77840" y="5577840"/>
            <a:ext cx="2286000" cy="640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0" rIns="90487" bIns="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Machine code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sumstore.o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914400" y="5394960"/>
            <a:ext cx="4572000" cy="10058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400575: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01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fe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89 32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      c3</a:t>
            </a:r>
          </a:p>
        </p:txBody>
      </p:sp>
      <p:sp>
        <p:nvSpPr>
          <p:cNvPr id="2" name="Arc 1"/>
          <p:cNvSpPr/>
          <p:nvPr/>
        </p:nvSpPr>
        <p:spPr bwMode="auto">
          <a:xfrm>
            <a:off x="6492240" y="2011680"/>
            <a:ext cx="2377440" cy="3886200"/>
          </a:xfrm>
          <a:prstGeom prst="arc">
            <a:avLst>
              <a:gd name="adj1" fmla="val 16070193"/>
              <a:gd name="adj2" fmla="val 54569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76147" y="2864367"/>
            <a:ext cx="164592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compiler </a:t>
            </a:r>
            <a:b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–c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54671-F8CE-4EEA-AE15-28F5AE399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4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  <a:r>
              <a:rPr lang="en-US"/>
              <a:t>: Instructors (2 for 1!)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r>
              <a:rPr lang="en-US" dirty="0"/>
              <a:t>Justin (he/him)</a:t>
            </a:r>
          </a:p>
          <a:p>
            <a:pPr lvl="1"/>
            <a:r>
              <a:rPr lang="en-US" dirty="0"/>
              <a:t>From California </a:t>
            </a:r>
            <a:br>
              <a:rPr lang="en-US" dirty="0"/>
            </a:br>
            <a:r>
              <a:rPr lang="en-US" dirty="0"/>
              <a:t>(UC Berkeley and the Bay Area)</a:t>
            </a:r>
          </a:p>
          <a:p>
            <a:pPr lvl="1"/>
            <a:r>
              <a:rPr lang="en-US" dirty="0"/>
              <a:t>I like:  teaching, the outdoors, </a:t>
            </a:r>
            <a:br>
              <a:rPr lang="en-US" dirty="0"/>
            </a:br>
            <a:r>
              <a:rPr lang="en-US" dirty="0"/>
              <a:t>board games, and ultimate</a:t>
            </a:r>
          </a:p>
          <a:p>
            <a:pPr lvl="1"/>
            <a:r>
              <a:rPr lang="en-US" dirty="0"/>
              <a:t>Taking care of newborn: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Travis (he/him)</a:t>
            </a:r>
          </a:p>
          <a:p>
            <a:pPr lvl="1"/>
            <a:r>
              <a:rPr lang="en-US" dirty="0"/>
              <a:t>Recent UW CSE BS/MS graduate</a:t>
            </a:r>
          </a:p>
          <a:p>
            <a:pPr lvl="1"/>
            <a:r>
              <a:rPr lang="en-US" dirty="0"/>
              <a:t>I like: teaching, music, video games, </a:t>
            </a:r>
            <a:br>
              <a:rPr lang="en-US" dirty="0"/>
            </a:br>
            <a:r>
              <a:rPr lang="en-US" dirty="0"/>
              <a:t>video essays, and reading</a:t>
            </a:r>
          </a:p>
          <a:p>
            <a:pPr lvl="1"/>
            <a:r>
              <a:rPr lang="en-US" dirty="0"/>
              <a:t>I’m on the job market!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A1A97A-1499-49CC-B8BB-E3FCF90AF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5AAA45-077E-4FA1-AC1F-52338DE22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362456"/>
            <a:ext cx="1901952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413A80-C0E7-43E5-9863-C6A09064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1361661"/>
            <a:ext cx="1792224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4A0BDA-02F0-413C-B16E-3337C3752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72" y="4160590"/>
            <a:ext cx="2004336" cy="26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C Program Layout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22960" y="1371600"/>
            <a:ext cx="7498080" cy="4663440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local_files</a:t>
            </a:r>
            <a:r>
              <a:rPr lang="en-US" sz="22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macro_name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macro_expr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functions */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declare external variables &amp; </a:t>
            </a:r>
            <a:r>
              <a:rPr lang="en-US" sz="22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structs</a:t>
            </a:r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the innards */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define other functions */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6A61E0-9173-4981-AE92-B71AFE372878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6E3D62-CD2D-4E08-AC93-9F2CC5DAB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79E243-4414-402F-91E7-12C9A66FF250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91D3E-4C33-4FEB-9152-AF4172FA7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33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Syntax: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48840" y="5152228"/>
            <a:ext cx="3017520" cy="395416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command-line arguments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, use:</a:t>
            </a:r>
          </a:p>
          <a:p>
            <a:pPr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 lvl="2"/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What does this mean?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contains the number of strings on the command line (the executable name counts as one, plus one for each argument). </a:t>
            </a:r>
          </a:p>
          <a:p>
            <a:pPr lvl="1"/>
            <a:r>
              <a:rPr lang="en-US" sz="26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dirty="0">
                <a:solidFill>
                  <a:srgbClr val="FF0000"/>
                </a:solidFill>
                <a:cs typeface="Courier"/>
              </a:rPr>
              <a:t> </a:t>
            </a:r>
            <a:r>
              <a:rPr lang="en-US" dirty="0"/>
              <a:t>is an array containing </a:t>
            </a:r>
            <a:r>
              <a:rPr lang="en-US" i="1" dirty="0"/>
              <a:t>pointers</a:t>
            </a:r>
            <a:r>
              <a:rPr lang="en-US" dirty="0"/>
              <a:t> to the arguments as strings (more on pointers</a:t>
            </a:r>
            <a:r>
              <a:rPr lang="en-US" i="1" dirty="0"/>
              <a:t> </a:t>
            </a:r>
            <a:r>
              <a:rPr lang="en-US" dirty="0"/>
              <a:t>later)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foo hello 87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[0]="foo"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[1]="hello"</a:t>
            </a:r>
            <a:r>
              <a:rPr lang="en-US" dirty="0"/>
              <a:t>,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[2]="87"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62179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66990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itchFamily="49" charset="0"/>
                <a:cs typeface="Courier New" pitchFamily="49" charset="0"/>
              </a:rPr>
              <a:t>char*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E0E6D-87A2-4ADA-AAC9-D4A693F77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Go South…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and Exceptions</a:t>
            </a:r>
          </a:p>
          <a:p>
            <a:pPr lvl="1"/>
            <a:r>
              <a:rPr lang="en-US" dirty="0"/>
              <a:t>C does not have exception handling (no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Errors are returned as integer error codes from functions</a:t>
            </a:r>
          </a:p>
          <a:p>
            <a:pPr lvl="2"/>
            <a:r>
              <a:rPr lang="en-US" dirty="0"/>
              <a:t>Standard codes found in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dirty="0"/>
              <a:t> (usually 0) and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dirty="0"/>
              <a:t> (non-zero)</a:t>
            </a:r>
          </a:p>
          <a:p>
            <a:pPr lvl="2"/>
            <a:r>
              <a:rPr lang="en-US" dirty="0"/>
              <a:t>Return value from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is a status code</a:t>
            </a:r>
          </a:p>
          <a:p>
            <a:pPr lvl="1"/>
            <a:r>
              <a:rPr lang="en-US" dirty="0"/>
              <a:t>Because of this, error handling is ugly and inelegant</a:t>
            </a:r>
          </a:p>
          <a:p>
            <a:pPr lvl="2"/>
            <a:endParaRPr lang="en-US" dirty="0"/>
          </a:p>
          <a:p>
            <a:r>
              <a:rPr lang="en-US" dirty="0"/>
              <a:t>Crashes</a:t>
            </a:r>
          </a:p>
          <a:p>
            <a:pPr lvl="1"/>
            <a:r>
              <a:rPr lang="en-US" dirty="0"/>
              <a:t>If you do something bad, you hope to get a “segmentation fault” (believe it or not, this is the “good” option)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573A7-0793-4F1A-BEFC-4C19CF503F21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B9B84C-E203-4BC8-9A50-4DD24E42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A3BF74-F9A2-4E09-BC14-83B643F3598F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1B8EC-9450-4ADD-B3EB-A3954996EE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vs. C  (351 refresher)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371600"/>
          </a:xfrm>
        </p:spPr>
        <p:txBody>
          <a:bodyPr/>
          <a:lstStyle/>
          <a:p>
            <a:r>
              <a:rPr lang="en-US" dirty="0"/>
              <a:t>Are Java and C mostly similar (S) or significantly different (D) in the following categories?</a:t>
            </a:r>
          </a:p>
          <a:p>
            <a:pPr lvl="1"/>
            <a:r>
              <a:rPr lang="en-US" dirty="0"/>
              <a:t>List any differences you can recall (even if you put ‘S’)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615089"/>
              </p:ext>
            </p:extLst>
          </p:nvPr>
        </p:nvGraphicFramePr>
        <p:xfrm>
          <a:off x="396875" y="2834640"/>
          <a:ext cx="8366760" cy="366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Language Feature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S/D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Differences in C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Control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Primitive datatypes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Memory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9E6B4-BAB1-4365-939B-7C16C6C0F5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Primitive Types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types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r>
              <a:rPr lang="en-US" dirty="0"/>
              <a:t>Floating point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2"/>
            <a:endParaRPr lang="en-US" dirty="0"/>
          </a:p>
          <a:p>
            <a:r>
              <a:rPr lang="en-US" dirty="0"/>
              <a:t>Modifiers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int</a:t>
            </a:r>
            <a:r>
              <a:rPr lang="en-US" dirty="0"/>
              <a:t>, double]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signed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[char, 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[char, </a:t>
            </a:r>
            <a:r>
              <a:rPr lang="en-US" dirty="0" err="1"/>
              <a:t>int</a:t>
            </a:r>
            <a:r>
              <a:rPr lang="en-US" dirty="0"/>
              <a:t>]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23326"/>
              </p:ext>
            </p:extLst>
          </p:nvPr>
        </p:nvGraphicFramePr>
        <p:xfrm>
          <a:off x="3639312" y="1554480"/>
          <a:ext cx="51206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 Data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32-bit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64-bit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printf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</a:t>
                      </a:r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%c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unsigned 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hu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  </a:t>
                      </a:r>
                      <a:r>
                        <a:rPr lang="en-US" sz="1800" b="1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1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%d</a:t>
                      </a:r>
                      <a:r>
                        <a:rPr lang="en-US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unsigned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%u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lld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 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 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long 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%Lf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800" b="1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%p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2352" y="544576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Typical sizes – see </a:t>
            </a:r>
            <a:r>
              <a:rPr lang="en-US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sizeofs.c</a:t>
            </a:r>
            <a:endParaRPr lang="en-US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15D73-CC4F-41CA-80C7-5F60F93E5F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39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C99 Extended Integer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Solves the conundrum of “how big is an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?”</a:t>
            </a:r>
          </a:p>
          <a:p>
            <a:pPr lvl="1"/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521208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6035040"/>
            <a:ext cx="82296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y,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int32_t*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4491287" y="5669280"/>
            <a:ext cx="182880" cy="365760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22960" y="1920240"/>
            <a:ext cx="6583680" cy="2917686"/>
          </a:xfrm>
          <a:prstGeom prst="roundRect">
            <a:avLst>
              <a:gd name="adj" fmla="val 439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int8_t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int16_t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16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32 bits, signed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int64_t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64 bits, signed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uint8_t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w;  </a:t>
            </a:r>
            <a:r>
              <a:rPr lang="en-US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exactly 8 bits, unsigned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D0B71C-252F-4EC7-A8AE-C627058D3ECF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86396-8C63-4519-A278-1930DBBDF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D55AF3-17BB-4652-B173-0B4B9D5B1113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59674-6C09-4986-80D2-AF0BD7891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 does not support objects!!!</a:t>
            </a:r>
          </a:p>
          <a:p>
            <a:pPr lvl="2"/>
            <a:endParaRPr lang="en-US" b="1" dirty="0"/>
          </a:p>
          <a:p>
            <a:r>
              <a:rPr lang="en-US" b="1" dirty="0"/>
              <a:t>Arrays </a:t>
            </a:r>
            <a:r>
              <a:rPr lang="en-US" dirty="0"/>
              <a:t>are contiguous chunks of memory</a:t>
            </a:r>
          </a:p>
          <a:p>
            <a:pPr lvl="1"/>
            <a:r>
              <a:rPr lang="en-US" dirty="0"/>
              <a:t>Arrays have no methods and do not know their own length</a:t>
            </a:r>
          </a:p>
          <a:p>
            <a:pPr lvl="1"/>
            <a:r>
              <a:rPr lang="en-US" dirty="0"/>
              <a:t>Can easily run off ends of arrays in C – </a:t>
            </a:r>
            <a:r>
              <a:rPr lang="en-US" dirty="0">
                <a:solidFill>
                  <a:srgbClr val="FF0000"/>
                </a:solidFill>
              </a:rPr>
              <a:t>security bugs!!!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Strings</a:t>
            </a:r>
            <a:r>
              <a:rPr lang="en-US" dirty="0"/>
              <a:t> are null-terminated char arrays</a:t>
            </a:r>
          </a:p>
          <a:p>
            <a:pPr lvl="1"/>
            <a:r>
              <a:rPr lang="en-US" dirty="0"/>
              <a:t>Strings have no methods, but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/>
              <a:t> has helpful utilities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b="1" dirty="0"/>
              <a:t>Structs</a:t>
            </a:r>
            <a:r>
              <a:rPr lang="en-US" dirty="0"/>
              <a:t> are the most object-like feature, but are just collections of fields – no “methods” or functions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79520" y="4389120"/>
          <a:ext cx="475488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i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x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D94B7B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D94B7B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D94B7B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D94B7B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D94B7B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D94B7B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\n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D94B7B"/>
                          </a:solidFill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\0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381" y="4389120"/>
            <a:ext cx="329184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"hello\n"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872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/>
              <a:t>Generic format: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3474720"/>
            <a:ext cx="5486400" cy="3103721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20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1828800"/>
            <a:ext cx="7498080" cy="10972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None/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returnType</a:t>
            </a:r>
            <a:r>
              <a:rPr lang="en-US" sz="2000" dirty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param1, …,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statements</a:t>
            </a:r>
          </a:p>
          <a:p>
            <a:pPr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4250B-EBB3-491C-BCA0-5BAC53324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You </a:t>
            </a:r>
            <a:r>
              <a:rPr lang="en-US" i="1" dirty="0"/>
              <a:t>shouldn’t</a:t>
            </a:r>
            <a:r>
              <a:rPr lang="en-US" dirty="0"/>
              <a:t> call a function that hasn’t been declared yet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743200"/>
            <a:ext cx="5486400" cy="36576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74320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sum_badorder.c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A42B7830-2A27-7C4E-9CE1-8023714C537B}"/>
              </a:ext>
            </a:extLst>
          </p:cNvPr>
          <p:cNvSpPr/>
          <p:nvPr/>
        </p:nvSpPr>
        <p:spPr bwMode="auto">
          <a:xfrm>
            <a:off x="227023" y="1920875"/>
            <a:ext cx="4754880" cy="640080"/>
          </a:xfrm>
          <a:prstGeom prst="wedgeRoundRectCallout">
            <a:avLst>
              <a:gd name="adj1" fmla="val -16279"/>
              <a:gd name="adj2" fmla="val 8063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Note</a:t>
            </a:r>
            <a:r>
              <a:rPr lang="en-US" dirty="0">
                <a:solidFill>
                  <a:srgbClr val="0066FF"/>
                </a:solidFill>
                <a:latin typeface="Calibri" charset="0"/>
                <a:ea typeface="Calibri" charset="0"/>
                <a:cs typeface="Calibri" charset="0"/>
              </a:rPr>
              <a:t>: code examples from slides are posted on the course website for you to experiment with!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B15BE-96FB-4A2E-A0F2-1FB32F951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75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Reverse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1097280"/>
          </a:xfrm>
        </p:spPr>
        <p:txBody>
          <a:bodyPr/>
          <a:lstStyle/>
          <a:p>
            <a:r>
              <a:rPr lang="en-US" dirty="0"/>
              <a:t>Simple solution; however, imposes ordering restriction on writing functions (who-calls-what?)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2743200"/>
            <a:ext cx="5486400" cy="36576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" y="274320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sum_betterorder.c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8622-6C48-4842-9862-0D06BFD6C5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4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  <a:r>
              <a:rPr lang="en-US"/>
              <a:t>: Teaching Assistants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27" y="1361661"/>
            <a:ext cx="8366125" cy="4972050"/>
          </a:xfrm>
          <a:ln>
            <a:noFill/>
          </a:ln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pPr lvl="1"/>
            <a:endParaRPr lang="en-US"/>
          </a:p>
          <a:p>
            <a:pPr lvl="1"/>
            <a:endParaRPr lang="en-US" dirty="0"/>
          </a:p>
          <a:p>
            <a:pPr lvl="1"/>
            <a:r>
              <a:rPr lang="en-US" dirty="0"/>
              <a:t>Available in section, office hours, and discussion group</a:t>
            </a:r>
          </a:p>
          <a:p>
            <a:pPr lvl="1"/>
            <a:r>
              <a:rPr lang="en-US" dirty="0"/>
              <a:t>An invaluable source of information and help</a:t>
            </a:r>
            <a:endParaRPr lang="en-US" sz="1800" dirty="0"/>
          </a:p>
          <a:p>
            <a:pPr>
              <a:spcBef>
                <a:spcPts val="1800"/>
              </a:spcBef>
            </a:pPr>
            <a:r>
              <a:rPr lang="en-US" dirty="0"/>
              <a:t>Get to </a:t>
            </a:r>
            <a:r>
              <a:rPr lang="en-US"/>
              <a:t>know us (instructors + TAs)</a:t>
            </a:r>
            <a:endParaRPr lang="en-US" dirty="0"/>
          </a:p>
          <a:p>
            <a:pPr lvl="1"/>
            <a:r>
              <a:rPr lang="en-US" dirty="0"/>
              <a:t>We are here to help you succeed!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A1A97A-1499-49CC-B8BB-E3FCF90AF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E5AFCF-3C26-4B52-8C55-3F4C55A74B94}"/>
              </a:ext>
            </a:extLst>
          </p:cNvPr>
          <p:cNvGrpSpPr/>
          <p:nvPr/>
        </p:nvGrpSpPr>
        <p:grpSpPr>
          <a:xfrm>
            <a:off x="822960" y="1362456"/>
            <a:ext cx="7498080" cy="2563892"/>
            <a:chOff x="822960" y="2011680"/>
            <a:chExt cx="7498080" cy="256389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324E62E-05A2-4364-8915-104954BB0CDB}"/>
                </a:ext>
              </a:extLst>
            </p:cNvPr>
            <p:cNvGrpSpPr/>
            <p:nvPr/>
          </p:nvGrpSpPr>
          <p:grpSpPr>
            <a:xfrm>
              <a:off x="2743200" y="2011680"/>
              <a:ext cx="1097280" cy="1192292"/>
              <a:chOff x="4023360" y="1920240"/>
              <a:chExt cx="1097280" cy="119229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DB0A35B-3A22-4D90-AAC0-680699BA7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3360" y="1920240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27151B-70AD-4798-9211-3E26893A3613}"/>
                  </a:ext>
                </a:extLst>
              </p:cNvPr>
              <p:cNvSpPr txBox="1"/>
              <p:nvPr/>
            </p:nvSpPr>
            <p:spPr>
              <a:xfrm>
                <a:off x="4023360" y="274320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 err="1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Callum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6DA2DA-BEF6-406F-909E-1CD910089778}"/>
                </a:ext>
              </a:extLst>
            </p:cNvPr>
            <p:cNvGrpSpPr/>
            <p:nvPr/>
          </p:nvGrpSpPr>
          <p:grpSpPr>
            <a:xfrm>
              <a:off x="1463040" y="2011680"/>
              <a:ext cx="1097280" cy="1192292"/>
              <a:chOff x="1097280" y="1920240"/>
              <a:chExt cx="1097280" cy="119229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E6D9A1D-141A-405F-8641-441D30DB9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7280" y="1920240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C3EAA0-DD7B-4885-A5D8-45E4B084A5A2}"/>
                  </a:ext>
                </a:extLst>
              </p:cNvPr>
              <p:cNvSpPr txBox="1"/>
              <p:nvPr/>
            </p:nvSpPr>
            <p:spPr>
              <a:xfrm>
                <a:off x="1097280" y="274320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>
                    <a:ln w="0">
                      <a:noFill/>
                    </a:ln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Atharva</a:t>
                </a:r>
                <a:endParaRPr lang="en-US" dirty="0">
                  <a:ln w="0"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2032E77-40DC-4C79-9880-96A964EC8499}"/>
                </a:ext>
              </a:extLst>
            </p:cNvPr>
            <p:cNvGrpSpPr/>
            <p:nvPr/>
          </p:nvGrpSpPr>
          <p:grpSpPr>
            <a:xfrm>
              <a:off x="4023360" y="2011680"/>
              <a:ext cx="1097280" cy="1192292"/>
              <a:chOff x="5486400" y="1920240"/>
              <a:chExt cx="1097280" cy="119229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0A3F017-41D5-4733-8648-B1B6A7CB8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6400" y="1920240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322FAB-099F-4BA8-87EE-7C433FAF32AC}"/>
                  </a:ext>
                </a:extLst>
              </p:cNvPr>
              <p:cNvSpPr txBox="1"/>
              <p:nvPr/>
            </p:nvSpPr>
            <p:spPr>
              <a:xfrm>
                <a:off x="5486400" y="274320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Cosmo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AF4CC33-4BBE-4BA3-8283-2DF6472F550D}"/>
                </a:ext>
              </a:extLst>
            </p:cNvPr>
            <p:cNvGrpSpPr/>
            <p:nvPr/>
          </p:nvGrpSpPr>
          <p:grpSpPr>
            <a:xfrm>
              <a:off x="5303520" y="2011680"/>
              <a:ext cx="1097280" cy="1192292"/>
              <a:chOff x="6949440" y="1920240"/>
              <a:chExt cx="1097280" cy="1192292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06EA799E-1BF2-4EB9-B6F3-70782519A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440" y="1920240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345E0B2-99B7-4F1F-943E-9F08D2A22EC2}"/>
                  </a:ext>
                </a:extLst>
              </p:cNvPr>
              <p:cNvSpPr txBox="1"/>
              <p:nvPr/>
            </p:nvSpPr>
            <p:spPr>
              <a:xfrm>
                <a:off x="6949440" y="274320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Dylan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EB9D6CA-AE80-4ECF-827D-C9F21B2A00E6}"/>
                </a:ext>
              </a:extLst>
            </p:cNvPr>
            <p:cNvGrpSpPr/>
            <p:nvPr/>
          </p:nvGrpSpPr>
          <p:grpSpPr>
            <a:xfrm>
              <a:off x="6583680" y="2011680"/>
              <a:ext cx="1097280" cy="1183050"/>
              <a:chOff x="8046720" y="1929482"/>
              <a:chExt cx="1097280" cy="1183050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F44FBD2-91F7-44DE-BE97-6D0B96AB8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6720" y="1929482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8D72EE-A32C-4773-B851-0FED024C4B25}"/>
                  </a:ext>
                </a:extLst>
              </p:cNvPr>
              <p:cNvSpPr txBox="1"/>
              <p:nvPr/>
            </p:nvSpPr>
            <p:spPr>
              <a:xfrm>
                <a:off x="8046720" y="274320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Elizabeth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533DAB-3E4A-4337-8DC2-5C409625E59A}"/>
                </a:ext>
              </a:extLst>
            </p:cNvPr>
            <p:cNvGrpSpPr/>
            <p:nvPr/>
          </p:nvGrpSpPr>
          <p:grpSpPr>
            <a:xfrm>
              <a:off x="2103120" y="3383280"/>
              <a:ext cx="1097280" cy="1192292"/>
              <a:chOff x="2560320" y="3474720"/>
              <a:chExt cx="1097280" cy="119229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3DB25DF-961A-464F-910C-F0E0A5AF3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320" y="3474720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663ED87-A109-4EE8-8651-5370E3FA6603}"/>
                  </a:ext>
                </a:extLst>
              </p:cNvPr>
              <p:cNvSpPr txBox="1"/>
              <p:nvPr/>
            </p:nvSpPr>
            <p:spPr>
              <a:xfrm>
                <a:off x="2560320" y="429768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Markus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D24A8E8-161B-44E6-A132-7BD918874677}"/>
                </a:ext>
              </a:extLst>
            </p:cNvPr>
            <p:cNvGrpSpPr/>
            <p:nvPr/>
          </p:nvGrpSpPr>
          <p:grpSpPr>
            <a:xfrm>
              <a:off x="4663440" y="3383280"/>
              <a:ext cx="1097280" cy="1191075"/>
              <a:chOff x="4023360" y="3475937"/>
              <a:chExt cx="1097280" cy="1191075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A5A37888-16EE-4F69-97BD-9897F6A7E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3360" y="3475937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847C62-43B9-4972-A356-4925EEFC0D75}"/>
                  </a:ext>
                </a:extLst>
              </p:cNvPr>
              <p:cNvSpPr txBox="1"/>
              <p:nvPr/>
            </p:nvSpPr>
            <p:spPr>
              <a:xfrm>
                <a:off x="4023360" y="429768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Neha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E8E1D9D-EECB-4A7C-B75E-0194B4DA6142}"/>
                </a:ext>
              </a:extLst>
            </p:cNvPr>
            <p:cNvGrpSpPr/>
            <p:nvPr/>
          </p:nvGrpSpPr>
          <p:grpSpPr>
            <a:xfrm>
              <a:off x="822960" y="3383280"/>
              <a:ext cx="1097280" cy="1191075"/>
              <a:chOff x="5483966" y="3475937"/>
              <a:chExt cx="1097280" cy="119107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BDFD5FD-F2F3-4F90-8984-FE667107E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3966" y="3475937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34E2157-463B-4263-81CD-D3A478583D23}"/>
                  </a:ext>
                </a:extLst>
              </p:cNvPr>
              <p:cNvSpPr txBox="1"/>
              <p:nvPr/>
            </p:nvSpPr>
            <p:spPr>
              <a:xfrm>
                <a:off x="5483966" y="429768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Kyrie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1BDF9A5-1DA3-4E8F-8DE3-190984540D50}"/>
                </a:ext>
              </a:extLst>
            </p:cNvPr>
            <p:cNvGrpSpPr/>
            <p:nvPr/>
          </p:nvGrpSpPr>
          <p:grpSpPr>
            <a:xfrm>
              <a:off x="3383280" y="3383280"/>
              <a:ext cx="1097280" cy="1191075"/>
              <a:chOff x="6949440" y="3475937"/>
              <a:chExt cx="1097280" cy="1191075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F395378-6CC2-48C3-BF0A-BE8856314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9440" y="3475937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144A08-2F5F-498F-8AFF-463F4588F37B}"/>
                  </a:ext>
                </a:extLst>
              </p:cNvPr>
              <p:cNvSpPr txBox="1"/>
              <p:nvPr/>
            </p:nvSpPr>
            <p:spPr>
              <a:xfrm>
                <a:off x="6949440" y="429768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Leo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EDB0DBA-7986-4AA0-A1B5-9387A678F63E}"/>
                </a:ext>
              </a:extLst>
            </p:cNvPr>
            <p:cNvGrpSpPr/>
            <p:nvPr/>
          </p:nvGrpSpPr>
          <p:grpSpPr>
            <a:xfrm>
              <a:off x="7223760" y="3383280"/>
              <a:ext cx="1097280" cy="1185072"/>
              <a:chOff x="7406640" y="3481940"/>
              <a:chExt cx="1097280" cy="118507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241F926C-D83E-4CFE-AAFD-D91287561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2252" y="3481940"/>
                <a:ext cx="1026056" cy="1097280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AA43DC4-F811-4BC2-95D3-A61342D902AB}"/>
                  </a:ext>
                </a:extLst>
              </p:cNvPr>
              <p:cNvSpPr txBox="1"/>
              <p:nvPr/>
            </p:nvSpPr>
            <p:spPr>
              <a:xfrm>
                <a:off x="7406640" y="429768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Ramya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7E1C0E6-FA8E-41E1-BBA7-E49B99D8F16D}"/>
                </a:ext>
              </a:extLst>
            </p:cNvPr>
            <p:cNvGrpSpPr/>
            <p:nvPr/>
          </p:nvGrpSpPr>
          <p:grpSpPr>
            <a:xfrm>
              <a:off x="5943600" y="3383280"/>
              <a:ext cx="1097280" cy="1191075"/>
              <a:chOff x="6035040" y="3475937"/>
              <a:chExt cx="1097280" cy="1191075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515C2F2-F6F7-440E-B4AA-82D2A1DA6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5040" y="3475937"/>
                <a:ext cx="1097280" cy="1097280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ADA1662-E966-405F-9565-798E7479652C}"/>
                  </a:ext>
                </a:extLst>
              </p:cNvPr>
              <p:cNvSpPr txBox="1"/>
              <p:nvPr/>
            </p:nvSpPr>
            <p:spPr>
              <a:xfrm>
                <a:off x="6035040" y="4297680"/>
                <a:ext cx="1097280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2500"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  <a:latin typeface="Calibri" pitchFamily="34" charset="0"/>
                  </a:rPr>
                  <a:t>Nonthakit</a:t>
                </a:r>
                <a:endParaRPr lang="en-US" dirty="0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3A693-D676-463D-9A1C-E77BB4A9AEA4}"/>
              </a:ext>
            </a:extLst>
          </p:cNvPr>
          <p:cNvGrpSpPr/>
          <p:nvPr/>
        </p:nvGrpSpPr>
        <p:grpSpPr>
          <a:xfrm>
            <a:off x="5616985" y="5074920"/>
            <a:ext cx="1097280" cy="1150763"/>
            <a:chOff x="5616985" y="5074920"/>
            <a:chExt cx="1097280" cy="11507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720" y="5074920"/>
              <a:ext cx="822960" cy="109728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E99622D-5CFB-4F31-A688-1C7DE39300AE}"/>
                </a:ext>
              </a:extLst>
            </p:cNvPr>
            <p:cNvSpPr txBox="1"/>
            <p:nvPr/>
          </p:nvSpPr>
          <p:spPr>
            <a:xfrm>
              <a:off x="5616985" y="5856351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rPr>
                <a:t>Justin</a:t>
              </a:r>
              <a:endParaRPr lang="en-US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Calibri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89A2F7E-5DF8-4876-8186-734C6F631453}"/>
              </a:ext>
            </a:extLst>
          </p:cNvPr>
          <p:cNvGrpSpPr/>
          <p:nvPr/>
        </p:nvGrpSpPr>
        <p:grpSpPr>
          <a:xfrm>
            <a:off x="6583679" y="5066683"/>
            <a:ext cx="1097280" cy="1159000"/>
            <a:chOff x="6583679" y="5066683"/>
            <a:chExt cx="1097280" cy="11590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02CFA967-1691-4D7A-9A50-3787D277A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265" y="5066683"/>
              <a:ext cx="836109" cy="1113753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59A3BA-FBC0-4106-9C00-80A799263220}"/>
                </a:ext>
              </a:extLst>
            </p:cNvPr>
            <p:cNvSpPr txBox="1"/>
            <p:nvPr/>
          </p:nvSpPr>
          <p:spPr>
            <a:xfrm>
              <a:off x="6583679" y="5856351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latin typeface="Calibri" pitchFamily="34" charset="0"/>
                </a:rPr>
                <a:t>Travis</a:t>
              </a:r>
              <a:endParaRPr lang="en-US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1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Function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/>
              <a:t>Teaches the compiler arguments and return types; function definitions can then be in a logical order</a:t>
            </a:r>
          </a:p>
          <a:p>
            <a:pPr lvl="1"/>
            <a:r>
              <a:rPr lang="en-US" dirty="0"/>
              <a:t>Function comment usually by the </a:t>
            </a:r>
            <a:r>
              <a:rPr lang="en-US" i="1" dirty="0"/>
              <a:t>prototype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2743200"/>
            <a:ext cx="292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sum_declared.c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2743200"/>
            <a:ext cx="5486400" cy="365760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sum of integers from 1 to max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max)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int32_t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rgbClr val="00CC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&lt;= max;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063AF1-C694-493B-8C10-C775A1FDC825}"/>
              </a:ext>
            </a:extLst>
          </p:cNvPr>
          <p:cNvGrpSpPr/>
          <p:nvPr/>
        </p:nvGrpSpPr>
        <p:grpSpPr>
          <a:xfrm>
            <a:off x="8229600" y="365760"/>
            <a:ext cx="914400" cy="914400"/>
            <a:chOff x="8229600" y="365760"/>
            <a:chExt cx="914400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2F792A-CD10-407B-A8A8-CB3D8EF14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0" y="365760"/>
              <a:ext cx="914400" cy="914400"/>
            </a:xfrm>
            <a:prstGeom prst="rect">
              <a:avLst/>
            </a:prstGeom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C9819-A499-4136-B6F1-A79EAB86BA39}"/>
                </a:ext>
              </a:extLst>
            </p:cNvPr>
            <p:cNvSpPr txBox="1"/>
            <p:nvPr/>
          </p:nvSpPr>
          <p:spPr>
            <a:xfrm>
              <a:off x="8229600" y="548640"/>
              <a:ext cx="914400" cy="548640"/>
            </a:xfrm>
            <a:prstGeom prst="rect">
              <a:avLst/>
            </a:prstGeom>
            <a:noFill/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STYLE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effectLst>
                    <a:glow rad="101600">
                      <a:schemeClr val="bg1"/>
                    </a:glow>
                  </a:effectLst>
                  <a:latin typeface="Calibri" pitchFamily="34" charset="0"/>
                </a:rPr>
                <a:t>TIP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28EE0-D9C5-4954-A142-867D667B4D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7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Declaration vs.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C/C++ make a careful distinction between these two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Definition:</a:t>
            </a:r>
            <a:r>
              <a:rPr lang="en-US" dirty="0"/>
              <a:t>  the thing itself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code for function, variable definition that creates storage</a:t>
            </a:r>
          </a:p>
          <a:p>
            <a:pPr lvl="1"/>
            <a:r>
              <a:rPr lang="en-US" dirty="0"/>
              <a:t>Must be </a:t>
            </a:r>
            <a:r>
              <a:rPr lang="en-US" b="1" dirty="0"/>
              <a:t>exactly one</a:t>
            </a:r>
            <a:r>
              <a:rPr lang="en-US" dirty="0"/>
              <a:t> definition of each thing (no duplicates)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Declaration:</a:t>
            </a:r>
            <a:r>
              <a:rPr lang="en-US" dirty="0"/>
              <a:t>  description of a thing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function prototype, external variable declaration</a:t>
            </a:r>
          </a:p>
          <a:p>
            <a:pPr lvl="2"/>
            <a:r>
              <a:rPr lang="en-US" dirty="0"/>
              <a:t>Often in header files and incorporated via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</a:p>
          <a:p>
            <a:pPr lvl="2"/>
            <a:r>
              <a:rPr lang="en-US" dirty="0"/>
              <a:t>Should also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/>
              <a:t> declaration in the file with the actual definition to check for consistency</a:t>
            </a:r>
          </a:p>
          <a:p>
            <a:pPr lvl="1"/>
            <a:r>
              <a:rPr lang="en-US" dirty="0"/>
              <a:t>Needs to appear in </a:t>
            </a:r>
            <a:r>
              <a:rPr lang="en-US" b="1" dirty="0"/>
              <a:t>all files </a:t>
            </a:r>
            <a:r>
              <a:rPr lang="en-US" dirty="0"/>
              <a:t>that use that thing</a:t>
            </a:r>
          </a:p>
          <a:p>
            <a:pPr lvl="2"/>
            <a:r>
              <a:rPr lang="en-US" dirty="0"/>
              <a:t>Should appear before first use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2FB50-D733-49E6-AC8B-8B0884E7F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Multi-file C Programs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1371600"/>
            <a:ext cx="658368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int*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*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= x + 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0" y="2743200"/>
            <a:ext cx="6583680" cy="2685336"/>
          </a:xfrm>
          <a:prstGeom prst="roundRect">
            <a:avLst>
              <a:gd name="adj" fmla="val 689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#include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&gt;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569CD6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x,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y,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*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main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char** </a:t>
            </a:r>
            <a:r>
              <a:rPr lang="en-US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z, x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351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y =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333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(x, y, &amp;z);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"%d + %d = %d\n"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, x, y, z);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return </a:t>
            </a:r>
            <a:r>
              <a:rPr lang="en-US" dirty="0">
                <a:solidFill>
                  <a:srgbClr val="00CC99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 1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sumstore.c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source file 2</a:t>
            </a:r>
          </a:p>
          <a:p>
            <a:pPr algn="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sumnum.c</a:t>
            </a: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5760720"/>
            <a:ext cx="6217920" cy="788608"/>
            <a:chOff x="1828800" y="5760720"/>
            <a:chExt cx="6217920" cy="78860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6153912"/>
              <a:ext cx="5669280" cy="395416"/>
            </a:xfrm>
            <a:prstGeom prst="round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5760720"/>
              <a:ext cx="62179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Compile together:  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$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gcc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-o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sumnum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sumnum.c</a:t>
              </a:r>
              <a:r>
                <a:rPr lang="en-US" sz="20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sumstore.c</a:t>
              </a:r>
              <a:endPara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376411-A072-47C2-A52D-353A31EBB3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E6EB3-68EA-44F4-A3EE-BF8A5DC88958}"/>
              </a:ext>
            </a:extLst>
          </p:cNvPr>
          <p:cNvSpPr txBox="1"/>
          <p:nvPr/>
        </p:nvSpPr>
        <p:spPr>
          <a:xfrm>
            <a:off x="301176" y="3725281"/>
            <a:ext cx="160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Note: not good style. More on multiple files in lecture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C9B495-1E27-45E3-9ECA-B831AE63FC39}"/>
              </a:ext>
            </a:extLst>
          </p:cNvPr>
          <p:cNvSpPr txBox="1"/>
          <p:nvPr/>
        </p:nvSpPr>
        <p:spPr>
          <a:xfrm>
            <a:off x="4870983" y="4216718"/>
            <a:ext cx="160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Ink Free" panose="03080402000500000000" pitchFamily="66" charset="0"/>
              </a:rPr>
              <a:t>&lt;- used</a:t>
            </a:r>
          </a:p>
        </p:txBody>
      </p:sp>
    </p:spTree>
    <p:extLst>
      <p:ext uri="{BB962C8B-B14F-4D97-AF65-F5344CB8AC3E}">
        <p14:creationId xmlns:p14="http://schemas.microsoft.com/office/powerpoint/2010/main" val="370140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Multi-file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linker</a:t>
            </a:r>
            <a:r>
              <a:rPr lang="en-US" dirty="0"/>
              <a:t> combines multiple object files plus statically-linked libraries to produce an executable</a:t>
            </a:r>
          </a:p>
          <a:p>
            <a:pPr lvl="1"/>
            <a:r>
              <a:rPr lang="en-US" dirty="0"/>
              <a:t>Includes many standard libraries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crt1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library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just a pre-assembled collection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384048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40080" y="4937760"/>
            <a:ext cx="1828800" cy="5486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sumnum.c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57600" y="384048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sumstore.o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493776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sumnum.o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0" y="6035040"/>
            <a:ext cx="1828800" cy="548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libraries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e.g.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libc</a:t>
            </a:r>
            <a:r>
              <a: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223760" y="4480560"/>
            <a:ext cx="1280160" cy="54864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sumnum</a:t>
            </a:r>
            <a:endParaRPr lang="en-US" sz="2000" dirty="0">
              <a:latin typeface="Courier New" panose="02070309020205020404" pitchFamily="49" charset="0"/>
              <a:ea typeface="Calibri" charset="0"/>
              <a:cs typeface="Courier New" panose="02070309020205020404" pitchFamily="49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 bwMode="auto">
          <a:xfrm>
            <a:off x="2468880" y="4114800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468880" y="3745468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468880" y="5215677"/>
            <a:ext cx="118872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468880" y="4846345"/>
            <a:ext cx="11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</a:t>
            </a:r>
          </a:p>
        </p:txBody>
      </p:sp>
      <p:cxnSp>
        <p:nvCxnSpPr>
          <p:cNvPr id="16" name="Straight Arrow Connector 15"/>
          <p:cNvCxnSpPr>
            <a:cxnSpLocks/>
            <a:stCxn id="7" idx="3"/>
          </p:cNvCxnSpPr>
          <p:nvPr/>
        </p:nvCxnSpPr>
        <p:spPr bwMode="auto">
          <a:xfrm>
            <a:off x="5486400" y="4114800"/>
            <a:ext cx="822960" cy="62062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309360" y="4754880"/>
            <a:ext cx="914400" cy="681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3" name="Straight Arrow Connector 22"/>
          <p:cNvCxnSpPr>
            <a:stCxn id="8" idx="3"/>
          </p:cNvCxnSpPr>
          <p:nvPr/>
        </p:nvCxnSpPr>
        <p:spPr bwMode="auto">
          <a:xfrm flipV="1">
            <a:off x="5486400" y="4735428"/>
            <a:ext cx="822960" cy="47665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25"/>
          <p:cNvCxnSpPr>
            <a:cxnSpLocks/>
            <a:stCxn id="9" idx="0"/>
          </p:cNvCxnSpPr>
          <p:nvPr/>
        </p:nvCxnSpPr>
        <p:spPr bwMode="auto">
          <a:xfrm flipV="1">
            <a:off x="5486400" y="4761695"/>
            <a:ext cx="822960" cy="12733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217920" y="437307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or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CAA845-1B31-41FA-AE65-225D2A2DB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0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r>
              <a:rPr lang="en-US" dirty="0"/>
              <a:t>Vote at http://PollEv.com/cse333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With the standard 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b="1" dirty="0">
                <a:solidFill>
                  <a:srgbClr val="FF9900"/>
                </a:solidFill>
              </a:rPr>
              <a:t> syntax, It is always safe to use </a:t>
            </a:r>
            <a:r>
              <a:rPr lang="en-US" b="1" dirty="0" err="1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b="1" dirty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b="1" dirty="0">
                <a:solidFill>
                  <a:srgbClr val="FF9900"/>
                </a:solidFill>
              </a:rPr>
              <a:t>.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can’t use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b="1" dirty="0">
                <a:solidFill>
                  <a:srgbClr val="00B050"/>
                </a:solidFill>
              </a:rPr>
              <a:t> on a 32-bit machine because there isn’t a C integer primitive of that length.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Using function declarations is beneficial to both single- and multi-file C programs.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When compiling multi-file programs, not all linking is done by the Linker.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FBB82-E24C-4DCF-82D8-BDDD50215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4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Make sure you’re registered on Canvas, Ed Discussion, </a:t>
            </a:r>
            <a:r>
              <a:rPr lang="en-US" sz="2400" dirty="0" err="1"/>
              <a:t>Gradescope</a:t>
            </a:r>
            <a:r>
              <a:rPr lang="en-US" sz="2400" dirty="0"/>
              <a:t>, and Poll Everywhere</a:t>
            </a:r>
          </a:p>
          <a:p>
            <a:pPr lvl="1"/>
            <a:r>
              <a:rPr lang="en-US" sz="2000" dirty="0"/>
              <a:t>All user IDs should be your </a:t>
            </a:r>
            <a:r>
              <a:rPr lang="en-US" sz="2000" dirty="0">
                <a:solidFill>
                  <a:srgbClr val="FF0000"/>
                </a:solidFill>
              </a:rPr>
              <a:t>uw.edu</a:t>
            </a:r>
            <a:r>
              <a:rPr lang="en-US" sz="2000" dirty="0"/>
              <a:t> email address</a:t>
            </a:r>
          </a:p>
          <a:p>
            <a:r>
              <a:rPr lang="en-US" sz="2400" dirty="0"/>
              <a:t>Explore the website </a:t>
            </a:r>
            <a:r>
              <a:rPr lang="en-US" sz="2400" i="1" dirty="0"/>
              <a:t>thoroughly</a:t>
            </a:r>
            <a:r>
              <a:rPr lang="en-US" sz="2400" dirty="0"/>
              <a:t>:  </a:t>
            </a:r>
            <a:r>
              <a:rPr lang="en-US" sz="2400" dirty="0">
                <a:hlinkClick r:id="rId2"/>
              </a:rPr>
              <a:t>http://cs.uw.edu/333</a:t>
            </a:r>
            <a:endParaRPr lang="en-US" sz="2400" dirty="0"/>
          </a:p>
          <a:p>
            <a:r>
              <a:rPr lang="en-US" sz="2400" dirty="0"/>
              <a:t>Computer setup:  CSE lab, </a:t>
            </a:r>
            <a:r>
              <a:rPr lang="en-US" sz="2400" dirty="0" err="1"/>
              <a:t>attu</a:t>
            </a:r>
            <a:r>
              <a:rPr lang="en-US" sz="2400" dirty="0"/>
              <a:t>, or CSE Linux VM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Exercise 1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00"/>
                </a:solidFill>
              </a:rPr>
              <a:t>due 11 am on Friday</a:t>
            </a:r>
            <a:endParaRPr lang="en-US" sz="2400" dirty="0"/>
          </a:p>
          <a:p>
            <a:pPr lvl="1"/>
            <a:r>
              <a:rPr lang="en-US" sz="2000" dirty="0"/>
              <a:t>Find exercise spec on website, submit via </a:t>
            </a:r>
            <a:r>
              <a:rPr lang="en-US" sz="2000" dirty="0" err="1"/>
              <a:t>Gradescope</a:t>
            </a:r>
            <a:endParaRPr lang="en-US" sz="2000" dirty="0"/>
          </a:p>
          <a:p>
            <a:pPr lvl="2"/>
            <a:r>
              <a:rPr lang="en-US" sz="1800" dirty="0"/>
              <a:t>Course “CSE 333” under “Spring 2021”, Assignment “Exercise 1”, then drag-n-drop file(s)!</a:t>
            </a:r>
          </a:p>
          <a:p>
            <a:pPr lvl="1"/>
            <a:r>
              <a:rPr lang="en-US" sz="2000" dirty="0"/>
              <a:t>Sample solution will be posted Friday afternoon</a:t>
            </a:r>
          </a:p>
          <a:p>
            <a:pPr lvl="1"/>
            <a:r>
              <a:rPr lang="en-US" sz="2000" b="1" dirty="0"/>
              <a:t>Hint:</a:t>
            </a:r>
            <a:r>
              <a:rPr lang="en-US" sz="2000" dirty="0"/>
              <a:t>  look at documentation 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stdlib.h</a:t>
            </a:r>
            <a:r>
              <a:rPr lang="en-US" sz="2000" dirty="0"/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string.h</a:t>
            </a:r>
            <a:r>
              <a:rPr lang="en-US" sz="2000" dirty="0"/>
              <a:t>,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inttypes.h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Pre-Quarter survey up on canvas. Due Friday @ 11:59 pm</a:t>
            </a:r>
          </a:p>
          <a:p>
            <a:pPr lvl="1"/>
            <a:r>
              <a:rPr lang="en-US" sz="2000" dirty="0"/>
              <a:t>Answers are anonymous.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86D0A-F636-4382-B8D0-E030A959F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Introductions: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~190 students registered, split across two lectures</a:t>
            </a:r>
          </a:p>
          <a:p>
            <a:pPr lvl="1"/>
            <a:r>
              <a:rPr lang="en-US"/>
              <a:t>(Possibly) Largest </a:t>
            </a:r>
            <a:r>
              <a:rPr lang="en-US" dirty="0"/>
              <a:t>offering ever!</a:t>
            </a:r>
          </a:p>
          <a:p>
            <a:pPr lvl="1"/>
            <a:r>
              <a:rPr lang="en-US" dirty="0"/>
              <a:t>There are no overload forms or waiting lists for CSE courses</a:t>
            </a:r>
          </a:p>
          <a:p>
            <a:pPr lvl="2"/>
            <a:r>
              <a:rPr lang="en-US" dirty="0"/>
              <a:t>Majors must add using the UW system as space becomes available</a:t>
            </a:r>
          </a:p>
          <a:p>
            <a:pPr lvl="2"/>
            <a:r>
              <a:rPr lang="en-US" dirty="0"/>
              <a:t>Non-majors should work with undergraduate advisors (in the Gates Center) to handle enrollment details</a:t>
            </a:r>
          </a:p>
          <a:p>
            <a:pPr lvl="2"/>
            <a:endParaRPr lang="en-US" dirty="0"/>
          </a:p>
          <a:p>
            <a:r>
              <a:rPr lang="en-US" dirty="0"/>
              <a:t>Expected background</a:t>
            </a:r>
          </a:p>
          <a:p>
            <a:pPr lvl="1"/>
            <a:r>
              <a:rPr lang="en-US" b="1" dirty="0" err="1"/>
              <a:t>Prereq</a:t>
            </a:r>
            <a:r>
              <a:rPr lang="en-US" b="1" dirty="0"/>
              <a:t>:</a:t>
            </a:r>
            <a:r>
              <a:rPr lang="en-US" dirty="0"/>
              <a:t>  CSE 351 – C, pointers, memory model, linker, </a:t>
            </a:r>
            <a:r>
              <a:rPr lang="en-US"/>
              <a:t>system calls</a:t>
            </a:r>
          </a:p>
          <a:p>
            <a:pPr lvl="1"/>
            <a:r>
              <a:rPr lang="en-US" b="1" u="sng"/>
              <a:t>Indirect</a:t>
            </a:r>
            <a:r>
              <a:rPr lang="en-US" b="1"/>
              <a:t> Prereq</a:t>
            </a:r>
            <a:r>
              <a:rPr lang="en-US"/>
              <a:t>: CSE 143 – Classes, Inheritance, Basic Data structures, and general good style practices</a:t>
            </a:r>
            <a:endParaRPr lang="en-US" dirty="0"/>
          </a:p>
          <a:p>
            <a:pPr lvl="1"/>
            <a:r>
              <a:rPr lang="en-US" dirty="0"/>
              <a:t>CSE 391 or Linux skills needed for CSE 351 assumed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63E72-02A6-4796-8438-CDB83A000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4B2A85"/>
                </a:solidFill>
              </a:rPr>
              <a:t>Course </a:t>
            </a:r>
            <a:r>
              <a:rPr lang="en-US" b="1" dirty="0">
                <a:solidFill>
                  <a:srgbClr val="4B2A85"/>
                </a:solidFill>
              </a:rPr>
              <a:t>Policies</a:t>
            </a:r>
          </a:p>
          <a:p>
            <a:pPr lvl="1"/>
            <a:r>
              <a:rPr lang="en-US" sz="2000">
                <a:solidFill>
                  <a:srgbClr val="4B2A85"/>
                </a:solidFill>
              </a:rPr>
              <a:t>https://courses.cs.washington.edu/courses/cse333/21sp/syllabus.html</a:t>
            </a:r>
            <a:endParaRPr lang="en-US" sz="2000" dirty="0">
              <a:solidFill>
                <a:srgbClr val="4B2A85"/>
              </a:solidFill>
            </a:endParaRPr>
          </a:p>
          <a:p>
            <a:pPr lvl="1"/>
            <a:r>
              <a:rPr lang="en-US" dirty="0">
                <a:solidFill>
                  <a:srgbClr val="4B2A85"/>
                </a:solidFill>
              </a:rPr>
              <a:t>Digest here, but you </a:t>
            </a:r>
            <a:r>
              <a:rPr lang="en-US" b="1" i="1" dirty="0">
                <a:solidFill>
                  <a:srgbClr val="4B2A85"/>
                </a:solidFill>
              </a:rPr>
              <a:t>must</a:t>
            </a:r>
            <a:r>
              <a:rPr lang="en-US" dirty="0">
                <a:solidFill>
                  <a:srgbClr val="4B2A85"/>
                </a:solidFill>
              </a:rPr>
              <a:t> read the full details online </a:t>
            </a:r>
          </a:p>
          <a:p>
            <a:r>
              <a:rPr lang="en-US"/>
              <a:t>Course Introduction</a:t>
            </a:r>
          </a:p>
          <a:p>
            <a:r>
              <a:rPr lang="en-US"/>
              <a:t>C </a:t>
            </a:r>
            <a:r>
              <a:rPr lang="en-US" dirty="0"/>
              <a:t>Reintroduction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58218-7190-4E7E-893A-385D0135B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5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Website: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http://cs.uw.edu/333</a:t>
            </a:r>
          </a:p>
          <a:p>
            <a:pPr lvl="1"/>
            <a:r>
              <a:rPr lang="en-GB" dirty="0"/>
              <a:t>Schedule, policies, materials, assignments, etc.</a:t>
            </a:r>
          </a:p>
          <a:p>
            <a:pPr>
              <a:spcBef>
                <a:spcPts val="2400"/>
              </a:spcBef>
            </a:pPr>
            <a:r>
              <a:rPr lang="en-GB" b="1" dirty="0"/>
              <a:t>Discussion: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 </a:t>
            </a:r>
            <a:r>
              <a:rPr lang="en-GB" sz="2300" dirty="0"/>
              <a:t>https://edstem.org/us/courses/4899/discussion/</a:t>
            </a:r>
          </a:p>
          <a:p>
            <a:pPr lvl="1"/>
            <a:r>
              <a:rPr lang="en-GB" dirty="0"/>
              <a:t>Announcements made here</a:t>
            </a:r>
          </a:p>
          <a:p>
            <a:pPr lvl="1"/>
            <a:r>
              <a:rPr lang="en-GB" dirty="0"/>
              <a:t>Ask and answer questions – s</a:t>
            </a:r>
            <a:r>
              <a:rPr lang="en-US" dirty="0" err="1"/>
              <a:t>taff</a:t>
            </a:r>
            <a:r>
              <a:rPr lang="en-US" dirty="0"/>
              <a:t> will monitor and contribute</a:t>
            </a:r>
          </a:p>
          <a:p>
            <a:pPr>
              <a:spcBef>
                <a:spcPts val="2400"/>
              </a:spcBef>
            </a:pPr>
            <a:r>
              <a:rPr lang="en-US" b="1" dirty="0"/>
              <a:t>Office Hours: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spread throughout the week</a:t>
            </a:r>
          </a:p>
          <a:p>
            <a:pPr lvl="1"/>
            <a:r>
              <a:rPr lang="en-US" dirty="0"/>
              <a:t>Can fill out Google Form to schedule individual 1-on-1 appointments</a:t>
            </a:r>
            <a:endParaRPr lang="en-GB" dirty="0"/>
          </a:p>
          <a:p>
            <a:pPr>
              <a:spcBef>
                <a:spcPts val="2400"/>
              </a:spcBef>
            </a:pPr>
            <a:r>
              <a:rPr lang="en-US" dirty="0"/>
              <a:t>Anonymous feedback:</a:t>
            </a:r>
          </a:p>
          <a:p>
            <a:pPr lvl="1"/>
            <a:r>
              <a:rPr lang="en-GB" dirty="0"/>
              <a:t>Comments about anything related to the course where you would feel better not attaching your name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53DB3-7059-408D-B58D-F45FE3AE3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5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Lectures </a:t>
            </a:r>
            <a:r>
              <a:rPr lang="en-US"/>
              <a:t>(28)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Introduce the concepts; take notes!!!</a:t>
            </a:r>
          </a:p>
          <a:p>
            <a:r>
              <a:rPr lang="en-US" dirty="0"/>
              <a:t>Sections (10)</a:t>
            </a:r>
          </a:p>
          <a:p>
            <a:pPr lvl="1"/>
            <a:r>
              <a:rPr lang="en-GB" sz="2000" dirty="0"/>
              <a:t>Applied concepts, important tools and skills for assignments, clarification of lectures, exam review and preparation</a:t>
            </a:r>
          </a:p>
          <a:p>
            <a:r>
              <a:rPr lang="en-GB" dirty="0"/>
              <a:t>Programming Exercises </a:t>
            </a:r>
            <a:r>
              <a:rPr lang="en-GB"/>
              <a:t>(12)</a:t>
            </a:r>
            <a:endParaRPr lang="en-GB" dirty="0"/>
          </a:p>
          <a:p>
            <a:pPr lvl="1"/>
            <a:r>
              <a:rPr lang="en-GB" sz="2000"/>
              <a:t>One due roughly every 4-5 days</a:t>
            </a:r>
            <a:endParaRPr lang="en-GB" sz="2000" dirty="0"/>
          </a:p>
          <a:p>
            <a:pPr lvl="1"/>
            <a:r>
              <a:rPr lang="en-GB" sz="2000" dirty="0"/>
              <a:t>We are checking for: </a:t>
            </a:r>
            <a:r>
              <a:rPr lang="en-GB" sz="2000" dirty="0">
                <a:solidFill>
                  <a:srgbClr val="FF0000"/>
                </a:solidFill>
              </a:rPr>
              <a:t>correctness, memory issues, code style/quality</a:t>
            </a:r>
          </a:p>
          <a:p>
            <a:r>
              <a:rPr lang="en-GB" dirty="0"/>
              <a:t>Programming Projects (0+4)</a:t>
            </a:r>
          </a:p>
          <a:p>
            <a:pPr lvl="1"/>
            <a:r>
              <a:rPr lang="en-GB" sz="2000" dirty="0"/>
              <a:t>Warm-up, then 4 “homework” that build on each other</a:t>
            </a:r>
          </a:p>
          <a:p>
            <a:r>
              <a:rPr lang="en-GB"/>
              <a:t>Takehome Exams </a:t>
            </a:r>
            <a:r>
              <a:rPr lang="en-GB" dirty="0"/>
              <a:t>(2)</a:t>
            </a:r>
          </a:p>
          <a:p>
            <a:pPr lvl="1"/>
            <a:r>
              <a:rPr lang="en-GB" sz="2000" b="1" dirty="0"/>
              <a:t>Midterm</a:t>
            </a:r>
            <a:r>
              <a:rPr lang="en-GB" sz="2000" b="1"/>
              <a:t>:</a:t>
            </a:r>
            <a:r>
              <a:rPr lang="en-GB" sz="2000"/>
              <a:t>  will be </a:t>
            </a:r>
            <a:r>
              <a:rPr lang="en-GB" sz="2000" i="1"/>
              <a:t>around </a:t>
            </a:r>
            <a:r>
              <a:rPr lang="en-GB" sz="2000"/>
              <a:t>May 7</a:t>
            </a:r>
            <a:endParaRPr lang="en-GB" sz="2000" dirty="0"/>
          </a:p>
          <a:p>
            <a:pPr lvl="1"/>
            <a:r>
              <a:rPr lang="en-GB" sz="2000" b="1" dirty="0"/>
              <a:t>Final</a:t>
            </a:r>
            <a:r>
              <a:rPr lang="en-GB" sz="2000" b="1"/>
              <a:t>:</a:t>
            </a:r>
            <a:r>
              <a:rPr lang="en-GB" sz="2000"/>
              <a:t>  will be </a:t>
            </a:r>
            <a:r>
              <a:rPr lang="en-GB" sz="2000" i="1"/>
              <a:t>around</a:t>
            </a:r>
            <a:r>
              <a:rPr lang="en-GB" sz="2000"/>
              <a:t> June 9</a:t>
            </a: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3312F-14E4-4EFD-A296-2F1EF6DDD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384175" indent="-384175" defTabSz="457200"/>
            <a:r>
              <a:rPr lang="en-GB" b="1" dirty="0"/>
              <a:t>Exercises</a:t>
            </a:r>
            <a:r>
              <a:rPr lang="en-GB" b="1"/>
              <a:t>:</a:t>
            </a:r>
            <a:r>
              <a:rPr lang="en-GB"/>
              <a:t>  30</a:t>
            </a:r>
            <a:r>
              <a:rPr lang="en-GB" dirty="0"/>
              <a:t>% total</a:t>
            </a:r>
          </a:p>
          <a:p>
            <a:pPr marL="690499" lvl="1" indent="-384175" defTabSz="457200"/>
            <a:r>
              <a:rPr lang="en-GB" dirty="0"/>
              <a:t>Submitted via </a:t>
            </a:r>
            <a:r>
              <a:rPr lang="en-GB" err="1"/>
              <a:t>GradeScope</a:t>
            </a:r>
            <a:r>
              <a:rPr lang="en-GB"/>
              <a:t> (under your UW email)</a:t>
            </a:r>
            <a:endParaRPr lang="en-GB" dirty="0"/>
          </a:p>
          <a:p>
            <a:pPr marL="690499" lvl="1" indent="-384175" defTabSz="457200"/>
            <a:r>
              <a:rPr lang="en-GB" dirty="0"/>
              <a:t>Graded on correctness and style </a:t>
            </a:r>
            <a:r>
              <a:rPr lang="en-GB"/>
              <a:t>by autograders and TAs</a:t>
            </a:r>
            <a:endParaRPr lang="en-GB" dirty="0"/>
          </a:p>
          <a:p>
            <a:pPr marL="384175" indent="-384175" defTabSz="457200"/>
            <a:r>
              <a:rPr lang="en-GB" b="1" dirty="0"/>
              <a:t>Projects</a:t>
            </a:r>
            <a:r>
              <a:rPr lang="en-GB" b="1"/>
              <a:t>:</a:t>
            </a:r>
            <a:r>
              <a:rPr lang="en-GB"/>
              <a:t>  45% </a:t>
            </a:r>
            <a:r>
              <a:rPr lang="en-GB" dirty="0"/>
              <a:t>total</a:t>
            </a:r>
          </a:p>
          <a:p>
            <a:pPr marL="690499" lvl="1" indent="-384175" defTabSz="457200"/>
            <a:r>
              <a:rPr lang="en-GB" dirty="0"/>
              <a:t>Submitted via </a:t>
            </a:r>
            <a:r>
              <a:rPr lang="en-GB" dirty="0" err="1"/>
              <a:t>GitLab</a:t>
            </a:r>
            <a:r>
              <a:rPr lang="en-GB" dirty="0"/>
              <a:t>; must tag commit that you want graded</a:t>
            </a:r>
          </a:p>
          <a:p>
            <a:pPr marL="690499" lvl="1" indent="-384175" defTabSz="457200"/>
            <a:r>
              <a:rPr lang="en-GB" dirty="0"/>
              <a:t>Binaries provided if you didn’t get previous part working</a:t>
            </a:r>
          </a:p>
          <a:p>
            <a:pPr marL="384175" indent="-384175" defTabSz="457200"/>
            <a:r>
              <a:rPr lang="en-GB" b="1" dirty="0"/>
              <a:t>Exams:</a:t>
            </a:r>
            <a:r>
              <a:rPr lang="en-GB" dirty="0"/>
              <a:t>  Midterm </a:t>
            </a:r>
            <a:r>
              <a:rPr lang="en-GB"/>
              <a:t>(10%) </a:t>
            </a:r>
            <a:r>
              <a:rPr lang="en-GB" dirty="0"/>
              <a:t>and </a:t>
            </a:r>
            <a:r>
              <a:rPr lang="en-GB"/>
              <a:t>Final (10</a:t>
            </a:r>
            <a:r>
              <a:rPr lang="en-GB" dirty="0"/>
              <a:t>%)</a:t>
            </a:r>
          </a:p>
          <a:p>
            <a:pPr marL="690499" lvl="1" indent="-384175" defTabSz="457200"/>
            <a:r>
              <a:rPr lang="en-GB"/>
              <a:t>Take-home; not traditional 333 exams</a:t>
            </a:r>
            <a:endParaRPr lang="en-GB" dirty="0"/>
          </a:p>
          <a:p>
            <a:pPr marL="384175" indent="-384175" defTabSz="457200"/>
            <a:r>
              <a:rPr lang="en-US" b="1"/>
              <a:t>Course-wide Participation:</a:t>
            </a:r>
            <a:r>
              <a:rPr lang="en-US"/>
              <a:t>  5%</a:t>
            </a:r>
            <a:endParaRPr lang="en-GB" dirty="0"/>
          </a:p>
          <a:p>
            <a:pPr marL="690499" lvl="1" indent="-384175" defTabSz="457200"/>
            <a:r>
              <a:rPr lang="en-GB"/>
              <a:t>Many ways to earn credit here, relatively lenient on this</a:t>
            </a:r>
          </a:p>
          <a:p>
            <a:pPr marL="384175" indent="-384175" defTabSz="457200"/>
            <a:r>
              <a:rPr lang="en-GB">
                <a:solidFill>
                  <a:srgbClr val="FF0000"/>
                </a:solidFill>
              </a:rPr>
              <a:t>More </a:t>
            </a:r>
            <a:r>
              <a:rPr lang="en-GB" dirty="0">
                <a:solidFill>
                  <a:srgbClr val="FF0000"/>
                </a:solidFill>
              </a:rPr>
              <a:t>details on course website</a:t>
            </a:r>
          </a:p>
          <a:p>
            <a:pPr marL="690499" lvl="1" indent="-384175" defTabSz="457200"/>
            <a:r>
              <a:rPr lang="en-GB" dirty="0"/>
              <a:t>You </a:t>
            </a:r>
            <a:r>
              <a:rPr lang="en-GB" b="1" dirty="0">
                <a:solidFill>
                  <a:srgbClr val="C00000"/>
                </a:solidFill>
              </a:rPr>
              <a:t>must</a:t>
            </a:r>
            <a:r>
              <a:rPr lang="en-GB" dirty="0"/>
              <a:t> read the syllabus there – you are responsible for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DE8F-4202-4727-A4C0-360B8F494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 and Student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policies</a:t>
            </a:r>
          </a:p>
          <a:p>
            <a:pPr lvl="1"/>
            <a:r>
              <a:rPr lang="en-US" u="sng" dirty="0"/>
              <a:t>Exercises</a:t>
            </a:r>
            <a:r>
              <a:rPr lang="en-US" dirty="0"/>
              <a:t>:  no late submissions accepted, due 11 am</a:t>
            </a:r>
          </a:p>
          <a:p>
            <a:pPr lvl="1"/>
            <a:r>
              <a:rPr lang="en-US" u="sng"/>
              <a:t>Homework</a:t>
            </a:r>
            <a:r>
              <a:rPr lang="en-US"/>
              <a:t>:  </a:t>
            </a:r>
            <a:r>
              <a:rPr lang="en-US" dirty="0"/>
              <a:t>4 late day “tokens” for quarter, max 2 per homework</a:t>
            </a:r>
          </a:p>
          <a:p>
            <a:pPr lvl="1"/>
            <a:r>
              <a:rPr lang="en-US" dirty="0"/>
              <a:t>Need to get things done on time – difficult to catch up!</a:t>
            </a:r>
          </a:p>
          <a:p>
            <a:pPr lvl="2"/>
            <a:endParaRPr lang="en-US" dirty="0"/>
          </a:p>
          <a:p>
            <a:r>
              <a:rPr lang="en-US" dirty="0"/>
              <a:t>Academic Integrity (</a:t>
            </a:r>
            <a:r>
              <a:rPr lang="en-US" b="1" dirty="0">
                <a:solidFill>
                  <a:srgbClr val="C00000"/>
                </a:solidFill>
              </a:rPr>
              <a:t>read</a:t>
            </a:r>
            <a:r>
              <a:rPr lang="en-US" dirty="0"/>
              <a:t> the full policy on the web)</a:t>
            </a:r>
          </a:p>
          <a:p>
            <a:pPr lvl="1"/>
            <a:r>
              <a:rPr lang="en-US" dirty="0"/>
              <a:t>I trust you implicitly and will follow up if that trust is violated</a:t>
            </a:r>
          </a:p>
          <a:p>
            <a:pPr lvl="1"/>
            <a:r>
              <a:rPr lang="en-US" dirty="0"/>
              <a:t>In short:  don’t attempt to gain credit for something you didn’t do and don’t help others do so either</a:t>
            </a:r>
          </a:p>
          <a:p>
            <a:pPr lvl="1"/>
            <a:r>
              <a:rPr lang="en-US" dirty="0"/>
              <a:t>This does </a:t>
            </a:r>
            <a:r>
              <a:rPr lang="en-US" b="1" i="1" dirty="0"/>
              <a:t>not</a:t>
            </a:r>
            <a:r>
              <a:rPr lang="en-US" dirty="0"/>
              <a:t> mean suffer in silence – learn from the course staff and peers, talk, share ideas; </a:t>
            </a:r>
            <a:r>
              <a:rPr lang="en-US" i="1" dirty="0"/>
              <a:t>but</a:t>
            </a:r>
            <a:r>
              <a:rPr lang="en-US" dirty="0"/>
              <a:t> don’t share or copy work that is supposed to be yours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8F71B-C160-4992-B273-7B9588561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7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17293</TotalTime>
  <Words>3680</Words>
  <Application>Microsoft Office PowerPoint</Application>
  <PresentationFormat>On-screen Show (4:3)</PresentationFormat>
  <Paragraphs>591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Courier New</vt:lpstr>
      <vt:lpstr>Ink Free</vt:lpstr>
      <vt:lpstr>Times New Roman</vt:lpstr>
      <vt:lpstr>Wingdings</vt:lpstr>
      <vt:lpstr>UWTheme-333-Sp18</vt:lpstr>
      <vt:lpstr>Intro, C Refresher CSE 333 Spring 2021</vt:lpstr>
      <vt:lpstr>Introductions: Instructors (2 for 1!)</vt:lpstr>
      <vt:lpstr>Introductions: Teaching Assistants</vt:lpstr>
      <vt:lpstr>Introductions: Students</vt:lpstr>
      <vt:lpstr>Lecture Outline</vt:lpstr>
      <vt:lpstr>Communication</vt:lpstr>
      <vt:lpstr>Course Components</vt:lpstr>
      <vt:lpstr>Grading</vt:lpstr>
      <vt:lpstr>Deadlines and Student Conduct</vt:lpstr>
      <vt:lpstr>Hooked on Gadgets</vt:lpstr>
      <vt:lpstr>Lecture Outline</vt:lpstr>
      <vt:lpstr>Course Map:  100,000 foot view</vt:lpstr>
      <vt:lpstr>Systems Programming</vt:lpstr>
      <vt:lpstr>Discipline?!?</vt:lpstr>
      <vt:lpstr>Style Grading in 333</vt:lpstr>
      <vt:lpstr>Lecture Outline</vt:lpstr>
      <vt:lpstr>C</vt:lpstr>
      <vt:lpstr>C Workflow</vt:lpstr>
      <vt:lpstr>C to Machine Code</vt:lpstr>
      <vt:lpstr>Generic C Program Layout</vt:lpstr>
      <vt:lpstr>C Syntax: main</vt:lpstr>
      <vt:lpstr>When Things Go South…</vt:lpstr>
      <vt:lpstr>Java vs. C  (351 refresher)</vt:lpstr>
      <vt:lpstr>Primitive Types in C</vt:lpstr>
      <vt:lpstr>C99 Extended Integer Types</vt:lpstr>
      <vt:lpstr>Basic Data Structures</vt:lpstr>
      <vt:lpstr>Function Definitions</vt:lpstr>
      <vt:lpstr>Function Ordering</vt:lpstr>
      <vt:lpstr>Solution 1: Reverse Ordering</vt:lpstr>
      <vt:lpstr>Solution 2: Function Declaration</vt:lpstr>
      <vt:lpstr>Function Declaration vs. Definition</vt:lpstr>
      <vt:lpstr>Multi-file C Programs</vt:lpstr>
      <vt:lpstr>Compiling Multi-file Programs</vt:lpstr>
      <vt:lpstr>Polling Question</vt:lpstr>
      <vt:lpstr>To-do List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Wi20 Lec01 - Intro, C Refresher</dc:title>
  <dc:creator>Justin Hsia</dc:creator>
  <cp:lastModifiedBy>Travis McGaha</cp:lastModifiedBy>
  <cp:revision>288</cp:revision>
  <cp:lastPrinted>2020-01-05T20:51:09Z</cp:lastPrinted>
  <dcterms:created xsi:type="dcterms:W3CDTF">2018-03-09T21:42:34Z</dcterms:created>
  <dcterms:modified xsi:type="dcterms:W3CDTF">2021-03-29T09:15:45Z</dcterms:modified>
</cp:coreProperties>
</file>