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84" r:id="rId2"/>
  </p:sldMasterIdLst>
  <p:notesMasterIdLst>
    <p:notesMasterId r:id="rId35"/>
  </p:notesMasterIdLst>
  <p:handoutMasterIdLst>
    <p:handoutMasterId r:id="rId36"/>
  </p:handoutMasterIdLst>
  <p:sldIdLst>
    <p:sldId id="331" r:id="rId3"/>
    <p:sldId id="293" r:id="rId4"/>
    <p:sldId id="337" r:id="rId5"/>
    <p:sldId id="294" r:id="rId6"/>
    <p:sldId id="339" r:id="rId7"/>
    <p:sldId id="333" r:id="rId8"/>
    <p:sldId id="261" r:id="rId9"/>
    <p:sldId id="263" r:id="rId10"/>
    <p:sldId id="264" r:id="rId11"/>
    <p:sldId id="265" r:id="rId12"/>
    <p:sldId id="346" r:id="rId13"/>
    <p:sldId id="270" r:id="rId14"/>
    <p:sldId id="266" r:id="rId15"/>
    <p:sldId id="345" r:id="rId16"/>
    <p:sldId id="271" r:id="rId17"/>
    <p:sldId id="277" r:id="rId18"/>
    <p:sldId id="335" r:id="rId19"/>
    <p:sldId id="278" r:id="rId20"/>
    <p:sldId id="296" r:id="rId21"/>
    <p:sldId id="297" r:id="rId22"/>
    <p:sldId id="298" r:id="rId23"/>
    <p:sldId id="283" r:id="rId24"/>
    <p:sldId id="285" r:id="rId25"/>
    <p:sldId id="286" r:id="rId26"/>
    <p:sldId id="284" r:id="rId27"/>
    <p:sldId id="340" r:id="rId28"/>
    <p:sldId id="344" r:id="rId29"/>
    <p:sldId id="341" r:id="rId30"/>
    <p:sldId id="347" r:id="rId31"/>
    <p:sldId id="342" r:id="rId32"/>
    <p:sldId id="287" r:id="rId33"/>
    <p:sldId id="303" r:id="rId34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  <a:srgbClr val="669900"/>
    <a:srgbClr val="0066FF"/>
    <a:srgbClr val="D6D6F5"/>
    <a:srgbClr val="E2661A"/>
    <a:srgbClr val="D94B7B"/>
    <a:srgbClr val="00CC99"/>
    <a:srgbClr val="5A5A5A"/>
    <a:srgbClr val="0099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5" autoAdjust="0"/>
    <p:restoredTop sz="85842" autoAdjust="0"/>
  </p:normalViewPr>
  <p:slideViewPr>
    <p:cSldViewPr snapToGrid="0">
      <p:cViewPr varScale="1">
        <p:scale>
          <a:sx n="95" d="100"/>
          <a:sy n="95" d="100"/>
        </p:scale>
        <p:origin x="7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19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E3BF39-B581-40A2-9746-4E2A9C557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595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6C09FB-251A-402A-9E63-56D49F529C2A}" type="datetime1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B13BC6-E514-43F3-BB09-49938EAD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0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Slide: 8</a:t>
            </a:r>
          </a:p>
          <a:p>
            <a:r>
              <a:rPr lang="en-US" dirty="0"/>
              <a:t>~2minutes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57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TODO: </a:t>
            </a:r>
            <a:r>
              <a:rPr lang="en-US" dirty="0" err="1"/>
              <a:t>drswing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35:28-40:40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9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p = new </a:t>
            </a:r>
            <a:r>
              <a:rPr lang="en-US" dirty="0" err="1"/>
              <a:t>int</a:t>
            </a:r>
            <a:r>
              <a:rPr lang="en-US" dirty="0"/>
              <a:t>(3);</a:t>
            </a:r>
          </a:p>
          <a:p>
            <a:r>
              <a:rPr lang="en-US" dirty="0" err="1"/>
              <a:t>int</a:t>
            </a:r>
            <a:r>
              <a:rPr lang="en-US" dirty="0"/>
              <a:t>* q = p;</a:t>
            </a:r>
          </a:p>
          <a:p>
            <a:r>
              <a:rPr lang="en-US" dirty="0"/>
              <a:t>q = new </a:t>
            </a:r>
            <a:r>
              <a:rPr lang="en-US" dirty="0" err="1"/>
              <a:t>int</a:t>
            </a:r>
            <a:r>
              <a:rPr lang="en-US" dirty="0"/>
              <a:t>(33);</a:t>
            </a:r>
          </a:p>
          <a:p>
            <a:r>
              <a:rPr lang="en-US" dirty="0"/>
              <a:t>// singly-linked list example</a:t>
            </a:r>
          </a:p>
          <a:p>
            <a:endParaRPr lang="en-US" dirty="0"/>
          </a:p>
          <a:p>
            <a:r>
              <a:rPr lang="en-US" dirty="0"/>
              <a:t>Previously we avoided deleting things incorrectly by enforcing uniqueness, but </a:t>
            </a:r>
            <a:r>
              <a:rPr lang="en-US" dirty="0" err="1"/>
              <a:t>refrence</a:t>
            </a:r>
            <a:r>
              <a:rPr lang="en-US" dirty="0"/>
              <a:t> counting is another strategy that we can use</a:t>
            </a:r>
          </a:p>
          <a:p>
            <a:endParaRPr lang="en-US" dirty="0"/>
          </a:p>
          <a:p>
            <a:r>
              <a:rPr lang="en-US" dirty="0"/>
              <a:t>TODO: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3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count</a:t>
            </a:r>
            <a:r>
              <a:rPr lang="en-US" baseline="0" dirty="0"/>
              <a:t> = 1</a:t>
            </a:r>
          </a:p>
          <a:p>
            <a:pPr marL="228600" indent="-228600">
              <a:buAutoNum type="arabicParenR"/>
            </a:pPr>
            <a:r>
              <a:rPr lang="en-US" dirty="0"/>
              <a:t>count = 2</a:t>
            </a:r>
          </a:p>
          <a:p>
            <a:pPr marL="228600" indent="-228600">
              <a:buAutoNum type="arabicParenR"/>
            </a:pPr>
            <a:r>
              <a:rPr lang="en-US" dirty="0"/>
              <a:t>count = 1</a:t>
            </a:r>
          </a:p>
          <a:p>
            <a:pPr marL="228600" indent="-228600">
              <a:buAutoNum type="arabicParenR"/>
            </a:pPr>
            <a:r>
              <a:rPr lang="en-US" dirty="0"/>
              <a:t>count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34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&amp; z reference</a:t>
            </a:r>
            <a:r>
              <a:rPr lang="en-US" baseline="0" dirty="0"/>
              <a:t> doesn’t contribute to reference count.</a:t>
            </a:r>
          </a:p>
          <a:p>
            <a:r>
              <a:rPr lang="en-US" baseline="0" dirty="0"/>
              <a:t>Worth stepping through </a:t>
            </a:r>
            <a:r>
              <a:rPr lang="en-US" baseline="0" dirty="0" err="1"/>
              <a:t>gdb</a:t>
            </a:r>
            <a:r>
              <a:rPr lang="en-US" baseline="0" dirty="0"/>
              <a:t> for this file + </a:t>
            </a:r>
            <a:r>
              <a:rPr lang="en-US" baseline="0" dirty="0" err="1"/>
              <a:t>valgrind</a:t>
            </a:r>
            <a:r>
              <a:rPr lang="en-US" baseline="0" dirty="0"/>
              <a:t>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69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</a:p>
          <a:p>
            <a:endParaRPr lang="en-US" baseline="0" dirty="0"/>
          </a:p>
          <a:p>
            <a:r>
              <a:rPr lang="en-US" baseline="0" dirty="0"/>
              <a:t>TODO: make animation walk through with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4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65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w.use_count</a:t>
            </a:r>
            <a:r>
              <a:rPr lang="en-US" dirty="0"/>
              <a:t>() – get reference count</a:t>
            </a:r>
          </a:p>
          <a:p>
            <a:r>
              <a:rPr lang="en-US" dirty="0" err="1"/>
              <a:t>w.expired</a:t>
            </a:r>
            <a:r>
              <a:rPr lang="en-US" dirty="0"/>
              <a:t>() – returns (</a:t>
            </a:r>
            <a:r>
              <a:rPr lang="en-US" dirty="0" err="1"/>
              <a:t>w.use_count</a:t>
            </a:r>
            <a:r>
              <a:rPr lang="en-US" dirty="0"/>
              <a:t>()</a:t>
            </a:r>
            <a:r>
              <a:rPr lang="en-US" baseline="0" dirty="0"/>
              <a:t> == 0)</a:t>
            </a:r>
          </a:p>
          <a:p>
            <a:endParaRPr lang="en-US" baseline="0" dirty="0"/>
          </a:p>
          <a:p>
            <a:r>
              <a:rPr lang="en-US" baseline="0" dirty="0"/>
              <a:t>TODO: add ref count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5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unique_ptr</a:t>
            </a:r>
            <a:endParaRPr lang="en-US" dirty="0"/>
          </a:p>
          <a:p>
            <a:r>
              <a:rPr lang="en-US" dirty="0"/>
              <a:t>get: return the stored pointer</a:t>
            </a:r>
          </a:p>
          <a:p>
            <a:r>
              <a:rPr lang="en-US" dirty="0"/>
              <a:t>release: release stored pointers, replace with NULL (nice parent)</a:t>
            </a:r>
          </a:p>
          <a:p>
            <a:r>
              <a:rPr lang="en-US" dirty="0"/>
              <a:t>reset: delete pointer, replace with q (mean parent)</a:t>
            </a:r>
          </a:p>
          <a:p>
            <a:endParaRPr lang="en-US" dirty="0"/>
          </a:p>
          <a:p>
            <a:r>
              <a:rPr lang="en-US" dirty="0" err="1"/>
              <a:t>shared_ptr</a:t>
            </a:r>
            <a:endParaRPr lang="en-US" dirty="0"/>
          </a:p>
          <a:p>
            <a:r>
              <a:rPr lang="en-US" dirty="0"/>
              <a:t>get: return the stored pointer</a:t>
            </a:r>
          </a:p>
          <a:p>
            <a:r>
              <a:rPr lang="en-US" dirty="0" err="1"/>
              <a:t>use_count</a:t>
            </a:r>
            <a:r>
              <a:rPr lang="en-US" dirty="0"/>
              <a:t>: get ref count</a:t>
            </a:r>
          </a:p>
          <a:p>
            <a:r>
              <a:rPr lang="en-US" dirty="0"/>
              <a:t>unique: </a:t>
            </a:r>
            <a:r>
              <a:rPr lang="en-US" dirty="0" err="1"/>
              <a:t>use_count</a:t>
            </a:r>
            <a:r>
              <a:rPr lang="en-US" dirty="0"/>
              <a:t>() == 1</a:t>
            </a:r>
          </a:p>
          <a:p>
            <a:endParaRPr lang="en-US" dirty="0"/>
          </a:p>
          <a:p>
            <a:r>
              <a:rPr lang="en-US" dirty="0" err="1"/>
              <a:t>weak_ptr</a:t>
            </a:r>
            <a:endParaRPr lang="en-US" dirty="0"/>
          </a:p>
          <a:p>
            <a:r>
              <a:rPr lang="en-US" dirty="0"/>
              <a:t>lock: “promote” to </a:t>
            </a:r>
            <a:r>
              <a:rPr lang="en-US" dirty="0" err="1"/>
              <a:t>shared_ptr</a:t>
            </a:r>
            <a:endParaRPr lang="en-US" dirty="0"/>
          </a:p>
          <a:p>
            <a:r>
              <a:rPr lang="en-US" dirty="0" err="1"/>
              <a:t>use_count</a:t>
            </a:r>
            <a:r>
              <a:rPr lang="en-US" dirty="0"/>
              <a:t>: return ref count of SHARED PTRs</a:t>
            </a:r>
          </a:p>
          <a:p>
            <a:r>
              <a:rPr lang="en-US" dirty="0"/>
              <a:t>expired: check if </a:t>
            </a:r>
            <a:r>
              <a:rPr lang="en-US" dirty="0" err="1"/>
              <a:t>use_count</a:t>
            </a:r>
            <a:r>
              <a:rPr lang="en-US" dirty="0"/>
              <a:t> == 0</a:t>
            </a:r>
          </a:p>
          <a:p>
            <a:endParaRPr lang="en-US" dirty="0"/>
          </a:p>
          <a:p>
            <a:r>
              <a:rPr lang="en-US" dirty="0"/>
              <a:t>http://www.cplusplus.com/reference/memory/unique_ptr/</a:t>
            </a:r>
          </a:p>
          <a:p>
            <a:r>
              <a:rPr lang="en-US" dirty="0"/>
              <a:t>http://www.cplusplus.com/reference/memory/shared_ptr/</a:t>
            </a:r>
          </a:p>
          <a:p>
            <a:r>
              <a:rPr lang="en-US" dirty="0"/>
              <a:t>http://www.cplusplus.com/reference/memory/weak_ptr/</a:t>
            </a:r>
          </a:p>
        </p:txBody>
      </p:sp>
    </p:spTree>
    <p:extLst>
      <p:ext uri="{BB962C8B-B14F-4D97-AF65-F5344CB8AC3E}">
        <p14:creationId xmlns:p14="http://schemas.microsoft.com/office/powerpoint/2010/main" val="347312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Responsible for cleaning up the “dumb/raw”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manages, but this is a toy since it is missing a lot of the functionality needed (arrays for example)</a:t>
            </a:r>
          </a:p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Ties lifetime of heap data to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17672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What Happens when we copy construct this pointer?</a:t>
            </a:r>
          </a:p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TODO: Add animation that explains the double delete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96732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by a lot of companies!!!!!!!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we have to use #</a:t>
            </a:r>
            <a:r>
              <a:rPr lang="en-US" dirty="0" err="1"/>
              <a:t>incude</a:t>
            </a:r>
            <a:r>
              <a:rPr lang="en-US" dirty="0"/>
              <a:t> &lt;memory&gt; to use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Succeed</a:t>
            </a:r>
            <a:r>
              <a:rPr lang="en-US" baseline="0" dirty="0"/>
              <a:t> – constructor that takes a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copy constructor</a:t>
            </a:r>
          </a:p>
          <a:p>
            <a:pPr marL="228600" indent="-228600">
              <a:buAutoNum type="arabicParenR"/>
            </a:pPr>
            <a:r>
              <a:rPr lang="en-US" baseline="0" dirty="0"/>
              <a:t>Succeed – default constructor starts with NULL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assignment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4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Drawing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24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What Happens when we copy construct this pointer?</a:t>
            </a:r>
          </a:p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TODO: Add animation that explains the double delete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07679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3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7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1470260"/>
            <a:ext cx="8366125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415209"/>
            <a:ext cx="8366125" cy="3918916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0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tif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Winter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2977" y="27429"/>
            <a:ext cx="181812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L16:  Smart Pointers, Review</a:t>
            </a:r>
          </a:p>
        </p:txBody>
      </p:sp>
    </p:spTree>
    <p:extLst>
      <p:ext uri="{BB962C8B-B14F-4D97-AF65-F5344CB8AC3E}">
        <p14:creationId xmlns:p14="http://schemas.microsoft.com/office/powerpoint/2010/main" val="61535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75" y="1479287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2437059"/>
            <a:ext cx="8366125" cy="389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"/>
            <a:ext cx="9144000" cy="1283517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2965" y="27429"/>
            <a:ext cx="181812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L17:  Smart Pointers, Review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486241-48EE-E340-81E0-5ABFA1B0343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50000"/>
          </a:blip>
          <a:stretch>
            <a:fillRect/>
          </a:stretch>
        </p:blipFill>
        <p:spPr>
          <a:xfrm>
            <a:off x="241553" y="461126"/>
            <a:ext cx="3692944" cy="601177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D41AC1F-EB12-2445-BEF6-79D91CF81D8F}"/>
              </a:ext>
            </a:extLst>
          </p:cNvPr>
          <p:cNvSpPr/>
          <p:nvPr userDrawn="1"/>
        </p:nvSpPr>
        <p:spPr bwMode="auto">
          <a:xfrm>
            <a:off x="6072845" y="540630"/>
            <a:ext cx="2829602" cy="479667"/>
          </a:xfrm>
          <a:prstGeom prst="roundRect">
            <a:avLst/>
          </a:prstGeom>
          <a:solidFill>
            <a:srgbClr val="714EA3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innerShdw blurRad="25400" dist="50800" dir="13500000">
              <a:prstClr val="black">
                <a:alpha val="20000"/>
              </a:prstClr>
            </a:inn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pollev.com/cse333</a:t>
            </a:r>
          </a:p>
        </p:txBody>
      </p:sp>
    </p:spTree>
    <p:extLst>
      <p:ext uri="{BB962C8B-B14F-4D97-AF65-F5344CB8AC3E}">
        <p14:creationId xmlns:p14="http://schemas.microsoft.com/office/powerpoint/2010/main" val="263040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C++ Smart Pointers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ABB3BE-282D-4ECE-9ED5-427D354A3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Guest Instructor:</a:t>
            </a:r>
            <a:r>
              <a:rPr lang="en-US" sz="2400" dirty="0"/>
              <a:t>	Travis McGaha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124491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transfer ownership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/>
              <a:t> returns the pointer, sets wrapped pointer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’s the current pointer and stores a new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83223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B15763-F242-4173-827F-984680A28B44}"/>
              </a:ext>
            </a:extLst>
          </p:cNvPr>
          <p:cNvSpPr txBox="1"/>
          <p:nvPr/>
        </p:nvSpPr>
        <p:spPr>
          <a:xfrm>
            <a:off x="696998" y="3776598"/>
            <a:ext cx="7837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408E-F1F1-42DA-A9DE-1F225B82C995}"/>
              </a:ext>
            </a:extLst>
          </p:cNvPr>
          <p:cNvSpPr txBox="1"/>
          <p:nvPr/>
        </p:nvSpPr>
        <p:spPr>
          <a:xfrm>
            <a:off x="696998" y="4708560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FEAA50-EF75-443F-838F-595A2CE4CEE3}"/>
              </a:ext>
            </a:extLst>
          </p:cNvPr>
          <p:cNvSpPr txBox="1"/>
          <p:nvPr/>
        </p:nvSpPr>
        <p:spPr>
          <a:xfrm>
            <a:off x="696998" y="5164750"/>
            <a:ext cx="598593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70DD4A-F680-4A8F-B7B9-4370A0EE7BBB}"/>
              </a:ext>
            </a:extLst>
          </p:cNvPr>
          <p:cNvSpPr/>
          <p:nvPr/>
        </p:nvSpPr>
        <p:spPr bwMode="auto">
          <a:xfrm>
            <a:off x="5589528" y="3081402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18B7E-BEDE-49FD-9104-9762B13FF231}"/>
              </a:ext>
            </a:extLst>
          </p:cNvPr>
          <p:cNvSpPr/>
          <p:nvPr/>
        </p:nvSpPr>
        <p:spPr bwMode="auto">
          <a:xfrm>
            <a:off x="5701884" y="3143849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A2F70-7A59-4A7A-9D58-208F4DD5BF15}"/>
              </a:ext>
            </a:extLst>
          </p:cNvPr>
          <p:cNvSpPr txBox="1"/>
          <p:nvPr/>
        </p:nvSpPr>
        <p:spPr>
          <a:xfrm>
            <a:off x="5305476" y="308853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041A8DF-0D21-47B9-9C11-9B74DDA0428D}"/>
              </a:ext>
            </a:extLst>
          </p:cNvPr>
          <p:cNvCxnSpPr/>
          <p:nvPr/>
        </p:nvCxnSpPr>
        <p:spPr bwMode="auto">
          <a:xfrm flipV="1">
            <a:off x="5833597" y="3273198"/>
            <a:ext cx="986589" cy="3062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89F65FC-0CD6-46DC-9442-062D5408E5E6}"/>
              </a:ext>
            </a:extLst>
          </p:cNvPr>
          <p:cNvSpPr txBox="1"/>
          <p:nvPr/>
        </p:nvSpPr>
        <p:spPr>
          <a:xfrm>
            <a:off x="6872611" y="3119157"/>
            <a:ext cx="30168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EBD3F1-D8FC-4D4B-8B4D-70470F68C872}"/>
              </a:ext>
            </a:extLst>
          </p:cNvPr>
          <p:cNvSpPr/>
          <p:nvPr/>
        </p:nvSpPr>
        <p:spPr bwMode="auto">
          <a:xfrm>
            <a:off x="6545095" y="4036510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FF999-505B-4622-B15F-F1680453F4D8}"/>
              </a:ext>
            </a:extLst>
          </p:cNvPr>
          <p:cNvSpPr/>
          <p:nvPr/>
        </p:nvSpPr>
        <p:spPr bwMode="auto">
          <a:xfrm>
            <a:off x="6647138" y="4097593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D1E961-3EF2-4710-9591-86AB0D3E2AD5}"/>
              </a:ext>
            </a:extLst>
          </p:cNvPr>
          <p:cNvSpPr txBox="1"/>
          <p:nvPr/>
        </p:nvSpPr>
        <p:spPr>
          <a:xfrm>
            <a:off x="6261043" y="404364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175399-3A11-464E-ACB4-9F082DE0FCCA}"/>
              </a:ext>
            </a:extLst>
          </p:cNvPr>
          <p:cNvSpPr/>
          <p:nvPr/>
        </p:nvSpPr>
        <p:spPr bwMode="auto">
          <a:xfrm>
            <a:off x="6545095" y="4471101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AFD809-0303-4DE2-B1D3-ACAB47633A9F}"/>
              </a:ext>
            </a:extLst>
          </p:cNvPr>
          <p:cNvSpPr/>
          <p:nvPr/>
        </p:nvSpPr>
        <p:spPr bwMode="auto">
          <a:xfrm>
            <a:off x="6657451" y="4533548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75EBE7-CF66-4677-A6E4-68EF010657D4}"/>
              </a:ext>
            </a:extLst>
          </p:cNvPr>
          <p:cNvSpPr txBox="1"/>
          <p:nvPr/>
        </p:nvSpPr>
        <p:spPr>
          <a:xfrm>
            <a:off x="6261043" y="447823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80032B1-B107-433B-B82D-9ACD8BB9EC69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 flipV="1">
            <a:off x="6789164" y="4282038"/>
            <a:ext cx="1030582" cy="41148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F4E6335-D3C2-4E4D-BA35-A1FFC5BF7345}"/>
              </a:ext>
            </a:extLst>
          </p:cNvPr>
          <p:cNvSpPr txBox="1"/>
          <p:nvPr/>
        </p:nvSpPr>
        <p:spPr>
          <a:xfrm>
            <a:off x="7819746" y="4097372"/>
            <a:ext cx="30168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B942C93-D928-4F22-BC83-33CFCE1BBD1E}"/>
              </a:ext>
            </a:extLst>
          </p:cNvPr>
          <p:cNvCxnSpPr/>
          <p:nvPr/>
        </p:nvCxnSpPr>
        <p:spPr bwMode="auto">
          <a:xfrm flipV="1">
            <a:off x="6657451" y="4079762"/>
            <a:ext cx="284052" cy="26771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DA426F7-752A-44A0-903F-03C946A94F7B}"/>
              </a:ext>
            </a:extLst>
          </p:cNvPr>
          <p:cNvSpPr/>
          <p:nvPr/>
        </p:nvSpPr>
        <p:spPr bwMode="auto">
          <a:xfrm>
            <a:off x="6545095" y="4899476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327B42B-8E42-4577-9CB7-F4CD898F25D8}"/>
              </a:ext>
            </a:extLst>
          </p:cNvPr>
          <p:cNvSpPr/>
          <p:nvPr/>
        </p:nvSpPr>
        <p:spPr bwMode="auto">
          <a:xfrm>
            <a:off x="6657451" y="4961923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63EC51-B987-4CC1-9006-0F1F82BF81F1}"/>
              </a:ext>
            </a:extLst>
          </p:cNvPr>
          <p:cNvSpPr txBox="1"/>
          <p:nvPr/>
        </p:nvSpPr>
        <p:spPr>
          <a:xfrm>
            <a:off x="6261043" y="490660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z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BE6C9C2-9287-4DB7-92E3-02A4C8E19E0B}"/>
              </a:ext>
            </a:extLst>
          </p:cNvPr>
          <p:cNvCxnSpPr/>
          <p:nvPr/>
        </p:nvCxnSpPr>
        <p:spPr bwMode="auto">
          <a:xfrm flipV="1">
            <a:off x="6789164" y="5091272"/>
            <a:ext cx="986589" cy="3062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CD07E3E-5B2C-42D3-B14F-1AC9E581B747}"/>
              </a:ext>
            </a:extLst>
          </p:cNvPr>
          <p:cNvSpPr txBox="1"/>
          <p:nvPr/>
        </p:nvSpPr>
        <p:spPr>
          <a:xfrm>
            <a:off x="7828178" y="4937231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EE35A07-CEAA-4939-9080-CF3D6CEA87A1}"/>
              </a:ext>
            </a:extLst>
          </p:cNvPr>
          <p:cNvSpPr/>
          <p:nvPr/>
        </p:nvSpPr>
        <p:spPr bwMode="auto">
          <a:xfrm>
            <a:off x="6777889" y="5409743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DCEA32-FF01-43D3-B2AC-7A2C0B9EB939}"/>
              </a:ext>
            </a:extLst>
          </p:cNvPr>
          <p:cNvSpPr txBox="1"/>
          <p:nvPr/>
        </p:nvSpPr>
        <p:spPr>
          <a:xfrm>
            <a:off x="6493837" y="541687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1A0452-308C-4EA0-8BF4-36F14C533F0F}"/>
              </a:ext>
            </a:extLst>
          </p:cNvPr>
          <p:cNvSpPr/>
          <p:nvPr/>
        </p:nvSpPr>
        <p:spPr bwMode="auto">
          <a:xfrm>
            <a:off x="6777889" y="5844334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BED4D5D-C6CA-419B-9C2D-99A57F9C6FB0}"/>
              </a:ext>
            </a:extLst>
          </p:cNvPr>
          <p:cNvSpPr/>
          <p:nvPr/>
        </p:nvSpPr>
        <p:spPr bwMode="auto">
          <a:xfrm>
            <a:off x="6890245" y="5906781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979305-4118-4D66-B0FD-D1A4273F9166}"/>
              </a:ext>
            </a:extLst>
          </p:cNvPr>
          <p:cNvSpPr txBox="1"/>
          <p:nvPr/>
        </p:nvSpPr>
        <p:spPr>
          <a:xfrm>
            <a:off x="6493837" y="585146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5CDBA3E-E625-4299-8ABD-7D0668E15787}"/>
              </a:ext>
            </a:extLst>
          </p:cNvPr>
          <p:cNvSpPr txBox="1"/>
          <p:nvPr/>
        </p:nvSpPr>
        <p:spPr>
          <a:xfrm>
            <a:off x="8052540" y="5470605"/>
            <a:ext cx="30168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79A16F-6C3E-499F-8FB5-E26846173A23}"/>
              </a:ext>
            </a:extLst>
          </p:cNvPr>
          <p:cNvCxnSpPr/>
          <p:nvPr/>
        </p:nvCxnSpPr>
        <p:spPr bwMode="auto">
          <a:xfrm flipV="1">
            <a:off x="6890245" y="5452995"/>
            <a:ext cx="284052" cy="26771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A230E9-ADE1-43EF-B63C-C7AE2D07D388}"/>
              </a:ext>
            </a:extLst>
          </p:cNvPr>
          <p:cNvSpPr/>
          <p:nvPr/>
        </p:nvSpPr>
        <p:spPr bwMode="auto">
          <a:xfrm>
            <a:off x="6777889" y="6272709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22B63C4-DC9B-4CFD-8FD7-C5B7791EAEA9}"/>
              </a:ext>
            </a:extLst>
          </p:cNvPr>
          <p:cNvSpPr/>
          <p:nvPr/>
        </p:nvSpPr>
        <p:spPr bwMode="auto">
          <a:xfrm>
            <a:off x="6890245" y="6335156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E61B96-CAF8-4FC1-96AB-55C8C7139A42}"/>
              </a:ext>
            </a:extLst>
          </p:cNvPr>
          <p:cNvSpPr txBox="1"/>
          <p:nvPr/>
        </p:nvSpPr>
        <p:spPr>
          <a:xfrm>
            <a:off x="6493837" y="627983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z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8313244-3DD2-49E0-9716-E967D5AC2A49}"/>
              </a:ext>
            </a:extLst>
          </p:cNvPr>
          <p:cNvCxnSpPr>
            <a:cxnSpLocks/>
          </p:cNvCxnSpPr>
          <p:nvPr/>
        </p:nvCxnSpPr>
        <p:spPr bwMode="auto">
          <a:xfrm flipV="1">
            <a:off x="7021958" y="5772626"/>
            <a:ext cx="1055242" cy="72250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A27A9BC-CC0B-4562-BFC4-DACF40D201CA}"/>
              </a:ext>
            </a:extLst>
          </p:cNvPr>
          <p:cNvSpPr txBox="1"/>
          <p:nvPr/>
        </p:nvSpPr>
        <p:spPr>
          <a:xfrm>
            <a:off x="8060972" y="6310464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199C63A-2BFA-45F8-B50D-F39B108C7397}"/>
              </a:ext>
            </a:extLst>
          </p:cNvPr>
          <p:cNvSpPr/>
          <p:nvPr/>
        </p:nvSpPr>
        <p:spPr bwMode="auto">
          <a:xfrm>
            <a:off x="6890245" y="5458376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258E84-A469-4AED-AA11-B5140136F208}"/>
              </a:ext>
            </a:extLst>
          </p:cNvPr>
          <p:cNvCxnSpPr>
            <a:cxnSpLocks/>
          </p:cNvCxnSpPr>
          <p:nvPr/>
        </p:nvCxnSpPr>
        <p:spPr bwMode="auto">
          <a:xfrm flipV="1">
            <a:off x="8054862" y="6310464"/>
            <a:ext cx="424814" cy="38979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095B5AA-790C-4CC4-82F4-AF2EE47C68DE}"/>
              </a:ext>
            </a:extLst>
          </p:cNvPr>
          <p:cNvCxnSpPr/>
          <p:nvPr/>
        </p:nvCxnSpPr>
        <p:spPr bwMode="auto">
          <a:xfrm flipV="1">
            <a:off x="6911108" y="5900716"/>
            <a:ext cx="284052" cy="26771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4669FC7-F034-4430-A5E1-2C6CCA617D66}"/>
              </a:ext>
            </a:extLst>
          </p:cNvPr>
          <p:cNvCxnSpPr/>
          <p:nvPr/>
        </p:nvCxnSpPr>
        <p:spPr bwMode="auto">
          <a:xfrm flipV="1">
            <a:off x="7110731" y="6501196"/>
            <a:ext cx="986589" cy="3062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086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/>
      <p:bldP spid="16" grpId="0" animBg="1"/>
      <p:bldP spid="22" grpId="0" animBg="1"/>
      <p:bldP spid="23" grpId="0" animBg="1"/>
      <p:bldP spid="24" grpId="0"/>
      <p:bldP spid="27" grpId="0" animBg="1"/>
      <p:bldP spid="28" grpId="0" animBg="1"/>
      <p:bldP spid="29" grpId="0"/>
      <p:bldP spid="31" grpId="0" animBg="1"/>
      <p:bldP spid="36" grpId="0" animBg="1"/>
      <p:bldP spid="37" grpId="0" animBg="1"/>
      <p:bldP spid="38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7" grpId="0" animBg="1"/>
      <p:bldP spid="49" grpId="0" animBg="1"/>
      <p:bldP spid="50" grpId="0" animBg="1"/>
      <p:bldP spid="51" grpId="0"/>
      <p:bldP spid="53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 with get() 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UseToyPtr.cc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205740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&lt;memory&gt;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Trying to get two pointers to the same thing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C16D40-FB92-48E0-B637-BCAA41DA5179}"/>
              </a:ext>
            </a:extLst>
          </p:cNvPr>
          <p:cNvSpPr txBox="1"/>
          <p:nvPr/>
        </p:nvSpPr>
        <p:spPr>
          <a:xfrm>
            <a:off x="2026348" y="3913094"/>
            <a:ext cx="272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91E58E-E48C-4283-974D-42315CAAFD46}"/>
              </a:ext>
            </a:extLst>
          </p:cNvPr>
          <p:cNvSpPr txBox="1"/>
          <p:nvPr/>
        </p:nvSpPr>
        <p:spPr>
          <a:xfrm>
            <a:off x="2021540" y="5228665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3EAE6-AD2B-4291-B468-B36C49F135EC}"/>
              </a:ext>
            </a:extLst>
          </p:cNvPr>
          <p:cNvSpPr/>
          <p:nvPr/>
        </p:nvSpPr>
        <p:spPr bwMode="auto">
          <a:xfrm>
            <a:off x="2359960" y="3871633"/>
            <a:ext cx="1364876" cy="753035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1B1BC1-F9F1-4D64-90ED-239637ADB1AF}"/>
              </a:ext>
            </a:extLst>
          </p:cNvPr>
          <p:cNvSpPr/>
          <p:nvPr/>
        </p:nvSpPr>
        <p:spPr bwMode="auto">
          <a:xfrm>
            <a:off x="3042398" y="3993776"/>
            <a:ext cx="490817" cy="4706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D63F9D-0115-4A69-9A8B-9CBD90089677}"/>
              </a:ext>
            </a:extLst>
          </p:cNvPr>
          <p:cNvSpPr txBox="1"/>
          <p:nvPr/>
        </p:nvSpPr>
        <p:spPr>
          <a:xfrm>
            <a:off x="5667935" y="4102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90DAE4-3023-4D30-8248-6A886160A7AC}"/>
              </a:ext>
            </a:extLst>
          </p:cNvPr>
          <p:cNvSpPr/>
          <p:nvPr/>
        </p:nvSpPr>
        <p:spPr bwMode="auto">
          <a:xfrm>
            <a:off x="2359960" y="5228665"/>
            <a:ext cx="1364876" cy="674594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A85061-0D46-486A-B119-92C282D8063C}"/>
              </a:ext>
            </a:extLst>
          </p:cNvPr>
          <p:cNvSpPr/>
          <p:nvPr/>
        </p:nvSpPr>
        <p:spPr bwMode="auto">
          <a:xfrm>
            <a:off x="3042398" y="5365376"/>
            <a:ext cx="490817" cy="43703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0547C0-AD54-4CB7-B477-E1C27C4DD5F8}"/>
              </a:ext>
            </a:extLst>
          </p:cNvPr>
          <p:cNvCxnSpPr>
            <a:endCxn id="11" idx="1"/>
          </p:cNvCxnSpPr>
          <p:nvPr/>
        </p:nvCxnSpPr>
        <p:spPr bwMode="auto">
          <a:xfrm>
            <a:off x="3307976" y="4251648"/>
            <a:ext cx="2359959" cy="357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D7AD834-B086-4074-8353-D51724912845}"/>
              </a:ext>
            </a:extLst>
          </p:cNvPr>
          <p:cNvCxnSpPr/>
          <p:nvPr/>
        </p:nvCxnSpPr>
        <p:spPr bwMode="auto">
          <a:xfrm flipV="1">
            <a:off x="3307976" y="4472036"/>
            <a:ext cx="2359959" cy="11555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B1CA0E-F561-435C-8DBB-CFB2058FAEF3}"/>
              </a:ext>
            </a:extLst>
          </p:cNvPr>
          <p:cNvCxnSpPr/>
          <p:nvPr/>
        </p:nvCxnSpPr>
        <p:spPr bwMode="auto">
          <a:xfrm flipV="1">
            <a:off x="2480982" y="3536576"/>
            <a:ext cx="1438836" cy="1297642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0A3EA17-3E98-490E-A638-574D71C8719D}"/>
              </a:ext>
            </a:extLst>
          </p:cNvPr>
          <p:cNvCxnSpPr/>
          <p:nvPr/>
        </p:nvCxnSpPr>
        <p:spPr bwMode="auto">
          <a:xfrm flipV="1">
            <a:off x="2353237" y="5018884"/>
            <a:ext cx="1438836" cy="1297642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14BE3ED-F086-45F3-ACBE-92C6D8DEBE1E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5877" y="4012450"/>
            <a:ext cx="608917" cy="48715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B35E7F3-D793-415E-99F1-C6AD2AD73EA3}"/>
              </a:ext>
            </a:extLst>
          </p:cNvPr>
          <p:cNvSpPr txBox="1"/>
          <p:nvPr/>
        </p:nvSpPr>
        <p:spPr>
          <a:xfrm>
            <a:off x="6387352" y="4102704"/>
            <a:ext cx="149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!! Double Delete!!</a:t>
            </a:r>
          </a:p>
        </p:txBody>
      </p:sp>
    </p:spTree>
    <p:extLst>
      <p:ext uri="{BB962C8B-B14F-4D97-AF65-F5344CB8AC3E}">
        <p14:creationId xmlns:p14="http://schemas.microsoft.com/office/powerpoint/2010/main" val="33643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5" grpId="0" animBg="1"/>
      <p:bldP spid="9" grpId="0" animBg="1"/>
      <p:bldP spid="11" grpId="0" animBg="1"/>
      <p:bldP spid="12" grpId="0" animBg="1"/>
      <p:bldP spid="13" grpId="0" animBg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be stored in STL containers</a:t>
            </a:r>
          </a:p>
          <a:p>
            <a:pPr lvl="1"/>
            <a:r>
              <a:rPr lang="en-US" dirty="0"/>
              <a:t>Wait, what?  STL containers like to make lots of copies of stored objects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copied…</a:t>
            </a:r>
          </a:p>
          <a:p>
            <a:pPr lvl="3"/>
            <a:endParaRPr lang="en-US" dirty="0"/>
          </a:p>
          <a:p>
            <a:r>
              <a:rPr lang="en-US" dirty="0"/>
              <a:t>Move semantics to the rescue!</a:t>
            </a:r>
          </a:p>
          <a:p>
            <a:pPr lvl="1"/>
            <a:r>
              <a:rPr lang="en-US" dirty="0"/>
              <a:t>When supported, STL containers will </a:t>
            </a:r>
            <a:r>
              <a:rPr lang="en-US" i="1" dirty="0"/>
              <a:t>move</a:t>
            </a:r>
            <a:r>
              <a:rPr lang="en-US" dirty="0"/>
              <a:t> rather than </a:t>
            </a:r>
            <a:r>
              <a:rPr lang="en-US" i="1" dirty="0"/>
              <a:t>copy</a:t>
            </a:r>
            <a:endParaRPr lang="en-US" dirty="0"/>
          </a:p>
          <a:p>
            <a:pPr lvl="2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support move semantics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Assigning values typically means making a copy</a:t>
            </a:r>
          </a:p>
          <a:p>
            <a:pPr lvl="1"/>
            <a:r>
              <a:rPr lang="en-US" dirty="0"/>
              <a:t>Sometimes this is what you want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string to another makes a copy of its value</a:t>
            </a:r>
          </a:p>
          <a:p>
            <a:pPr lvl="1"/>
            <a:r>
              <a:rPr lang="en-US" dirty="0"/>
              <a:t>Sometimes this is wasteful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returned string goes through a temporary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657600"/>
            <a:ext cx="8229600" cy="301752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b(a);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a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108D71-D4D1-42DC-A11C-F8DFFF464A4E}"/>
              </a:ext>
            </a:extLst>
          </p:cNvPr>
          <p:cNvSpPr txBox="1"/>
          <p:nvPr/>
        </p:nvSpPr>
        <p:spPr>
          <a:xfrm>
            <a:off x="460738" y="3657600"/>
            <a:ext cx="48750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“Justin"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F8309A-BA45-4282-9410-22FEA5A10A48}"/>
              </a:ext>
            </a:extLst>
          </p:cNvPr>
          <p:cNvSpPr txBox="1"/>
          <p:nvPr/>
        </p:nvSpPr>
        <p:spPr>
          <a:xfrm>
            <a:off x="741752" y="5620683"/>
            <a:ext cx="6232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return value into b</a:t>
            </a:r>
          </a:p>
          <a:p>
            <a:endParaRPr lang="en-US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Move Semantics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Move semantics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move values from </a:t>
            </a:r>
            <a:br>
              <a:rPr lang="en-US" dirty="0"/>
            </a:br>
            <a:r>
              <a:rPr lang="en-US" dirty="0"/>
              <a:t>one object to </a:t>
            </a:r>
            <a:br>
              <a:rPr lang="en-US" dirty="0"/>
            </a:br>
            <a:r>
              <a:rPr lang="en-US" dirty="0"/>
              <a:t>another without </a:t>
            </a:r>
            <a:br>
              <a:rPr lang="en-US" dirty="0"/>
            </a:br>
            <a:r>
              <a:rPr lang="en-US" dirty="0"/>
              <a:t>copying (“stealing”)</a:t>
            </a:r>
          </a:p>
          <a:p>
            <a:pPr lvl="1"/>
            <a:r>
              <a:rPr lang="en-US" dirty="0"/>
              <a:t>Useful for optimizing </a:t>
            </a:r>
            <a:br>
              <a:rPr lang="en-US" dirty="0"/>
            </a:br>
            <a:r>
              <a:rPr lang="en-US" dirty="0"/>
              <a:t>away temporary copies</a:t>
            </a:r>
          </a:p>
          <a:p>
            <a:pPr lvl="1"/>
            <a:r>
              <a:rPr lang="en-US" dirty="0"/>
              <a:t>A complex topic that</a:t>
            </a:r>
            <a:br>
              <a:rPr lang="en-US" dirty="0"/>
            </a:br>
            <a:r>
              <a:rPr lang="en-US" dirty="0"/>
              <a:t>uses things called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 err="1"/>
              <a:t>rvalue</a:t>
            </a:r>
            <a:r>
              <a:rPr lang="en-US" i="1" dirty="0"/>
              <a:t> references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Mostly beyond the </a:t>
            </a:r>
            <a:br>
              <a:rPr lang="en-US" dirty="0"/>
            </a:br>
            <a:r>
              <a:rPr lang="en-US" dirty="0"/>
              <a:t>scope of 333 this </a:t>
            </a:r>
            <a:br>
              <a:rPr lang="en-US" dirty="0"/>
            </a:br>
            <a:r>
              <a:rPr lang="en-US" dirty="0"/>
              <a:t>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0" y="1645920"/>
            <a:ext cx="5029200" cy="4663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moves a 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124581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movesemantics.cc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0F0F9F-8279-44AE-BB98-810EE6093661}"/>
              </a:ext>
            </a:extLst>
          </p:cNvPr>
          <p:cNvSpPr txBox="1"/>
          <p:nvPr/>
        </p:nvSpPr>
        <p:spPr>
          <a:xfrm>
            <a:off x="3969828" y="4796581"/>
            <a:ext cx="4998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moves the returned value into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std::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8CE4D0-6179-4DB7-942B-CEE1906EDBDE}"/>
              </a:ext>
            </a:extLst>
          </p:cNvPr>
          <p:cNvSpPr txBox="1"/>
          <p:nvPr/>
        </p:nvSpPr>
        <p:spPr>
          <a:xfrm>
            <a:off x="3969828" y="1694052"/>
            <a:ext cx="41344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“Justin"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48463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463734-06D9-4D5D-8E9B-6357D02C8108}"/>
              </a:ext>
            </a:extLst>
          </p:cNvPr>
          <p:cNvSpPr txBox="1"/>
          <p:nvPr/>
        </p:nvSpPr>
        <p:spPr>
          <a:xfrm>
            <a:off x="1122829" y="2897841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holds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EAE7C-0D3F-45D5-AB00-3167B144ED21}"/>
              </a:ext>
            </a:extLst>
          </p:cNvPr>
          <p:cNvSpPr txBox="1"/>
          <p:nvPr/>
        </p:nvSpPr>
        <p:spPr>
          <a:xfrm>
            <a:off x="1122829" y="3794759"/>
            <a:ext cx="2036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9D0E-6BBD-4483-98FC-24400ACDC412}"/>
              </a:ext>
            </a:extLst>
          </p:cNvPr>
          <p:cNvSpPr txBox="1"/>
          <p:nvPr/>
        </p:nvSpPr>
        <p:spPr>
          <a:xfrm>
            <a:off x="1122829" y="4424083"/>
            <a:ext cx="4628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moved points to 5,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is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287B97-2D8F-424C-967A-B04185ADFB80}"/>
              </a:ext>
            </a:extLst>
          </p:cNvPr>
          <p:cNvSpPr txBox="1"/>
          <p:nvPr/>
        </p:nvSpPr>
        <p:spPr>
          <a:xfrm>
            <a:off x="5232057" y="2897841"/>
            <a:ext cx="429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alibri" pitchFamily="34" charset="0"/>
              </a:rPr>
              <a:t>vec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50CCFB-3CB3-4A32-9046-99B0F2513C1F}"/>
              </a:ext>
            </a:extLst>
          </p:cNvPr>
          <p:cNvSpPr/>
          <p:nvPr/>
        </p:nvSpPr>
        <p:spPr bwMode="auto">
          <a:xfrm>
            <a:off x="5751019" y="2897841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9AD78-A362-415A-9558-90BE424FEEFA}"/>
              </a:ext>
            </a:extLst>
          </p:cNvPr>
          <p:cNvSpPr/>
          <p:nvPr/>
        </p:nvSpPr>
        <p:spPr bwMode="auto">
          <a:xfrm>
            <a:off x="6152029" y="2897841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8EBC5A-0FAA-45A6-81CB-E7830E2AAA33}"/>
              </a:ext>
            </a:extLst>
          </p:cNvPr>
          <p:cNvSpPr/>
          <p:nvPr/>
        </p:nvSpPr>
        <p:spPr bwMode="auto">
          <a:xfrm>
            <a:off x="6553039" y="2897841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F8385C-F8CA-4115-A929-EDB05E5AE703}"/>
              </a:ext>
            </a:extLst>
          </p:cNvPr>
          <p:cNvSpPr/>
          <p:nvPr/>
        </p:nvSpPr>
        <p:spPr bwMode="auto">
          <a:xfrm>
            <a:off x="5815853" y="2968800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534CA7-4F2E-469D-BD58-D06D3C68C546}"/>
              </a:ext>
            </a:extLst>
          </p:cNvPr>
          <p:cNvSpPr/>
          <p:nvPr/>
        </p:nvSpPr>
        <p:spPr bwMode="auto">
          <a:xfrm>
            <a:off x="6223747" y="2974917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966A4C-5897-4011-827C-2A6706A4E18A}"/>
              </a:ext>
            </a:extLst>
          </p:cNvPr>
          <p:cNvSpPr/>
          <p:nvPr/>
        </p:nvSpPr>
        <p:spPr bwMode="auto">
          <a:xfrm>
            <a:off x="6635163" y="2974917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74D6EE-6C1A-47ED-A60C-95E15F19E1A9}"/>
              </a:ext>
            </a:extLst>
          </p:cNvPr>
          <p:cNvSpPr txBox="1"/>
          <p:nvPr/>
        </p:nvSpPr>
        <p:spPr>
          <a:xfrm>
            <a:off x="5988082" y="3429000"/>
            <a:ext cx="327893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EC37B6-9012-424D-921D-EFD496A69522}"/>
              </a:ext>
            </a:extLst>
          </p:cNvPr>
          <p:cNvSpPr txBox="1"/>
          <p:nvPr/>
        </p:nvSpPr>
        <p:spPr>
          <a:xfrm>
            <a:off x="6451045" y="3432587"/>
            <a:ext cx="327893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8AAA4-D026-48A9-955C-C29CECF2EF42}"/>
              </a:ext>
            </a:extLst>
          </p:cNvPr>
          <p:cNvSpPr txBox="1"/>
          <p:nvPr/>
        </p:nvSpPr>
        <p:spPr>
          <a:xfrm>
            <a:off x="7009548" y="3461882"/>
            <a:ext cx="327893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7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F1A862-995F-4444-9AC0-B5BAFF27C449}"/>
              </a:ext>
            </a:extLst>
          </p:cNvPr>
          <p:cNvCxnSpPr>
            <a:endCxn id="16" idx="0"/>
          </p:cNvCxnSpPr>
          <p:nvPr/>
        </p:nvCxnSpPr>
        <p:spPr bwMode="auto">
          <a:xfrm>
            <a:off x="5943600" y="3077270"/>
            <a:ext cx="208429" cy="3517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8140B9F-BC9D-4199-8B8B-3A5CA425B7A4}"/>
              </a:ext>
            </a:extLst>
          </p:cNvPr>
          <p:cNvCxnSpPr/>
          <p:nvPr/>
        </p:nvCxnSpPr>
        <p:spPr bwMode="auto">
          <a:xfrm>
            <a:off x="6351494" y="3045149"/>
            <a:ext cx="208429" cy="3517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8B3F89-07A3-43FD-9B18-60D69C1110F4}"/>
              </a:ext>
            </a:extLst>
          </p:cNvPr>
          <p:cNvCxnSpPr/>
          <p:nvPr/>
        </p:nvCxnSpPr>
        <p:spPr bwMode="auto">
          <a:xfrm>
            <a:off x="6819418" y="3110152"/>
            <a:ext cx="208429" cy="3517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08F6C62-26EA-4D41-B680-17075FE4CF8F}"/>
              </a:ext>
            </a:extLst>
          </p:cNvPr>
          <p:cNvSpPr/>
          <p:nvPr/>
        </p:nvSpPr>
        <p:spPr bwMode="auto">
          <a:xfrm>
            <a:off x="7131741" y="4120322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495E8C-9E82-4BC9-B434-3E138667CB71}"/>
              </a:ext>
            </a:extLst>
          </p:cNvPr>
          <p:cNvSpPr/>
          <p:nvPr/>
        </p:nvSpPr>
        <p:spPr bwMode="auto">
          <a:xfrm>
            <a:off x="7213865" y="4197398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0ADDAB2-4EFD-4213-A852-2BB7D1E70E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730253" y="3736777"/>
            <a:ext cx="607188" cy="52368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99752B7-538E-43A3-907A-9522F60B1A1E}"/>
              </a:ext>
            </a:extLst>
          </p:cNvPr>
          <p:cNvSpPr txBox="1"/>
          <p:nvPr/>
        </p:nvSpPr>
        <p:spPr>
          <a:xfrm>
            <a:off x="7592828" y="4120322"/>
            <a:ext cx="685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moved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162F746-9268-4122-83CC-33C9F512098A}"/>
              </a:ext>
            </a:extLst>
          </p:cNvPr>
          <p:cNvCxnSpPr>
            <a:cxnSpLocks/>
          </p:cNvCxnSpPr>
          <p:nvPr/>
        </p:nvCxnSpPr>
        <p:spPr bwMode="auto">
          <a:xfrm flipH="1">
            <a:off x="6223747" y="2968800"/>
            <a:ext cx="255494" cy="204706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8070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can store arrays as well</a:t>
            </a:r>
          </a:p>
          <a:p>
            <a:pPr lvl="1"/>
            <a:r>
              <a:rPr lang="en-US" dirty="0"/>
              <a:t>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on destruction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292608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unique5.cc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68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STL Smart Pointers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Reference Counting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b="1" dirty="0">
                <a:solidFill>
                  <a:srgbClr val="4B2A85"/>
                </a:solidFill>
              </a:rPr>
              <a:t> vs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0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Reference counting</a:t>
            </a:r>
            <a:r>
              <a:rPr lang="en-US" dirty="0"/>
              <a:t> is a technique for managing resources by counting and storing the number of references (</a:t>
            </a:r>
            <a:r>
              <a:rPr lang="en-US" i="1" dirty="0"/>
              <a:t>i.e.</a:t>
            </a:r>
            <a:r>
              <a:rPr lang="en-US" dirty="0"/>
              <a:t> pointers that hold the address) to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18</a:t>
            </a:fld>
            <a:endParaRPr lang="en-US"/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38B4FBF6-C210-4EDD-A6D2-2AB6416A5324}"/>
              </a:ext>
            </a:extLst>
          </p:cNvPr>
          <p:cNvSpPr/>
          <p:nvPr/>
        </p:nvSpPr>
        <p:spPr bwMode="auto">
          <a:xfrm>
            <a:off x="1030224" y="3848100"/>
            <a:ext cx="2980944" cy="1130809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q = p;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q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188D8-88E6-4064-AA97-E93065E00A70}"/>
              </a:ext>
            </a:extLst>
          </p:cNvPr>
          <p:cNvSpPr txBox="1"/>
          <p:nvPr/>
        </p:nvSpPr>
        <p:spPr>
          <a:xfrm>
            <a:off x="5304865" y="352985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79E26D-7689-4BE2-A806-FAEDAF25F7C4}"/>
              </a:ext>
            </a:extLst>
          </p:cNvPr>
          <p:cNvSpPr/>
          <p:nvPr/>
        </p:nvSpPr>
        <p:spPr bwMode="auto">
          <a:xfrm>
            <a:off x="5694829" y="3529853"/>
            <a:ext cx="510989" cy="43702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00F208-8C0A-4127-A1C2-BE348853EC49}"/>
              </a:ext>
            </a:extLst>
          </p:cNvPr>
          <p:cNvSpPr txBox="1"/>
          <p:nvPr/>
        </p:nvSpPr>
        <p:spPr>
          <a:xfrm>
            <a:off x="6993334" y="3529853"/>
            <a:ext cx="30168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A02EFD-BD37-4AD0-B184-1CA63C9C236B}"/>
              </a:ext>
            </a:extLst>
          </p:cNvPr>
          <p:cNvCxnSpPr>
            <a:endCxn id="9" idx="1"/>
          </p:cNvCxnSpPr>
          <p:nvPr/>
        </p:nvCxnSpPr>
        <p:spPr bwMode="auto">
          <a:xfrm flipV="1">
            <a:off x="5950323" y="3714519"/>
            <a:ext cx="1043011" cy="338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F0937C-6F50-4FB5-AAB9-ED4C1F998EEF}"/>
              </a:ext>
            </a:extLst>
          </p:cNvPr>
          <p:cNvSpPr txBox="1"/>
          <p:nvPr/>
        </p:nvSpPr>
        <p:spPr>
          <a:xfrm>
            <a:off x="5345206" y="41312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D10439-5F25-4F0D-AE4A-FF501CD32602}"/>
              </a:ext>
            </a:extLst>
          </p:cNvPr>
          <p:cNvSpPr/>
          <p:nvPr/>
        </p:nvSpPr>
        <p:spPr bwMode="auto">
          <a:xfrm>
            <a:off x="5735170" y="4131279"/>
            <a:ext cx="510989" cy="43702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F28F516-31AE-4ED3-A9CE-15D5E541B4FF}"/>
              </a:ext>
            </a:extLst>
          </p:cNvPr>
          <p:cNvCxnSpPr>
            <a:cxnSpLocks/>
          </p:cNvCxnSpPr>
          <p:nvPr/>
        </p:nvCxnSpPr>
        <p:spPr bwMode="auto">
          <a:xfrm flipV="1">
            <a:off x="5990664" y="3912764"/>
            <a:ext cx="1002670" cy="43702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5907E80-AFC4-4453-B58B-43A7397992C3}"/>
              </a:ext>
            </a:extLst>
          </p:cNvPr>
          <p:cNvSpPr txBox="1"/>
          <p:nvPr/>
        </p:nvSpPr>
        <p:spPr>
          <a:xfrm>
            <a:off x="7181455" y="4146308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33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4998D5-51E9-482B-AE55-23673B60F3B6}"/>
              </a:ext>
            </a:extLst>
          </p:cNvPr>
          <p:cNvCxnSpPr>
            <a:endCxn id="17" idx="1"/>
          </p:cNvCxnSpPr>
          <p:nvPr/>
        </p:nvCxnSpPr>
        <p:spPr bwMode="auto">
          <a:xfrm flipV="1">
            <a:off x="6138444" y="4330974"/>
            <a:ext cx="1043011" cy="338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74F7D84-F313-44F8-9E17-0243C41F6B02}"/>
              </a:ext>
            </a:extLst>
          </p:cNvPr>
          <p:cNvSpPr txBox="1"/>
          <p:nvPr/>
        </p:nvSpPr>
        <p:spPr>
          <a:xfrm>
            <a:off x="7030612" y="2784713"/>
            <a:ext cx="53572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333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162EE6-D5C1-4527-8870-17DEC7869565}"/>
              </a:ext>
            </a:extLst>
          </p:cNvPr>
          <p:cNvCxnSpPr>
            <a:cxnSpLocks/>
          </p:cNvCxnSpPr>
          <p:nvPr/>
        </p:nvCxnSpPr>
        <p:spPr bwMode="auto">
          <a:xfrm flipV="1">
            <a:off x="6027942" y="3167624"/>
            <a:ext cx="1002670" cy="43702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5644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 animBg="1"/>
      <p:bldP spid="9" grpId="0" animBg="1"/>
      <p:bldP spid="12" grpId="0"/>
      <p:bldP spid="13" grpId="0" animBg="1"/>
      <p:bldP spid="17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similar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but we allow shared objects to have multiple owners</a:t>
            </a:r>
          </a:p>
          <a:p>
            <a:pPr lvl="1"/>
            <a:r>
              <a:rPr lang="en-US" dirty="0"/>
              <a:t>The copy/assign operators are not disabled and </a:t>
            </a:r>
            <a:r>
              <a:rPr lang="en-US" i="1" dirty="0"/>
              <a:t>increment</a:t>
            </a:r>
            <a:r>
              <a:rPr lang="en-US" dirty="0"/>
              <a:t> or </a:t>
            </a:r>
            <a:r>
              <a:rPr lang="en-US" i="1" dirty="0"/>
              <a:t>decrement </a:t>
            </a:r>
            <a:r>
              <a:rPr lang="en-US" dirty="0"/>
              <a:t>reference counts as needed</a:t>
            </a:r>
          </a:p>
          <a:p>
            <a:pPr lvl="2"/>
            <a:r>
              <a:rPr lang="en-US" dirty="0"/>
              <a:t>After a copy/assign, the two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objects point to the same pointed-to object and the (shared) reference count is </a:t>
            </a:r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3CBF6E-4832-4634-8AC1-F00940370639}"/>
              </a:ext>
            </a:extLst>
          </p:cNvPr>
          <p:cNvSpPr txBox="1"/>
          <p:nvPr/>
        </p:nvSpPr>
        <p:spPr>
          <a:xfrm>
            <a:off x="381000" y="3697942"/>
            <a:ext cx="8606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When a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2000" dirty="0"/>
              <a:t> is destroyed, the reference count is </a:t>
            </a:r>
            <a:r>
              <a:rPr lang="en-US" sz="2000" i="1" dirty="0"/>
              <a:t>decremented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When the reference count hits </a:t>
            </a:r>
            <a:r>
              <a:rPr lang="en-US" sz="2000" dirty="0">
                <a:solidFill>
                  <a:schemeClr val="accent1"/>
                </a:solidFill>
              </a:rPr>
              <a:t>0</a:t>
            </a:r>
            <a:r>
              <a:rPr lang="en-US" sz="2000" dirty="0"/>
              <a:t>, we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000" dirty="0"/>
              <a:t> the pointed-to object!</a:t>
            </a:r>
          </a:p>
          <a:p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77264"/>
          </a:xfrm>
        </p:spPr>
        <p:txBody>
          <a:bodyPr/>
          <a:lstStyle/>
          <a:p>
            <a:r>
              <a:rPr lang="en-US" dirty="0"/>
              <a:t>HW 3 out Friday </a:t>
            </a:r>
          </a:p>
          <a:p>
            <a:pPr lvl="1"/>
            <a:r>
              <a:rPr lang="en-US" dirty="0"/>
              <a:t>Save some time: read the spec and watch the videos!</a:t>
            </a:r>
          </a:p>
          <a:p>
            <a:r>
              <a:rPr lang="en-US" dirty="0"/>
              <a:t>Ex 13 out Today, Due Wednesday 2/19</a:t>
            </a:r>
          </a:p>
          <a:p>
            <a:r>
              <a:rPr lang="en-US" dirty="0"/>
              <a:t>No Lecture on Monday (2/17 President’s day)</a:t>
            </a:r>
          </a:p>
          <a:p>
            <a:r>
              <a:rPr lang="en-US" dirty="0"/>
              <a:t>Midterm is Friday (2/14) @ 5 – 6:10 pm in Kane 210/220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LECTURE ON FRIDAY!</a:t>
            </a:r>
          </a:p>
          <a:p>
            <a:pPr lvl="1"/>
            <a:r>
              <a:rPr lang="en-US" dirty="0"/>
              <a:t>1 double‐sided page of handwritten notes; reference sheet provided on exam</a:t>
            </a:r>
          </a:p>
          <a:p>
            <a:pPr lvl="1"/>
            <a:r>
              <a:rPr lang="en-US" dirty="0"/>
              <a:t>Topics: everything from lecture, exercises, project, etc. up through </a:t>
            </a:r>
            <a:r>
              <a:rPr lang="en-US" dirty="0">
                <a:solidFill>
                  <a:srgbClr val="FF0000"/>
                </a:solidFill>
              </a:rPr>
              <a:t>C++ classes and new/delete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Old exams on course website, review in section.</a:t>
            </a:r>
          </a:p>
          <a:p>
            <a:pPr lvl="1"/>
            <a:r>
              <a:rPr lang="en-US" dirty="0"/>
              <a:t>Room split on section you are signed up for. Details on exam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16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39319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// temporary inner scope (!)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x;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EDE15-BB91-4E56-A612-93737A50A99A}"/>
              </a:ext>
            </a:extLst>
          </p:cNvPr>
          <p:cNvSpPr/>
          <p:nvPr/>
        </p:nvSpPr>
        <p:spPr bwMode="auto">
          <a:xfrm>
            <a:off x="2019334" y="5477440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AF53FB-89C7-48EA-B67F-C80D3E056333}"/>
              </a:ext>
            </a:extLst>
          </p:cNvPr>
          <p:cNvSpPr/>
          <p:nvPr/>
        </p:nvSpPr>
        <p:spPr bwMode="auto">
          <a:xfrm>
            <a:off x="2131690" y="5539887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4F2779-3C59-42FF-B2D7-8E50EA675FCC}"/>
              </a:ext>
            </a:extLst>
          </p:cNvPr>
          <p:cNvSpPr txBox="1"/>
          <p:nvPr/>
        </p:nvSpPr>
        <p:spPr>
          <a:xfrm>
            <a:off x="1735282" y="548457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4E03D52-993D-483B-8985-5A585CEB50CC}"/>
              </a:ext>
            </a:extLst>
          </p:cNvPr>
          <p:cNvCxnSpPr/>
          <p:nvPr/>
        </p:nvCxnSpPr>
        <p:spPr bwMode="auto">
          <a:xfrm flipV="1">
            <a:off x="2263403" y="5669236"/>
            <a:ext cx="986589" cy="3062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99A321-A74F-44DB-A11E-134504E3802D}"/>
              </a:ext>
            </a:extLst>
          </p:cNvPr>
          <p:cNvSpPr txBox="1"/>
          <p:nvPr/>
        </p:nvSpPr>
        <p:spPr>
          <a:xfrm>
            <a:off x="3302417" y="5515195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C756FF-5A92-4DF9-B41A-AC9A7D4A2BAE}"/>
              </a:ext>
            </a:extLst>
          </p:cNvPr>
          <p:cNvSpPr/>
          <p:nvPr/>
        </p:nvSpPr>
        <p:spPr bwMode="auto">
          <a:xfrm>
            <a:off x="2032074" y="6022045"/>
            <a:ext cx="474388" cy="3693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1293E-0FB2-42DD-8AE0-0E252604D6AD}"/>
              </a:ext>
            </a:extLst>
          </p:cNvPr>
          <p:cNvSpPr/>
          <p:nvPr/>
        </p:nvSpPr>
        <p:spPr bwMode="auto">
          <a:xfrm>
            <a:off x="2144430" y="6084492"/>
            <a:ext cx="284052" cy="24852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0A97A7-1DCB-4DFE-BB3C-2D352DE0A8B4}"/>
              </a:ext>
            </a:extLst>
          </p:cNvPr>
          <p:cNvSpPr txBox="1"/>
          <p:nvPr/>
        </p:nvSpPr>
        <p:spPr>
          <a:xfrm>
            <a:off x="1748022" y="602917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DC1F6A-5B89-4B09-8940-DAE7CD6A24C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20936" y="5884528"/>
            <a:ext cx="981481" cy="32218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573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9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and STL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Even simpler than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Safe to store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in containers, since copy/assign maintain a shared reference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4747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"*copied: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*copied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4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strongcycle.cc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360920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395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9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is similar to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but doesn’t affect the reference count</a:t>
            </a:r>
          </a:p>
          <a:p>
            <a:pPr lvl="1"/>
            <a:r>
              <a:rPr lang="en-US" dirty="0"/>
              <a:t>Can </a:t>
            </a:r>
            <a:r>
              <a:rPr lang="en-US" i="1" dirty="0"/>
              <a:t>only</a:t>
            </a:r>
            <a:r>
              <a:rPr lang="en-US" dirty="0"/>
              <a:t> “point to” an object that is managed by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Not </a:t>
            </a:r>
            <a:r>
              <a:rPr lang="en-US" i="1" dirty="0"/>
              <a:t>really</a:t>
            </a:r>
            <a:r>
              <a:rPr lang="en-US" dirty="0"/>
              <a:t> a pointer – can’t actually dereference unless you “get” its associated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Because it doesn’t influence the reference count,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r>
              <a:rPr lang="en-US" dirty="0"/>
              <a:t> can become “</a:t>
            </a:r>
            <a:r>
              <a:rPr lang="en-US" i="1" dirty="0"/>
              <a:t>dangling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Object referenced may have been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endParaRPr lang="en-US" dirty="0"/>
          </a:p>
          <a:p>
            <a:pPr lvl="2"/>
            <a:r>
              <a:rPr lang="en-US" dirty="0"/>
              <a:t>But you can check to see if the object still exists</a:t>
            </a:r>
          </a:p>
          <a:p>
            <a:pPr lvl="3"/>
            <a:endParaRPr lang="en-US" dirty="0"/>
          </a:p>
          <a:p>
            <a:r>
              <a:rPr lang="en-US" dirty="0"/>
              <a:t>Can be used to break our cycle problem!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2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D94B7B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D94B7B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D94B7B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0664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7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w;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inner-inner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returns "promoted"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usingweak.cc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F3DD5-9F26-4BD5-93F6-39C49FC01B7E}"/>
              </a:ext>
            </a:extLst>
          </p:cNvPr>
          <p:cNvSpPr/>
          <p:nvPr/>
        </p:nvSpPr>
        <p:spPr bwMode="auto">
          <a:xfrm>
            <a:off x="5078955" y="2495556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DBCEDC-EA8B-4290-AB3E-778DA945BF99}"/>
              </a:ext>
            </a:extLst>
          </p:cNvPr>
          <p:cNvSpPr/>
          <p:nvPr/>
        </p:nvSpPr>
        <p:spPr bwMode="auto">
          <a:xfrm>
            <a:off x="5170394" y="2568388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B922B-D6BA-47DC-BFF8-15CC0B0D4DB1}"/>
              </a:ext>
            </a:extLst>
          </p:cNvPr>
          <p:cNvSpPr txBox="1"/>
          <p:nvPr/>
        </p:nvSpPr>
        <p:spPr>
          <a:xfrm>
            <a:off x="4519556" y="256838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38EF4AE-E58F-41DC-B11F-5E00CD7719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170394" y="2568388"/>
            <a:ext cx="316006" cy="29583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7B6863F-C0D5-4DEE-94F2-C25425E297D6}"/>
              </a:ext>
            </a:extLst>
          </p:cNvPr>
          <p:cNvSpPr/>
          <p:nvPr/>
        </p:nvSpPr>
        <p:spPr bwMode="auto">
          <a:xfrm>
            <a:off x="5078955" y="3068837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0646DD-8C88-4762-8FB7-D4684A9B17C3}"/>
              </a:ext>
            </a:extLst>
          </p:cNvPr>
          <p:cNvSpPr/>
          <p:nvPr/>
        </p:nvSpPr>
        <p:spPr bwMode="auto">
          <a:xfrm>
            <a:off x="5170394" y="3141669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DA9311-2C0A-4D8A-A85C-EA014FDD75E8}"/>
              </a:ext>
            </a:extLst>
          </p:cNvPr>
          <p:cNvSpPr txBox="1"/>
          <p:nvPr/>
        </p:nvSpPr>
        <p:spPr>
          <a:xfrm>
            <a:off x="4519556" y="314166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E73987-12D1-4EA6-98AA-B78969EFAC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170394" y="3141669"/>
            <a:ext cx="316006" cy="29583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3A36A66-5C68-469D-A987-3DAECE7FFCBC}"/>
              </a:ext>
            </a:extLst>
          </p:cNvPr>
          <p:cNvSpPr/>
          <p:nvPr/>
        </p:nvSpPr>
        <p:spPr bwMode="auto">
          <a:xfrm>
            <a:off x="6253331" y="3580260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CECBA0-A9D7-47A0-97A3-73BD57633D8A}"/>
              </a:ext>
            </a:extLst>
          </p:cNvPr>
          <p:cNvSpPr/>
          <p:nvPr/>
        </p:nvSpPr>
        <p:spPr bwMode="auto">
          <a:xfrm>
            <a:off x="6344770" y="3653092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6CC88E-8927-4D08-BC3F-B33ADECB5D10}"/>
              </a:ext>
            </a:extLst>
          </p:cNvPr>
          <p:cNvSpPr txBox="1"/>
          <p:nvPr/>
        </p:nvSpPr>
        <p:spPr>
          <a:xfrm>
            <a:off x="5693932" y="365309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79F05C-4D1E-4AE6-8AF2-A72F0506DBD1}"/>
              </a:ext>
            </a:extLst>
          </p:cNvPr>
          <p:cNvCxnSpPr/>
          <p:nvPr/>
        </p:nvCxnSpPr>
        <p:spPr bwMode="auto">
          <a:xfrm>
            <a:off x="6501653" y="3818965"/>
            <a:ext cx="1216959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553AF73-235C-45D1-8618-8B6E6550A124}"/>
              </a:ext>
            </a:extLst>
          </p:cNvPr>
          <p:cNvSpPr txBox="1"/>
          <p:nvPr/>
        </p:nvSpPr>
        <p:spPr>
          <a:xfrm>
            <a:off x="7737860" y="3634299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E6337CB-62FE-440A-9C1D-922B5C20CFB6}"/>
              </a:ext>
            </a:extLst>
          </p:cNvPr>
          <p:cNvCxnSpPr>
            <a:cxnSpLocks/>
          </p:cNvCxnSpPr>
          <p:nvPr/>
        </p:nvCxnSpPr>
        <p:spPr bwMode="auto">
          <a:xfrm>
            <a:off x="5425188" y="2753054"/>
            <a:ext cx="2312672" cy="88124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F746E4A-699B-4FB3-BF96-3DFC89195311}"/>
              </a:ext>
            </a:extLst>
          </p:cNvPr>
          <p:cNvCxnSpPr>
            <a:cxnSpLocks/>
          </p:cNvCxnSpPr>
          <p:nvPr/>
        </p:nvCxnSpPr>
        <p:spPr bwMode="auto">
          <a:xfrm>
            <a:off x="5444436" y="3266508"/>
            <a:ext cx="2274176" cy="44062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C5FD42-EED5-4287-A30C-5E5D555F16CE}"/>
              </a:ext>
            </a:extLst>
          </p:cNvPr>
          <p:cNvCxnSpPr/>
          <p:nvPr/>
        </p:nvCxnSpPr>
        <p:spPr bwMode="auto">
          <a:xfrm flipV="1">
            <a:off x="6125135" y="3519313"/>
            <a:ext cx="699247" cy="602211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6B3055-2D98-4944-B001-C9F217221B80}"/>
              </a:ext>
            </a:extLst>
          </p:cNvPr>
          <p:cNvCxnSpPr/>
          <p:nvPr/>
        </p:nvCxnSpPr>
        <p:spPr bwMode="auto">
          <a:xfrm flipV="1">
            <a:off x="4928921" y="3025229"/>
            <a:ext cx="699247" cy="602211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3E416AB-CDFF-40BF-B189-49A8AB24CD3C}"/>
              </a:ext>
            </a:extLst>
          </p:cNvPr>
          <p:cNvCxnSpPr/>
          <p:nvPr/>
        </p:nvCxnSpPr>
        <p:spPr bwMode="auto">
          <a:xfrm flipV="1">
            <a:off x="7597588" y="3520191"/>
            <a:ext cx="699247" cy="602211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CAA4FB7-A6E2-42B3-842A-AD3D4326C018}"/>
              </a:ext>
            </a:extLst>
          </p:cNvPr>
          <p:cNvSpPr txBox="1"/>
          <p:nvPr/>
        </p:nvSpPr>
        <p:spPr>
          <a:xfrm rot="1062109">
            <a:off x="6398474" y="2913808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Expired!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7057748-82FB-494F-8BC2-26D5E5A99003}"/>
              </a:ext>
            </a:extLst>
          </p:cNvPr>
          <p:cNvSpPr/>
          <p:nvPr/>
        </p:nvSpPr>
        <p:spPr bwMode="auto">
          <a:xfrm>
            <a:off x="5818544" y="5162195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4456816-843F-4F8C-A3F8-126721FED968}"/>
              </a:ext>
            </a:extLst>
          </p:cNvPr>
          <p:cNvSpPr/>
          <p:nvPr/>
        </p:nvSpPr>
        <p:spPr bwMode="auto">
          <a:xfrm>
            <a:off x="5909983" y="5235027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861BBE-72C1-4ACE-9C19-434EF1434ACD}"/>
              </a:ext>
            </a:extLst>
          </p:cNvPr>
          <p:cNvSpPr txBox="1"/>
          <p:nvPr/>
        </p:nvSpPr>
        <p:spPr>
          <a:xfrm>
            <a:off x="5259145" y="5235027"/>
            <a:ext cx="42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1CE86CF-7BFC-46C0-8586-AD21D00D1982}"/>
              </a:ext>
            </a:extLst>
          </p:cNvPr>
          <p:cNvCxnSpPr>
            <a:cxnSpLocks/>
          </p:cNvCxnSpPr>
          <p:nvPr/>
        </p:nvCxnSpPr>
        <p:spPr bwMode="auto">
          <a:xfrm flipV="1">
            <a:off x="5930153" y="5281070"/>
            <a:ext cx="262218" cy="25911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237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7" grpId="0" animBg="1"/>
      <p:bldP spid="18" grpId="0" animBg="1"/>
      <p:bldP spid="19" grpId="0"/>
      <p:bldP spid="21" grpId="0" animBg="1"/>
      <p:bldP spid="22" grpId="0" animBg="1"/>
      <p:bldP spid="23" grpId="0"/>
      <p:bldP spid="27" grpId="0" animBg="1"/>
      <p:bldP spid="36" grpId="0"/>
      <p:bldP spid="41" grpId="0" animBg="1"/>
      <p:bldP spid="42" grpId="0" animBg="1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FFBB-1011-499A-B3FD-77705606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“Smart”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6BC2-3703-4629-B088-EC450DE7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pointers still don’t know everything, you have to be careful with what pointers you give it to manage.</a:t>
            </a:r>
          </a:p>
          <a:p>
            <a:pPr lvl="1"/>
            <a:r>
              <a:rPr lang="en-US" dirty="0"/>
              <a:t>Smart pointers can’t tell if a pointer is on the heap or not.</a:t>
            </a:r>
          </a:p>
          <a:p>
            <a:pPr lvl="2"/>
            <a:r>
              <a:rPr lang="en-US" dirty="0"/>
              <a:t>Still uses delete on default.</a:t>
            </a:r>
          </a:p>
          <a:p>
            <a:pPr lvl="1"/>
            <a:r>
              <a:rPr lang="en-US" dirty="0"/>
              <a:t>Smart pointers can’t tell if you are re-using a raw pointer.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47088-7A38-4241-9252-489D2F706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4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51EB-1C53-4002-BF0C-06CA8965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non-heap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80673-6B7A-4CF9-9BFB-00C8C537FF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500A3C6-CD24-463D-935B-3C8748D2681F}"/>
              </a:ext>
            </a:extLst>
          </p:cNvPr>
          <p:cNvSpPr/>
          <p:nvPr/>
        </p:nvSpPr>
        <p:spPr bwMode="auto">
          <a:xfrm>
            <a:off x="274320" y="1645919"/>
            <a:ext cx="4620409" cy="3295875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p1(&amp;x);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AF8EF-9787-41AD-A847-C6D638778ECB}"/>
              </a:ext>
            </a:extLst>
          </p:cNvPr>
          <p:cNvSpPr txBox="1"/>
          <p:nvPr/>
        </p:nvSpPr>
        <p:spPr>
          <a:xfrm>
            <a:off x="4968688" y="1598854"/>
            <a:ext cx="40273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Smart pointers can’t tell if the pointer you gave points to the heap!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Will still call delete on the pointer when destructed.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15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51EB-1C53-4002-BF0C-06CA8965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Re-using a raw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80673-6B7A-4CF9-9BFB-00C8C537FF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500A3C6-CD24-463D-935B-3C8748D2681F}"/>
              </a:ext>
            </a:extLst>
          </p:cNvPr>
          <p:cNvSpPr/>
          <p:nvPr/>
        </p:nvSpPr>
        <p:spPr bwMode="auto">
          <a:xfrm>
            <a:off x="274320" y="1645919"/>
            <a:ext cx="6025628" cy="3632052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p1(x);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p2(x);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AF8EF-9787-41AD-A847-C6D638778ECB}"/>
              </a:ext>
            </a:extLst>
          </p:cNvPr>
          <p:cNvSpPr txBox="1"/>
          <p:nvPr/>
        </p:nvSpPr>
        <p:spPr>
          <a:xfrm>
            <a:off x="6380629" y="1645919"/>
            <a:ext cx="2612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Smart pointers can’t tell if you are re-using a raw pointer.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1FDE9D-4238-4677-9303-D3BDC4EB7355}"/>
              </a:ext>
            </a:extLst>
          </p:cNvPr>
          <p:cNvSpPr/>
          <p:nvPr/>
        </p:nvSpPr>
        <p:spPr bwMode="auto">
          <a:xfrm>
            <a:off x="3041726" y="5500974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183C81-B0D7-4143-87B7-DF7BF9EF3B68}"/>
              </a:ext>
            </a:extLst>
          </p:cNvPr>
          <p:cNvSpPr/>
          <p:nvPr/>
        </p:nvSpPr>
        <p:spPr bwMode="auto">
          <a:xfrm>
            <a:off x="3133165" y="5573806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DB7758-87E1-4464-A60D-5D5148D0239D}"/>
              </a:ext>
            </a:extLst>
          </p:cNvPr>
          <p:cNvSpPr txBox="1"/>
          <p:nvPr/>
        </p:nvSpPr>
        <p:spPr>
          <a:xfrm>
            <a:off x="2482327" y="55738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A4F315-C971-49F8-9B45-F84B7FB6A8C8}"/>
              </a:ext>
            </a:extLst>
          </p:cNvPr>
          <p:cNvSpPr txBox="1"/>
          <p:nvPr/>
        </p:nvSpPr>
        <p:spPr>
          <a:xfrm>
            <a:off x="4888006" y="5537057"/>
            <a:ext cx="53572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333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E8DD3F-BC58-4637-AE0B-D4BEA16B608C}"/>
              </a:ext>
            </a:extLst>
          </p:cNvPr>
          <p:cNvCxnSpPr>
            <a:endCxn id="21" idx="1"/>
          </p:cNvCxnSpPr>
          <p:nvPr/>
        </p:nvCxnSpPr>
        <p:spPr bwMode="auto">
          <a:xfrm>
            <a:off x="3287134" y="5721723"/>
            <a:ext cx="1600872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57D13A1-EA9F-4907-8C86-3E8FA3DBC76E}"/>
              </a:ext>
            </a:extLst>
          </p:cNvPr>
          <p:cNvSpPr/>
          <p:nvPr/>
        </p:nvSpPr>
        <p:spPr bwMode="auto">
          <a:xfrm>
            <a:off x="3041726" y="6123573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1076A4-67DD-4A9B-9C9F-AA349EA1ED19}"/>
              </a:ext>
            </a:extLst>
          </p:cNvPr>
          <p:cNvSpPr/>
          <p:nvPr/>
        </p:nvSpPr>
        <p:spPr bwMode="auto">
          <a:xfrm>
            <a:off x="3133165" y="6196405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3B55F6-CE5F-4B16-A70E-4C3B5ABB6611}"/>
              </a:ext>
            </a:extLst>
          </p:cNvPr>
          <p:cNvSpPr txBox="1"/>
          <p:nvPr/>
        </p:nvSpPr>
        <p:spPr>
          <a:xfrm>
            <a:off x="2482327" y="619640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24D8A92-4B75-40D3-A639-16E7A115A588}"/>
              </a:ext>
            </a:extLst>
          </p:cNvPr>
          <p:cNvCxnSpPr>
            <a:cxnSpLocks/>
            <a:stCxn id="25" idx="3"/>
          </p:cNvCxnSpPr>
          <p:nvPr/>
        </p:nvCxnSpPr>
        <p:spPr bwMode="auto">
          <a:xfrm flipV="1">
            <a:off x="3449171" y="5924889"/>
            <a:ext cx="1438835" cy="41943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104EDDE-6499-4D4A-8BE1-7A5432F9FE25}"/>
              </a:ext>
            </a:extLst>
          </p:cNvPr>
          <p:cNvCxnSpPr>
            <a:cxnSpLocks/>
          </p:cNvCxnSpPr>
          <p:nvPr/>
        </p:nvCxnSpPr>
        <p:spPr bwMode="auto">
          <a:xfrm flipV="1">
            <a:off x="2958353" y="5951450"/>
            <a:ext cx="766482" cy="76535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373E35-1D8C-4683-A5FB-CAECD2F10E8E}"/>
              </a:ext>
            </a:extLst>
          </p:cNvPr>
          <p:cNvCxnSpPr>
            <a:cxnSpLocks/>
          </p:cNvCxnSpPr>
          <p:nvPr/>
        </p:nvCxnSpPr>
        <p:spPr bwMode="auto">
          <a:xfrm flipV="1">
            <a:off x="4724400" y="5400176"/>
            <a:ext cx="766482" cy="76535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30C0B65-6BBC-427F-B896-4EC2F5531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898515" y="5370076"/>
            <a:ext cx="766482" cy="76535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95559C6-8BCC-4A0B-A204-1AE23FC322F0}"/>
              </a:ext>
            </a:extLst>
          </p:cNvPr>
          <p:cNvSpPr txBox="1"/>
          <p:nvPr/>
        </p:nvSpPr>
        <p:spPr>
          <a:xfrm>
            <a:off x="5740773" y="5488275"/>
            <a:ext cx="149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!! Double Delete!!</a:t>
            </a:r>
          </a:p>
        </p:txBody>
      </p:sp>
    </p:spTree>
    <p:extLst>
      <p:ext uri="{BB962C8B-B14F-4D97-AF65-F5344CB8AC3E}">
        <p14:creationId xmlns:p14="http://schemas.microsoft.com/office/powerpoint/2010/main" val="19457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/>
      <p:bldP spid="21" grpId="0" animBg="1"/>
      <p:bldP spid="24" grpId="0" animBg="1"/>
      <p:bldP spid="25" grpId="0" animBg="1"/>
      <p:bldP spid="26" grpId="0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51EB-1C53-4002-BF0C-06CA8965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Re-using a raw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80673-6B7A-4CF9-9BFB-00C8C537FF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500A3C6-CD24-463D-935B-3C8748D2681F}"/>
              </a:ext>
            </a:extLst>
          </p:cNvPr>
          <p:cNvSpPr/>
          <p:nvPr/>
        </p:nvSpPr>
        <p:spPr bwMode="auto">
          <a:xfrm>
            <a:off x="274320" y="1645919"/>
            <a:ext cx="6025628" cy="3632052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p1(x);  // ref count: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p2(x);  // ref count: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AF8EF-9787-41AD-A847-C6D638778ECB}"/>
              </a:ext>
            </a:extLst>
          </p:cNvPr>
          <p:cNvSpPr txBox="1"/>
          <p:nvPr/>
        </p:nvSpPr>
        <p:spPr>
          <a:xfrm>
            <a:off x="6380629" y="1645919"/>
            <a:ext cx="2612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Smart pointers can’t tell if you are re-using a raw pointer.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4803C3-15C5-49CC-9C4C-42694A29F140}"/>
              </a:ext>
            </a:extLst>
          </p:cNvPr>
          <p:cNvSpPr/>
          <p:nvPr/>
        </p:nvSpPr>
        <p:spPr bwMode="auto">
          <a:xfrm>
            <a:off x="3216538" y="5578973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823A518-B74D-4D41-8F70-EDF5EDB17223}"/>
              </a:ext>
            </a:extLst>
          </p:cNvPr>
          <p:cNvSpPr/>
          <p:nvPr/>
        </p:nvSpPr>
        <p:spPr bwMode="auto">
          <a:xfrm>
            <a:off x="3307977" y="5651805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5C561CD-99D7-40F2-826D-91ADBEC24FAA}"/>
              </a:ext>
            </a:extLst>
          </p:cNvPr>
          <p:cNvSpPr txBox="1"/>
          <p:nvPr/>
        </p:nvSpPr>
        <p:spPr>
          <a:xfrm>
            <a:off x="2657139" y="565180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688ACF-A5DB-4CD0-86BB-2D42321E8B25}"/>
              </a:ext>
            </a:extLst>
          </p:cNvPr>
          <p:cNvSpPr txBox="1"/>
          <p:nvPr/>
        </p:nvSpPr>
        <p:spPr>
          <a:xfrm>
            <a:off x="5062818" y="5615056"/>
            <a:ext cx="53572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333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9F6CDD0-6007-482D-BAF4-FEC3CA0F0D3B}"/>
              </a:ext>
            </a:extLst>
          </p:cNvPr>
          <p:cNvCxnSpPr>
            <a:endCxn id="37" idx="1"/>
          </p:cNvCxnSpPr>
          <p:nvPr/>
        </p:nvCxnSpPr>
        <p:spPr bwMode="auto">
          <a:xfrm>
            <a:off x="3461946" y="5799722"/>
            <a:ext cx="1600872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54CCF42-BC46-4412-8CAD-F095F2BCCDF2}"/>
              </a:ext>
            </a:extLst>
          </p:cNvPr>
          <p:cNvSpPr/>
          <p:nvPr/>
        </p:nvSpPr>
        <p:spPr bwMode="auto">
          <a:xfrm>
            <a:off x="3216538" y="6201572"/>
            <a:ext cx="490816" cy="4504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06F001F-149C-40E4-AF55-74BD4D3C37CF}"/>
              </a:ext>
            </a:extLst>
          </p:cNvPr>
          <p:cNvSpPr/>
          <p:nvPr/>
        </p:nvSpPr>
        <p:spPr bwMode="auto">
          <a:xfrm>
            <a:off x="3307977" y="6274404"/>
            <a:ext cx="316006" cy="29583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D74F19-AC6E-474D-80DF-09CC4BAB6690}"/>
              </a:ext>
            </a:extLst>
          </p:cNvPr>
          <p:cNvSpPr txBox="1"/>
          <p:nvPr/>
        </p:nvSpPr>
        <p:spPr>
          <a:xfrm>
            <a:off x="2657139" y="62744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p2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F067176-2FA9-4843-8333-DDABAA53E77B}"/>
              </a:ext>
            </a:extLst>
          </p:cNvPr>
          <p:cNvCxnSpPr>
            <a:cxnSpLocks/>
            <a:stCxn id="40" idx="3"/>
          </p:cNvCxnSpPr>
          <p:nvPr/>
        </p:nvCxnSpPr>
        <p:spPr bwMode="auto">
          <a:xfrm flipV="1">
            <a:off x="3623983" y="6002888"/>
            <a:ext cx="1438835" cy="41943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6B1412-C883-4A62-BD70-993E812517B0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9212" y="5478175"/>
            <a:ext cx="766482" cy="76535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7179956-C839-49D0-BA60-D4F0773C4922}"/>
              </a:ext>
            </a:extLst>
          </p:cNvPr>
          <p:cNvCxnSpPr>
            <a:cxnSpLocks/>
          </p:cNvCxnSpPr>
          <p:nvPr/>
        </p:nvCxnSpPr>
        <p:spPr bwMode="auto">
          <a:xfrm flipV="1">
            <a:off x="3073327" y="5448075"/>
            <a:ext cx="766482" cy="76535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A6D9D2B-8D94-4F9A-A76D-B65C87C19D39}"/>
              </a:ext>
            </a:extLst>
          </p:cNvPr>
          <p:cNvSpPr txBox="1"/>
          <p:nvPr/>
        </p:nvSpPr>
        <p:spPr>
          <a:xfrm>
            <a:off x="5915585" y="5566274"/>
            <a:ext cx="149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!! Double Delete!!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B179F8D-C815-445A-A7A2-6DEA21A44258}"/>
              </a:ext>
            </a:extLst>
          </p:cNvPr>
          <p:cNvCxnSpPr>
            <a:cxnSpLocks/>
          </p:cNvCxnSpPr>
          <p:nvPr/>
        </p:nvCxnSpPr>
        <p:spPr bwMode="auto">
          <a:xfrm flipV="1">
            <a:off x="3082739" y="6044131"/>
            <a:ext cx="766482" cy="76535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5EB2B26-F92E-4C37-AA40-A1435C22D23E}"/>
              </a:ext>
            </a:extLst>
          </p:cNvPr>
          <p:cNvSpPr txBox="1"/>
          <p:nvPr/>
        </p:nvSpPr>
        <p:spPr>
          <a:xfrm>
            <a:off x="4500569" y="6187553"/>
            <a:ext cx="1278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Ref count =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8852441-8D05-4555-847C-D1435E1F0BEA}"/>
              </a:ext>
            </a:extLst>
          </p:cNvPr>
          <p:cNvSpPr txBox="1"/>
          <p:nvPr/>
        </p:nvSpPr>
        <p:spPr>
          <a:xfrm>
            <a:off x="3861323" y="5482528"/>
            <a:ext cx="1278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Ref count = 1</a:t>
            </a:r>
          </a:p>
        </p:txBody>
      </p:sp>
    </p:spTree>
    <p:extLst>
      <p:ext uri="{BB962C8B-B14F-4D97-AF65-F5344CB8AC3E}">
        <p14:creationId xmlns:p14="http://schemas.microsoft.com/office/powerpoint/2010/main" val="11582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7" grpId="0" animBg="1"/>
      <p:bldP spid="39" grpId="0" animBg="1"/>
      <p:bldP spid="40" grpId="0" animBg="1"/>
      <p:bldP spid="41" grpId="0"/>
      <p:bldP spid="45" grpId="0"/>
      <p:bldP spid="7" grpId="0"/>
      <p:bldP spid="7" grpId="1"/>
      <p:bldP spid="47" grpId="0"/>
      <p:bldP spid="4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STL Smart Pointers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</a:endParaRPr>
          </a:p>
          <a:p>
            <a:pPr lvl="1"/>
            <a:r>
              <a:rPr lang="en-US" dirty="0"/>
              <a:t>Reference Counting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vs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26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51EB-1C53-4002-BF0C-06CA8965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Re-using a </a:t>
            </a:r>
            <a:r>
              <a:rPr lang="en-US"/>
              <a:t>raw pointer: Fixed Code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80673-6B7A-4CF9-9BFB-00C8C537FF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500A3C6-CD24-463D-935B-3C8748D2681F}"/>
              </a:ext>
            </a:extLst>
          </p:cNvPr>
          <p:cNvSpPr/>
          <p:nvPr/>
        </p:nvSpPr>
        <p:spPr bwMode="auto">
          <a:xfrm>
            <a:off x="274320" y="1645919"/>
            <a:ext cx="6025628" cy="3632052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int(333)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p2(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// ref count: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AF8EF-9787-41AD-A847-C6D638778ECB}"/>
              </a:ext>
            </a:extLst>
          </p:cNvPr>
          <p:cNvSpPr txBox="1"/>
          <p:nvPr/>
        </p:nvSpPr>
        <p:spPr>
          <a:xfrm>
            <a:off x="6380629" y="1645919"/>
            <a:ext cx="26122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Smart pointers can’t tell if you are re-using a raw pointer.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itchFamily="34" charset="0"/>
              </a:rPr>
              <a:t>Takeaway: be careful!!!!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itchFamily="34" charset="0"/>
              </a:rPr>
              <a:t>Safer to use </a:t>
            </a:r>
            <a:r>
              <a:rPr lang="en-US" dirty="0" err="1">
                <a:latin typeface="Calibri" pitchFamily="34" charset="0"/>
              </a:rPr>
              <a:t>cctor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itchFamily="34" charset="0"/>
              </a:rPr>
              <a:t>To be extra safe, don’t have a raw pointer variable!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E0886C-BEAC-440E-ABC8-0F266D05146A}"/>
              </a:ext>
            </a:extLst>
          </p:cNvPr>
          <p:cNvCxnSpPr>
            <a:cxnSpLocks/>
          </p:cNvCxnSpPr>
          <p:nvPr/>
        </p:nvCxnSpPr>
        <p:spPr bwMode="auto">
          <a:xfrm>
            <a:off x="490818" y="3348318"/>
            <a:ext cx="3146611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16255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Cannot be copied, but can be moved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a copy of the pointer, but is dangerous to use; better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instead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old pointer value and stores a new one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allows shared objects to have multiple owners by doing </a:t>
            </a:r>
            <a:r>
              <a:rPr lang="en-US" i="1" dirty="0"/>
              <a:t>reference counting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an object once its reference count reaches zero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works with a shared object but doesn’t affect the reference count</a:t>
            </a:r>
          </a:p>
          <a:p>
            <a:pPr lvl="1"/>
            <a:r>
              <a:rPr lang="en-US" dirty="0"/>
              <a:t>Can’t actually be dereferenced, but can check if the object still exists and can get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from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if it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14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Smart Pointer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U;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F2112-AA3A-4426-BBBD-9D8141F8986C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BA0B2-C3CF-4F19-B36C-1C2CDFAEF6EA}"/>
              </a:ext>
            </a:extLst>
          </p:cNvPr>
          <p:cNvSpPr txBox="1"/>
          <p:nvPr/>
        </p:nvSpPr>
        <p:spPr>
          <a:xfrm>
            <a:off x="3224462" y="1886552"/>
            <a:ext cx="384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raw pointer U is managing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2F49DF-A825-49FD-9AAC-F105BE1B1488}"/>
              </a:ext>
            </a:extLst>
          </p:cNvPr>
          <p:cNvSpPr txBox="1"/>
          <p:nvPr/>
        </p:nvSpPr>
        <p:spPr>
          <a:xfrm>
            <a:off x="3224461" y="2276921"/>
            <a:ext cx="611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U stops managing its raw pointer and returns the raw pointer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E74512-4897-45E7-BCCB-C32ECB2F9C17}"/>
              </a:ext>
            </a:extLst>
          </p:cNvPr>
          <p:cNvSpPr txBox="1"/>
          <p:nvPr/>
        </p:nvSpPr>
        <p:spPr>
          <a:xfrm>
            <a:off x="3222095" y="2686911"/>
            <a:ext cx="514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U cleans up its raw pointer and takes ownership of q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734640-D5DB-4168-8B84-141B078DD1A8}"/>
              </a:ext>
            </a:extLst>
          </p:cNvPr>
          <p:cNvSpPr txBox="1"/>
          <p:nvPr/>
        </p:nvSpPr>
        <p:spPr>
          <a:xfrm>
            <a:off x="3463489" y="3567022"/>
            <a:ext cx="374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raw pointer S is managing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A4467-BBB8-4C69-9E92-02020D793D69}"/>
              </a:ext>
            </a:extLst>
          </p:cNvPr>
          <p:cNvSpPr txBox="1"/>
          <p:nvPr/>
        </p:nvSpPr>
        <p:spPr>
          <a:xfrm>
            <a:off x="3463489" y="3936191"/>
            <a:ext cx="281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reference count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A43B4-9407-4FFA-B767-C01CF255C997}"/>
              </a:ext>
            </a:extLst>
          </p:cNvPr>
          <p:cNvSpPr txBox="1"/>
          <p:nvPr/>
        </p:nvSpPr>
        <p:spPr>
          <a:xfrm>
            <a:off x="3463489" y="4309158"/>
            <a:ext cx="339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true </a:t>
            </a:r>
            <a:r>
              <a:rPr lang="en-US" dirty="0" err="1">
                <a:latin typeface="Calibri" pitchFamily="34" charset="0"/>
              </a:rPr>
              <a:t>iff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S.use_count</a:t>
            </a:r>
            <a:r>
              <a:rPr lang="en-US" dirty="0">
                <a:latin typeface="Calibri" pitchFamily="34" charset="0"/>
              </a:rPr>
              <a:t>() ==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417058-2F46-4320-A65F-820EAEFE205C}"/>
              </a:ext>
            </a:extLst>
          </p:cNvPr>
          <p:cNvSpPr txBox="1"/>
          <p:nvPr/>
        </p:nvSpPr>
        <p:spPr>
          <a:xfrm>
            <a:off x="3463489" y="5628633"/>
            <a:ext cx="281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reference count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AD7070-D49D-436C-BE30-1C7935F132B3}"/>
              </a:ext>
            </a:extLst>
          </p:cNvPr>
          <p:cNvSpPr txBox="1"/>
          <p:nvPr/>
        </p:nvSpPr>
        <p:spPr>
          <a:xfrm>
            <a:off x="3463489" y="5245724"/>
            <a:ext cx="552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Constructs a shared pointer based off of W and returns 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4DF20C-9A1C-4DF1-AE84-9C1FA1F88789}"/>
              </a:ext>
            </a:extLst>
          </p:cNvPr>
          <p:cNvSpPr txBox="1"/>
          <p:nvPr/>
        </p:nvSpPr>
        <p:spPr>
          <a:xfrm>
            <a:off x="3448946" y="5995602"/>
            <a:ext cx="481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true </a:t>
            </a:r>
            <a:r>
              <a:rPr lang="en-US" dirty="0" err="1">
                <a:latin typeface="Calibri" pitchFamily="34" charset="0"/>
              </a:rPr>
              <a:t>iff</a:t>
            </a:r>
            <a:r>
              <a:rPr lang="en-US" dirty="0">
                <a:latin typeface="Calibri" pitchFamily="34" charset="0"/>
              </a:rPr>
              <a:t> W is expired (</a:t>
            </a:r>
            <a:r>
              <a:rPr lang="en-US" dirty="0" err="1">
                <a:latin typeface="Calibri" pitchFamily="34" charset="0"/>
              </a:rPr>
              <a:t>W.use_count</a:t>
            </a:r>
            <a:r>
              <a:rPr lang="en-US" dirty="0">
                <a:latin typeface="Calibri" pitchFamily="34" charset="0"/>
              </a:rPr>
              <a:t>() == 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B60481-9B34-4979-A424-9B2633861367}"/>
              </a:ext>
            </a:extLst>
          </p:cNvPr>
          <p:cNvSpPr txBox="1"/>
          <p:nvPr/>
        </p:nvSpPr>
        <p:spPr>
          <a:xfrm>
            <a:off x="1251284" y="1073472"/>
            <a:ext cx="629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Visit </a:t>
            </a:r>
            <a:r>
              <a:rPr lang="en-US" dirty="0">
                <a:hlinkClick r:id="rId3"/>
              </a:rPr>
              <a:t>http://www.cplusplus.com/</a:t>
            </a:r>
            <a:r>
              <a:rPr lang="en-US" dirty="0"/>
              <a:t> for more information on these!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7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Refresher: </a:t>
            </a:r>
            <a:r>
              <a:rPr lang="en-US" dirty="0" err="1"/>
              <a:t>ToyPtr</a:t>
            </a:r>
            <a:r>
              <a:rPr lang="en-US" dirty="0"/>
              <a:t> Class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ToyPtr.h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393192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 operator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-&gt; operator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pointer itself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_TOYPTR_H_</a:t>
            </a:r>
          </a:p>
        </p:txBody>
      </p:sp>
    </p:spTree>
    <p:extLst>
      <p:ext uri="{BB962C8B-B14F-4D97-AF65-F5344CB8AC3E}">
        <p14:creationId xmlns:p14="http://schemas.microsoft.com/office/powerpoint/2010/main" val="162954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Refresher: </a:t>
            </a:r>
            <a:r>
              <a:rPr lang="en-US" dirty="0" err="1"/>
              <a:t>ToyPtr</a:t>
            </a:r>
            <a:r>
              <a:rPr lang="en-US" dirty="0"/>
              <a:t> Class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UseToyPtr.cc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205740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“./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ToyPtr.h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We want two pointers!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C16D40-FB92-48E0-B637-BCAA41DA5179}"/>
              </a:ext>
            </a:extLst>
          </p:cNvPr>
          <p:cNvSpPr txBox="1"/>
          <p:nvPr/>
        </p:nvSpPr>
        <p:spPr>
          <a:xfrm>
            <a:off x="2026348" y="3913094"/>
            <a:ext cx="272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91E58E-E48C-4283-974D-42315CAAFD46}"/>
              </a:ext>
            </a:extLst>
          </p:cNvPr>
          <p:cNvSpPr txBox="1"/>
          <p:nvPr/>
        </p:nvSpPr>
        <p:spPr>
          <a:xfrm>
            <a:off x="2021540" y="5228665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3EAE6-AD2B-4291-B468-B36C49F135EC}"/>
              </a:ext>
            </a:extLst>
          </p:cNvPr>
          <p:cNvSpPr/>
          <p:nvPr/>
        </p:nvSpPr>
        <p:spPr bwMode="auto">
          <a:xfrm>
            <a:off x="2359960" y="3871633"/>
            <a:ext cx="1364876" cy="753035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1B1BC1-F9F1-4D64-90ED-239637ADB1AF}"/>
              </a:ext>
            </a:extLst>
          </p:cNvPr>
          <p:cNvSpPr/>
          <p:nvPr/>
        </p:nvSpPr>
        <p:spPr bwMode="auto">
          <a:xfrm>
            <a:off x="3042398" y="3993776"/>
            <a:ext cx="490817" cy="4706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D63F9D-0115-4A69-9A8B-9CBD90089677}"/>
              </a:ext>
            </a:extLst>
          </p:cNvPr>
          <p:cNvSpPr txBox="1"/>
          <p:nvPr/>
        </p:nvSpPr>
        <p:spPr>
          <a:xfrm>
            <a:off x="5667935" y="4102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90DAE4-3023-4D30-8248-6A886160A7AC}"/>
              </a:ext>
            </a:extLst>
          </p:cNvPr>
          <p:cNvSpPr/>
          <p:nvPr/>
        </p:nvSpPr>
        <p:spPr bwMode="auto">
          <a:xfrm>
            <a:off x="2359960" y="5228665"/>
            <a:ext cx="1364876" cy="674594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A85061-0D46-486A-B119-92C282D8063C}"/>
              </a:ext>
            </a:extLst>
          </p:cNvPr>
          <p:cNvSpPr/>
          <p:nvPr/>
        </p:nvSpPr>
        <p:spPr bwMode="auto">
          <a:xfrm>
            <a:off x="3042398" y="5365376"/>
            <a:ext cx="490817" cy="43703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0547C0-AD54-4CB7-B477-E1C27C4DD5F8}"/>
              </a:ext>
            </a:extLst>
          </p:cNvPr>
          <p:cNvCxnSpPr>
            <a:endCxn id="11" idx="1"/>
          </p:cNvCxnSpPr>
          <p:nvPr/>
        </p:nvCxnSpPr>
        <p:spPr bwMode="auto">
          <a:xfrm>
            <a:off x="3307976" y="4251648"/>
            <a:ext cx="2359959" cy="357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D7AD834-B086-4074-8353-D51724912845}"/>
              </a:ext>
            </a:extLst>
          </p:cNvPr>
          <p:cNvCxnSpPr/>
          <p:nvPr/>
        </p:nvCxnSpPr>
        <p:spPr bwMode="auto">
          <a:xfrm flipV="1">
            <a:off x="3307976" y="4472036"/>
            <a:ext cx="2359959" cy="11555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B1CA0E-F561-435C-8DBB-CFB2058FAEF3}"/>
              </a:ext>
            </a:extLst>
          </p:cNvPr>
          <p:cNvCxnSpPr/>
          <p:nvPr/>
        </p:nvCxnSpPr>
        <p:spPr bwMode="auto">
          <a:xfrm flipV="1">
            <a:off x="2480982" y="3536576"/>
            <a:ext cx="1438836" cy="1297642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0A3EA17-3E98-490E-A638-574D71C8719D}"/>
              </a:ext>
            </a:extLst>
          </p:cNvPr>
          <p:cNvCxnSpPr/>
          <p:nvPr/>
        </p:nvCxnSpPr>
        <p:spPr bwMode="auto">
          <a:xfrm flipV="1">
            <a:off x="2353237" y="5018884"/>
            <a:ext cx="1438836" cy="1297642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14BE3ED-F086-45F3-ACBE-92C6D8DEBE1E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5877" y="4012450"/>
            <a:ext cx="608917" cy="48715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B35E7F3-D793-415E-99F1-C6AD2AD73EA3}"/>
              </a:ext>
            </a:extLst>
          </p:cNvPr>
          <p:cNvSpPr txBox="1"/>
          <p:nvPr/>
        </p:nvSpPr>
        <p:spPr>
          <a:xfrm>
            <a:off x="6387352" y="4102704"/>
            <a:ext cx="149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!! Double Delete!!</a:t>
            </a:r>
          </a:p>
        </p:txBody>
      </p:sp>
    </p:spTree>
    <p:extLst>
      <p:ext uri="{BB962C8B-B14F-4D97-AF65-F5344CB8AC3E}">
        <p14:creationId xmlns:p14="http://schemas.microsoft.com/office/powerpoint/2010/main" val="31851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5" grpId="0" animBg="1"/>
      <p:bldP spid="9" grpId="0" animBg="1"/>
      <p:bldP spid="11" grpId="0" animBg="1"/>
      <p:bldP spid="12" grpId="0" animBg="1"/>
      <p:bldP spid="13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73074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is the </a:t>
            </a:r>
            <a:r>
              <a:rPr lang="en-US" i="1" dirty="0"/>
              <a:t>sole owner</a:t>
            </a:r>
            <a:r>
              <a:rPr lang="en-US" dirty="0"/>
              <a:t> of its </a:t>
            </a:r>
            <a:r>
              <a:rPr lang="en-US" dirty="0" err="1"/>
              <a:t>pointee</a:t>
            </a:r>
            <a:endParaRPr lang="en-US" dirty="0"/>
          </a:p>
          <a:p>
            <a:pPr lvl="1"/>
            <a:r>
              <a:rPr lang="en-US" dirty="0"/>
              <a:t>It 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on the </a:t>
            </a:r>
            <a:r>
              <a:rPr lang="en-US" dirty="0" err="1"/>
              <a:t>pointee</a:t>
            </a:r>
            <a:r>
              <a:rPr lang="en-US" dirty="0"/>
              <a:t> when it falls out of scope</a:t>
            </a:r>
            <a:br>
              <a:rPr lang="en-US" dirty="0"/>
            </a:br>
            <a:endParaRPr lang="en-US" dirty="0"/>
          </a:p>
          <a:p>
            <a:r>
              <a:rPr lang="en-US" dirty="0"/>
              <a:t>Guarantees uniqueness by disabling copy and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3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therefore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1EE870-6FA5-47C6-9AEE-A59CD143DFED}"/>
              </a:ext>
            </a:extLst>
          </p:cNvPr>
          <p:cNvSpPr txBox="1"/>
          <p:nvPr/>
        </p:nvSpPr>
        <p:spPr>
          <a:xfrm>
            <a:off x="510988" y="3731558"/>
            <a:ext cx="925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wrapped,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but no leak</a:t>
            </a: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02BA5E-A7AD-4326-9821-91380CB7BE9E}"/>
              </a:ext>
            </a:extLst>
          </p:cNvPr>
          <p:cNvSpPr txBox="1"/>
          <p:nvPr/>
        </p:nvSpPr>
        <p:spPr>
          <a:xfrm>
            <a:off x="621925" y="5727452"/>
            <a:ext cx="3190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85A994-6FCB-42F4-9C9D-0FD7D31A3C7D}"/>
              </a:ext>
            </a:extLst>
          </p:cNvPr>
          <p:cNvSpPr/>
          <p:nvPr/>
        </p:nvSpPr>
        <p:spPr bwMode="auto">
          <a:xfrm>
            <a:off x="6560660" y="2845510"/>
            <a:ext cx="454003" cy="4001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2A39A9-11D1-470B-8E75-0CD7FB76C3BF}"/>
              </a:ext>
            </a:extLst>
          </p:cNvPr>
          <p:cNvSpPr txBox="1"/>
          <p:nvPr/>
        </p:nvSpPr>
        <p:spPr>
          <a:xfrm>
            <a:off x="6138629" y="284551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FE2A39-8456-4CB3-850B-6F4E0DBA4571}"/>
              </a:ext>
            </a:extLst>
          </p:cNvPr>
          <p:cNvSpPr txBox="1"/>
          <p:nvPr/>
        </p:nvSpPr>
        <p:spPr>
          <a:xfrm>
            <a:off x="7708705" y="2845510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182DEC-F6A1-4AD1-A849-30FFCE9DF4B6}"/>
              </a:ext>
            </a:extLst>
          </p:cNvPr>
          <p:cNvCxnSpPr>
            <a:endCxn id="10" idx="1"/>
          </p:cNvCxnSpPr>
          <p:nvPr/>
        </p:nvCxnSpPr>
        <p:spPr bwMode="auto">
          <a:xfrm>
            <a:off x="6787661" y="3030176"/>
            <a:ext cx="921044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3FD22A5-2C9C-424D-9F97-9B379D6E8F51}"/>
              </a:ext>
            </a:extLst>
          </p:cNvPr>
          <p:cNvSpPr txBox="1"/>
          <p:nvPr/>
        </p:nvSpPr>
        <p:spPr>
          <a:xfrm>
            <a:off x="7708705" y="2845088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48A3D5-56B3-4C2F-AE5A-BAE1B6FBECF2}"/>
              </a:ext>
            </a:extLst>
          </p:cNvPr>
          <p:cNvCxnSpPr/>
          <p:nvPr/>
        </p:nvCxnSpPr>
        <p:spPr bwMode="auto">
          <a:xfrm flipV="1">
            <a:off x="6485975" y="2668506"/>
            <a:ext cx="687523" cy="82008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F507169-ACF4-4AD2-B284-86A8BF1CF79F}"/>
              </a:ext>
            </a:extLst>
          </p:cNvPr>
          <p:cNvSpPr/>
          <p:nvPr/>
        </p:nvSpPr>
        <p:spPr bwMode="auto">
          <a:xfrm>
            <a:off x="6429008" y="4896535"/>
            <a:ext cx="454003" cy="4001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91B957-18B6-4D75-A440-CC20699BACDF}"/>
              </a:ext>
            </a:extLst>
          </p:cNvPr>
          <p:cNvSpPr txBox="1"/>
          <p:nvPr/>
        </p:nvSpPr>
        <p:spPr>
          <a:xfrm>
            <a:off x="6006977" y="48965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BF7A433-4B3C-4D0D-A5AA-7C594619D85D}"/>
              </a:ext>
            </a:extLst>
          </p:cNvPr>
          <p:cNvCxnSpPr/>
          <p:nvPr/>
        </p:nvCxnSpPr>
        <p:spPr bwMode="auto">
          <a:xfrm>
            <a:off x="6656009" y="5081201"/>
            <a:ext cx="921044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2E5AF0-3E63-48E3-86CC-C3088FAB748B}"/>
              </a:ext>
            </a:extLst>
          </p:cNvPr>
          <p:cNvCxnSpPr/>
          <p:nvPr/>
        </p:nvCxnSpPr>
        <p:spPr bwMode="auto">
          <a:xfrm flipV="1">
            <a:off x="6354323" y="4719531"/>
            <a:ext cx="687523" cy="82008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4F0B08B-04E1-4E27-AFA4-E721923A05EE}"/>
              </a:ext>
            </a:extLst>
          </p:cNvPr>
          <p:cNvSpPr txBox="1"/>
          <p:nvPr/>
        </p:nvSpPr>
        <p:spPr>
          <a:xfrm>
            <a:off x="7591189" y="4911924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D6A07E-82BD-43BD-8626-14235BF6660E}"/>
              </a:ext>
            </a:extLst>
          </p:cNvPr>
          <p:cNvSpPr txBox="1"/>
          <p:nvPr/>
        </p:nvSpPr>
        <p:spPr>
          <a:xfrm>
            <a:off x="7591189" y="4913030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30D847-6F95-433B-A7AC-FEE316A82A9D}"/>
              </a:ext>
            </a:extLst>
          </p:cNvPr>
          <p:cNvCxnSpPr/>
          <p:nvPr/>
        </p:nvCxnSpPr>
        <p:spPr bwMode="auto">
          <a:xfrm flipV="1">
            <a:off x="7398270" y="4671159"/>
            <a:ext cx="687523" cy="82008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933E02C-5CAB-4847-ACFE-218D572A8355}"/>
              </a:ext>
            </a:extLst>
          </p:cNvPr>
          <p:cNvSpPr txBox="1"/>
          <p:nvPr/>
        </p:nvSpPr>
        <p:spPr>
          <a:xfrm>
            <a:off x="7670533" y="2152802"/>
            <a:ext cx="988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Memory</a:t>
            </a:r>
            <a:br>
              <a:rPr lang="en-US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Leak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732DA9-040F-4AA9-931C-227229194C30}"/>
              </a:ext>
            </a:extLst>
          </p:cNvPr>
          <p:cNvSpPr/>
          <p:nvPr/>
        </p:nvSpPr>
        <p:spPr bwMode="auto">
          <a:xfrm>
            <a:off x="6485975" y="4970761"/>
            <a:ext cx="311288" cy="23375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9" grpId="0"/>
      <p:bldP spid="10" grpId="0" animBg="1"/>
      <p:bldP spid="13" grpId="0" animBg="1"/>
      <p:bldP spid="17" grpId="0" animBg="1"/>
      <p:bldP spid="18" grpId="0"/>
      <p:bldP spid="22" grpId="0" animBg="1"/>
      <p:bldP spid="20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has disabled its copy constructor and assignment operator</a:t>
            </a:r>
          </a:p>
          <a:p>
            <a:pPr lvl="1"/>
            <a:r>
              <a:rPr lang="en-US" dirty="0"/>
              <a:t>You cannot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helping maintain “uniqueness” or “ownership”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91840"/>
            <a:ext cx="8229600" cy="310896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x;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9173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uniquefail.cc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2DB67-3878-40DE-9588-264AA45F6393}"/>
              </a:ext>
            </a:extLst>
          </p:cNvPr>
          <p:cNvSpPr txBox="1"/>
          <p:nvPr/>
        </p:nvSpPr>
        <p:spPr>
          <a:xfrm>
            <a:off x="5581444" y="4140875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ctor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that takes a pointer          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1E3F2D-F589-4462-B6D1-B095DAE09729}"/>
              </a:ext>
            </a:extLst>
          </p:cNvPr>
          <p:cNvSpPr txBox="1"/>
          <p:nvPr/>
        </p:nvSpPr>
        <p:spPr>
          <a:xfrm>
            <a:off x="5581444" y="4560689"/>
            <a:ext cx="3167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cctor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, disabled. compiler error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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93C912-6C5C-43BE-A148-FBC5B6E5BCFE}"/>
              </a:ext>
            </a:extLst>
          </p:cNvPr>
          <p:cNvSpPr txBox="1"/>
          <p:nvPr/>
        </p:nvSpPr>
        <p:spPr>
          <a:xfrm>
            <a:off x="5581444" y="4965950"/>
            <a:ext cx="321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default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ctor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, holds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nullptr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       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E3AE6-A1BD-4CD8-8B35-18E9F23C094F}"/>
              </a:ext>
            </a:extLst>
          </p:cNvPr>
          <p:cNvSpPr txBox="1"/>
          <p:nvPr/>
        </p:nvSpPr>
        <p:spPr>
          <a:xfrm>
            <a:off x="5581444" y="5372279"/>
            <a:ext cx="320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op=, disabled. compiler error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   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 }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E18027-9791-445B-A463-8A890CFFFA4E}"/>
              </a:ext>
            </a:extLst>
          </p:cNvPr>
          <p:cNvSpPr txBox="1"/>
          <p:nvPr/>
        </p:nvSpPr>
        <p:spPr>
          <a:xfrm>
            <a:off x="504265" y="3260183"/>
            <a:ext cx="8571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pointer to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*x;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value of pointed-to object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AD2F9-8C12-482A-8D64-9D3CD8419349}"/>
              </a:ext>
            </a:extLst>
          </p:cNvPr>
          <p:cNvSpPr txBox="1"/>
          <p:nvPr/>
        </p:nvSpPr>
        <p:spPr>
          <a:xfrm>
            <a:off x="753035" y="3844958"/>
            <a:ext cx="6603090" cy="822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a field or function of a pointed-to object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CD8DEA-572A-4AE1-9966-9A6802AF9DB6}"/>
              </a:ext>
            </a:extLst>
          </p:cNvPr>
          <p:cNvSpPr txBox="1"/>
          <p:nvPr/>
        </p:nvSpPr>
        <p:spPr>
          <a:xfrm>
            <a:off x="504265" y="4686619"/>
            <a:ext cx="7960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Deallocate current pointed-to object and store new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08F7B-6C69-49ED-B2E3-7D89DE5BF3D4}"/>
              </a:ext>
            </a:extLst>
          </p:cNvPr>
          <p:cNvSpPr txBox="1"/>
          <p:nvPr/>
        </p:nvSpPr>
        <p:spPr>
          <a:xfrm>
            <a:off x="753035" y="5322688"/>
            <a:ext cx="7220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responsibility for freeing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D3590-4D4A-40F0-8421-43A6B4716458}"/>
              </a:ext>
            </a:extLst>
          </p:cNvPr>
          <p:cNvSpPr/>
          <p:nvPr/>
        </p:nvSpPr>
        <p:spPr bwMode="auto">
          <a:xfrm>
            <a:off x="6305255" y="2163341"/>
            <a:ext cx="454003" cy="4001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F0D323-5C56-46B3-82F3-649A4626D7C3}"/>
              </a:ext>
            </a:extLst>
          </p:cNvPr>
          <p:cNvSpPr txBox="1"/>
          <p:nvPr/>
        </p:nvSpPr>
        <p:spPr>
          <a:xfrm>
            <a:off x="5883224" y="216334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563FF4-4415-47E6-8AAA-6C6C7DA2F12A}"/>
              </a:ext>
            </a:extLst>
          </p:cNvPr>
          <p:cNvCxnSpPr/>
          <p:nvPr/>
        </p:nvCxnSpPr>
        <p:spPr bwMode="auto">
          <a:xfrm>
            <a:off x="6532256" y="2348007"/>
            <a:ext cx="921044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A519309-3BB5-4E05-BCBD-3C4EF7514761}"/>
              </a:ext>
            </a:extLst>
          </p:cNvPr>
          <p:cNvSpPr txBox="1"/>
          <p:nvPr/>
        </p:nvSpPr>
        <p:spPr>
          <a:xfrm>
            <a:off x="7467436" y="2179836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F058AC-C42C-48EE-B2D7-AE320C97937C}"/>
              </a:ext>
            </a:extLst>
          </p:cNvPr>
          <p:cNvSpPr/>
          <p:nvPr/>
        </p:nvSpPr>
        <p:spPr bwMode="auto">
          <a:xfrm>
            <a:off x="6167276" y="2062556"/>
            <a:ext cx="708178" cy="64623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278EF9-BBEC-47BD-9A13-97AFAC9631E6}"/>
              </a:ext>
            </a:extLst>
          </p:cNvPr>
          <p:cNvSpPr txBox="1"/>
          <p:nvPr/>
        </p:nvSpPr>
        <p:spPr>
          <a:xfrm>
            <a:off x="5704713" y="2839557"/>
            <a:ext cx="46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ptr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F1862E-B8B9-40BE-BC35-F1FA32A76A8B}"/>
              </a:ext>
            </a:extLst>
          </p:cNvPr>
          <p:cNvSpPr/>
          <p:nvPr/>
        </p:nvSpPr>
        <p:spPr bwMode="auto">
          <a:xfrm>
            <a:off x="6294363" y="2853269"/>
            <a:ext cx="454003" cy="4001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38535F-D229-4CC5-B9B9-1415FB010AF5}"/>
              </a:ext>
            </a:extLst>
          </p:cNvPr>
          <p:cNvCxnSpPr/>
          <p:nvPr/>
        </p:nvCxnSpPr>
        <p:spPr bwMode="auto">
          <a:xfrm flipV="1">
            <a:off x="6532256" y="2568783"/>
            <a:ext cx="935180" cy="51747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BECD5BF-E9A1-4493-A200-405BA6D80C9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6125" y="2179836"/>
            <a:ext cx="510404" cy="352837"/>
          </a:xfrm>
          <a:prstGeom prst="line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8A19FAA-E12F-4334-BD7B-AED54C916B4F}"/>
              </a:ext>
            </a:extLst>
          </p:cNvPr>
          <p:cNvSpPr txBox="1"/>
          <p:nvPr/>
        </p:nvSpPr>
        <p:spPr>
          <a:xfrm>
            <a:off x="7480883" y="1617172"/>
            <a:ext cx="30168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EFEA567-0070-4688-AA95-6383F6C3C3C4}"/>
              </a:ext>
            </a:extLst>
          </p:cNvPr>
          <p:cNvCxnSpPr/>
          <p:nvPr/>
        </p:nvCxnSpPr>
        <p:spPr bwMode="auto">
          <a:xfrm flipV="1">
            <a:off x="6532256" y="1801838"/>
            <a:ext cx="921044" cy="56155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17FE40CD-D7BA-46A8-9F97-57481BFFBAC7}"/>
              </a:ext>
            </a:extLst>
          </p:cNvPr>
          <p:cNvCxnSpPr>
            <a:cxnSpLocks/>
            <a:endCxn id="23" idx="3"/>
          </p:cNvCxnSpPr>
          <p:nvPr/>
        </p:nvCxnSpPr>
        <p:spPr bwMode="auto">
          <a:xfrm rot="5400000" flipH="1" flipV="1">
            <a:off x="6553687" y="1857380"/>
            <a:ext cx="1284424" cy="1173340"/>
          </a:xfrm>
          <a:prstGeom prst="curvedConnector4">
            <a:avLst>
              <a:gd name="adj1" fmla="val 4807"/>
              <a:gd name="adj2" fmla="val 16518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81844CA-99ED-4F3D-9CCF-C3E1EC6FD620}"/>
              </a:ext>
            </a:extLst>
          </p:cNvPr>
          <p:cNvCxnSpPr>
            <a:cxnSpLocks/>
          </p:cNvCxnSpPr>
          <p:nvPr/>
        </p:nvCxnSpPr>
        <p:spPr bwMode="auto">
          <a:xfrm flipV="1">
            <a:off x="6305255" y="2179836"/>
            <a:ext cx="443111" cy="36933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884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 animBg="1"/>
      <p:bldP spid="11" grpId="0"/>
      <p:bldP spid="13" grpId="0" animBg="1"/>
      <p:bldP spid="14" grpId="0" animBg="1"/>
      <p:bldP spid="15" grpId="0"/>
      <p:bldP spid="16" grpId="0" animBg="1"/>
      <p:bldP spid="23" grpId="0" animBg="1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UWTheme_333_PollEverywher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14334</TotalTime>
  <Words>4216</Words>
  <Application>Microsoft Office PowerPoint</Application>
  <PresentationFormat>On-screen Show (4:3)</PresentationFormat>
  <Paragraphs>752</Paragraphs>
  <Slides>32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UWTheme_333_PollEverywhere</vt:lpstr>
      <vt:lpstr>C++ Smart Pointers CSE 333 Winter 2020</vt:lpstr>
      <vt:lpstr>Administrivia</vt:lpstr>
      <vt:lpstr>Lecture Outline</vt:lpstr>
      <vt:lpstr>Refresher: ToyPtr Class Template</vt:lpstr>
      <vt:lpstr>Refresher: ToyPtr Class Template</vt:lpstr>
      <vt:lpstr>Introducing: unique_ptr</vt:lpstr>
      <vt:lpstr>Using unique_ptr</vt:lpstr>
      <vt:lpstr>unique_ptrs Cannot Be Copied</vt:lpstr>
      <vt:lpstr>unique_ptr Operations</vt:lpstr>
      <vt:lpstr>Transferring Ownership</vt:lpstr>
      <vt:lpstr>Caution with get() !!</vt:lpstr>
      <vt:lpstr>unique_ptr and STL</vt:lpstr>
      <vt:lpstr>Aside: Copy Semantics</vt:lpstr>
      <vt:lpstr>Aside: Move Semantics (C++11)</vt:lpstr>
      <vt:lpstr>unique_ptr and STL Example</vt:lpstr>
      <vt:lpstr>unique_ptr and Arrays</vt:lpstr>
      <vt:lpstr>Lecture Outline</vt:lpstr>
      <vt:lpstr>Reference Counting</vt:lpstr>
      <vt:lpstr>std::shared_ptr</vt:lpstr>
      <vt:lpstr>shared_ptr Example</vt:lpstr>
      <vt:lpstr>shared_ptrs and STL Containers</vt:lpstr>
      <vt:lpstr>Cycle of shared_ptrs </vt:lpstr>
      <vt:lpstr>std::weak_ptr</vt:lpstr>
      <vt:lpstr>Breaking the Cycle with weak_ptr</vt:lpstr>
      <vt:lpstr>Using a weak_ptr</vt:lpstr>
      <vt:lpstr>“Smart” Pointers</vt:lpstr>
      <vt:lpstr>Using a non-heap pointer</vt:lpstr>
      <vt:lpstr>Re-using a raw pointer</vt:lpstr>
      <vt:lpstr>Re-using a raw pointer</vt:lpstr>
      <vt:lpstr>Re-using a raw pointer: Fixed Code</vt:lpstr>
      <vt:lpstr>Summary</vt:lpstr>
      <vt:lpstr>Some Important Smart Pointer Methods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Modules CSE 333 Spring 2018</dc:title>
  <dc:creator>Aaron Johnston</dc:creator>
  <cp:lastModifiedBy>cse-loaner</cp:lastModifiedBy>
  <cp:revision>449</cp:revision>
  <cp:lastPrinted>2019-04-10T06:52:19Z</cp:lastPrinted>
  <dcterms:created xsi:type="dcterms:W3CDTF">2018-03-28T08:00:24Z</dcterms:created>
  <dcterms:modified xsi:type="dcterms:W3CDTF">2020-02-16T20:56:08Z</dcterms:modified>
</cp:coreProperties>
</file>