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26"/>
  </p:notesMasterIdLst>
  <p:sldIdLst>
    <p:sldId id="256" r:id="rId2"/>
    <p:sldId id="257" r:id="rId3"/>
    <p:sldId id="293" r:id="rId4"/>
    <p:sldId id="258" r:id="rId5"/>
    <p:sldId id="259" r:id="rId6"/>
    <p:sldId id="294" r:id="rId7"/>
    <p:sldId id="261" r:id="rId8"/>
    <p:sldId id="262" r:id="rId9"/>
    <p:sldId id="263" r:id="rId10"/>
    <p:sldId id="296" r:id="rId11"/>
    <p:sldId id="297" r:id="rId12"/>
    <p:sldId id="295" r:id="rId13"/>
    <p:sldId id="260" r:id="rId14"/>
    <p:sldId id="265" r:id="rId15"/>
    <p:sldId id="289" r:id="rId16"/>
    <p:sldId id="284" r:id="rId17"/>
    <p:sldId id="266" r:id="rId18"/>
    <p:sldId id="285" r:id="rId19"/>
    <p:sldId id="286" r:id="rId20"/>
    <p:sldId id="267" r:id="rId21"/>
    <p:sldId id="287" r:id="rId22"/>
    <p:sldId id="291" r:id="rId23"/>
    <p:sldId id="268" r:id="rId24"/>
    <p:sldId id="292" r:id="rId25"/>
  </p:sldIdLst>
  <p:sldSz cx="9144000" cy="5143500" type="screen16x9"/>
  <p:notesSz cx="6858000" cy="9144000"/>
  <p:embeddedFontLst>
    <p:embeddedFont>
      <p:font typeface="Open Sans" panose="020B0604020202020204" charset="0"/>
      <p:regular r:id="rId27"/>
      <p:bold r:id="rId28"/>
      <p:italic r:id="rId29"/>
      <p:boldItalic r:id="rId30"/>
    </p:embeddedFont>
    <p:embeddedFont>
      <p:font typeface="Raleway" panose="020B0604020202020204" charset="0"/>
      <p:regular r:id="rId31"/>
      <p:bold r:id="rId32"/>
      <p:italic r:id="rId33"/>
      <p:boldItalic r:id="rId34"/>
    </p:embeddedFont>
    <p:embeddedFont>
      <p:font typeface="Roboto Mono" panose="020B0604020202020204" charset="0"/>
      <p:regular r:id="rId35"/>
      <p:bold r:id="rId36"/>
      <p:italic r:id="rId37"/>
      <p:boldItalic r:id="rId38"/>
    </p:embeddedFont>
    <p:embeddedFont>
      <p:font typeface="Source Sans Pro" panose="020B0503030403020204" pitchFamily="34" charset="0"/>
      <p:regular r:id="rId39"/>
      <p:bold r:id="rId40"/>
      <p:italic r:id="rId41"/>
      <p:boldItalic r:id="rId42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Travis McGaha" initials="" lastIdx="3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4B372130-78CF-4AF4-87B7-20D08602E676}">
  <a:tblStyle styleId="{4B372130-78CF-4AF4-87B7-20D08602E676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973" autoAdjust="0"/>
    <p:restoredTop sz="81199" autoAdjust="0"/>
  </p:normalViewPr>
  <p:slideViewPr>
    <p:cSldViewPr snapToGrid="0">
      <p:cViewPr varScale="1">
        <p:scale>
          <a:sx n="122" d="100"/>
          <a:sy n="122" d="100"/>
        </p:scale>
        <p:origin x="1152" y="10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9" Type="http://schemas.openxmlformats.org/officeDocument/2006/relationships/font" Target="fonts/font13.fntdata"/><Relationship Id="rId21" Type="http://schemas.openxmlformats.org/officeDocument/2006/relationships/slide" Target="slides/slide20.xml"/><Relationship Id="rId34" Type="http://schemas.openxmlformats.org/officeDocument/2006/relationships/font" Target="fonts/font8.fntdata"/><Relationship Id="rId42" Type="http://schemas.openxmlformats.org/officeDocument/2006/relationships/font" Target="fonts/font16.fntdata"/><Relationship Id="rId47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font" Target="fonts/font3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font" Target="fonts/font6.fntdata"/><Relationship Id="rId37" Type="http://schemas.openxmlformats.org/officeDocument/2006/relationships/font" Target="fonts/font11.fntdata"/><Relationship Id="rId40" Type="http://schemas.openxmlformats.org/officeDocument/2006/relationships/font" Target="fonts/font14.fntdata"/><Relationship Id="rId45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font" Target="fonts/font2.fntdata"/><Relationship Id="rId36" Type="http://schemas.openxmlformats.org/officeDocument/2006/relationships/font" Target="fonts/font10.fntdata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font" Target="fonts/font5.fntdata"/><Relationship Id="rId44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font" Target="fonts/font1.fntdata"/><Relationship Id="rId30" Type="http://schemas.openxmlformats.org/officeDocument/2006/relationships/font" Target="fonts/font4.fntdata"/><Relationship Id="rId35" Type="http://schemas.openxmlformats.org/officeDocument/2006/relationships/font" Target="fonts/font9.fntdata"/><Relationship Id="rId43" Type="http://schemas.openxmlformats.org/officeDocument/2006/relationships/commentAuthors" Target="commentAuthor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font" Target="fonts/font7.fntdata"/><Relationship Id="rId38" Type="http://schemas.openxmlformats.org/officeDocument/2006/relationships/font" Target="fonts/font12.fntdata"/><Relationship Id="rId46" Type="http://schemas.openxmlformats.org/officeDocument/2006/relationships/theme" Target="theme/theme1.xml"/><Relationship Id="rId20" Type="http://schemas.openxmlformats.org/officeDocument/2006/relationships/slide" Target="slides/slide19.xml"/><Relationship Id="rId41" Type="http://schemas.openxmlformats.org/officeDocument/2006/relationships/font" Target="fonts/font15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6" name="Google Shape;56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15000"/>
              </a:lnSpc>
              <a:spcBef>
                <a:spcPts val="200"/>
              </a:spcBef>
              <a:spcAft>
                <a:spcPts val="100"/>
              </a:spcAft>
              <a:buNone/>
            </a:pPr>
            <a:endParaRPr>
              <a:solidFill>
                <a:schemeClr val="dk1"/>
              </a:solidFill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g80ee40f553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5" name="Google Shape;125;g80ee40f553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g703bf5a8a4_1_9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7" name="Google Shape;67;g703bf5a8a4_1_9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Telnet google.com 80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141635143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g5afcbd066a_0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5" name="Google Shape;85;g5afcbd066a_0_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g3e45938cdb_0_4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0" name="Google Shape;120;g3e45938cdb_0_4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457200" marR="0" lvl="0" indent="-298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tabLst/>
              <a:defRPr/>
            </a:pPr>
            <a:r>
              <a:rPr lang="en-US" dirty="0"/>
              <a:t>Returns</a:t>
            </a:r>
            <a:r>
              <a:rPr lang="en-US" baseline="0" dirty="0"/>
              <a:t> 0 on success, non-0 otherwise.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539894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g5afcbd066a_0_7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7" name="Google Shape;127;g5afcbd066a_0_7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charset="0"/>
              <a:buNone/>
            </a:pPr>
            <a:r>
              <a:rPr lang="en-US" dirty="0"/>
              <a:t>Notes:</a:t>
            </a:r>
          </a:p>
          <a:p>
            <a:pPr marL="0" indent="0">
              <a:buFont typeface="Arial" charset="0"/>
              <a:buNone/>
            </a:pPr>
            <a:r>
              <a:rPr lang="en-US" dirty="0"/>
              <a:t>- </a:t>
            </a:r>
            <a:r>
              <a:rPr lang="en-US" dirty="0" err="1"/>
              <a:t>pthread</a:t>
            </a:r>
            <a:r>
              <a:rPr lang="en-US" baseline="0" dirty="0"/>
              <a:t> cancel ourselves?</a:t>
            </a:r>
            <a:endParaRPr lang="en-US" dirty="0"/>
          </a:p>
          <a:p>
            <a:pPr marL="171450" indent="-171450">
              <a:buFont typeface="Arial" charset="0"/>
              <a:buChar char="•"/>
            </a:pPr>
            <a:r>
              <a:rPr lang="en-US" dirty="0"/>
              <a:t>Exits</a:t>
            </a:r>
            <a:r>
              <a:rPr lang="en-US" baseline="0" dirty="0"/>
              <a:t> successfully</a:t>
            </a:r>
          </a:p>
          <a:p>
            <a:pPr marL="171450" indent="-171450">
              <a:buFont typeface="Arial" charset="0"/>
              <a:buChar char="•"/>
            </a:pPr>
            <a:r>
              <a:rPr lang="en-US" baseline="0" dirty="0"/>
              <a:t>Exit success code depends on the parameter given</a:t>
            </a:r>
          </a:p>
          <a:p>
            <a:pPr marL="171450" indent="-171450">
              <a:buFont typeface="Arial" charset="0"/>
              <a:buChar char="•"/>
            </a:pPr>
            <a:r>
              <a:rPr lang="en-US" baseline="0" dirty="0"/>
              <a:t>Cancels the thread</a:t>
            </a:r>
          </a:p>
          <a:p>
            <a:pPr marL="171450" indent="-171450">
              <a:buFont typeface="Arial" charset="0"/>
              <a:buChar char="•"/>
            </a:pPr>
            <a:r>
              <a:rPr lang="en-US" baseline="0" dirty="0"/>
              <a:t>Entire process terminated</a:t>
            </a:r>
          </a:p>
          <a:p>
            <a:pPr marL="171450" indent="-171450">
              <a:buFont typeface="Arial" charset="0"/>
              <a:buChar char="•"/>
            </a:pPr>
            <a:r>
              <a:rPr lang="en-US" baseline="0" dirty="0"/>
              <a:t>Main thread finishes without calling </a:t>
            </a:r>
            <a:r>
              <a:rPr lang="en-US" baseline="0" dirty="0" err="1"/>
              <a:t>pthread_exit</a:t>
            </a:r>
            <a:r>
              <a:rPr lang="en-US" baseline="0" dirty="0"/>
              <a:t> explicitly</a:t>
            </a:r>
          </a:p>
          <a:p>
            <a:pPr marL="171450" indent="-171450">
              <a:buFont typeface="Arial" charset="0"/>
              <a:buChar char="•"/>
            </a:pPr>
            <a:endParaRPr lang="en-US" baseline="0" dirty="0"/>
          </a:p>
          <a:p>
            <a:pPr marL="171450" indent="-171450">
              <a:buFont typeface="Arial" charset="0"/>
              <a:buChar char="•"/>
            </a:pPr>
            <a:endParaRPr lang="en-US" baseline="0" dirty="0"/>
          </a:p>
          <a:p>
            <a:pPr marL="171450" indent="-171450">
              <a:buFont typeface="Arial" charset="0"/>
              <a:buChar char="•"/>
            </a:pPr>
            <a:r>
              <a:rPr lang="en-US" sz="11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Reminder that </a:t>
            </a:r>
            <a:r>
              <a:rPr lang="en-US" sz="11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pthread_exit</a:t>
            </a:r>
            <a:r>
              <a:rPr lang="en-US" sz="11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doesn't need to be invoked manually since it is automatically invoked when a </a:t>
            </a:r>
            <a:r>
              <a:rPr lang="en-US" sz="11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pthread_returns</a:t>
            </a:r>
            <a:r>
              <a:rPr lang="en-US" sz="11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from </a:t>
            </a:r>
            <a:r>
              <a:rPr lang="en-US" sz="11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start_routine</a:t>
            </a:r>
            <a:r>
              <a:rPr lang="en-US" sz="11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()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1918908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457200" marR="0" lvl="0" indent="-298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tabLst/>
              <a:defRPr/>
            </a:pPr>
            <a:r>
              <a:rPr lang="en-US" dirty="0"/>
              <a:t>Notes:</a:t>
            </a:r>
            <a:r>
              <a:rPr lang="en-US" baseline="0" dirty="0"/>
              <a:t> effect of </a:t>
            </a:r>
            <a:r>
              <a:rPr lang="en-US" baseline="0" dirty="0" err="1"/>
              <a:t>retval</a:t>
            </a:r>
            <a:r>
              <a:rPr lang="en-US" baseline="0" dirty="0"/>
              <a:t> gives that exit status to any other threads joining with the terminated thread</a:t>
            </a:r>
          </a:p>
          <a:p>
            <a:pPr marL="457200" marR="0" lvl="0" indent="-298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tabLst/>
              <a:defRPr/>
            </a:pPr>
            <a:endParaRPr lang="en-US" baseline="0" dirty="0"/>
          </a:p>
          <a:p>
            <a:pPr marL="457200" marR="0" lvl="0" indent="-298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tabLst/>
              <a:defRPr/>
            </a:pPr>
            <a:r>
              <a:rPr lang="en-US" baseline="0" dirty="0"/>
              <a:t>Demo: show that threads can be run independently, and they can terminate without the need to wait for each other if the task they are doing is unrelated.</a:t>
            </a:r>
          </a:p>
        </p:txBody>
      </p:sp>
    </p:spTree>
    <p:extLst>
      <p:ext uri="{BB962C8B-B14F-4D97-AF65-F5344CB8AC3E}">
        <p14:creationId xmlns:p14="http://schemas.microsoft.com/office/powerpoint/2010/main" val="3658399815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g5afcbd066a_0_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5" name="Google Shape;135;g5afcbd066a_0_1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Can relate to the demo and say if the threads shared a file descriptor, then it would be dangerous to close the </a:t>
            </a:r>
            <a:r>
              <a:rPr lang="en-US" dirty="0" err="1"/>
              <a:t>fd</a:t>
            </a:r>
            <a:r>
              <a:rPr lang="en-US" dirty="0"/>
              <a:t> when one thread is done while the others are possibly still running.</a:t>
            </a:r>
            <a:endParaRPr dirty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457200" marR="0" lvl="0" indent="-298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tabLst/>
              <a:defRPr/>
            </a:pPr>
            <a:r>
              <a:rPr lang="en-US" baseline="0" dirty="0"/>
              <a:t>After demo of pthreads.cc also show total.cc and ask them if there’s anything wrong with it.</a:t>
            </a:r>
          </a:p>
        </p:txBody>
      </p:sp>
    </p:spTree>
    <p:extLst>
      <p:ext uri="{BB962C8B-B14F-4D97-AF65-F5344CB8AC3E}">
        <p14:creationId xmlns:p14="http://schemas.microsoft.com/office/powerpoint/2010/main" val="38775223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g5a37124854_0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Google Shape;64;g5a37124854_0_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Demo how locks affect the output of total_locking.cc</a:t>
            </a:r>
          </a:p>
          <a:p>
            <a:endParaRPr lang="en-US" dirty="0"/>
          </a:p>
          <a:p>
            <a:r>
              <a:rPr lang="en-US" dirty="0"/>
              <a:t>Mutual exclusion: needed</a:t>
            </a:r>
            <a:r>
              <a:rPr lang="en-US" baseline="0" dirty="0"/>
              <a:t> to lock access to a variable until a thread is finished with it.</a:t>
            </a:r>
          </a:p>
          <a:p>
            <a:endParaRPr lang="en-US" baseline="0" dirty="0"/>
          </a:p>
          <a:p>
            <a:r>
              <a:rPr lang="en-US" baseline="0" dirty="0"/>
              <a:t>Some documentation:</a:t>
            </a:r>
          </a:p>
          <a:p>
            <a:r>
              <a:rPr lang="en-US" dirty="0" err="1"/>
              <a:t>pthread_mutex_init</a:t>
            </a:r>
            <a:r>
              <a:rPr lang="en-US" dirty="0"/>
              <a:t>(</a:t>
            </a:r>
            <a:r>
              <a:rPr lang="en-US" dirty="0" err="1"/>
              <a:t>mutex,attr</a:t>
            </a:r>
            <a:r>
              <a:rPr lang="en-US" dirty="0"/>
              <a:t>) – </a:t>
            </a:r>
            <a:r>
              <a:rPr lang="en-US" sz="1100" b="0" i="0" u="none" strike="noStrike" kern="1200" cap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pthread_mutex_t</a:t>
            </a:r>
            <a:r>
              <a:rPr lang="en-US" sz="1100" b="0" i="0" u="none" strike="noStrike" kern="1200" cap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* lock and lock attribute</a:t>
            </a:r>
            <a:r>
              <a:rPr lang="en-US" sz="1100" b="0" i="0" u="none" strike="noStrike" kern="1200" cap="none" baseline="0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(which can be null)</a:t>
            </a:r>
            <a:endParaRPr lang="en-US" dirty="0"/>
          </a:p>
          <a:p>
            <a:r>
              <a:rPr lang="en-US" dirty="0" err="1"/>
              <a:t>pthread_mutex_lock</a:t>
            </a:r>
            <a:r>
              <a:rPr lang="en-US" dirty="0"/>
              <a:t>(mutex) – grabs the lock</a:t>
            </a:r>
          </a:p>
          <a:p>
            <a:r>
              <a:rPr lang="en-US" dirty="0" err="1"/>
              <a:t>pthread_mutex_unlock</a:t>
            </a:r>
            <a:r>
              <a:rPr lang="en-US" dirty="0"/>
              <a:t>(mutex) – releases the lock</a:t>
            </a:r>
          </a:p>
          <a:p>
            <a:r>
              <a:rPr lang="en-US" dirty="0" err="1"/>
              <a:t>pthread_mutex_destroy</a:t>
            </a:r>
            <a:r>
              <a:rPr lang="en-US" dirty="0"/>
              <a:t>(mutex) – destroys</a:t>
            </a:r>
            <a:r>
              <a:rPr lang="en-US" baseline="0" dirty="0"/>
              <a:t> the lock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7570200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g5afcbd066a_0_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3" name="Google Shape;143;g5afcbd066a_0_3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g703bf5a8a4_1_9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7" name="Google Shape;67;g703bf5a8a4_1_9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Telnet google.com 80</a:t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g5ab3f14357_0_7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3" name="Google Shape;73;g5ab3f14357_0_7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Mention that boost doesn’t agree with the google style standards!!! </a:t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g5ab3f14357_0_8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0" name="Google Shape;80;g5ab3f14357_0_8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Arial"/>
              <a:buNone/>
            </a:pPr>
            <a:r>
              <a:rPr lang="en">
                <a:solidFill>
                  <a:schemeClr val="dk2"/>
                </a:solidFill>
              </a:rPr>
              <a:t>Mention that boost doesn’t agree with the google style standards!!! </a:t>
            </a:r>
            <a:endParaRPr>
              <a:solidFill>
                <a:schemeClr val="dk2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g5ab3f14357_0_9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7" name="Google Shape;87;g5ab3f14357_0_9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Arial"/>
              <a:buNone/>
            </a:pPr>
            <a:r>
              <a:rPr lang="en">
                <a:solidFill>
                  <a:schemeClr val="dk2"/>
                </a:solidFill>
              </a:rPr>
              <a:t>Mention that boost doesn’t agree with the google style standards!!! </a:t>
            </a:r>
            <a:endParaRPr>
              <a:solidFill>
                <a:schemeClr val="dk2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g58957ccff0_3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5" name="Google Shape;95;g58957ccff0_3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Arial"/>
              <a:buNone/>
            </a:pPr>
            <a:r>
              <a:rPr lang="en">
                <a:solidFill>
                  <a:schemeClr val="dk2"/>
                </a:solidFill>
              </a:rPr>
              <a:t>Mention that boost doesn’t agree with the google style standards!!! </a:t>
            </a:r>
            <a:endParaRPr>
              <a:solidFill>
                <a:schemeClr val="dk2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g5ab3f14357_0_8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4" name="Google Shape;104;g5ab3f14357_0_8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What is a predicate?</a:t>
            </a:r>
            <a:endParaRPr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This is a predicate!</a:t>
            </a:r>
            <a:endParaRPr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Arial"/>
              <a:buNone/>
            </a:pPr>
            <a:r>
              <a:rPr lang="en" dirty="0">
                <a:solidFill>
                  <a:schemeClr val="dk2"/>
                </a:solidFill>
              </a:rPr>
              <a:t>Mention that boost doesn’t agree with the google style standards!!! </a:t>
            </a:r>
            <a:endParaRPr dirty="0">
              <a:solidFill>
                <a:schemeClr val="dk2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g5ab3f14357_0_10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1" name="Google Shape;111;g5ab3f14357_0_10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Arial"/>
              <a:buNone/>
            </a:pPr>
            <a:r>
              <a:rPr lang="en">
                <a:solidFill>
                  <a:schemeClr val="dk2"/>
                </a:solidFill>
              </a:rPr>
              <a:t>Mention that boost doesn’t agree with the google style standards!!! </a:t>
            </a:r>
            <a:endParaRPr>
              <a:solidFill>
                <a:schemeClr val="dk2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>
            <a:off x="80700" y="2651100"/>
            <a:ext cx="8982600" cy="24117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ctrTitle"/>
          </p:nvPr>
        </p:nvSpPr>
        <p:spPr>
          <a:xfrm>
            <a:off x="485875" y="264475"/>
            <a:ext cx="8183700" cy="1473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ubTitle" idx="1"/>
          </p:nvPr>
        </p:nvSpPr>
        <p:spPr>
          <a:xfrm>
            <a:off x="485875" y="1738075"/>
            <a:ext cx="8183700" cy="861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13" name="Google Shape;13;p2"/>
          <p:cNvSpPr txBox="1">
            <a:spLocks noGrp="1"/>
          </p:cNvSpPr>
          <p:nvPr>
            <p:ph type="sldNum" idx="12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21" name="Google Shape;21;p4"/>
          <p:cNvSpPr txBox="1">
            <a:spLocks noGrp="1"/>
          </p:cNvSpPr>
          <p:nvPr>
            <p:ph type="sldNum" idx="12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5" name="Google Shape;25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6" name="Google Shape;26;p5"/>
          <p:cNvSpPr txBox="1">
            <a:spLocks noGrp="1"/>
          </p:cNvSpPr>
          <p:nvPr>
            <p:ph type="sldNum" idx="12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6"/>
          <p:cNvSpPr txBox="1">
            <a:spLocks noGrp="1"/>
          </p:cNvSpPr>
          <p:nvPr>
            <p:ph type="sldNum" idx="12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2" name="Google Shape;32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3" name="Google Shape;33;p7"/>
          <p:cNvSpPr txBox="1">
            <a:spLocks noGrp="1"/>
          </p:cNvSpPr>
          <p:nvPr>
            <p:ph type="sldNum" idx="12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9"/>
          <p:cNvSpPr/>
          <p:nvPr/>
        </p:nvSpPr>
        <p:spPr>
          <a:xfrm>
            <a:off x="4636800" y="80700"/>
            <a:ext cx="4426500" cy="49821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cxnSp>
        <p:nvCxnSpPr>
          <p:cNvPr id="39" name="Google Shape;39;p9"/>
          <p:cNvCxnSpPr/>
          <p:nvPr/>
        </p:nvCxnSpPr>
        <p:spPr>
          <a:xfrm>
            <a:off x="5029675" y="4495500"/>
            <a:ext cx="468300" cy="0"/>
          </a:xfrm>
          <a:prstGeom prst="straightConnector1">
            <a:avLst/>
          </a:prstGeom>
          <a:noFill/>
          <a:ln w="1905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40" name="Google Shape;40;p9"/>
          <p:cNvSpPr txBox="1">
            <a:spLocks noGrp="1"/>
          </p:cNvSpPr>
          <p:nvPr>
            <p:ph type="title"/>
          </p:nvPr>
        </p:nvSpPr>
        <p:spPr>
          <a:xfrm>
            <a:off x="265500" y="1181700"/>
            <a:ext cx="4045200" cy="1533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1pPr>
            <a:lvl2pPr lvl="1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2pPr>
            <a:lvl3pPr lvl="2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3pPr>
            <a:lvl4pPr lvl="3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4pPr>
            <a:lvl5pPr lvl="4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5pPr>
            <a:lvl6pPr lvl="5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6pPr>
            <a:lvl7pPr lvl="6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7pPr>
            <a:lvl8pPr lvl="7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8pPr>
            <a:lvl9pPr lvl="8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9pPr>
          </a:lstStyle>
          <a:p>
            <a:endParaRPr/>
          </a:p>
        </p:txBody>
      </p:sp>
      <p:sp>
        <p:nvSpPr>
          <p:cNvPr id="41" name="Google Shape;41;p9"/>
          <p:cNvSpPr txBox="1">
            <a:spLocks noGrp="1"/>
          </p:cNvSpPr>
          <p:nvPr>
            <p:ph type="subTitle" idx="1"/>
          </p:nvPr>
        </p:nvSpPr>
        <p:spPr>
          <a:xfrm>
            <a:off x="265500" y="2769001"/>
            <a:ext cx="4045200" cy="1345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42" name="Google Shape;42;p9"/>
          <p:cNvSpPr txBox="1">
            <a:spLocks noGrp="1"/>
          </p:cNvSpPr>
          <p:nvPr>
            <p:ph type="body" idx="2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  <a:defRPr>
                <a:solidFill>
                  <a:schemeClr val="lt1"/>
                </a:solidFill>
              </a:defRPr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43" name="Google Shape;43;p9"/>
          <p:cNvSpPr txBox="1">
            <a:spLocks noGrp="1"/>
          </p:cNvSpPr>
          <p:nvPr>
            <p:ph type="sldNum" idx="12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</a:lstStyle>
          <a:p>
            <a:endParaRPr/>
          </a:p>
        </p:txBody>
      </p:sp>
      <p:sp>
        <p:nvSpPr>
          <p:cNvPr id="46" name="Google Shape;46;p10"/>
          <p:cNvSpPr txBox="1">
            <a:spLocks noGrp="1"/>
          </p:cNvSpPr>
          <p:nvPr>
            <p:ph type="sldNum" idx="12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11"/>
          <p:cNvSpPr/>
          <p:nvPr/>
        </p:nvSpPr>
        <p:spPr>
          <a:xfrm>
            <a:off x="80700" y="2651100"/>
            <a:ext cx="8982600" cy="24117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9" name="Google Shape;49;p11"/>
          <p:cNvSpPr txBox="1">
            <a:spLocks noGrp="1"/>
          </p:cNvSpPr>
          <p:nvPr>
            <p:ph type="title" hasCustomPrompt="1"/>
          </p:nvPr>
        </p:nvSpPr>
        <p:spPr>
          <a:xfrm>
            <a:off x="311700" y="743001"/>
            <a:ext cx="8520600" cy="2006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Font typeface="Source Sans Pro"/>
              <a:buNone/>
              <a:defRPr sz="12000"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Font typeface="Source Sans Pro"/>
              <a:buNone/>
              <a:defRPr sz="12000"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Font typeface="Source Sans Pro"/>
              <a:buNone/>
              <a:defRPr sz="12000"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Font typeface="Source Sans Pro"/>
              <a:buNone/>
              <a:defRPr sz="12000"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Font typeface="Source Sans Pro"/>
              <a:buNone/>
              <a:defRPr sz="12000"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Font typeface="Source Sans Pro"/>
              <a:buNone/>
              <a:defRPr sz="12000">
                <a:latin typeface="Source Sans Pro"/>
                <a:ea typeface="Source Sans Pro"/>
                <a:cs typeface="Source Sans Pro"/>
                <a:sym typeface="Source Sans Pro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Font typeface="Source Sans Pro"/>
              <a:buNone/>
              <a:defRPr sz="12000">
                <a:latin typeface="Source Sans Pro"/>
                <a:ea typeface="Source Sans Pro"/>
                <a:cs typeface="Source Sans Pro"/>
                <a:sym typeface="Source Sans Pro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Font typeface="Source Sans Pro"/>
              <a:buNone/>
              <a:defRPr sz="12000">
                <a:latin typeface="Source Sans Pro"/>
                <a:ea typeface="Source Sans Pro"/>
                <a:cs typeface="Source Sans Pro"/>
                <a:sym typeface="Source Sans Pro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Font typeface="Source Sans Pro"/>
              <a:buNone/>
              <a:defRPr sz="12000">
                <a:latin typeface="Source Sans Pro"/>
                <a:ea typeface="Source Sans Pro"/>
                <a:cs typeface="Source Sans Pro"/>
                <a:sym typeface="Source Sans Pro"/>
              </a:defRPr>
            </a:lvl9pPr>
          </a:lstStyle>
          <a:p>
            <a:r>
              <a:t>xx%</a:t>
            </a:r>
          </a:p>
        </p:txBody>
      </p:sp>
      <p:sp>
        <p:nvSpPr>
          <p:cNvPr id="50" name="Google Shape;50;p11"/>
          <p:cNvSpPr txBox="1">
            <a:spLocks noGrp="1"/>
          </p:cNvSpPr>
          <p:nvPr>
            <p:ph type="body" idx="1"/>
          </p:nvPr>
        </p:nvSpPr>
        <p:spPr>
          <a:xfrm>
            <a:off x="311700" y="2845182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  <a:defRPr>
                <a:solidFill>
                  <a:schemeClr val="lt1"/>
                </a:solidFill>
              </a:defRPr>
            </a:lvl1pPr>
            <a:lvl2pPr marL="914400" lvl="1" indent="-317500" algn="ctr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2pPr>
            <a:lvl3pPr marL="1371600" lvl="2" indent="-317500" algn="ctr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3pPr>
            <a:lvl4pPr marL="1828800" lvl="3" indent="-317500" algn="ctr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4pPr>
            <a:lvl5pPr marL="2286000" lvl="4" indent="-317500" algn="ctr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5pPr>
            <a:lvl6pPr marL="2743200" lvl="5" indent="-317500" algn="ctr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6pPr>
            <a:lvl7pPr marL="3200400" lvl="6" indent="-317500" algn="ctr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7pPr>
            <a:lvl8pPr marL="3657600" lvl="7" indent="-317500" algn="ctr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8pPr>
            <a:lvl9pPr marL="4114800" lvl="8" indent="-317500" algn="ctr">
              <a:spcBef>
                <a:spcPts val="1600"/>
              </a:spcBef>
              <a:spcAft>
                <a:spcPts val="160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51" name="Google Shape;51;p11"/>
          <p:cNvSpPr txBox="1">
            <a:spLocks noGrp="1"/>
          </p:cNvSpPr>
          <p:nvPr>
            <p:ph type="sldNum" idx="12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 point">
    <p:bg>
      <p:bgPr>
        <a:solidFill>
          <a:schemeClr val="accent2"/>
        </a:solidFill>
        <a:effectLst/>
      </p:bgPr>
    </p:bg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8"/>
          <p:cNvSpPr txBox="1">
            <a:spLocks noGrp="1"/>
          </p:cNvSpPr>
          <p:nvPr>
            <p:ph type="title"/>
          </p:nvPr>
        </p:nvSpPr>
        <p:spPr>
          <a:xfrm>
            <a:off x="490250" y="526350"/>
            <a:ext cx="56040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36" name="Google Shape;36;p8"/>
          <p:cNvSpPr txBox="1">
            <a:spLocks noGrp="1"/>
          </p:cNvSpPr>
          <p:nvPr>
            <p:ph type="sldNum" idx="12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790407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plum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sz="3000" b="1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sz="3000" b="1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sz="3000" b="1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sz="3000" b="1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sz="3000" b="1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sz="3000" b="1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sz="3000" b="1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sz="3000" b="1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sz="3000" b="1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Source Sans Pro"/>
              <a:buChar char="●"/>
              <a:defRPr sz="18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marL="914400" lvl="1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Source Sans Pro"/>
              <a:buChar char="○"/>
              <a:defRPr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marL="1371600" lvl="2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Source Sans Pro"/>
              <a:buChar char="■"/>
              <a:defRPr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marL="1828800" lvl="3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Source Sans Pro"/>
              <a:buChar char="●"/>
              <a:defRPr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marL="2286000" lvl="4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Source Sans Pro"/>
              <a:buChar char="○"/>
              <a:defRPr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marL="2743200" lvl="5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Source Sans Pro"/>
              <a:buChar char="■"/>
              <a:defRPr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6pPr>
            <a:lvl7pPr marL="3200400" lvl="6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Source Sans Pro"/>
              <a:buChar char="●"/>
              <a:defRPr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7pPr>
            <a:lvl8pPr marL="3657600" lvl="7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Source Sans Pro"/>
              <a:buChar char="○"/>
              <a:defRPr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8pPr>
            <a:lvl9pPr marL="4114800" lvl="8" indent="-3175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lt2"/>
              </a:buClr>
              <a:buSzPts val="1400"/>
              <a:buFont typeface="Source Sans Pro"/>
              <a:buChar char="■"/>
              <a:defRPr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>
              <a:buNone/>
              <a:defRPr sz="10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lvl="1" algn="r">
              <a:buNone/>
              <a:defRPr sz="10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lvl="2" algn="r">
              <a:buNone/>
              <a:defRPr sz="10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lvl="3" algn="r">
              <a:buNone/>
              <a:defRPr sz="10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lvl="4" algn="r">
              <a:buNone/>
              <a:defRPr sz="10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lvl="5" algn="r">
              <a:buNone/>
              <a:defRPr sz="10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6pPr>
            <a:lvl7pPr lvl="6" algn="r">
              <a:buNone/>
              <a:defRPr sz="10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7pPr>
            <a:lvl8pPr lvl="7" algn="r">
              <a:buNone/>
              <a:defRPr sz="10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8pPr>
            <a:lvl9pPr lvl="8" algn="r">
              <a:buNone/>
              <a:defRPr sz="10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0" r:id="rId2"/>
    <p:sldLayoutId id="2147483651" r:id="rId3"/>
    <p:sldLayoutId id="2147483652" r:id="rId4"/>
    <p:sldLayoutId id="2147483653" r:id="rId5"/>
    <p:sldLayoutId id="2147483655" r:id="rId6"/>
    <p:sldLayoutId id="2147483656" r:id="rId7"/>
    <p:sldLayoutId id="2147483657" r:id="rId8"/>
    <p:sldLayoutId id="2147483660" r:id="rId9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9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boost.org/doc/libs/1_60_0/doc/html/string_algo.html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13"/>
          <p:cNvSpPr txBox="1">
            <a:spLocks noGrp="1"/>
          </p:cNvSpPr>
          <p:nvPr>
            <p:ph type="ctrTitle"/>
          </p:nvPr>
        </p:nvSpPr>
        <p:spPr>
          <a:xfrm>
            <a:off x="485875" y="264475"/>
            <a:ext cx="8183700" cy="1473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>
                <a:latin typeface="Open Sans"/>
                <a:ea typeface="Open Sans"/>
                <a:cs typeface="Open Sans"/>
                <a:sym typeface="Open Sans"/>
              </a:rPr>
              <a:t>CSE 333</a:t>
            </a:r>
            <a:endParaRPr dirty="0">
              <a:latin typeface="Open Sans"/>
              <a:ea typeface="Open Sans"/>
              <a:cs typeface="Open Sans"/>
              <a:sym typeface="Open Sans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>
                <a:latin typeface="Open Sans"/>
                <a:ea typeface="Open Sans"/>
                <a:cs typeface="Open Sans"/>
                <a:sym typeface="Open Sans"/>
              </a:rPr>
              <a:t>Section 09</a:t>
            </a:r>
            <a:endParaRPr dirty="0"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59" name="Google Shape;59;p13"/>
          <p:cNvSpPr txBox="1">
            <a:spLocks noGrp="1"/>
          </p:cNvSpPr>
          <p:nvPr>
            <p:ph type="subTitle" idx="1"/>
          </p:nvPr>
        </p:nvSpPr>
        <p:spPr>
          <a:xfrm>
            <a:off x="485875" y="1738075"/>
            <a:ext cx="8183700" cy="861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err="1">
                <a:latin typeface="Open Sans"/>
                <a:ea typeface="Open Sans"/>
                <a:cs typeface="Open Sans"/>
                <a:sym typeface="Open Sans"/>
              </a:rPr>
              <a:t>Booooooost</a:t>
            </a:r>
            <a:r>
              <a:rPr lang="en-US" dirty="0">
                <a:latin typeface="Open Sans"/>
                <a:ea typeface="Open Sans"/>
                <a:cs typeface="Open Sans"/>
                <a:sym typeface="Open Sans"/>
              </a:rPr>
              <a:t> &amp; </a:t>
            </a:r>
            <a:r>
              <a:rPr lang="en" dirty="0">
                <a:latin typeface="Open Sans"/>
                <a:ea typeface="Open Sans"/>
                <a:cs typeface="Open Sans"/>
                <a:sym typeface="Open Sans"/>
              </a:rPr>
              <a:t>Threads</a:t>
            </a:r>
            <a:endParaRPr i="1" dirty="0">
              <a:latin typeface="Open Sans"/>
              <a:ea typeface="Open Sans"/>
              <a:cs typeface="Open Sans"/>
              <a:sym typeface="Open Sans"/>
            </a:endParaRPr>
          </a:p>
        </p:txBody>
      </p:sp>
      <p:pic>
        <p:nvPicPr>
          <p:cNvPr id="60" name="Google Shape;60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974050" y="4663922"/>
            <a:ext cx="4059974" cy="319100"/>
          </a:xfrm>
          <a:prstGeom prst="rect">
            <a:avLst/>
          </a:prstGeom>
          <a:noFill/>
          <a:ln>
            <a:noFill/>
          </a:ln>
        </p:spPr>
      </p:pic>
      <p:sp>
        <p:nvSpPr>
          <p:cNvPr id="61" name="Google Shape;61;p13"/>
          <p:cNvSpPr txBox="1">
            <a:spLocks noGrp="1"/>
          </p:cNvSpPr>
          <p:nvPr>
            <p:ph type="sldNum" idx="12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</a:t>
            </a:fld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06EC6E-DD1C-472F-B8DB-2CF7B78E18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Boost - Extra practice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ED55881-98EF-4188-8C74-CBFA661439CF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10</a:t>
            </a:fld>
            <a:endParaRPr lang="en"/>
          </a:p>
        </p:txBody>
      </p:sp>
      <p:pic>
        <p:nvPicPr>
          <p:cNvPr id="5" name="Google Shape;121;p21">
            <a:extLst>
              <a:ext uri="{FF2B5EF4-FFF2-40B4-BE49-F238E27FC236}">
                <a16:creationId xmlns:a16="http://schemas.microsoft.com/office/drawing/2014/main" id="{56B5789B-B017-481E-A071-8F458AC177C0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 t="10865"/>
          <a:stretch/>
        </p:blipFill>
        <p:spPr>
          <a:xfrm>
            <a:off x="374680" y="1193996"/>
            <a:ext cx="7221873" cy="223695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48157983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p22"/>
          <p:cNvSpPr txBox="1">
            <a:spLocks noGrp="1"/>
          </p:cNvSpPr>
          <p:nvPr>
            <p:ph type="body" idx="1"/>
          </p:nvPr>
        </p:nvSpPr>
        <p:spPr>
          <a:xfrm>
            <a:off x="311700" y="284200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 b="1">
                <a:solidFill>
                  <a:schemeClr val="dk2"/>
                </a:solidFill>
                <a:latin typeface="Courier New"/>
                <a:ea typeface="Courier New"/>
                <a:cs typeface="Courier New"/>
                <a:sym typeface="Courier New"/>
              </a:rPr>
              <a:t>vector&lt;string&gt; RemoveDuplicates(const string&amp; input){</a:t>
            </a:r>
            <a:endParaRPr sz="1400" b="1">
              <a:solidFill>
                <a:schemeClr val="dk2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00" b="1">
              <a:solidFill>
                <a:schemeClr val="dk2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00" b="1">
              <a:solidFill>
                <a:schemeClr val="dk2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00" b="1">
              <a:solidFill>
                <a:schemeClr val="dk2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00" b="1">
              <a:solidFill>
                <a:srgbClr val="FF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00" b="1">
              <a:solidFill>
                <a:srgbClr val="FF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00" b="1">
              <a:solidFill>
                <a:srgbClr val="FF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00" b="1">
              <a:solidFill>
                <a:srgbClr val="FF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00" b="1">
              <a:solidFill>
                <a:srgbClr val="FF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00" b="1">
              <a:solidFill>
                <a:srgbClr val="FF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00" b="1">
              <a:solidFill>
                <a:srgbClr val="FF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00" b="1">
              <a:solidFill>
                <a:srgbClr val="FF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00" b="1">
              <a:solidFill>
                <a:srgbClr val="FF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00" b="1">
              <a:solidFill>
                <a:srgbClr val="FF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00" b="1">
              <a:solidFill>
                <a:srgbClr val="FF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00" b="1">
              <a:solidFill>
                <a:srgbClr val="FF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00" b="1">
              <a:solidFill>
                <a:srgbClr val="FF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Arial"/>
              <a:buNone/>
            </a:pPr>
            <a:r>
              <a:rPr lang="en" sz="1400" b="1">
                <a:solidFill>
                  <a:schemeClr val="dk2"/>
                </a:solidFill>
                <a:latin typeface="Courier New"/>
                <a:ea typeface="Courier New"/>
                <a:cs typeface="Courier New"/>
                <a:sym typeface="Courier New"/>
              </a:rPr>
              <a:t>}</a:t>
            </a:r>
            <a:endParaRPr sz="1400" b="1">
              <a:solidFill>
                <a:schemeClr val="dk2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Arial"/>
              <a:buNone/>
            </a:pPr>
            <a:endParaRPr sz="1400" b="1">
              <a:solidFill>
                <a:schemeClr val="dk2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lvl="0" indent="0" algn="l" rtl="0">
              <a:spcBef>
                <a:spcPts val="0"/>
              </a:spcBef>
              <a:spcAft>
                <a:spcPts val="1600"/>
              </a:spcAft>
              <a:buNone/>
            </a:pPr>
            <a:endParaRPr sz="1400" b="1"/>
          </a:p>
        </p:txBody>
      </p:sp>
      <p:sp>
        <p:nvSpPr>
          <p:cNvPr id="128" name="Google Shape;128;p22"/>
          <p:cNvSpPr txBox="1"/>
          <p:nvPr/>
        </p:nvSpPr>
        <p:spPr>
          <a:xfrm>
            <a:off x="634225" y="576575"/>
            <a:ext cx="6834900" cy="30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solidFill>
                  <a:srgbClr val="FF0000"/>
                </a:solidFill>
                <a:latin typeface="Courier New"/>
                <a:ea typeface="Courier New"/>
                <a:cs typeface="Courier New"/>
                <a:sym typeface="Courier New"/>
              </a:rPr>
              <a:t>  string copy(input);</a:t>
            </a:r>
            <a:endParaRPr b="1">
              <a:solidFill>
                <a:srgbClr val="FF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solidFill>
                  <a:srgbClr val="FF0000"/>
                </a:solidFill>
                <a:latin typeface="Courier New"/>
                <a:ea typeface="Courier New"/>
                <a:cs typeface="Courier New"/>
                <a:sym typeface="Courier New"/>
              </a:rPr>
              <a:t>  boost::algorithm::trim(copy);</a:t>
            </a:r>
            <a:endParaRPr b="1">
              <a:solidFill>
                <a:srgbClr val="FF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solidFill>
                  <a:srgbClr val="FF0000"/>
                </a:solidFill>
                <a:latin typeface="Courier New"/>
                <a:ea typeface="Courier New"/>
                <a:cs typeface="Courier New"/>
                <a:sym typeface="Courier New"/>
              </a:rPr>
              <a:t>  std::vector&lt;string&gt; components;</a:t>
            </a:r>
            <a:endParaRPr b="1">
              <a:solidFill>
                <a:srgbClr val="FF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solidFill>
                  <a:srgbClr val="FF0000"/>
                </a:solidFill>
                <a:latin typeface="Courier New"/>
                <a:ea typeface="Courier New"/>
                <a:cs typeface="Courier New"/>
                <a:sym typeface="Courier New"/>
              </a:rPr>
              <a:t>  boost::split(components, copy, boost::is_any_of(" \t\n"),</a:t>
            </a:r>
            <a:br>
              <a:rPr lang="en" b="1">
                <a:solidFill>
                  <a:srgbClr val="FF0000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" b="1">
                <a:solidFill>
                  <a:srgbClr val="FF0000"/>
                </a:solidFill>
                <a:latin typeface="Courier New"/>
                <a:ea typeface="Courier New"/>
                <a:cs typeface="Courier New"/>
                <a:sym typeface="Courier New"/>
              </a:rPr>
              <a:t>						   boost::token_compress_on);</a:t>
            </a:r>
            <a:endParaRPr b="1">
              <a:solidFill>
                <a:srgbClr val="FF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solidFill>
                  <a:srgbClr val="FF0000"/>
                </a:solidFill>
                <a:latin typeface="Courier New"/>
                <a:ea typeface="Courier New"/>
                <a:cs typeface="Courier New"/>
                <a:sym typeface="Courier New"/>
              </a:rPr>
              <a:t>  std::vector&lt;string&gt; result;</a:t>
            </a:r>
            <a:endParaRPr b="1">
              <a:solidFill>
                <a:srgbClr val="FF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solidFill>
                  <a:srgbClr val="FF0000"/>
                </a:solidFill>
                <a:latin typeface="Courier New"/>
                <a:ea typeface="Courier New"/>
                <a:cs typeface="Courier New"/>
                <a:sym typeface="Courier New"/>
              </a:rPr>
              <a:t>  for (uint i = 0; i &lt; components.size(); ++i) {</a:t>
            </a:r>
            <a:endParaRPr b="1">
              <a:solidFill>
                <a:srgbClr val="FF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solidFill>
                  <a:srgbClr val="FF0000"/>
                </a:solidFill>
                <a:latin typeface="Courier New"/>
                <a:ea typeface="Courier New"/>
                <a:cs typeface="Courier New"/>
                <a:sym typeface="Courier New"/>
              </a:rPr>
              <a:t>    bool unique = true;</a:t>
            </a:r>
            <a:endParaRPr b="1">
              <a:solidFill>
                <a:srgbClr val="FF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solidFill>
                  <a:srgbClr val="FF0000"/>
                </a:solidFill>
                <a:latin typeface="Courier New"/>
                <a:ea typeface="Courier New"/>
                <a:cs typeface="Courier New"/>
                <a:sym typeface="Courier New"/>
              </a:rPr>
              <a:t>    for (uint j = 0; j &lt; i &amp;&amp; unique; ++j) {</a:t>
            </a:r>
            <a:endParaRPr b="1">
              <a:solidFill>
                <a:srgbClr val="FF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solidFill>
                  <a:srgbClr val="FF0000"/>
                </a:solidFill>
                <a:latin typeface="Courier New"/>
                <a:ea typeface="Courier New"/>
                <a:cs typeface="Courier New"/>
                <a:sym typeface="Courier New"/>
              </a:rPr>
              <a:t>      unique &amp;= !(components[i] == components[j]);</a:t>
            </a:r>
            <a:endParaRPr b="1">
              <a:solidFill>
                <a:srgbClr val="FF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solidFill>
                  <a:srgbClr val="FF0000"/>
                </a:solidFill>
                <a:latin typeface="Courier New"/>
                <a:ea typeface="Courier New"/>
                <a:cs typeface="Courier New"/>
                <a:sym typeface="Courier New"/>
              </a:rPr>
              <a:t>    }</a:t>
            </a:r>
            <a:endParaRPr b="1">
              <a:solidFill>
                <a:srgbClr val="FF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solidFill>
                  <a:srgbClr val="FF0000"/>
                </a:solidFill>
                <a:latin typeface="Courier New"/>
                <a:ea typeface="Courier New"/>
                <a:cs typeface="Courier New"/>
                <a:sym typeface="Courier New"/>
              </a:rPr>
              <a:t>    if (unique) {</a:t>
            </a:r>
            <a:endParaRPr b="1">
              <a:solidFill>
                <a:srgbClr val="FF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solidFill>
                  <a:srgbClr val="FF0000"/>
                </a:solidFill>
                <a:latin typeface="Courier New"/>
                <a:ea typeface="Courier New"/>
                <a:cs typeface="Courier New"/>
                <a:sym typeface="Courier New"/>
              </a:rPr>
              <a:t>      result.push_back(components[i]);</a:t>
            </a:r>
            <a:endParaRPr b="1">
              <a:solidFill>
                <a:srgbClr val="FF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solidFill>
                  <a:srgbClr val="FF0000"/>
                </a:solidFill>
                <a:latin typeface="Courier New"/>
                <a:ea typeface="Courier New"/>
                <a:cs typeface="Courier New"/>
                <a:sym typeface="Courier New"/>
              </a:rPr>
              <a:t>    }</a:t>
            </a:r>
            <a:endParaRPr b="1">
              <a:solidFill>
                <a:srgbClr val="FF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solidFill>
                  <a:srgbClr val="FF0000"/>
                </a:solidFill>
                <a:latin typeface="Courier New"/>
                <a:ea typeface="Courier New"/>
                <a:cs typeface="Courier New"/>
                <a:sym typeface="Courier New"/>
              </a:rPr>
              <a:t>  }</a:t>
            </a:r>
            <a:endParaRPr b="1">
              <a:solidFill>
                <a:srgbClr val="FF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solidFill>
                  <a:srgbClr val="FF0000"/>
                </a:solidFill>
                <a:latin typeface="Courier New"/>
                <a:ea typeface="Courier New"/>
                <a:cs typeface="Courier New"/>
                <a:sym typeface="Courier New"/>
              </a:rPr>
              <a:t>  return result;</a:t>
            </a:r>
            <a:endParaRPr b="1">
              <a:solidFill>
                <a:srgbClr val="FF0000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129" name="Google Shape;129;p22"/>
          <p:cNvSpPr txBox="1">
            <a:spLocks noGrp="1"/>
          </p:cNvSpPr>
          <p:nvPr>
            <p:ph type="sldNum" idx="12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11</a:t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2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2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2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2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12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12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12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128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128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1000"/>
                                        <p:tgtEl>
                                          <p:spTgt spid="128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128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4"/>
          <p:cNvSpPr txBox="1">
            <a:spLocks noGrp="1"/>
          </p:cNvSpPr>
          <p:nvPr>
            <p:ph type="title"/>
          </p:nvPr>
        </p:nvSpPr>
        <p:spPr>
          <a:xfrm>
            <a:off x="1861850" y="526350"/>
            <a:ext cx="56040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Threads</a:t>
            </a:r>
            <a:endParaRPr dirty="0"/>
          </a:p>
        </p:txBody>
      </p:sp>
      <p:sp>
        <p:nvSpPr>
          <p:cNvPr id="70" name="Google Shape;70;p14"/>
          <p:cNvSpPr txBox="1">
            <a:spLocks noGrp="1"/>
          </p:cNvSpPr>
          <p:nvPr>
            <p:ph type="sldNum" idx="12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12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48689549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17"/>
          <p:cNvSpPr txBox="1">
            <a:spLocks noGrp="1"/>
          </p:cNvSpPr>
          <p:nvPr>
            <p:ph type="body" idx="1"/>
          </p:nvPr>
        </p:nvSpPr>
        <p:spPr>
          <a:xfrm>
            <a:off x="311700" y="1618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 i="1" dirty="0">
                <a:solidFill>
                  <a:srgbClr val="000000"/>
                </a:solidFill>
              </a:rPr>
              <a:t>“Computers are really dumb. They can only do a few things like shuffling around numbers, but they do them really really fast so that they appear smart.”</a:t>
            </a:r>
            <a:endParaRPr sz="3600" i="1" dirty="0">
              <a:solidFill>
                <a:srgbClr val="000000"/>
              </a:solidFill>
            </a:endParaRPr>
          </a:p>
          <a:p>
            <a:pPr marL="0" lvl="0" indent="0" algn="r" rtl="0">
              <a:spcBef>
                <a:spcPts val="1600"/>
              </a:spcBef>
              <a:spcAft>
                <a:spcPts val="1600"/>
              </a:spcAft>
              <a:buNone/>
            </a:pPr>
            <a:r>
              <a:rPr lang="en" sz="3600" dirty="0">
                <a:solidFill>
                  <a:srgbClr val="000000"/>
                </a:solidFill>
              </a:rPr>
              <a:t>-Hal Perkins</a:t>
            </a:r>
            <a:endParaRPr sz="3600" dirty="0">
              <a:solidFill>
                <a:srgbClr val="000000"/>
              </a:solidFill>
            </a:endParaRPr>
          </a:p>
        </p:txBody>
      </p:sp>
      <p:sp>
        <p:nvSpPr>
          <p:cNvPr id="88" name="Google Shape;88;p17"/>
          <p:cNvSpPr txBox="1"/>
          <p:nvPr/>
        </p:nvSpPr>
        <p:spPr>
          <a:xfrm>
            <a:off x="311800" y="3759200"/>
            <a:ext cx="8520600" cy="1193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200" dirty="0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Threads are just a way of making computers appear to do multitasking, </a:t>
            </a:r>
            <a:r>
              <a:rPr lang="en" sz="2200" i="1" dirty="0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regardless of whether they are running one or more </a:t>
            </a:r>
            <a:r>
              <a:rPr lang="en" sz="2200" dirty="0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CPU</a:t>
            </a:r>
            <a:r>
              <a:rPr lang="en" sz="2200" i="1" dirty="0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s</a:t>
            </a:r>
            <a:endParaRPr sz="2200" i="1" dirty="0">
              <a:solidFill>
                <a:schemeClr val="dk1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sp>
        <p:nvSpPr>
          <p:cNvPr id="89" name="Google Shape;89;p17"/>
          <p:cNvSpPr txBox="1">
            <a:spLocks noGrp="1"/>
          </p:cNvSpPr>
          <p:nvPr>
            <p:ph type="sldNum" idx="12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13</a:t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22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Threads</a:t>
            </a:r>
            <a:endParaRPr dirty="0"/>
          </a:p>
        </p:txBody>
      </p:sp>
      <p:sp>
        <p:nvSpPr>
          <p:cNvPr id="123" name="Google Shape;123;p22"/>
          <p:cNvSpPr txBox="1">
            <a:spLocks noGrp="1"/>
          </p:cNvSpPr>
          <p:nvPr>
            <p:ph type="body" idx="1"/>
          </p:nvPr>
        </p:nvSpPr>
        <p:spPr>
          <a:xfrm>
            <a:off x="311700" y="953477"/>
            <a:ext cx="8520600" cy="3615398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44500">
              <a:buClr>
                <a:schemeClr val="accent1"/>
              </a:buClr>
              <a:buSzPts val="2000"/>
            </a:pPr>
            <a:r>
              <a:rPr lang="en-US" dirty="0">
                <a:solidFill>
                  <a:schemeClr val="accent1"/>
                </a:solidFill>
              </a:rPr>
              <a:t>Contained within a process.</a:t>
            </a:r>
          </a:p>
          <a:p>
            <a:pPr marL="444500">
              <a:buClr>
                <a:schemeClr val="accent1"/>
              </a:buClr>
              <a:buSzPts val="2000"/>
            </a:pPr>
            <a:r>
              <a:rPr lang="en-US" dirty="0">
                <a:solidFill>
                  <a:schemeClr val="accent1"/>
                </a:solidFill>
              </a:rPr>
              <a:t>Multiple threads can exist within the same process.</a:t>
            </a:r>
          </a:p>
          <a:p>
            <a:pPr marL="844550" lvl="1" indent="-285750">
              <a:spcBef>
                <a:spcPts val="0"/>
              </a:spcBef>
              <a:buClr>
                <a:schemeClr val="accent1"/>
              </a:buClr>
              <a:buSzPts val="2000"/>
            </a:pPr>
            <a:r>
              <a:rPr lang="en-US" sz="1600" dirty="0">
                <a:solidFill>
                  <a:schemeClr val="accent1"/>
                </a:solidFill>
              </a:rPr>
              <a:t>Every process starts with one thread of execution, but it can spawn more.</a:t>
            </a:r>
          </a:p>
          <a:p>
            <a:r>
              <a:rPr lang="en-US" dirty="0">
                <a:solidFill>
                  <a:schemeClr val="bg2"/>
                </a:solidFill>
              </a:rPr>
              <a:t>Threads in a single process share one address space</a:t>
            </a:r>
          </a:p>
          <a:p>
            <a:pPr lvl="1">
              <a:spcBef>
                <a:spcPts val="600"/>
              </a:spcBef>
            </a:pPr>
            <a:r>
              <a:rPr lang="en-US" sz="1600" dirty="0">
                <a:solidFill>
                  <a:schemeClr val="bg2"/>
                </a:solidFill>
              </a:rPr>
              <a:t>Instructions (code)</a:t>
            </a:r>
          </a:p>
          <a:p>
            <a:pPr lvl="1">
              <a:spcBef>
                <a:spcPts val="600"/>
              </a:spcBef>
            </a:pPr>
            <a:r>
              <a:rPr lang="en-US" sz="1600" dirty="0">
                <a:solidFill>
                  <a:schemeClr val="bg2"/>
                </a:solidFill>
              </a:rPr>
              <a:t>Static (global) data</a:t>
            </a:r>
          </a:p>
          <a:p>
            <a:pPr lvl="1">
              <a:spcBef>
                <a:spcPts val="600"/>
              </a:spcBef>
            </a:pPr>
            <a:r>
              <a:rPr lang="en-US" sz="1600" dirty="0">
                <a:solidFill>
                  <a:schemeClr val="bg2"/>
                </a:solidFill>
              </a:rPr>
              <a:t>Dynamic (heap) data</a:t>
            </a:r>
          </a:p>
          <a:p>
            <a:pPr lvl="1">
              <a:spcBef>
                <a:spcPts val="600"/>
              </a:spcBef>
            </a:pPr>
            <a:r>
              <a:rPr lang="en-US" sz="1600" dirty="0">
                <a:solidFill>
                  <a:schemeClr val="bg2"/>
                </a:solidFill>
              </a:rPr>
              <a:t>Environment variables, open files, sockets, etc.</a:t>
            </a:r>
            <a:endParaRPr sz="1600" dirty="0">
              <a:solidFill>
                <a:schemeClr val="accent1"/>
              </a:solidFill>
            </a:endParaRPr>
          </a:p>
          <a:p>
            <a:pPr marL="444500">
              <a:buClr>
                <a:schemeClr val="accent1"/>
              </a:buClr>
              <a:buSzPts val="2000"/>
            </a:pPr>
            <a:r>
              <a:rPr lang="en" dirty="0">
                <a:solidFill>
                  <a:schemeClr val="accent1"/>
                </a:solidFill>
              </a:rPr>
              <a:t>Easy communication (put something in shared memory)</a:t>
            </a:r>
            <a:endParaRPr dirty="0">
              <a:solidFill>
                <a:schemeClr val="accent1"/>
              </a:solidFill>
            </a:endParaRPr>
          </a:p>
          <a:p>
            <a:pPr marL="444500">
              <a:buClr>
                <a:schemeClr val="accent1"/>
              </a:buClr>
              <a:buSzPts val="2000"/>
            </a:pPr>
            <a:r>
              <a:rPr lang="en" dirty="0">
                <a:solidFill>
                  <a:schemeClr val="accent1"/>
                </a:solidFill>
              </a:rPr>
              <a:t>Synchronization often uses locks (like mutexes)</a:t>
            </a:r>
          </a:p>
          <a:p>
            <a:pPr marL="457200" marR="0" lvl="0" indent="-3556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Char char="●"/>
            </a:pPr>
            <a:endParaRPr dirty="0">
              <a:solidFill>
                <a:schemeClr val="accent1"/>
              </a:solidFill>
            </a:endParaRPr>
          </a:p>
        </p:txBody>
      </p:sp>
      <p:sp>
        <p:nvSpPr>
          <p:cNvPr id="124" name="Google Shape;124;p22"/>
          <p:cNvSpPr txBox="1">
            <a:spLocks noGrp="1"/>
          </p:cNvSpPr>
          <p:nvPr>
            <p:ph type="sldNum" idx="12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14</a:t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400"/>
                                        <p:tgtEl>
                                          <p:spTgt spid="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400"/>
                                        <p:tgtEl>
                                          <p:spTgt spid="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400"/>
                                        <p:tgtEl>
                                          <p:spTgt spid="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400"/>
                                        <p:tgtEl>
                                          <p:spTgt spid="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400"/>
                                        <p:tgtEl>
                                          <p:spTgt spid="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400"/>
                                        <p:tgtEl>
                                          <p:spTgt spid="1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400"/>
                                        <p:tgtEl>
                                          <p:spTgt spid="1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400"/>
                                        <p:tgtEl>
                                          <p:spTgt spid="1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400"/>
                                        <p:tgtEl>
                                          <p:spTgt spid="12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D706AF-96C8-4EF2-AE16-29961B5AED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POSIX threads (</a:t>
            </a:r>
            <a:r>
              <a:rPr lang="en-US" dirty="0" err="1"/>
              <a:t>pthreads</a:t>
            </a:r>
            <a:r>
              <a:rPr lang="en-US" dirty="0"/>
              <a:t>)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EB1B45F-543B-4358-9739-76352C4BD2B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solidFill>
                  <a:schemeClr val="bg2"/>
                </a:solidFill>
              </a:rPr>
              <a:t>The POSIX standard provides APIs for creating and manipulating threads.</a:t>
            </a:r>
          </a:p>
          <a:p>
            <a:r>
              <a:rPr lang="en-US" dirty="0">
                <a:solidFill>
                  <a:schemeClr val="bg2"/>
                </a:solidFill>
              </a:rPr>
              <a:t>Part of the standard C/C++ libraries, declared in </a:t>
            </a:r>
            <a:r>
              <a:rPr lang="en-US" dirty="0" err="1">
                <a:solidFill>
                  <a:schemeClr val="bg2"/>
                </a:solidFill>
              </a:rPr>
              <a:t>pthread.h</a:t>
            </a:r>
            <a:endParaRPr lang="en-US" dirty="0">
              <a:solidFill>
                <a:schemeClr val="bg2"/>
              </a:solidFill>
            </a:endParaRPr>
          </a:p>
          <a:p>
            <a:pPr lvl="0" indent="-355600">
              <a:buClr>
                <a:schemeClr val="accent1"/>
              </a:buClr>
              <a:buSzPts val="2000"/>
            </a:pPr>
            <a:r>
              <a:rPr lang="en-US" sz="2000" dirty="0">
                <a:solidFill>
                  <a:schemeClr val="accent1"/>
                </a:solidFill>
              </a:rPr>
              <a:t>Core </a:t>
            </a:r>
            <a:r>
              <a:rPr lang="en-US" sz="2000" dirty="0" err="1">
                <a:solidFill>
                  <a:schemeClr val="accent1"/>
                </a:solidFill>
              </a:rPr>
              <a:t>pthread</a:t>
            </a:r>
            <a:r>
              <a:rPr lang="en-US" sz="2000" dirty="0">
                <a:solidFill>
                  <a:schemeClr val="accent1"/>
                </a:solidFill>
              </a:rPr>
              <a:t> functions:</a:t>
            </a:r>
          </a:p>
          <a:p>
            <a:pPr lvl="1" indent="-355600">
              <a:spcBef>
                <a:spcPts val="0"/>
              </a:spcBef>
              <a:buClr>
                <a:schemeClr val="accent1"/>
              </a:buClr>
              <a:buSzPts val="2000"/>
            </a:pPr>
            <a:r>
              <a:rPr lang="en-US" sz="2000" dirty="0" err="1">
                <a:solidFill>
                  <a:schemeClr val="dk1"/>
                </a:solidFill>
              </a:rPr>
              <a:t>pthread_create</a:t>
            </a:r>
            <a:r>
              <a:rPr lang="en-US" sz="2000" dirty="0">
                <a:solidFill>
                  <a:schemeClr val="accent1"/>
                </a:solidFill>
              </a:rPr>
              <a:t> - “Go do this {function}”</a:t>
            </a:r>
          </a:p>
          <a:p>
            <a:pPr lvl="1" indent="-355600">
              <a:spcBef>
                <a:spcPts val="0"/>
              </a:spcBef>
              <a:buClr>
                <a:schemeClr val="accent1"/>
              </a:buClr>
              <a:buSzPts val="2000"/>
            </a:pPr>
            <a:r>
              <a:rPr lang="en-US" sz="2000" dirty="0" err="1">
                <a:solidFill>
                  <a:schemeClr val="dk1"/>
                </a:solidFill>
              </a:rPr>
              <a:t>pthread_exit</a:t>
            </a:r>
            <a:r>
              <a:rPr lang="en-US" sz="2000" dirty="0">
                <a:solidFill>
                  <a:schemeClr val="accent1"/>
                </a:solidFill>
              </a:rPr>
              <a:t> - “I’m done with my task!”</a:t>
            </a:r>
          </a:p>
          <a:p>
            <a:pPr lvl="1" indent="-355600">
              <a:spcBef>
                <a:spcPts val="0"/>
              </a:spcBef>
              <a:buClr>
                <a:schemeClr val="accent1"/>
              </a:buClr>
              <a:buSzPts val="2000"/>
            </a:pPr>
            <a:r>
              <a:rPr lang="en-US" sz="2000" dirty="0" err="1">
                <a:solidFill>
                  <a:schemeClr val="dk1"/>
                </a:solidFill>
              </a:rPr>
              <a:t>pthread_join</a:t>
            </a:r>
            <a:r>
              <a:rPr lang="en-US" sz="2000" dirty="0">
                <a:solidFill>
                  <a:schemeClr val="accent1"/>
                </a:solidFill>
              </a:rPr>
              <a:t> - “I’ll wait for you to report back your result”</a:t>
            </a:r>
          </a:p>
          <a:p>
            <a:pPr lvl="1" indent="-355600">
              <a:spcBef>
                <a:spcPts val="0"/>
              </a:spcBef>
              <a:buClr>
                <a:schemeClr val="accent1"/>
              </a:buClr>
              <a:buSzPts val="2000"/>
            </a:pPr>
            <a:r>
              <a:rPr lang="en-US" sz="2000" dirty="0" err="1">
                <a:solidFill>
                  <a:schemeClr val="dk1"/>
                </a:solidFill>
              </a:rPr>
              <a:t>pthread_cancel</a:t>
            </a:r>
            <a:r>
              <a:rPr lang="en-US" sz="2000" dirty="0">
                <a:solidFill>
                  <a:schemeClr val="accent1"/>
                </a:solidFill>
              </a:rPr>
              <a:t> - “I changed my mind, you can stop now”</a:t>
            </a:r>
          </a:p>
          <a:p>
            <a:pPr lvl="1" indent="-355600">
              <a:spcBef>
                <a:spcPts val="0"/>
              </a:spcBef>
              <a:buClr>
                <a:schemeClr val="dk1"/>
              </a:buClr>
              <a:buSzPts val="2000"/>
            </a:pPr>
            <a:r>
              <a:rPr lang="en-US" sz="2000" dirty="0" err="1">
                <a:solidFill>
                  <a:schemeClr val="dk1"/>
                </a:solidFill>
              </a:rPr>
              <a:t>pthread_detach</a:t>
            </a:r>
            <a:r>
              <a:rPr lang="en-US" sz="2000" dirty="0">
                <a:solidFill>
                  <a:schemeClr val="dk1"/>
                </a:solidFill>
              </a:rPr>
              <a:t> </a:t>
            </a:r>
            <a:r>
              <a:rPr lang="en-US" sz="2000" dirty="0">
                <a:solidFill>
                  <a:srgbClr val="000000"/>
                </a:solidFill>
              </a:rPr>
              <a:t>- “</a:t>
            </a:r>
            <a:r>
              <a:rPr lang="en-US" sz="2000" dirty="0">
                <a:solidFill>
                  <a:srgbClr val="434343"/>
                </a:solidFill>
              </a:rPr>
              <a:t>You’re free now, go forth and prosper</a:t>
            </a:r>
            <a:r>
              <a:rPr lang="en-US" sz="2000" dirty="0">
                <a:solidFill>
                  <a:srgbClr val="000000"/>
                </a:solidFill>
              </a:rPr>
              <a:t>”</a:t>
            </a:r>
          </a:p>
          <a:p>
            <a:endParaRPr lang="en-US" dirty="0">
              <a:solidFill>
                <a:schemeClr val="bg2"/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C6D7793-E717-428E-8F5D-5D9216CCFB20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15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109920667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74A0F6-406F-4259-B575-F940CE39CE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1700" y="358176"/>
            <a:ext cx="8520600" cy="623400"/>
          </a:xfrm>
        </p:spPr>
        <p:txBody>
          <a:bodyPr/>
          <a:lstStyle/>
          <a:p>
            <a:r>
              <a:rPr lang="en-US" dirty="0" err="1"/>
              <a:t>pthread_create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623CDC4-93E4-4577-B141-2B8A700B38F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11700" y="2151127"/>
            <a:ext cx="8520600" cy="2878072"/>
          </a:xfrm>
        </p:spPr>
        <p:txBody>
          <a:bodyPr/>
          <a:lstStyle/>
          <a:p>
            <a:pPr>
              <a:lnSpc>
                <a:spcPct val="100000"/>
              </a:lnSpc>
              <a:buFont typeface="Courier New" panose="02070309020205020404" pitchFamily="49" charset="0"/>
              <a:buChar char="o"/>
            </a:pPr>
            <a:r>
              <a:rPr lang="en-US" sz="1600" dirty="0" err="1">
                <a:solidFill>
                  <a:schemeClr val="bg2"/>
                </a:solidFill>
                <a:latin typeface="Courier New" panose="02070309020205020404" pitchFamily="49" charset="0"/>
                <a:ea typeface="Source Sans Pro" panose="020B0503030403020204" pitchFamily="34" charset="0"/>
                <a:cs typeface="Courier New" panose="02070309020205020404" pitchFamily="49" charset="0"/>
              </a:rPr>
              <a:t>pthread_create</a:t>
            </a:r>
            <a:r>
              <a:rPr lang="en-US" sz="1600" dirty="0">
                <a:solidFill>
                  <a:schemeClr val="bg2"/>
                </a:solidFill>
                <a:latin typeface="Courier New" panose="02070309020205020404" pitchFamily="49" charset="0"/>
                <a:ea typeface="Source Sans Pro" panose="020B0503030403020204" pitchFamily="34" charset="0"/>
                <a:cs typeface="Courier New" panose="02070309020205020404" pitchFamily="49" charset="0"/>
              </a:rPr>
              <a:t> </a:t>
            </a:r>
            <a:r>
              <a:rPr lang="en-US" sz="1600" dirty="0">
                <a:solidFill>
                  <a:schemeClr val="bg2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creates a new thread and calls </a:t>
            </a:r>
            <a:r>
              <a:rPr lang="en-US" sz="1600" dirty="0" err="1">
                <a:solidFill>
                  <a:schemeClr val="bg2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start_routine</a:t>
            </a:r>
            <a:r>
              <a:rPr lang="en-US" sz="1600" dirty="0">
                <a:solidFill>
                  <a:schemeClr val="bg2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 with </a:t>
            </a:r>
            <a:r>
              <a:rPr lang="en-US" sz="1600" dirty="0" err="1">
                <a:solidFill>
                  <a:schemeClr val="bg2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arg</a:t>
            </a:r>
            <a:r>
              <a:rPr lang="en-US" sz="1600" dirty="0">
                <a:solidFill>
                  <a:schemeClr val="bg2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 as its parameter.</a:t>
            </a:r>
          </a:p>
          <a:p>
            <a:pPr>
              <a:lnSpc>
                <a:spcPct val="100000"/>
              </a:lnSpc>
              <a:buFont typeface="Courier New" panose="02070309020205020404" pitchFamily="49" charset="0"/>
              <a:buChar char="o"/>
            </a:pPr>
            <a:r>
              <a:rPr lang="en-US" sz="1600" dirty="0" err="1">
                <a:solidFill>
                  <a:schemeClr val="bg2"/>
                </a:solidFill>
                <a:latin typeface="Courier New" panose="02070309020205020404" pitchFamily="49" charset="0"/>
                <a:ea typeface="Source Sans Pro" panose="020B0503030403020204" pitchFamily="34" charset="0"/>
                <a:cs typeface="Courier New" panose="02070309020205020404" pitchFamily="49" charset="0"/>
              </a:rPr>
              <a:t>pthread_create</a:t>
            </a:r>
            <a:r>
              <a:rPr lang="en-US" sz="1600" dirty="0">
                <a:solidFill>
                  <a:schemeClr val="bg2"/>
                </a:solidFill>
                <a:latin typeface="Courier New" panose="02070309020205020404" pitchFamily="49" charset="0"/>
                <a:ea typeface="Source Sans Pro" panose="020B0503030403020204" pitchFamily="34" charset="0"/>
                <a:cs typeface="Courier New" panose="02070309020205020404" pitchFamily="49" charset="0"/>
              </a:rPr>
              <a:t> </a:t>
            </a:r>
            <a:r>
              <a:rPr lang="en-US" sz="1600" dirty="0">
                <a:solidFill>
                  <a:schemeClr val="bg2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arguments:</a:t>
            </a:r>
          </a:p>
          <a:p>
            <a:pPr lvl="1">
              <a:lnSpc>
                <a:spcPct val="100000"/>
              </a:lnSpc>
              <a:spcBef>
                <a:spcPts val="600"/>
              </a:spcBef>
              <a:buFont typeface="Courier New" panose="02070309020205020404" pitchFamily="49" charset="0"/>
              <a:buChar char="o"/>
            </a:pPr>
            <a:r>
              <a:rPr lang="en-US" sz="1600" b="1" dirty="0">
                <a:solidFill>
                  <a:schemeClr val="bg2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thread:</a:t>
            </a:r>
            <a:r>
              <a:rPr lang="en-US" sz="1600" dirty="0">
                <a:solidFill>
                  <a:schemeClr val="bg2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  Pointer to a unique identifier for the new thread. (output parameter)</a:t>
            </a:r>
          </a:p>
          <a:p>
            <a:pPr lvl="1">
              <a:lnSpc>
                <a:spcPct val="100000"/>
              </a:lnSpc>
              <a:spcBef>
                <a:spcPts val="600"/>
              </a:spcBef>
              <a:buFont typeface="Courier New" panose="02070309020205020404" pitchFamily="49" charset="0"/>
              <a:buChar char="o"/>
            </a:pPr>
            <a:r>
              <a:rPr lang="en-US" sz="1600" b="1" dirty="0" err="1">
                <a:solidFill>
                  <a:schemeClr val="bg2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attr</a:t>
            </a:r>
            <a:r>
              <a:rPr lang="en-US" sz="1600" b="1" dirty="0">
                <a:solidFill>
                  <a:schemeClr val="bg2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:</a:t>
            </a:r>
            <a:r>
              <a:rPr lang="en-US" sz="1600" dirty="0">
                <a:solidFill>
                  <a:schemeClr val="bg2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  An attribute object that may be used to set thread attributes. Use NULL for the default values.</a:t>
            </a:r>
          </a:p>
          <a:p>
            <a:pPr lvl="1">
              <a:lnSpc>
                <a:spcPct val="100000"/>
              </a:lnSpc>
              <a:spcBef>
                <a:spcPts val="600"/>
              </a:spcBef>
              <a:buFont typeface="Courier New" panose="02070309020205020404" pitchFamily="49" charset="0"/>
              <a:buChar char="o"/>
            </a:pPr>
            <a:r>
              <a:rPr lang="en-US" sz="1600" b="1" dirty="0" err="1">
                <a:solidFill>
                  <a:schemeClr val="bg2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start_routine</a:t>
            </a:r>
            <a:r>
              <a:rPr lang="en-US" sz="1600" b="1" dirty="0">
                <a:solidFill>
                  <a:schemeClr val="bg2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:</a:t>
            </a:r>
            <a:r>
              <a:rPr lang="en-US" sz="1600" dirty="0">
                <a:solidFill>
                  <a:schemeClr val="bg2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  The C routine that the thread will execute once it is created.</a:t>
            </a:r>
          </a:p>
          <a:p>
            <a:pPr lvl="1">
              <a:lnSpc>
                <a:spcPct val="100000"/>
              </a:lnSpc>
              <a:spcBef>
                <a:spcPts val="600"/>
              </a:spcBef>
              <a:buFont typeface="Courier New" panose="02070309020205020404" pitchFamily="49" charset="0"/>
              <a:buChar char="o"/>
            </a:pPr>
            <a:r>
              <a:rPr lang="en-US" sz="1600" b="1" dirty="0" err="1">
                <a:solidFill>
                  <a:schemeClr val="bg2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arg</a:t>
            </a:r>
            <a:r>
              <a:rPr lang="en-US" sz="1600" dirty="0">
                <a:solidFill>
                  <a:schemeClr val="bg2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:  A single argument that may be passed to </a:t>
            </a:r>
            <a:r>
              <a:rPr lang="en-US" sz="1600" i="1" dirty="0" err="1">
                <a:solidFill>
                  <a:schemeClr val="bg2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start_routine</a:t>
            </a:r>
            <a:r>
              <a:rPr lang="en-US" sz="1600" dirty="0">
                <a:solidFill>
                  <a:schemeClr val="bg2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. It must be passed by reference as a pointer cast of type void. NULL may be used if no argument is to be passed.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en-US" sz="1600" dirty="0">
                <a:solidFill>
                  <a:schemeClr val="bg2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Compile and link with –</a:t>
            </a:r>
            <a:r>
              <a:rPr lang="en-US" sz="1600" dirty="0" err="1">
                <a:solidFill>
                  <a:schemeClr val="bg2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pthread</a:t>
            </a:r>
            <a:r>
              <a:rPr lang="en-US" sz="1600" dirty="0">
                <a:solidFill>
                  <a:schemeClr val="bg2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.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0A37CAB-7BB6-4A8D-98D6-2B1318127402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16</a:t>
            </a:fld>
            <a:endParaRPr lang="en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0C7FF3F-4A8A-43FC-B622-C549558B5322}"/>
              </a:ext>
            </a:extLst>
          </p:cNvPr>
          <p:cNvSpPr/>
          <p:nvPr/>
        </p:nvSpPr>
        <p:spPr>
          <a:xfrm>
            <a:off x="311700" y="981576"/>
            <a:ext cx="6422571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n-US" dirty="0">
                <a:solidFill>
                  <a:srgbClr val="7030A0"/>
                </a:solidFill>
                <a:latin typeface="Roboto Mono" panose="020B0604020202020204" charset="0"/>
                <a:ea typeface="Roboto Mono" panose="020B0604020202020204" charset="0"/>
                <a:cs typeface="Courier New" pitchFamily="49" charset="0"/>
              </a:rPr>
              <a:t>#include </a:t>
            </a:r>
            <a:r>
              <a:rPr lang="en-US" dirty="0">
                <a:solidFill>
                  <a:srgbClr val="FF0000"/>
                </a:solidFill>
                <a:latin typeface="Roboto Mono" panose="020B0604020202020204" charset="0"/>
                <a:ea typeface="Roboto Mono" panose="020B0604020202020204" charset="0"/>
                <a:cs typeface="Courier New" pitchFamily="49" charset="0"/>
              </a:rPr>
              <a:t>&lt;</a:t>
            </a:r>
            <a:r>
              <a:rPr lang="en-US" dirty="0" err="1">
                <a:solidFill>
                  <a:srgbClr val="FF0000"/>
                </a:solidFill>
                <a:latin typeface="Roboto Mono" panose="020B0604020202020204" charset="0"/>
                <a:ea typeface="Roboto Mono" panose="020B0604020202020204" charset="0"/>
                <a:cs typeface="Courier New" pitchFamily="49" charset="0"/>
              </a:rPr>
              <a:t>pthread.h</a:t>
            </a:r>
            <a:r>
              <a:rPr lang="en-US" dirty="0">
                <a:solidFill>
                  <a:srgbClr val="FF0000"/>
                </a:solidFill>
                <a:latin typeface="Roboto Mono" panose="020B0604020202020204" charset="0"/>
                <a:ea typeface="Roboto Mono" panose="020B0604020202020204" charset="0"/>
                <a:cs typeface="Courier New" pitchFamily="49" charset="0"/>
              </a:rPr>
              <a:t>&gt;</a:t>
            </a:r>
            <a:endParaRPr lang="en-US" dirty="0">
              <a:latin typeface="Roboto Mono" panose="020B0604020202020204" charset="0"/>
              <a:ea typeface="Roboto Mono" panose="020B0604020202020204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dirty="0">
                <a:solidFill>
                  <a:srgbClr val="00B050"/>
                </a:solidFill>
                <a:latin typeface="Roboto Mono" panose="020B0604020202020204" charset="0"/>
                <a:ea typeface="Roboto Mono" panose="020B0604020202020204" charset="0"/>
                <a:cs typeface="Courier New" pitchFamily="49" charset="0"/>
              </a:rPr>
              <a:t>int</a:t>
            </a:r>
            <a:r>
              <a:rPr lang="en-US" dirty="0">
                <a:latin typeface="Roboto Mono" panose="020B0604020202020204" charset="0"/>
                <a:ea typeface="Roboto Mono" panose="020B0604020202020204" charset="0"/>
                <a:cs typeface="Courier New" pitchFamily="49" charset="0"/>
              </a:rPr>
              <a:t> </a:t>
            </a:r>
            <a:r>
              <a:rPr lang="en-US" dirty="0" err="1">
                <a:solidFill>
                  <a:schemeClr val="bg2"/>
                </a:solidFill>
                <a:latin typeface="Roboto Mono" panose="020B0604020202020204" charset="0"/>
                <a:ea typeface="Roboto Mono" panose="020B0604020202020204" charset="0"/>
                <a:cs typeface="Courier New" pitchFamily="49" charset="0"/>
              </a:rPr>
              <a:t>pthread_create</a:t>
            </a:r>
            <a:r>
              <a:rPr lang="en-US" dirty="0">
                <a:solidFill>
                  <a:schemeClr val="bg2"/>
                </a:solidFill>
                <a:latin typeface="Roboto Mono" panose="020B0604020202020204" charset="0"/>
                <a:ea typeface="Roboto Mono" panose="020B0604020202020204" charset="0"/>
                <a:cs typeface="Courier New" pitchFamily="49" charset="0"/>
              </a:rPr>
              <a:t>( </a:t>
            </a:r>
            <a:r>
              <a:rPr lang="en-US" dirty="0" err="1">
                <a:solidFill>
                  <a:schemeClr val="bg2"/>
                </a:solidFill>
                <a:latin typeface="Roboto Mono" panose="020B0604020202020204" charset="0"/>
                <a:ea typeface="Roboto Mono" panose="020B0604020202020204" charset="0"/>
                <a:cs typeface="Courier New" pitchFamily="49" charset="0"/>
              </a:rPr>
              <a:t>pthread_t</a:t>
            </a:r>
            <a:r>
              <a:rPr lang="en-US" dirty="0">
                <a:solidFill>
                  <a:schemeClr val="bg2"/>
                </a:solidFill>
                <a:latin typeface="Roboto Mono" panose="020B0604020202020204" charset="0"/>
                <a:ea typeface="Roboto Mono" panose="020B0604020202020204" charset="0"/>
                <a:cs typeface="Courier New" pitchFamily="49" charset="0"/>
              </a:rPr>
              <a:t> *thread, </a:t>
            </a:r>
          </a:p>
          <a:p>
            <a:pPr marL="0" indent="0">
              <a:buNone/>
            </a:pPr>
            <a:r>
              <a:rPr lang="en-US" dirty="0">
                <a:latin typeface="Roboto Mono" panose="020B0604020202020204" charset="0"/>
                <a:ea typeface="Roboto Mono" panose="020B0604020202020204" charset="0"/>
                <a:cs typeface="Courier New" pitchFamily="49" charset="0"/>
              </a:rPr>
              <a:t>			</a:t>
            </a:r>
            <a:r>
              <a:rPr lang="en-US" dirty="0">
                <a:solidFill>
                  <a:srgbClr val="00B050"/>
                </a:solidFill>
                <a:latin typeface="Roboto Mono" panose="020B0604020202020204" charset="0"/>
                <a:ea typeface="Roboto Mono" panose="020B0604020202020204" charset="0"/>
                <a:cs typeface="Courier New" pitchFamily="49" charset="0"/>
              </a:rPr>
              <a:t>const</a:t>
            </a:r>
            <a:r>
              <a:rPr lang="en-US" dirty="0">
                <a:latin typeface="Roboto Mono" panose="020B0604020202020204" charset="0"/>
                <a:ea typeface="Roboto Mono" panose="020B0604020202020204" charset="0"/>
                <a:cs typeface="Courier New" pitchFamily="49" charset="0"/>
              </a:rPr>
              <a:t> </a:t>
            </a:r>
            <a:r>
              <a:rPr lang="en-US" dirty="0" err="1">
                <a:latin typeface="Roboto Mono" panose="020B0604020202020204" charset="0"/>
                <a:ea typeface="Roboto Mono" panose="020B0604020202020204" charset="0"/>
                <a:cs typeface="Courier New" pitchFamily="49" charset="0"/>
              </a:rPr>
              <a:t>pthread_attr_t</a:t>
            </a:r>
            <a:r>
              <a:rPr lang="en-US" dirty="0">
                <a:latin typeface="Roboto Mono" panose="020B0604020202020204" charset="0"/>
                <a:ea typeface="Roboto Mono" panose="020B0604020202020204" charset="0"/>
                <a:cs typeface="Courier New" pitchFamily="49" charset="0"/>
              </a:rPr>
              <a:t> *</a:t>
            </a:r>
            <a:r>
              <a:rPr lang="en-US" dirty="0" err="1">
                <a:latin typeface="Roboto Mono" panose="020B0604020202020204" charset="0"/>
                <a:ea typeface="Roboto Mono" panose="020B0604020202020204" charset="0"/>
                <a:cs typeface="Courier New" pitchFamily="49" charset="0"/>
              </a:rPr>
              <a:t>attr</a:t>
            </a:r>
            <a:r>
              <a:rPr lang="en-US" dirty="0">
                <a:latin typeface="Roboto Mono" panose="020B0604020202020204" charset="0"/>
                <a:ea typeface="Roboto Mono" panose="020B0604020202020204" charset="0"/>
                <a:cs typeface="Courier New" pitchFamily="49" charset="0"/>
              </a:rPr>
              <a:t>, </a:t>
            </a:r>
          </a:p>
          <a:p>
            <a:pPr marL="0" indent="0">
              <a:buNone/>
            </a:pPr>
            <a:r>
              <a:rPr lang="en-US" dirty="0">
                <a:latin typeface="Roboto Mono" panose="020B0604020202020204" charset="0"/>
                <a:ea typeface="Roboto Mono" panose="020B0604020202020204" charset="0"/>
                <a:cs typeface="Courier New" pitchFamily="49" charset="0"/>
              </a:rPr>
              <a:t>			</a:t>
            </a:r>
            <a:r>
              <a:rPr lang="en-US" dirty="0">
                <a:solidFill>
                  <a:srgbClr val="00B050"/>
                </a:solidFill>
                <a:latin typeface="Roboto Mono" panose="020B0604020202020204" charset="0"/>
                <a:ea typeface="Roboto Mono" panose="020B0604020202020204" charset="0"/>
                <a:cs typeface="Courier New" pitchFamily="49" charset="0"/>
              </a:rPr>
              <a:t>void</a:t>
            </a:r>
            <a:r>
              <a:rPr lang="en-US" dirty="0">
                <a:latin typeface="Roboto Mono" panose="020B0604020202020204" charset="0"/>
                <a:ea typeface="Roboto Mono" panose="020B0604020202020204" charset="0"/>
                <a:cs typeface="Courier New" pitchFamily="49" charset="0"/>
              </a:rPr>
              <a:t> *(*</a:t>
            </a:r>
            <a:r>
              <a:rPr lang="en-US" dirty="0" err="1">
                <a:latin typeface="Roboto Mono" panose="020B0604020202020204" charset="0"/>
                <a:ea typeface="Roboto Mono" panose="020B0604020202020204" charset="0"/>
                <a:cs typeface="Courier New" pitchFamily="49" charset="0"/>
              </a:rPr>
              <a:t>start_routine</a:t>
            </a:r>
            <a:r>
              <a:rPr lang="en-US" dirty="0">
                <a:latin typeface="Roboto Mono" panose="020B0604020202020204" charset="0"/>
                <a:ea typeface="Roboto Mono" panose="020B0604020202020204" charset="0"/>
                <a:cs typeface="Courier New" pitchFamily="49" charset="0"/>
              </a:rPr>
              <a:t>) (void *), </a:t>
            </a:r>
          </a:p>
          <a:p>
            <a:pPr marL="0" indent="0">
              <a:buNone/>
            </a:pPr>
            <a:r>
              <a:rPr lang="en-US" dirty="0">
                <a:latin typeface="Roboto Mono" panose="020B0604020202020204" charset="0"/>
                <a:ea typeface="Roboto Mono" panose="020B0604020202020204" charset="0"/>
                <a:cs typeface="Courier New" pitchFamily="49" charset="0"/>
              </a:rPr>
              <a:t>			</a:t>
            </a:r>
            <a:r>
              <a:rPr lang="en-US" dirty="0">
                <a:solidFill>
                  <a:srgbClr val="00B050"/>
                </a:solidFill>
                <a:latin typeface="Roboto Mono" panose="020B0604020202020204" charset="0"/>
                <a:ea typeface="Roboto Mono" panose="020B0604020202020204" charset="0"/>
                <a:cs typeface="Courier New" pitchFamily="49" charset="0"/>
              </a:rPr>
              <a:t>void</a:t>
            </a:r>
            <a:r>
              <a:rPr lang="en-US" dirty="0">
                <a:latin typeface="Roboto Mono" panose="020B0604020202020204" charset="0"/>
                <a:ea typeface="Roboto Mono" panose="020B0604020202020204" charset="0"/>
                <a:cs typeface="Courier New" pitchFamily="49" charset="0"/>
              </a:rPr>
              <a:t> *</a:t>
            </a:r>
            <a:r>
              <a:rPr lang="en-US" dirty="0" err="1">
                <a:latin typeface="Roboto Mono" panose="020B0604020202020204" charset="0"/>
                <a:ea typeface="Roboto Mono" panose="020B0604020202020204" charset="0"/>
                <a:cs typeface="Courier New" pitchFamily="49" charset="0"/>
              </a:rPr>
              <a:t>arg</a:t>
            </a:r>
            <a:r>
              <a:rPr lang="en-US" dirty="0">
                <a:latin typeface="Roboto Mono" panose="020B0604020202020204" charset="0"/>
                <a:ea typeface="Roboto Mono" panose="020B0604020202020204" charset="0"/>
                <a:cs typeface="Courier New" pitchFamily="49" charset="0"/>
              </a:rPr>
              <a:t> );</a:t>
            </a:r>
            <a:endParaRPr lang="en-US" dirty="0">
              <a:latin typeface="Roboto Mono" panose="020B0604020202020204" charset="0"/>
              <a:ea typeface="Roboto Mono" panose="020B060402020202020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1418762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23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Threads - Quick Check</a:t>
            </a:r>
            <a:endParaRPr/>
          </a:p>
        </p:txBody>
      </p:sp>
      <p:sp>
        <p:nvSpPr>
          <p:cNvPr id="130" name="Google Shape;130;p23"/>
          <p:cNvSpPr txBox="1">
            <a:spLocks noGrp="1"/>
          </p:cNvSpPr>
          <p:nvPr>
            <p:ph type="body" idx="1"/>
          </p:nvPr>
        </p:nvSpPr>
        <p:spPr>
          <a:xfrm>
            <a:off x="251749" y="1152450"/>
            <a:ext cx="8520600" cy="1419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Arial"/>
              <a:buNone/>
            </a:pPr>
            <a:r>
              <a:rPr lang="en" sz="2000" dirty="0">
                <a:solidFill>
                  <a:schemeClr val="dk2"/>
                </a:solidFill>
                <a:latin typeface="Roboto Mono"/>
                <a:ea typeface="Roboto Mono"/>
                <a:cs typeface="Courier New" panose="02070309020205020404" pitchFamily="49" charset="0"/>
                <a:sym typeface="Roboto Mono"/>
              </a:rPr>
              <a:t>    MyClass onTheStack;</a:t>
            </a:r>
            <a:endParaRPr sz="2000" dirty="0">
              <a:solidFill>
                <a:schemeClr val="dk2"/>
              </a:solidFill>
              <a:latin typeface="Roboto Mono"/>
              <a:ea typeface="Roboto Mono"/>
              <a:cs typeface="Courier New" panose="02070309020205020404" pitchFamily="49" charset="0"/>
              <a:sym typeface="Roboto Mon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Arial"/>
              <a:buNone/>
            </a:pPr>
            <a:r>
              <a:rPr lang="en" sz="2000" dirty="0">
                <a:solidFill>
                  <a:schemeClr val="dk2"/>
                </a:solidFill>
                <a:latin typeface="Roboto Mono"/>
                <a:ea typeface="Roboto Mono"/>
                <a:cs typeface="Courier New" panose="02070309020205020404" pitchFamily="49" charset="0"/>
                <a:sym typeface="Roboto Mono"/>
              </a:rPr>
              <a:t>    </a:t>
            </a:r>
            <a:r>
              <a:rPr lang="en" sz="2000" dirty="0">
                <a:solidFill>
                  <a:srgbClr val="1A7E16"/>
                </a:solidFill>
                <a:latin typeface="Roboto Mono"/>
                <a:ea typeface="Roboto Mono"/>
                <a:cs typeface="Courier New" panose="02070309020205020404" pitchFamily="49" charset="0"/>
                <a:sym typeface="Roboto Mono"/>
              </a:rPr>
              <a:t>pthread_t</a:t>
            </a:r>
            <a:r>
              <a:rPr lang="en" sz="2000" dirty="0">
                <a:solidFill>
                  <a:schemeClr val="dk2"/>
                </a:solidFill>
                <a:latin typeface="Roboto Mono"/>
                <a:ea typeface="Roboto Mono"/>
                <a:cs typeface="Courier New" panose="02070309020205020404" pitchFamily="49" charset="0"/>
                <a:sym typeface="Roboto Mono"/>
              </a:rPr>
              <a:t> child;</a:t>
            </a:r>
            <a:endParaRPr sz="2000" dirty="0">
              <a:solidFill>
                <a:schemeClr val="dk2"/>
              </a:solidFill>
              <a:latin typeface="Roboto Mono"/>
              <a:ea typeface="Roboto Mono"/>
              <a:cs typeface="Courier New" panose="02070309020205020404" pitchFamily="49" charset="0"/>
              <a:sym typeface="Roboto Mon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Arial"/>
              <a:buNone/>
            </a:pPr>
            <a:r>
              <a:rPr lang="en" sz="2000" dirty="0">
                <a:solidFill>
                  <a:schemeClr val="dk2"/>
                </a:solidFill>
                <a:latin typeface="Roboto Mono"/>
                <a:ea typeface="Roboto Mono"/>
                <a:cs typeface="Courier New" panose="02070309020205020404" pitchFamily="49" charset="0"/>
                <a:sym typeface="Roboto Mono"/>
              </a:rPr>
              <a:t>    pthread_create(&amp;child, </a:t>
            </a:r>
            <a:r>
              <a:rPr lang="en" sz="2000" dirty="0">
                <a:solidFill>
                  <a:srgbClr val="1A7E16"/>
                </a:solidFill>
                <a:latin typeface="Roboto Mono"/>
                <a:ea typeface="Roboto Mono"/>
                <a:cs typeface="Courier New" panose="02070309020205020404" pitchFamily="49" charset="0"/>
                <a:sym typeface="Roboto Mono"/>
              </a:rPr>
              <a:t>nullptr</a:t>
            </a:r>
            <a:r>
              <a:rPr lang="en" sz="2000" dirty="0">
                <a:solidFill>
                  <a:schemeClr val="dk2"/>
                </a:solidFill>
                <a:latin typeface="Roboto Mono"/>
                <a:ea typeface="Roboto Mono"/>
                <a:cs typeface="Courier New" panose="02070309020205020404" pitchFamily="49" charset="0"/>
                <a:sym typeface="Roboto Mono"/>
              </a:rPr>
              <a:t>, foo, &amp;onTheStack);</a:t>
            </a:r>
            <a:endParaRPr sz="2000" dirty="0">
              <a:solidFill>
                <a:schemeClr val="dk2"/>
              </a:solidFill>
              <a:latin typeface="Roboto Mono"/>
              <a:ea typeface="Roboto Mono"/>
              <a:cs typeface="Courier New" panose="02070309020205020404" pitchFamily="49" charset="0"/>
              <a:sym typeface="Roboto Mono"/>
            </a:endParaRPr>
          </a:p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None/>
            </a:pPr>
            <a:endParaRPr sz="2000" dirty="0">
              <a:solidFill>
                <a:schemeClr val="dk2"/>
              </a:solidFill>
              <a:latin typeface="Roboto Mono"/>
              <a:ea typeface="Roboto Mono"/>
              <a:cs typeface="Roboto Mono"/>
              <a:sym typeface="Roboto Mono"/>
            </a:endParaRPr>
          </a:p>
        </p:txBody>
      </p:sp>
      <p:sp>
        <p:nvSpPr>
          <p:cNvPr id="131" name="Google Shape;131;p23"/>
          <p:cNvSpPr txBox="1"/>
          <p:nvPr/>
        </p:nvSpPr>
        <p:spPr>
          <a:xfrm>
            <a:off x="596900" y="2755900"/>
            <a:ext cx="7886700" cy="228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 dirty="0">
                <a:latin typeface="Source Sans Pro" panose="020B0503030403020204" pitchFamily="34" charset="0"/>
                <a:ea typeface="Source Sans Pro" panose="020B0503030403020204" pitchFamily="34" charset="0"/>
                <a:cs typeface="Roboto Mono"/>
                <a:sym typeface="Roboto Mono"/>
              </a:rPr>
              <a:t>onTheStack</a:t>
            </a:r>
            <a:r>
              <a:rPr lang="en" sz="2000" b="1" dirty="0">
                <a:solidFill>
                  <a:schemeClr val="dk1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" sz="2000" dirty="0">
                <a:solidFill>
                  <a:schemeClr val="dk1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is on the parent thread’s stack. However, each thread has its own stack! Can we still access onTheStack from the child? Why or why not?</a:t>
            </a:r>
            <a:endParaRPr sz="2000" dirty="0">
              <a:solidFill>
                <a:schemeClr val="dk1"/>
              </a:solidFill>
              <a:latin typeface="Source Sans Pro" panose="020B0503030403020204" pitchFamily="34" charset="0"/>
              <a:ea typeface="Source Sans Pro" panose="020B0503030403020204" pitchFamily="34" charset="0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000" dirty="0">
              <a:latin typeface="Source Sans Pro" panose="020B0503030403020204" pitchFamily="34" charset="0"/>
              <a:ea typeface="Source Sans Pro" panose="020B0503030403020204" pitchFamily="34" charset="0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Arial"/>
              <a:buNone/>
            </a:pPr>
            <a:r>
              <a:rPr lang="en" sz="20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Yes! All threads share an address space</a:t>
            </a:r>
            <a:endParaRPr sz="2000" dirty="0">
              <a:latin typeface="Source Sans Pro" panose="020B0503030403020204" pitchFamily="34" charset="0"/>
              <a:ea typeface="Source Sans Pro" panose="020B0503030403020204" pitchFamily="34" charset="0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000" dirty="0">
              <a:solidFill>
                <a:schemeClr val="dk1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sp>
        <p:nvSpPr>
          <p:cNvPr id="132" name="Google Shape;132;p23"/>
          <p:cNvSpPr txBox="1">
            <a:spLocks noGrp="1"/>
          </p:cNvSpPr>
          <p:nvPr>
            <p:ph type="sldNum" idx="12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17</a:t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600"/>
                                        <p:tgtEl>
                                          <p:spTgt spid="1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600"/>
                                        <p:tgtEl>
                                          <p:spTgt spid="1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600"/>
                                        <p:tgtEl>
                                          <p:spTgt spid="1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600"/>
                                        <p:tgtEl>
                                          <p:spTgt spid="1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AAD3CB-BE64-4D09-B731-B738EED24B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Terminating Threads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6DC4572-493B-4B79-A314-40AC5A9F8E4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solidFill>
                  <a:schemeClr val="bg2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There are several ways in which a thread may be terminated:</a:t>
            </a:r>
          </a:p>
          <a:p>
            <a:pPr lvl="1">
              <a:spcBef>
                <a:spcPts val="600"/>
              </a:spcBef>
            </a:pPr>
            <a:r>
              <a:rPr lang="en-US" sz="1800" dirty="0">
                <a:solidFill>
                  <a:schemeClr val="bg2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The thread returns normally from its starting routine; Its work is done.</a:t>
            </a:r>
          </a:p>
          <a:p>
            <a:pPr lvl="1">
              <a:spcBef>
                <a:spcPts val="600"/>
              </a:spcBef>
            </a:pPr>
            <a:r>
              <a:rPr lang="en-US" sz="1800" dirty="0">
                <a:solidFill>
                  <a:schemeClr val="bg2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The thread makes a call to the </a:t>
            </a:r>
            <a:r>
              <a:rPr lang="en-US" sz="1800" dirty="0" err="1">
                <a:solidFill>
                  <a:schemeClr val="bg2"/>
                </a:solidFill>
                <a:latin typeface="Courier New" panose="02070309020205020404" pitchFamily="49" charset="0"/>
                <a:ea typeface="Source Sans Pro" panose="020B0503030403020204" pitchFamily="34" charset="0"/>
                <a:cs typeface="Courier New" panose="02070309020205020404" pitchFamily="49" charset="0"/>
              </a:rPr>
              <a:t>pthread_exit</a:t>
            </a:r>
            <a:r>
              <a:rPr lang="en-US" sz="1800" dirty="0">
                <a:solidFill>
                  <a:schemeClr val="bg2"/>
                </a:solidFill>
                <a:latin typeface="Courier New" panose="02070309020205020404" pitchFamily="49" charset="0"/>
                <a:ea typeface="Source Sans Pro" panose="020B0503030403020204" pitchFamily="34" charset="0"/>
                <a:cs typeface="Courier New" panose="02070309020205020404" pitchFamily="49" charset="0"/>
              </a:rPr>
              <a:t> </a:t>
            </a:r>
            <a:r>
              <a:rPr lang="en-US" sz="1800" dirty="0">
                <a:solidFill>
                  <a:schemeClr val="bg2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subroutine - whether its work is done or not.</a:t>
            </a:r>
          </a:p>
          <a:p>
            <a:pPr lvl="1">
              <a:spcBef>
                <a:spcPts val="600"/>
              </a:spcBef>
            </a:pPr>
            <a:r>
              <a:rPr lang="en-US" sz="1800" dirty="0">
                <a:solidFill>
                  <a:schemeClr val="bg2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The thread is canceled by another thread via the </a:t>
            </a:r>
            <a:r>
              <a:rPr lang="en-US" sz="1800" dirty="0" err="1">
                <a:solidFill>
                  <a:schemeClr val="bg2"/>
                </a:solidFill>
                <a:latin typeface="Courier New" panose="02070309020205020404" pitchFamily="49" charset="0"/>
                <a:ea typeface="Source Sans Pro" panose="020B0503030403020204" pitchFamily="34" charset="0"/>
                <a:cs typeface="Courier New" panose="02070309020205020404" pitchFamily="49" charset="0"/>
              </a:rPr>
              <a:t>pthread_cancel</a:t>
            </a:r>
            <a:r>
              <a:rPr lang="en-US" sz="1800" dirty="0">
                <a:solidFill>
                  <a:schemeClr val="bg2"/>
                </a:solidFill>
                <a:latin typeface="Courier New" panose="02070309020205020404" pitchFamily="49" charset="0"/>
                <a:ea typeface="Source Sans Pro" panose="020B0503030403020204" pitchFamily="34" charset="0"/>
                <a:cs typeface="Courier New" panose="02070309020205020404" pitchFamily="49" charset="0"/>
              </a:rPr>
              <a:t> </a:t>
            </a:r>
            <a:r>
              <a:rPr lang="en-US" sz="1800" dirty="0">
                <a:solidFill>
                  <a:schemeClr val="bg2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routine.</a:t>
            </a:r>
          </a:p>
          <a:p>
            <a:pPr lvl="1">
              <a:spcBef>
                <a:spcPts val="600"/>
              </a:spcBef>
            </a:pPr>
            <a:r>
              <a:rPr lang="en-US" sz="1800" dirty="0">
                <a:solidFill>
                  <a:schemeClr val="bg2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The entire process is terminated due to making a call to either the </a:t>
            </a:r>
            <a:r>
              <a:rPr lang="en-US" sz="1800" dirty="0">
                <a:solidFill>
                  <a:schemeClr val="bg2"/>
                </a:solidFill>
                <a:latin typeface="Courier New" panose="02070309020205020404" pitchFamily="49" charset="0"/>
                <a:ea typeface="Source Sans Pro" panose="020B0503030403020204" pitchFamily="34" charset="0"/>
                <a:cs typeface="Courier New" panose="02070309020205020404" pitchFamily="49" charset="0"/>
              </a:rPr>
              <a:t>exec() </a:t>
            </a:r>
            <a:r>
              <a:rPr lang="en-US" sz="1800" dirty="0">
                <a:solidFill>
                  <a:schemeClr val="bg2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or </a:t>
            </a:r>
            <a:r>
              <a:rPr lang="en-US" sz="1800" dirty="0">
                <a:solidFill>
                  <a:schemeClr val="bg2"/>
                </a:solidFill>
                <a:latin typeface="Courier New" panose="02070309020205020404" pitchFamily="49" charset="0"/>
                <a:ea typeface="Source Sans Pro" panose="020B0503030403020204" pitchFamily="34" charset="0"/>
                <a:cs typeface="Courier New" panose="02070309020205020404" pitchFamily="49" charset="0"/>
              </a:rPr>
              <a:t>exit()</a:t>
            </a:r>
            <a:r>
              <a:rPr lang="en-US" sz="1800" dirty="0">
                <a:solidFill>
                  <a:schemeClr val="bg2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Courier New" pitchFamily="49" charset="0"/>
              </a:rPr>
              <a:t>.</a:t>
            </a:r>
          </a:p>
          <a:p>
            <a:pPr lvl="1">
              <a:spcBef>
                <a:spcPts val="600"/>
              </a:spcBef>
            </a:pPr>
            <a:r>
              <a:rPr lang="en-US" sz="1800" dirty="0">
                <a:solidFill>
                  <a:schemeClr val="bg2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If </a:t>
            </a:r>
            <a:r>
              <a:rPr lang="en-US" sz="1800" dirty="0">
                <a:solidFill>
                  <a:schemeClr val="bg2"/>
                </a:solidFill>
                <a:latin typeface="Courier New" panose="02070309020205020404" pitchFamily="49" charset="0"/>
                <a:ea typeface="Source Sans Pro" panose="020B0503030403020204" pitchFamily="34" charset="0"/>
                <a:cs typeface="Courier New" panose="02070309020205020404" pitchFamily="49" charset="0"/>
              </a:rPr>
              <a:t>main()</a:t>
            </a:r>
            <a:r>
              <a:rPr lang="en-US" sz="1800" dirty="0">
                <a:solidFill>
                  <a:schemeClr val="bg2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finishes first, without calling </a:t>
            </a:r>
            <a:r>
              <a:rPr lang="en-US" sz="1800" dirty="0" err="1">
                <a:solidFill>
                  <a:schemeClr val="bg2"/>
                </a:solidFill>
                <a:latin typeface="Courier New" panose="02070309020205020404" pitchFamily="49" charset="0"/>
                <a:ea typeface="Source Sans Pro" panose="020B0503030403020204" pitchFamily="34" charset="0"/>
                <a:cs typeface="Courier New" panose="02070309020205020404" pitchFamily="49" charset="0"/>
              </a:rPr>
              <a:t>pthread_exit</a:t>
            </a:r>
            <a:r>
              <a:rPr lang="en-US" sz="1800" dirty="0">
                <a:solidFill>
                  <a:schemeClr val="bg2"/>
                </a:solidFill>
                <a:latin typeface="Courier New" panose="02070309020205020404" pitchFamily="49" charset="0"/>
                <a:ea typeface="Source Sans Pro" panose="020B0503030403020204" pitchFamily="34" charset="0"/>
                <a:cs typeface="Courier New" panose="02070309020205020404" pitchFamily="49" charset="0"/>
              </a:rPr>
              <a:t> </a:t>
            </a:r>
            <a:r>
              <a:rPr lang="en-US" sz="1800" dirty="0">
                <a:solidFill>
                  <a:schemeClr val="bg2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explicitly itself.</a:t>
            </a:r>
          </a:p>
          <a:p>
            <a:endParaRPr lang="en-US" dirty="0">
              <a:solidFill>
                <a:schemeClr val="bg2"/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1CF717B-EF0D-49A7-81E9-EE3975358C74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18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402823796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01F1AB-6665-41A2-9F82-57F7813EE6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pthread_exit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44A9F46-7D0D-4187-AD0E-37169083AE4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11700" y="1623851"/>
            <a:ext cx="8520600" cy="2974053"/>
          </a:xfrm>
        </p:spPr>
        <p:txBody>
          <a:bodyPr/>
          <a:lstStyle/>
          <a:p>
            <a:r>
              <a:rPr lang="en-US" dirty="0">
                <a:solidFill>
                  <a:schemeClr val="bg2"/>
                </a:solidFill>
                <a:cs typeface="Courier New" pitchFamily="49" charset="0"/>
              </a:rPr>
              <a:t>Allows the user to terminate a thread and to </a:t>
            </a:r>
            <a:r>
              <a:rPr lang="en-US" dirty="0">
                <a:solidFill>
                  <a:schemeClr val="bg2"/>
                </a:solidFill>
              </a:rPr>
              <a:t>specify an optional termination status parameter, </a:t>
            </a:r>
            <a:r>
              <a:rPr lang="en-US" i="1" dirty="0" err="1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retval</a:t>
            </a:r>
            <a:r>
              <a:rPr lang="en-US" dirty="0">
                <a:solidFill>
                  <a:schemeClr val="bg2"/>
                </a:solidFill>
              </a:rPr>
              <a:t>.</a:t>
            </a:r>
          </a:p>
          <a:p>
            <a:r>
              <a:rPr lang="en-US" dirty="0">
                <a:solidFill>
                  <a:schemeClr val="bg2"/>
                </a:solidFill>
              </a:rPr>
              <a:t>In subroutines that execute to completion normally, you can often dispense with calling </a:t>
            </a:r>
            <a:r>
              <a:rPr lang="en-US" dirty="0" err="1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pthread_exit</a:t>
            </a:r>
            <a:r>
              <a:rPr lang="en-US" dirty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().</a:t>
            </a:r>
          </a:p>
          <a:p>
            <a:r>
              <a:rPr lang="en-US" dirty="0">
                <a:solidFill>
                  <a:schemeClr val="bg2"/>
                </a:solidFill>
              </a:rPr>
              <a:t>Calling </a:t>
            </a:r>
            <a:r>
              <a:rPr lang="en-US" dirty="0" err="1">
                <a:solidFill>
                  <a:schemeClr val="bg2"/>
                </a:solidFill>
              </a:rPr>
              <a:t>pthread_exit</a:t>
            </a:r>
            <a:r>
              <a:rPr lang="en-US" dirty="0">
                <a:solidFill>
                  <a:schemeClr val="bg2"/>
                </a:solidFill>
              </a:rPr>
              <a:t>() from main():</a:t>
            </a:r>
          </a:p>
          <a:p>
            <a:pPr lvl="1">
              <a:spcBef>
                <a:spcPts val="600"/>
              </a:spcBef>
            </a:pPr>
            <a:r>
              <a:rPr lang="en-US" sz="1600" dirty="0">
                <a:solidFill>
                  <a:schemeClr val="bg2"/>
                </a:solidFill>
              </a:rPr>
              <a:t>If </a:t>
            </a:r>
            <a:r>
              <a:rPr lang="en-US" sz="1600" dirty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main()</a:t>
            </a:r>
            <a:r>
              <a:rPr lang="en-US" sz="1600" dirty="0">
                <a:solidFill>
                  <a:schemeClr val="bg2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chemeClr val="bg2"/>
                </a:solidFill>
              </a:rPr>
              <a:t>finishes before the threads it spawned and does not call </a:t>
            </a:r>
            <a:r>
              <a:rPr lang="en-US" sz="1600" dirty="0" err="1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pthread_exit</a:t>
            </a:r>
            <a:r>
              <a:rPr lang="en-US" sz="1600" dirty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  <a:r>
              <a:rPr lang="en-US" sz="1600" dirty="0">
                <a:solidFill>
                  <a:schemeClr val="bg2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Courier New" panose="02070309020205020404" pitchFamily="49" charset="0"/>
              </a:rPr>
              <a:t> </a:t>
            </a:r>
            <a:r>
              <a:rPr lang="en-US" sz="1600" dirty="0">
                <a:solidFill>
                  <a:schemeClr val="bg2"/>
                </a:solidFill>
              </a:rPr>
              <a:t>explicitly, all the threads it created will terminate.</a:t>
            </a:r>
            <a:endParaRPr lang="en-US" sz="1600" dirty="0">
              <a:solidFill>
                <a:schemeClr val="bg2"/>
              </a:solidFill>
              <a:cs typeface="Courier New" pitchFamily="49" charset="0"/>
            </a:endParaRPr>
          </a:p>
          <a:p>
            <a:pPr lvl="1">
              <a:spcBef>
                <a:spcPts val="600"/>
              </a:spcBef>
            </a:pPr>
            <a:r>
              <a:rPr lang="en-US" sz="1600" dirty="0">
                <a:solidFill>
                  <a:schemeClr val="bg2"/>
                </a:solidFill>
                <a:cs typeface="Courier New" pitchFamily="49" charset="0"/>
              </a:rPr>
              <a:t>To allow other threads to continue execution, the main thread should terminate by calling </a:t>
            </a:r>
            <a:r>
              <a:rPr lang="en-US" sz="1600" dirty="0" err="1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pthread_exit</a:t>
            </a:r>
            <a:r>
              <a:rPr lang="en-US" sz="1600" dirty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  <a:r>
              <a:rPr lang="en-US" sz="1600" dirty="0">
                <a:solidFill>
                  <a:schemeClr val="bg2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chemeClr val="bg2"/>
                </a:solidFill>
                <a:cs typeface="Courier New" pitchFamily="49" charset="0"/>
              </a:rPr>
              <a:t>rather than </a:t>
            </a:r>
            <a:r>
              <a:rPr lang="en-US" sz="1600" dirty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exit()</a:t>
            </a:r>
            <a:r>
              <a:rPr lang="en-US" sz="1600" dirty="0">
                <a:solidFill>
                  <a:schemeClr val="bg2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Courier New" panose="02070309020205020404" pitchFamily="49" charset="0"/>
              </a:rPr>
              <a:t>.</a:t>
            </a:r>
          </a:p>
          <a:p>
            <a:pPr marL="2882900" lvl="6" indent="0">
              <a:buNone/>
            </a:pPr>
            <a:r>
              <a:rPr lang="en-US" dirty="0">
                <a:solidFill>
                  <a:schemeClr val="accent1"/>
                </a:solidFill>
              </a:rPr>
              <a:t>Demo simple_pthreads.cc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450EE4E-70B2-42DB-A137-09DDBBB39DB2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19</a:t>
            </a:fld>
            <a:endParaRPr lang="en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9C93B83-75BB-43AF-A107-E69E0E68C209}"/>
              </a:ext>
            </a:extLst>
          </p:cNvPr>
          <p:cNvSpPr/>
          <p:nvPr/>
        </p:nvSpPr>
        <p:spPr>
          <a:xfrm>
            <a:off x="311700" y="1176861"/>
            <a:ext cx="4710243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n-US" sz="1600" dirty="0">
                <a:solidFill>
                  <a:srgbClr val="00B050"/>
                </a:solidFill>
                <a:latin typeface="Roboto Mono" panose="020B0604020202020204" charset="0"/>
                <a:ea typeface="Roboto Mono" panose="020B0604020202020204" charset="0"/>
                <a:cs typeface="Courier New" pitchFamily="49" charset="0"/>
              </a:rPr>
              <a:t>void</a:t>
            </a:r>
            <a:r>
              <a:rPr lang="en-US" sz="1600" dirty="0">
                <a:latin typeface="Roboto Mono" panose="020B0604020202020204" charset="0"/>
                <a:ea typeface="Roboto Mono" panose="020B0604020202020204" charset="0"/>
                <a:cs typeface="Courier New" pitchFamily="49" charset="0"/>
              </a:rPr>
              <a:t> </a:t>
            </a:r>
            <a:r>
              <a:rPr lang="en-US" sz="1600" dirty="0" err="1">
                <a:latin typeface="Roboto Mono" panose="020B0604020202020204" charset="0"/>
                <a:ea typeface="Roboto Mono" panose="020B0604020202020204" charset="0"/>
                <a:cs typeface="Courier New" pitchFamily="49" charset="0"/>
              </a:rPr>
              <a:t>pthread_exit</a:t>
            </a:r>
            <a:r>
              <a:rPr lang="en-US" sz="1600" dirty="0">
                <a:latin typeface="Roboto Mono" panose="020B0604020202020204" charset="0"/>
                <a:ea typeface="Roboto Mono" panose="020B0604020202020204" charset="0"/>
                <a:cs typeface="Courier New" pitchFamily="49" charset="0"/>
              </a:rPr>
              <a:t>(</a:t>
            </a:r>
            <a:r>
              <a:rPr lang="en-US" sz="1600" dirty="0">
                <a:solidFill>
                  <a:srgbClr val="00B050"/>
                </a:solidFill>
                <a:latin typeface="Roboto Mono" panose="020B0604020202020204" charset="0"/>
                <a:ea typeface="Roboto Mono" panose="020B0604020202020204" charset="0"/>
                <a:cs typeface="Courier New" pitchFamily="49" charset="0"/>
              </a:rPr>
              <a:t>void</a:t>
            </a:r>
            <a:r>
              <a:rPr lang="en-US" sz="1600" dirty="0">
                <a:latin typeface="Roboto Mono" panose="020B0604020202020204" charset="0"/>
                <a:ea typeface="Roboto Mono" panose="020B0604020202020204" charset="0"/>
                <a:cs typeface="Courier New" pitchFamily="49" charset="0"/>
              </a:rPr>
              <a:t> *</a:t>
            </a:r>
            <a:r>
              <a:rPr lang="en-US" sz="1600" dirty="0" err="1">
                <a:latin typeface="Roboto Mono" panose="020B0604020202020204" charset="0"/>
                <a:ea typeface="Roboto Mono" panose="020B0604020202020204" charset="0"/>
                <a:cs typeface="Courier New" pitchFamily="49" charset="0"/>
              </a:rPr>
              <a:t>retval</a:t>
            </a:r>
            <a:r>
              <a:rPr lang="en-US" sz="1600" dirty="0">
                <a:latin typeface="Roboto Mono" panose="020B0604020202020204" charset="0"/>
                <a:ea typeface="Roboto Mono" panose="020B0604020202020204" charset="0"/>
                <a:cs typeface="Courier New" pitchFamily="49" charset="0"/>
              </a:rPr>
              <a:t>);</a:t>
            </a:r>
          </a:p>
        </p:txBody>
      </p:sp>
    </p:spTree>
    <p:extLst>
      <p:ext uri="{BB962C8B-B14F-4D97-AF65-F5344CB8AC3E}">
        <p14:creationId xmlns:p14="http://schemas.microsoft.com/office/powerpoint/2010/main" val="10834464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Logistics:</a:t>
            </a:r>
            <a:endParaRPr/>
          </a:p>
        </p:txBody>
      </p:sp>
      <p:sp>
        <p:nvSpPr>
          <p:cNvPr id="67" name="Google Shape;67;p1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dirty="0">
                <a:solidFill>
                  <a:schemeClr val="accent1"/>
                </a:solidFill>
              </a:rPr>
              <a:t>Due Monday (06/01):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dirty="0">
                <a:solidFill>
                  <a:schemeClr val="accent1"/>
                </a:solidFill>
              </a:rPr>
              <a:t>	Exercise 17 - </a:t>
            </a:r>
            <a:r>
              <a:rPr lang="en-US" sz="2400" dirty="0" err="1">
                <a:solidFill>
                  <a:schemeClr val="accent1"/>
                </a:solidFill>
              </a:rPr>
              <a:t>pthreads</a:t>
            </a:r>
            <a:endParaRPr lang="en" sz="2400" dirty="0">
              <a:solidFill>
                <a:schemeClr val="accent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" sz="2400" dirty="0">
              <a:solidFill>
                <a:schemeClr val="accent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dirty="0">
                <a:solidFill>
                  <a:schemeClr val="accent1"/>
                </a:solidFill>
              </a:rPr>
              <a:t>Due </a:t>
            </a:r>
            <a:r>
              <a:rPr lang="en-US" sz="2400" dirty="0">
                <a:solidFill>
                  <a:schemeClr val="accent1"/>
                </a:solidFill>
              </a:rPr>
              <a:t>next Thursday</a:t>
            </a:r>
            <a:r>
              <a:rPr lang="en" sz="2400" dirty="0">
                <a:solidFill>
                  <a:schemeClr val="accent1"/>
                </a:solidFill>
              </a:rPr>
              <a:t> (06/04):</a:t>
            </a:r>
            <a:br>
              <a:rPr lang="en" sz="2400" dirty="0">
                <a:solidFill>
                  <a:schemeClr val="accent1"/>
                </a:solidFill>
              </a:rPr>
            </a:br>
            <a:r>
              <a:rPr lang="en" sz="2400" dirty="0">
                <a:solidFill>
                  <a:schemeClr val="accent1"/>
                </a:solidFill>
              </a:rPr>
              <a:t>	HW4 (Can use two late days)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" sz="2400" dirty="0">
              <a:solidFill>
                <a:schemeClr val="accent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dirty="0">
                <a:solidFill>
                  <a:schemeClr val="accent1"/>
                </a:solidFill>
              </a:rPr>
              <a:t>How is </a:t>
            </a:r>
            <a:r>
              <a:rPr lang="en-US" sz="2400" dirty="0">
                <a:solidFill>
                  <a:schemeClr val="accent1"/>
                </a:solidFill>
              </a:rPr>
              <a:t>HW4 going? Any questions?</a:t>
            </a:r>
            <a:endParaRPr sz="2400" dirty="0">
              <a:solidFill>
                <a:srgbClr val="434343"/>
              </a:solidFill>
            </a:endParaRPr>
          </a:p>
        </p:txBody>
      </p:sp>
      <p:sp>
        <p:nvSpPr>
          <p:cNvPr id="68" name="Google Shape;68;p14"/>
          <p:cNvSpPr txBox="1">
            <a:spLocks noGrp="1"/>
          </p:cNvSpPr>
          <p:nvPr>
            <p:ph type="sldNum" idx="12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2</a:t>
            </a:fld>
            <a:endParaRPr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p2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Threads - Gotchas</a:t>
            </a:r>
            <a:endParaRPr/>
          </a:p>
        </p:txBody>
      </p:sp>
      <p:sp>
        <p:nvSpPr>
          <p:cNvPr id="138" name="Google Shape;138;p2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1330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marR="0" lvl="0" indent="-3556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Source Sans Pro"/>
              <a:buChar char="●"/>
            </a:pPr>
            <a:r>
              <a:rPr lang="en" sz="2000" dirty="0">
                <a:solidFill>
                  <a:srgbClr val="000000"/>
                </a:solidFill>
              </a:rPr>
              <a:t>Resources (heap-allocated storage, file descriptors, etc)</a:t>
            </a:r>
            <a:endParaRPr sz="2000" dirty="0">
              <a:solidFill>
                <a:srgbClr val="000000"/>
              </a:solidFill>
            </a:endParaRPr>
          </a:p>
          <a:p>
            <a:pPr marL="914400" marR="0" lvl="1" indent="-3556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Char char="○"/>
            </a:pPr>
            <a:r>
              <a:rPr lang="en" sz="2000" dirty="0">
                <a:solidFill>
                  <a:srgbClr val="000000"/>
                </a:solidFill>
              </a:rPr>
              <a:t>Often shared between multiple threads</a:t>
            </a:r>
            <a:endParaRPr sz="2000" dirty="0">
              <a:solidFill>
                <a:srgbClr val="000000"/>
              </a:solidFill>
            </a:endParaRPr>
          </a:p>
          <a:p>
            <a:pPr marL="914400" marR="0" lvl="1" indent="-3556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Char char="○"/>
            </a:pPr>
            <a:r>
              <a:rPr lang="en" sz="2000" dirty="0">
                <a:solidFill>
                  <a:srgbClr val="000000"/>
                </a:solidFill>
              </a:rPr>
              <a:t>Must be allocated / deallocated </a:t>
            </a:r>
            <a:r>
              <a:rPr lang="en" sz="2000" i="1" dirty="0">
                <a:solidFill>
                  <a:srgbClr val="000000"/>
                </a:solidFill>
              </a:rPr>
              <a:t>exactly once</a:t>
            </a:r>
            <a:endParaRPr sz="2000" i="1" dirty="0">
              <a:solidFill>
                <a:srgbClr val="000000"/>
              </a:solidFill>
            </a:endParaRPr>
          </a:p>
          <a:p>
            <a:pPr marL="914400" marR="0" lvl="1" indent="-3556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Char char="○"/>
            </a:pPr>
            <a:r>
              <a:rPr lang="en" sz="2000" dirty="0">
                <a:solidFill>
                  <a:srgbClr val="000000"/>
                </a:solidFill>
              </a:rPr>
              <a:t>Don’t use deallocated resources from other threads</a:t>
            </a:r>
            <a:endParaRPr sz="2000" dirty="0">
              <a:solidFill>
                <a:srgbClr val="000000"/>
              </a:solidFill>
            </a:endParaRPr>
          </a:p>
        </p:txBody>
      </p:sp>
      <p:sp>
        <p:nvSpPr>
          <p:cNvPr id="139" name="Google Shape;139;p24"/>
          <p:cNvSpPr txBox="1"/>
          <p:nvPr/>
        </p:nvSpPr>
        <p:spPr>
          <a:xfrm>
            <a:off x="444500" y="2737850"/>
            <a:ext cx="8520600" cy="2235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dirty="0">
                <a:latin typeface="Roboto Mono"/>
                <a:ea typeface="Roboto Mono"/>
                <a:cs typeface="Roboto Mono"/>
                <a:sym typeface="Roboto Mono"/>
              </a:rPr>
              <a:t>buf = new </a:t>
            </a:r>
            <a:r>
              <a:rPr lang="en" sz="1800" dirty="0">
                <a:solidFill>
                  <a:srgbClr val="1A7E16"/>
                </a:solidFill>
                <a:latin typeface="Roboto Mono"/>
                <a:ea typeface="Roboto Mono"/>
                <a:cs typeface="Roboto Mono"/>
                <a:sym typeface="Roboto Mono"/>
              </a:rPr>
              <a:t>int</a:t>
            </a:r>
            <a:r>
              <a:rPr lang="en" sz="1800" dirty="0">
                <a:latin typeface="Roboto Mono"/>
                <a:ea typeface="Roboto Mono"/>
                <a:cs typeface="Roboto Mono"/>
                <a:sym typeface="Roboto Mono"/>
              </a:rPr>
              <a:t>[BUFSIZE];</a:t>
            </a:r>
            <a:endParaRPr sz="1800" dirty="0"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dirty="0">
                <a:latin typeface="Roboto Mono"/>
                <a:ea typeface="Roboto Mono"/>
                <a:cs typeface="Roboto Mono"/>
                <a:sym typeface="Roboto Mono"/>
              </a:rPr>
              <a:t>...</a:t>
            </a:r>
            <a:endParaRPr sz="1800" dirty="0"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dirty="0">
                <a:latin typeface="Roboto Mono"/>
                <a:ea typeface="Roboto Mono"/>
                <a:cs typeface="Roboto Mono"/>
                <a:sym typeface="Roboto Mono"/>
              </a:rPr>
              <a:t>if (!handleRequest(buf, req, len)) {</a:t>
            </a:r>
            <a:endParaRPr sz="1800" dirty="0"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dirty="0">
                <a:latin typeface="Roboto Mono"/>
                <a:ea typeface="Roboto Mono"/>
                <a:cs typeface="Roboto Mono"/>
                <a:sym typeface="Roboto Mono"/>
              </a:rPr>
              <a:t>	delete[] buf; </a:t>
            </a:r>
            <a:r>
              <a:rPr lang="en" sz="1800" dirty="0">
                <a:solidFill>
                  <a:srgbClr val="1155CC"/>
                </a:solidFill>
                <a:latin typeface="Roboto Mono"/>
                <a:ea typeface="Roboto Mono"/>
                <a:cs typeface="Roboto Mono"/>
                <a:sym typeface="Roboto Mono"/>
              </a:rPr>
              <a:t>// buf was allocated in this thread</a:t>
            </a:r>
            <a:endParaRPr sz="1800" dirty="0">
              <a:solidFill>
                <a:srgbClr val="1155CC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dirty="0">
                <a:latin typeface="Roboto Mono"/>
                <a:ea typeface="Roboto Mono"/>
                <a:cs typeface="Roboto Mono"/>
                <a:sym typeface="Roboto Mono"/>
              </a:rPr>
              <a:t>	close(fd); </a:t>
            </a:r>
            <a:r>
              <a:rPr lang="en" sz="1800" dirty="0">
                <a:solidFill>
                  <a:srgbClr val="1155CC"/>
                </a:solidFill>
                <a:latin typeface="Roboto Mono"/>
                <a:ea typeface="Roboto Mono"/>
                <a:cs typeface="Roboto Mono"/>
                <a:sym typeface="Roboto Mono"/>
              </a:rPr>
              <a:t>// is somebody else going to try to use fd???</a:t>
            </a:r>
            <a:endParaRPr sz="1800" dirty="0">
              <a:solidFill>
                <a:srgbClr val="1155CC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dirty="0">
                <a:latin typeface="Roboto Mono"/>
                <a:ea typeface="Roboto Mono"/>
                <a:cs typeface="Roboto Mono"/>
                <a:sym typeface="Roboto Mono"/>
              </a:rPr>
              <a:t>	pthread_exit(</a:t>
            </a:r>
            <a:r>
              <a:rPr lang="en" sz="1800" dirty="0">
                <a:solidFill>
                  <a:srgbClr val="CC0000"/>
                </a:solidFill>
                <a:latin typeface="Roboto Mono"/>
                <a:ea typeface="Roboto Mono"/>
                <a:cs typeface="Roboto Mono"/>
                <a:sym typeface="Roboto Mono"/>
              </a:rPr>
              <a:t>nullptr</a:t>
            </a:r>
            <a:r>
              <a:rPr lang="en" sz="1800" dirty="0">
                <a:latin typeface="Roboto Mono"/>
                <a:ea typeface="Roboto Mono"/>
                <a:cs typeface="Roboto Mono"/>
                <a:sym typeface="Roboto Mono"/>
              </a:rPr>
              <a:t>);</a:t>
            </a:r>
            <a:endParaRPr sz="1800" dirty="0"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dirty="0">
                <a:latin typeface="Roboto Mono"/>
                <a:ea typeface="Roboto Mono"/>
                <a:cs typeface="Roboto Mono"/>
                <a:sym typeface="Roboto Mono"/>
              </a:rPr>
              <a:t>}</a:t>
            </a:r>
            <a:endParaRPr sz="1800" dirty="0">
              <a:latin typeface="Roboto Mono"/>
              <a:ea typeface="Roboto Mono"/>
              <a:cs typeface="Roboto Mono"/>
              <a:sym typeface="Roboto Mono"/>
            </a:endParaRPr>
          </a:p>
        </p:txBody>
      </p:sp>
      <p:sp>
        <p:nvSpPr>
          <p:cNvPr id="140" name="Google Shape;140;p24"/>
          <p:cNvSpPr txBox="1">
            <a:spLocks noGrp="1"/>
          </p:cNvSpPr>
          <p:nvPr>
            <p:ph type="sldNum" idx="12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20</a:t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C3C445-0DEA-46AD-9F2A-62E8A56E09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pthread_join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F30B6E8-C426-4B0E-B1CA-37E9A6D839A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11700" y="1734457"/>
            <a:ext cx="8520600" cy="2834418"/>
          </a:xfrm>
        </p:spPr>
        <p:txBody>
          <a:bodyPr/>
          <a:lstStyle/>
          <a:p>
            <a:r>
              <a:rPr lang="en-US" dirty="0">
                <a:solidFill>
                  <a:schemeClr val="bg2"/>
                </a:solidFill>
              </a:rPr>
              <a:t>Synchronization between threads. </a:t>
            </a:r>
          </a:p>
          <a:p>
            <a:r>
              <a:rPr lang="en-US" dirty="0" err="1">
                <a:solidFill>
                  <a:schemeClr val="bg2"/>
                </a:solidFill>
                <a:latin typeface="Courier New" pitchFamily="49" charset="0"/>
                <a:cs typeface="Courier New" pitchFamily="49" charset="0"/>
              </a:rPr>
              <a:t>pthread_join</a:t>
            </a:r>
            <a:r>
              <a:rPr lang="en-US" dirty="0">
                <a:solidFill>
                  <a:schemeClr val="bg2"/>
                </a:solidFill>
              </a:rPr>
              <a:t> blocks the calling thread until the specified thread terminates and then the calling thread </a:t>
            </a:r>
            <a:r>
              <a:rPr lang="en-US" dirty="0">
                <a:solidFill>
                  <a:schemeClr val="bg2"/>
                </a:solidFill>
                <a:cs typeface="Courier New" pitchFamily="49" charset="0"/>
              </a:rPr>
              <a:t>joins the terminated thread.</a:t>
            </a:r>
            <a:endParaRPr lang="en-US" dirty="0">
              <a:solidFill>
                <a:schemeClr val="bg2"/>
              </a:solidFill>
            </a:endParaRPr>
          </a:p>
          <a:p>
            <a:r>
              <a:rPr lang="en-US" dirty="0">
                <a:solidFill>
                  <a:schemeClr val="bg2"/>
                </a:solidFill>
              </a:rPr>
              <a:t>Only threads that are created as joinable can be joined; a thread created as detached can never be joined. (Refer </a:t>
            </a:r>
            <a:r>
              <a:rPr lang="en-US" dirty="0" err="1">
                <a:solidFill>
                  <a:schemeClr val="bg2"/>
                </a:solidFill>
                <a:latin typeface="Courier New" pitchFamily="49" charset="0"/>
                <a:cs typeface="Courier New" pitchFamily="49" charset="0"/>
              </a:rPr>
              <a:t>pthread_create</a:t>
            </a:r>
            <a:r>
              <a:rPr lang="en-US" dirty="0">
                <a:solidFill>
                  <a:schemeClr val="bg2"/>
                </a:solidFill>
              </a:rPr>
              <a:t>)</a:t>
            </a:r>
          </a:p>
          <a:p>
            <a:r>
              <a:rPr lang="en-US" dirty="0">
                <a:solidFill>
                  <a:schemeClr val="bg2"/>
                </a:solidFill>
              </a:rPr>
              <a:t>The target thread's termination return status can be obtained if it was specified in the target thread's call to </a:t>
            </a:r>
            <a:r>
              <a:rPr lang="en-US" dirty="0" err="1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pthread_exit</a:t>
            </a:r>
            <a:r>
              <a:rPr lang="en-US" dirty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().</a:t>
            </a:r>
          </a:p>
          <a:p>
            <a:pPr marL="114300" indent="0">
              <a:buNone/>
            </a:pPr>
            <a:endParaRPr lang="en-US" sz="1600" dirty="0">
              <a:solidFill>
                <a:schemeClr val="bg2"/>
              </a:solidFill>
              <a:cs typeface="Courier New" pitchFamily="49" charset="0"/>
            </a:endParaRPr>
          </a:p>
          <a:p>
            <a:pPr marL="0" indent="0" algn="ctr">
              <a:buNone/>
            </a:pPr>
            <a:r>
              <a:rPr lang="en-US" dirty="0">
                <a:solidFill>
                  <a:schemeClr val="bg2"/>
                </a:solidFill>
              </a:rPr>
              <a:t>Demo: </a:t>
            </a:r>
            <a:r>
              <a:rPr lang="en-US" i="1" dirty="0">
                <a:solidFill>
                  <a:schemeClr val="bg2"/>
                </a:solidFill>
              </a:rPr>
              <a:t>pthreads.cc</a:t>
            </a:r>
          </a:p>
          <a:p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08537CC-F5FD-4C10-9281-8492EB51BAF3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21</a:t>
            </a:fld>
            <a:endParaRPr lang="en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7D293AA-F844-4748-864E-99F23A1A0506}"/>
              </a:ext>
            </a:extLst>
          </p:cNvPr>
          <p:cNvSpPr/>
          <p:nvPr/>
        </p:nvSpPr>
        <p:spPr>
          <a:xfrm>
            <a:off x="311699" y="1152475"/>
            <a:ext cx="6887387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n-US" sz="1600" dirty="0">
                <a:solidFill>
                  <a:srgbClr val="00B050"/>
                </a:solidFill>
                <a:latin typeface="Roboto Mono" panose="020B0604020202020204" charset="0"/>
                <a:ea typeface="Roboto Mono" panose="020B0604020202020204" charset="0"/>
                <a:cs typeface="Courier New" pitchFamily="49" charset="0"/>
              </a:rPr>
              <a:t>int</a:t>
            </a:r>
            <a:r>
              <a:rPr lang="en-US" sz="1600" dirty="0">
                <a:latin typeface="Roboto Mono" panose="020B0604020202020204" charset="0"/>
                <a:ea typeface="Roboto Mono" panose="020B0604020202020204" charset="0"/>
                <a:cs typeface="Courier New" pitchFamily="49" charset="0"/>
              </a:rPr>
              <a:t> </a:t>
            </a:r>
            <a:r>
              <a:rPr lang="en-US" sz="1600" dirty="0" err="1">
                <a:latin typeface="Roboto Mono" panose="020B0604020202020204" charset="0"/>
                <a:ea typeface="Roboto Mono" panose="020B0604020202020204" charset="0"/>
                <a:cs typeface="Courier New" pitchFamily="49" charset="0"/>
              </a:rPr>
              <a:t>pthread_join</a:t>
            </a:r>
            <a:r>
              <a:rPr lang="en-US" sz="1600" dirty="0">
                <a:latin typeface="Roboto Mono" panose="020B0604020202020204" charset="0"/>
                <a:ea typeface="Roboto Mono" panose="020B0604020202020204" charset="0"/>
                <a:cs typeface="Courier New" pitchFamily="49" charset="0"/>
              </a:rPr>
              <a:t>(</a:t>
            </a:r>
            <a:r>
              <a:rPr lang="en-US" sz="1600" dirty="0" err="1">
                <a:latin typeface="Roboto Mono" panose="020B0604020202020204" charset="0"/>
                <a:ea typeface="Roboto Mono" panose="020B0604020202020204" charset="0"/>
                <a:cs typeface="Courier New" pitchFamily="49" charset="0"/>
              </a:rPr>
              <a:t>pthread_t</a:t>
            </a:r>
            <a:r>
              <a:rPr lang="en-US" sz="1600" dirty="0">
                <a:latin typeface="Roboto Mono" panose="020B0604020202020204" charset="0"/>
                <a:ea typeface="Roboto Mono" panose="020B0604020202020204" charset="0"/>
                <a:cs typeface="Courier New" pitchFamily="49" charset="0"/>
              </a:rPr>
              <a:t> thread, </a:t>
            </a:r>
            <a:r>
              <a:rPr lang="en-US" sz="1600" dirty="0">
                <a:solidFill>
                  <a:srgbClr val="00B050"/>
                </a:solidFill>
                <a:latin typeface="Roboto Mono" panose="020B0604020202020204" charset="0"/>
                <a:ea typeface="Roboto Mono" panose="020B0604020202020204" charset="0"/>
                <a:cs typeface="Courier New" pitchFamily="49" charset="0"/>
              </a:rPr>
              <a:t>void</a:t>
            </a:r>
            <a:r>
              <a:rPr lang="en-US" sz="1600" dirty="0">
                <a:latin typeface="Roboto Mono" panose="020B0604020202020204" charset="0"/>
                <a:ea typeface="Roboto Mono" panose="020B0604020202020204" charset="0"/>
                <a:cs typeface="Courier New" pitchFamily="49" charset="0"/>
              </a:rPr>
              <a:t> **</a:t>
            </a:r>
            <a:r>
              <a:rPr lang="en-US" sz="1600" dirty="0" err="1">
                <a:latin typeface="Roboto Mono" panose="020B0604020202020204" charset="0"/>
                <a:ea typeface="Roboto Mono" panose="020B0604020202020204" charset="0"/>
                <a:cs typeface="Courier New" pitchFamily="49" charset="0"/>
              </a:rPr>
              <a:t>retval</a:t>
            </a:r>
            <a:r>
              <a:rPr lang="en-US" sz="1600" dirty="0">
                <a:latin typeface="Roboto Mono" panose="020B0604020202020204" charset="0"/>
                <a:ea typeface="Roboto Mono" panose="020B0604020202020204" charset="0"/>
                <a:cs typeface="Courier New" pitchFamily="49" charset="0"/>
              </a:rPr>
              <a:t>);</a:t>
            </a:r>
          </a:p>
        </p:txBody>
      </p:sp>
    </p:spTree>
    <p:extLst>
      <p:ext uri="{BB962C8B-B14F-4D97-AF65-F5344CB8AC3E}">
        <p14:creationId xmlns:p14="http://schemas.microsoft.com/office/powerpoint/2010/main" val="14196544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3AC3A8-E479-4C14-A795-2417BBDAD4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1700" y="296985"/>
            <a:ext cx="8520600" cy="771440"/>
          </a:xfrm>
        </p:spPr>
        <p:txBody>
          <a:bodyPr/>
          <a:lstStyle/>
          <a:p>
            <a:r>
              <a:rPr lang="en-US" dirty="0"/>
              <a:t>Locking - mutex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0DBE58E-15CE-4965-A84E-7B81AF07B6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11700" y="883138"/>
            <a:ext cx="8520600" cy="3685737"/>
          </a:xfrm>
        </p:spPr>
        <p:txBody>
          <a:bodyPr/>
          <a:lstStyle/>
          <a:p>
            <a:pPr marL="114300" indent="0">
              <a:buNone/>
            </a:pPr>
            <a:r>
              <a:rPr lang="en-US" sz="1700" dirty="0">
                <a:solidFill>
                  <a:srgbClr val="00B050"/>
                </a:solidFill>
                <a:latin typeface="Roboto Mono" panose="020B0604020202020204" charset="0"/>
                <a:ea typeface="Roboto Mono" panose="020B0604020202020204" charset="0"/>
                <a:cs typeface="Courier New" pitchFamily="49" charset="0"/>
              </a:rPr>
              <a:t>int</a:t>
            </a:r>
            <a:r>
              <a:rPr lang="en-US" sz="1700" dirty="0">
                <a:latin typeface="Roboto Mono" panose="020B0604020202020204" charset="0"/>
                <a:ea typeface="Roboto Mono" panose="020B0604020202020204" charset="0"/>
                <a:cs typeface="Courier New" pitchFamily="49" charset="0"/>
              </a:rPr>
              <a:t> </a:t>
            </a:r>
            <a:r>
              <a:rPr lang="en-US" sz="1700" dirty="0" err="1">
                <a:solidFill>
                  <a:schemeClr val="bg2"/>
                </a:solidFill>
                <a:latin typeface="Roboto Mono" panose="020B0604020202020204" charset="0"/>
                <a:ea typeface="Roboto Mono" panose="020B0604020202020204" charset="0"/>
                <a:cs typeface="Courier New" pitchFamily="49" charset="0"/>
              </a:rPr>
              <a:t>pthread_mutex_init</a:t>
            </a:r>
            <a:r>
              <a:rPr lang="en-US" sz="1700" dirty="0">
                <a:solidFill>
                  <a:schemeClr val="bg2"/>
                </a:solidFill>
                <a:latin typeface="Roboto Mono" panose="020B0604020202020204" charset="0"/>
                <a:ea typeface="Roboto Mono" panose="020B0604020202020204" charset="0"/>
                <a:cs typeface="Courier New" pitchFamily="49" charset="0"/>
              </a:rPr>
              <a:t>(</a:t>
            </a:r>
            <a:r>
              <a:rPr lang="en-US" sz="1700" dirty="0" err="1">
                <a:solidFill>
                  <a:schemeClr val="bg2"/>
                </a:solidFill>
                <a:latin typeface="Roboto Mono" panose="020B0604020202020204" charset="0"/>
                <a:ea typeface="Roboto Mono" panose="020B0604020202020204" charset="0"/>
                <a:cs typeface="Courier New" pitchFamily="49" charset="0"/>
              </a:rPr>
              <a:t>pthread_mutex_t</a:t>
            </a:r>
            <a:r>
              <a:rPr lang="en-US" sz="1700" dirty="0">
                <a:solidFill>
                  <a:schemeClr val="bg2"/>
                </a:solidFill>
                <a:latin typeface="Roboto Mono" panose="020B0604020202020204" charset="0"/>
                <a:ea typeface="Roboto Mono" panose="020B0604020202020204" charset="0"/>
                <a:cs typeface="Courier New" pitchFamily="49" charset="0"/>
              </a:rPr>
              <a:t> *mutex, </a:t>
            </a:r>
          </a:p>
          <a:p>
            <a:pPr marL="114300" indent="0">
              <a:lnSpc>
                <a:spcPct val="150000"/>
              </a:lnSpc>
              <a:buNone/>
            </a:pPr>
            <a:r>
              <a:rPr lang="en-US" sz="1700" dirty="0">
                <a:solidFill>
                  <a:schemeClr val="bg2"/>
                </a:solidFill>
                <a:latin typeface="Roboto Mono" panose="020B0604020202020204" charset="0"/>
                <a:ea typeface="Roboto Mono" panose="020B0604020202020204" charset="0"/>
                <a:cs typeface="Courier New" pitchFamily="49" charset="0"/>
              </a:rPr>
              <a:t>			    const </a:t>
            </a:r>
            <a:r>
              <a:rPr lang="en-US" sz="1700" dirty="0" err="1">
                <a:solidFill>
                  <a:schemeClr val="bg2"/>
                </a:solidFill>
                <a:latin typeface="Roboto Mono" panose="020B0604020202020204" charset="0"/>
                <a:ea typeface="Roboto Mono" panose="020B0604020202020204" charset="0"/>
                <a:cs typeface="Courier New" pitchFamily="49" charset="0"/>
              </a:rPr>
              <a:t>pthread_mutexattr_t</a:t>
            </a:r>
            <a:r>
              <a:rPr lang="en-US" sz="1700" dirty="0">
                <a:solidFill>
                  <a:schemeClr val="bg2"/>
                </a:solidFill>
                <a:latin typeface="Roboto Mono" panose="020B0604020202020204" charset="0"/>
                <a:ea typeface="Roboto Mono" panose="020B0604020202020204" charset="0"/>
                <a:cs typeface="Courier New" pitchFamily="49" charset="0"/>
              </a:rPr>
              <a:t> *</a:t>
            </a:r>
            <a:r>
              <a:rPr lang="en-US" sz="1700" dirty="0" err="1">
                <a:solidFill>
                  <a:schemeClr val="bg2"/>
                </a:solidFill>
                <a:latin typeface="Roboto Mono" panose="020B0604020202020204" charset="0"/>
                <a:ea typeface="Roboto Mono" panose="020B0604020202020204" charset="0"/>
                <a:cs typeface="Courier New" pitchFamily="49" charset="0"/>
              </a:rPr>
              <a:t>attr</a:t>
            </a:r>
            <a:r>
              <a:rPr lang="en-US" sz="1700" dirty="0">
                <a:solidFill>
                  <a:schemeClr val="bg2"/>
                </a:solidFill>
                <a:latin typeface="Roboto Mono" panose="020B0604020202020204" charset="0"/>
                <a:ea typeface="Roboto Mono" panose="020B0604020202020204" charset="0"/>
                <a:cs typeface="Courier New" pitchFamily="49" charset="0"/>
              </a:rPr>
              <a:t>);</a:t>
            </a:r>
          </a:p>
          <a:p>
            <a:pPr>
              <a:lnSpc>
                <a:spcPct val="150000"/>
              </a:lnSpc>
            </a:pPr>
            <a:r>
              <a:rPr lang="en-US" sz="1700" dirty="0">
                <a:solidFill>
                  <a:schemeClr val="bg2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Courier New" pitchFamily="49" charset="0"/>
              </a:rPr>
              <a:t>Initializes the mutex lock pointed to by </a:t>
            </a:r>
            <a:r>
              <a:rPr lang="en-US" sz="1700" dirty="0">
                <a:solidFill>
                  <a:schemeClr val="bg2"/>
                </a:solidFill>
                <a:latin typeface="Courier New" panose="02070309020205020404" pitchFamily="49" charset="0"/>
                <a:ea typeface="Source Sans Pro" panose="020B0503030403020204" pitchFamily="34" charset="0"/>
                <a:cs typeface="Courier New" panose="02070309020205020404" pitchFamily="49" charset="0"/>
              </a:rPr>
              <a:t>mutex</a:t>
            </a:r>
            <a:r>
              <a:rPr lang="en-US" sz="1700" dirty="0">
                <a:solidFill>
                  <a:schemeClr val="bg2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Courier New" pitchFamily="49" charset="0"/>
              </a:rPr>
              <a:t> with lock attributes specified by </a:t>
            </a:r>
            <a:r>
              <a:rPr lang="en-US" sz="1700" dirty="0" err="1">
                <a:solidFill>
                  <a:schemeClr val="bg2"/>
                </a:solidFill>
                <a:latin typeface="Courier New" panose="02070309020205020404" pitchFamily="49" charset="0"/>
                <a:ea typeface="Source Sans Pro" panose="020B0503030403020204" pitchFamily="34" charset="0"/>
                <a:cs typeface="Courier New" panose="02070309020205020404" pitchFamily="49" charset="0"/>
              </a:rPr>
              <a:t>attr</a:t>
            </a:r>
            <a:r>
              <a:rPr lang="en-US" sz="1700" dirty="0">
                <a:solidFill>
                  <a:schemeClr val="bg2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Courier New" pitchFamily="49" charset="0"/>
              </a:rPr>
              <a:t>. </a:t>
            </a:r>
          </a:p>
          <a:p>
            <a:r>
              <a:rPr lang="en-US" sz="1700" dirty="0" err="1">
                <a:solidFill>
                  <a:schemeClr val="bg2"/>
                </a:solidFill>
                <a:latin typeface="Courier New" panose="02070309020205020404" pitchFamily="49" charset="0"/>
                <a:ea typeface="Source Sans Pro" panose="020B0503030403020204" pitchFamily="34" charset="0"/>
                <a:cs typeface="Courier New" panose="02070309020205020404" pitchFamily="49" charset="0"/>
              </a:rPr>
              <a:t>Attr</a:t>
            </a:r>
            <a:r>
              <a:rPr lang="en-US" sz="1700" dirty="0">
                <a:solidFill>
                  <a:schemeClr val="bg2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Courier New" pitchFamily="49" charset="0"/>
              </a:rPr>
              <a:t> can be </a:t>
            </a:r>
            <a:r>
              <a:rPr lang="en-US" sz="1700" dirty="0">
                <a:solidFill>
                  <a:schemeClr val="bg2"/>
                </a:solidFill>
                <a:latin typeface="Courier New" panose="02070309020205020404" pitchFamily="49" charset="0"/>
                <a:ea typeface="Source Sans Pro" panose="020B0503030403020204" pitchFamily="34" charset="0"/>
                <a:cs typeface="Courier New" panose="02070309020205020404" pitchFamily="49" charset="0"/>
              </a:rPr>
              <a:t>null</a:t>
            </a:r>
            <a:r>
              <a:rPr lang="en-US" sz="1700" dirty="0">
                <a:solidFill>
                  <a:schemeClr val="bg2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Courier New" pitchFamily="49" charset="0"/>
              </a:rPr>
              <a:t>.</a:t>
            </a:r>
          </a:p>
          <a:p>
            <a:pPr marL="114300" indent="0">
              <a:buNone/>
            </a:pPr>
            <a:endParaRPr lang="en-US" sz="1700" dirty="0">
              <a:solidFill>
                <a:schemeClr val="bg2"/>
              </a:solidFill>
              <a:latin typeface="Source Sans Pro" panose="020B0503030403020204" pitchFamily="34" charset="0"/>
              <a:ea typeface="Source Sans Pro" panose="020B0503030403020204" pitchFamily="34" charset="0"/>
              <a:cs typeface="Courier New" pitchFamily="49" charset="0"/>
            </a:endParaRPr>
          </a:p>
          <a:p>
            <a:pPr marL="114300" indent="0">
              <a:buNone/>
            </a:pPr>
            <a:r>
              <a:rPr lang="en-US" sz="1700" dirty="0">
                <a:solidFill>
                  <a:srgbClr val="00B050"/>
                </a:solidFill>
                <a:latin typeface="Roboto Mono" panose="020B0604020202020204" charset="0"/>
                <a:ea typeface="Roboto Mono" panose="020B0604020202020204" charset="0"/>
                <a:cs typeface="Courier New" pitchFamily="49" charset="0"/>
              </a:rPr>
              <a:t>int</a:t>
            </a:r>
            <a:r>
              <a:rPr lang="en-US" sz="1700" dirty="0">
                <a:latin typeface="Roboto Mono" panose="020B0604020202020204" charset="0"/>
                <a:ea typeface="Roboto Mono" panose="020B0604020202020204" charset="0"/>
                <a:cs typeface="Courier New" pitchFamily="49" charset="0"/>
              </a:rPr>
              <a:t> </a:t>
            </a:r>
            <a:r>
              <a:rPr lang="en-US" sz="1700" dirty="0" err="1">
                <a:solidFill>
                  <a:schemeClr val="bg2"/>
                </a:solidFill>
                <a:latin typeface="Roboto Mono" panose="020B0604020202020204" charset="0"/>
                <a:ea typeface="Roboto Mono" panose="020B0604020202020204" charset="0"/>
                <a:cs typeface="Courier New" pitchFamily="49" charset="0"/>
              </a:rPr>
              <a:t>pthread_mutex_lock</a:t>
            </a:r>
            <a:r>
              <a:rPr lang="en-US" sz="1700" dirty="0">
                <a:solidFill>
                  <a:schemeClr val="bg2"/>
                </a:solidFill>
                <a:latin typeface="Roboto Mono" panose="020B0604020202020204" charset="0"/>
                <a:ea typeface="Roboto Mono" panose="020B0604020202020204" charset="0"/>
                <a:cs typeface="Courier New" pitchFamily="49" charset="0"/>
              </a:rPr>
              <a:t>(</a:t>
            </a:r>
            <a:r>
              <a:rPr lang="en-US" sz="1700" dirty="0" err="1">
                <a:solidFill>
                  <a:schemeClr val="bg2"/>
                </a:solidFill>
                <a:latin typeface="Roboto Mono" panose="020B0604020202020204" charset="0"/>
                <a:ea typeface="Roboto Mono" panose="020B0604020202020204" charset="0"/>
                <a:cs typeface="Courier New" pitchFamily="49" charset="0"/>
              </a:rPr>
              <a:t>pthread_mutex_t</a:t>
            </a:r>
            <a:r>
              <a:rPr lang="en-US" sz="1700" dirty="0">
                <a:solidFill>
                  <a:schemeClr val="bg2"/>
                </a:solidFill>
                <a:latin typeface="Roboto Mono" panose="020B0604020202020204" charset="0"/>
                <a:ea typeface="Roboto Mono" panose="020B0604020202020204" charset="0"/>
                <a:cs typeface="Courier New" pitchFamily="49" charset="0"/>
              </a:rPr>
              <a:t> *mutex);</a:t>
            </a:r>
          </a:p>
          <a:p>
            <a:r>
              <a:rPr lang="en-US" sz="1700" dirty="0">
                <a:solidFill>
                  <a:schemeClr val="bg2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Courier New" pitchFamily="49" charset="0"/>
              </a:rPr>
              <a:t>Grabs the lock</a:t>
            </a:r>
          </a:p>
          <a:p>
            <a:pPr marL="114300" indent="0">
              <a:buNone/>
            </a:pPr>
            <a:endParaRPr lang="en-US" sz="1700" dirty="0">
              <a:solidFill>
                <a:schemeClr val="bg2"/>
              </a:solidFill>
              <a:latin typeface="Source Sans Pro" panose="020B0503030403020204" pitchFamily="34" charset="0"/>
              <a:ea typeface="Source Sans Pro" panose="020B0503030403020204" pitchFamily="34" charset="0"/>
              <a:cs typeface="Courier New" pitchFamily="49" charset="0"/>
            </a:endParaRPr>
          </a:p>
          <a:p>
            <a:pPr marL="114300" indent="0">
              <a:buNone/>
            </a:pPr>
            <a:r>
              <a:rPr lang="en-US" sz="1700" dirty="0">
                <a:solidFill>
                  <a:srgbClr val="00B050"/>
                </a:solidFill>
                <a:latin typeface="Roboto Mono" panose="020B0604020202020204" charset="0"/>
                <a:ea typeface="Roboto Mono" panose="020B0604020202020204" charset="0"/>
                <a:cs typeface="Courier New" pitchFamily="49" charset="0"/>
              </a:rPr>
              <a:t>int</a:t>
            </a:r>
            <a:r>
              <a:rPr lang="en-US" sz="1700" dirty="0">
                <a:latin typeface="Roboto Mono" panose="020B0604020202020204" charset="0"/>
                <a:ea typeface="Roboto Mono" panose="020B0604020202020204" charset="0"/>
                <a:cs typeface="Courier New" pitchFamily="49" charset="0"/>
              </a:rPr>
              <a:t> </a:t>
            </a:r>
            <a:r>
              <a:rPr lang="en-US" sz="1700" dirty="0" err="1">
                <a:solidFill>
                  <a:schemeClr val="bg2"/>
                </a:solidFill>
                <a:latin typeface="Roboto Mono" panose="020B0604020202020204" charset="0"/>
                <a:ea typeface="Roboto Mono" panose="020B0604020202020204" charset="0"/>
                <a:cs typeface="Courier New" pitchFamily="49" charset="0"/>
              </a:rPr>
              <a:t>pthread_mutex_unlock</a:t>
            </a:r>
            <a:r>
              <a:rPr lang="en-US" sz="1700" dirty="0">
                <a:solidFill>
                  <a:schemeClr val="bg2"/>
                </a:solidFill>
                <a:latin typeface="Roboto Mono" panose="020B0604020202020204" charset="0"/>
                <a:ea typeface="Roboto Mono" panose="020B0604020202020204" charset="0"/>
                <a:cs typeface="Courier New" pitchFamily="49" charset="0"/>
              </a:rPr>
              <a:t>(</a:t>
            </a:r>
            <a:r>
              <a:rPr lang="en-US" sz="1700" dirty="0" err="1">
                <a:solidFill>
                  <a:schemeClr val="bg2"/>
                </a:solidFill>
                <a:latin typeface="Roboto Mono" panose="020B0604020202020204" charset="0"/>
                <a:ea typeface="Roboto Mono" panose="020B0604020202020204" charset="0"/>
                <a:cs typeface="Courier New" pitchFamily="49" charset="0"/>
              </a:rPr>
              <a:t>pthread_mutex_t</a:t>
            </a:r>
            <a:r>
              <a:rPr lang="en-US" sz="1700" dirty="0">
                <a:solidFill>
                  <a:schemeClr val="bg2"/>
                </a:solidFill>
                <a:latin typeface="Roboto Mono" panose="020B0604020202020204" charset="0"/>
                <a:ea typeface="Roboto Mono" panose="020B0604020202020204" charset="0"/>
                <a:cs typeface="Courier New" pitchFamily="49" charset="0"/>
              </a:rPr>
              <a:t> *mutex);</a:t>
            </a:r>
          </a:p>
          <a:p>
            <a:r>
              <a:rPr lang="en-US" sz="1700" dirty="0">
                <a:solidFill>
                  <a:schemeClr val="bg2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Courier New" pitchFamily="49" charset="0"/>
              </a:rPr>
              <a:t>Releases the lock</a:t>
            </a:r>
          </a:p>
          <a:p>
            <a:pPr marL="114300" indent="0">
              <a:buNone/>
            </a:pPr>
            <a:endParaRPr lang="en-US" sz="1700" dirty="0">
              <a:solidFill>
                <a:schemeClr val="bg2"/>
              </a:solidFill>
              <a:latin typeface="Source Sans Pro" panose="020B0503030403020204" pitchFamily="34" charset="0"/>
              <a:ea typeface="Source Sans Pro" panose="020B0503030403020204" pitchFamily="34" charset="0"/>
              <a:cs typeface="Courier New" pitchFamily="49" charset="0"/>
            </a:endParaRPr>
          </a:p>
          <a:p>
            <a:pPr marL="114300" indent="0">
              <a:buNone/>
            </a:pPr>
            <a:r>
              <a:rPr lang="en-US" sz="1700" dirty="0">
                <a:solidFill>
                  <a:srgbClr val="00B050"/>
                </a:solidFill>
                <a:latin typeface="Roboto Mono" panose="020B0604020202020204" charset="0"/>
                <a:ea typeface="Roboto Mono" panose="020B0604020202020204" charset="0"/>
                <a:cs typeface="Courier New" pitchFamily="49" charset="0"/>
              </a:rPr>
              <a:t>int</a:t>
            </a:r>
            <a:r>
              <a:rPr lang="en-US" sz="1700" dirty="0">
                <a:latin typeface="Roboto Mono" panose="020B0604020202020204" charset="0"/>
                <a:ea typeface="Roboto Mono" panose="020B0604020202020204" charset="0"/>
                <a:cs typeface="Courier New" pitchFamily="49" charset="0"/>
              </a:rPr>
              <a:t> </a:t>
            </a:r>
            <a:r>
              <a:rPr lang="en-US" sz="1700" dirty="0" err="1">
                <a:solidFill>
                  <a:schemeClr val="bg2"/>
                </a:solidFill>
                <a:latin typeface="Roboto Mono" panose="020B0604020202020204" charset="0"/>
                <a:ea typeface="Roboto Mono" panose="020B0604020202020204" charset="0"/>
                <a:cs typeface="Courier New" pitchFamily="49" charset="0"/>
              </a:rPr>
              <a:t>pthread_mutex_destroy</a:t>
            </a:r>
            <a:r>
              <a:rPr lang="en-US" sz="1700" dirty="0">
                <a:solidFill>
                  <a:schemeClr val="bg2"/>
                </a:solidFill>
                <a:latin typeface="Roboto Mono" panose="020B0604020202020204" charset="0"/>
                <a:ea typeface="Roboto Mono" panose="020B0604020202020204" charset="0"/>
                <a:cs typeface="Courier New" pitchFamily="49" charset="0"/>
              </a:rPr>
              <a:t>(</a:t>
            </a:r>
            <a:r>
              <a:rPr lang="en-US" sz="1700" dirty="0" err="1">
                <a:solidFill>
                  <a:schemeClr val="bg2"/>
                </a:solidFill>
                <a:latin typeface="Roboto Mono" panose="020B0604020202020204" charset="0"/>
                <a:ea typeface="Roboto Mono" panose="020B0604020202020204" charset="0"/>
                <a:cs typeface="Courier New" pitchFamily="49" charset="0"/>
              </a:rPr>
              <a:t>pthread_mutex_t</a:t>
            </a:r>
            <a:r>
              <a:rPr lang="en-US" sz="1700" dirty="0">
                <a:solidFill>
                  <a:schemeClr val="bg2"/>
                </a:solidFill>
                <a:latin typeface="Roboto Mono" panose="020B0604020202020204" charset="0"/>
                <a:ea typeface="Roboto Mono" panose="020B0604020202020204" charset="0"/>
                <a:cs typeface="Courier New" pitchFamily="49" charset="0"/>
              </a:rPr>
              <a:t> *mutex);</a:t>
            </a:r>
          </a:p>
          <a:p>
            <a:r>
              <a:rPr lang="en-US" sz="1700" dirty="0">
                <a:solidFill>
                  <a:schemeClr val="bg2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Courier New" pitchFamily="49" charset="0"/>
              </a:rPr>
              <a:t>Destroys the lock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F38A8FA-CC1E-499D-98B9-3C7BD4ED0BCD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22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279708221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p2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Threads – </a:t>
            </a:r>
            <a:r>
              <a:rPr lang="en-US" dirty="0"/>
              <a:t>Locking</a:t>
            </a:r>
            <a:endParaRPr dirty="0"/>
          </a:p>
        </p:txBody>
      </p:sp>
      <p:sp>
        <p:nvSpPr>
          <p:cNvPr id="146" name="Google Shape;146;p2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1730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marR="0" lvl="0" indent="-3556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Source Sans Pro"/>
              <a:buChar char="●"/>
            </a:pPr>
            <a:r>
              <a:rPr lang="en" dirty="0">
                <a:solidFill>
                  <a:srgbClr val="000000"/>
                </a:solidFill>
              </a:rPr>
              <a:t>Locking is hard.</a:t>
            </a:r>
            <a:endParaRPr dirty="0">
              <a:solidFill>
                <a:srgbClr val="000000"/>
              </a:solidFill>
            </a:endParaRPr>
          </a:p>
          <a:p>
            <a:pPr marL="914400" marR="0" lvl="1" indent="-3556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Char char="○"/>
            </a:pPr>
            <a:r>
              <a:rPr lang="en" sz="1800" dirty="0">
                <a:solidFill>
                  <a:srgbClr val="000000"/>
                </a:solidFill>
              </a:rPr>
              <a:t>Too much, and performance is </a:t>
            </a:r>
            <a:r>
              <a:rPr lang="en" sz="1800" i="1" dirty="0">
                <a:solidFill>
                  <a:srgbClr val="000000"/>
                </a:solidFill>
              </a:rPr>
              <a:t>worse than sequential</a:t>
            </a:r>
            <a:endParaRPr sz="1800" i="1" dirty="0">
              <a:solidFill>
                <a:srgbClr val="000000"/>
              </a:solidFill>
            </a:endParaRPr>
          </a:p>
          <a:p>
            <a:pPr marL="914400" marR="0" lvl="1" indent="-3556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Char char="○"/>
            </a:pPr>
            <a:r>
              <a:rPr lang="en" sz="1800" dirty="0">
                <a:solidFill>
                  <a:srgbClr val="000000"/>
                </a:solidFill>
              </a:rPr>
              <a:t>Too little, and threads clash - </a:t>
            </a:r>
            <a:r>
              <a:rPr lang="en" sz="1800" i="1" dirty="0">
                <a:solidFill>
                  <a:srgbClr val="000000"/>
                </a:solidFill>
              </a:rPr>
              <a:t>often unexpected results</a:t>
            </a:r>
            <a:endParaRPr sz="1800" i="1" dirty="0">
              <a:solidFill>
                <a:srgbClr val="000000"/>
              </a:solidFill>
            </a:endParaRPr>
          </a:p>
          <a:p>
            <a:pPr marL="914400" marR="0" lvl="1" indent="-3556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Char char="○"/>
            </a:pPr>
            <a:r>
              <a:rPr lang="en" sz="1800" dirty="0">
                <a:solidFill>
                  <a:srgbClr val="000000"/>
                </a:solidFill>
              </a:rPr>
              <a:t>Not careful, and </a:t>
            </a:r>
            <a:r>
              <a:rPr lang="en" sz="1800" dirty="0">
                <a:solidFill>
                  <a:srgbClr val="CC0000"/>
                </a:solidFill>
              </a:rPr>
              <a:t>deadlock</a:t>
            </a:r>
            <a:r>
              <a:rPr lang="en" sz="1800" dirty="0">
                <a:solidFill>
                  <a:srgbClr val="000000"/>
                </a:solidFill>
              </a:rPr>
              <a:t> freezes your program forever!</a:t>
            </a:r>
            <a:endParaRPr sz="1800" dirty="0">
              <a:solidFill>
                <a:srgbClr val="000000"/>
              </a:solidFill>
            </a:endParaRPr>
          </a:p>
          <a:p>
            <a:pPr marL="457200" marR="0" lvl="0" indent="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None/>
            </a:pPr>
            <a:endParaRPr sz="2000" dirty="0">
              <a:solidFill>
                <a:srgbClr val="000000"/>
              </a:solidFill>
            </a:endParaRPr>
          </a:p>
        </p:txBody>
      </p:sp>
      <p:sp>
        <p:nvSpPr>
          <p:cNvPr id="147" name="Google Shape;147;p25"/>
          <p:cNvSpPr txBox="1"/>
          <p:nvPr/>
        </p:nvSpPr>
        <p:spPr>
          <a:xfrm>
            <a:off x="949249" y="2571750"/>
            <a:ext cx="7823100" cy="219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 dirty="0">
                <a:latin typeface="Roboto Mono"/>
                <a:ea typeface="Roboto Mono"/>
                <a:cs typeface="Roboto Mono"/>
                <a:sym typeface="Roboto Mono"/>
              </a:rPr>
              <a:t>pthread_mutex_lock(&amp;lock);</a:t>
            </a:r>
            <a:endParaRPr sz="1600" dirty="0"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 dirty="0">
                <a:solidFill>
                  <a:srgbClr val="B45F06"/>
                </a:solidFill>
                <a:latin typeface="Roboto Mono"/>
                <a:ea typeface="Roboto Mono"/>
                <a:cs typeface="Roboto Mono"/>
                <a:sym typeface="Roboto Mono"/>
              </a:rPr>
              <a:t>if</a:t>
            </a:r>
            <a:r>
              <a:rPr lang="en" sz="1600" dirty="0">
                <a:latin typeface="Roboto Mono"/>
                <a:ea typeface="Roboto Mono"/>
                <a:cs typeface="Roboto Mono"/>
                <a:sym typeface="Roboto Mono"/>
              </a:rPr>
              <a:t> (!do_computation(resource)) {</a:t>
            </a:r>
            <a:endParaRPr sz="1600" dirty="0"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 dirty="0">
                <a:latin typeface="Roboto Mono"/>
                <a:ea typeface="Roboto Mono"/>
                <a:cs typeface="Roboto Mono"/>
                <a:sym typeface="Roboto Mono"/>
              </a:rPr>
              <a:t>	printf(</a:t>
            </a:r>
            <a:r>
              <a:rPr lang="en" sz="1600" dirty="0">
                <a:solidFill>
                  <a:srgbClr val="CC0000"/>
                </a:solidFill>
                <a:latin typeface="Roboto Mono"/>
                <a:ea typeface="Roboto Mono"/>
                <a:cs typeface="Roboto Mono"/>
                <a:sym typeface="Roboto Mono"/>
              </a:rPr>
              <a:t>“Error doing computation\n”</a:t>
            </a:r>
            <a:r>
              <a:rPr lang="en" sz="1600" dirty="0">
                <a:latin typeface="Roboto Mono"/>
                <a:ea typeface="Roboto Mono"/>
                <a:cs typeface="Roboto Mono"/>
                <a:sym typeface="Roboto Mono"/>
              </a:rPr>
              <a:t>);</a:t>
            </a:r>
            <a:endParaRPr sz="1600" dirty="0"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 dirty="0">
                <a:latin typeface="Roboto Mono"/>
                <a:ea typeface="Roboto Mono"/>
                <a:cs typeface="Roboto Mono"/>
                <a:sym typeface="Roboto Mono"/>
              </a:rPr>
              <a:t>	</a:t>
            </a:r>
            <a:r>
              <a:rPr lang="en" sz="1600" dirty="0">
                <a:solidFill>
                  <a:srgbClr val="B45F06"/>
                </a:solidFill>
                <a:latin typeface="Roboto Mono"/>
                <a:ea typeface="Roboto Mono"/>
                <a:cs typeface="Roboto Mono"/>
                <a:sym typeface="Roboto Mono"/>
              </a:rPr>
              <a:t>return</a:t>
            </a:r>
            <a:r>
              <a:rPr lang="en" sz="1600" dirty="0">
                <a:latin typeface="Roboto Mono"/>
                <a:ea typeface="Roboto Mono"/>
                <a:cs typeface="Roboto Mono"/>
                <a:sym typeface="Roboto Mono"/>
              </a:rPr>
              <a:t> </a:t>
            </a:r>
            <a:r>
              <a:rPr lang="en" sz="1600" dirty="0">
                <a:solidFill>
                  <a:srgbClr val="CC0000"/>
                </a:solidFill>
                <a:latin typeface="Roboto Mono"/>
                <a:ea typeface="Roboto Mono"/>
                <a:cs typeface="Roboto Mono"/>
                <a:sym typeface="Roboto Mono"/>
              </a:rPr>
              <a:t>false</a:t>
            </a:r>
            <a:r>
              <a:rPr lang="en" sz="1600" dirty="0">
                <a:latin typeface="Roboto Mono"/>
                <a:ea typeface="Roboto Mono"/>
                <a:cs typeface="Roboto Mono"/>
                <a:sym typeface="Roboto Mono"/>
              </a:rPr>
              <a:t>;  </a:t>
            </a:r>
            <a:r>
              <a:rPr lang="en" sz="1600" dirty="0">
                <a:solidFill>
                  <a:srgbClr val="1155CC"/>
                </a:solidFill>
                <a:latin typeface="Roboto Mono"/>
                <a:ea typeface="Roboto Mono"/>
                <a:cs typeface="Roboto Mono"/>
                <a:sym typeface="Roboto Mono"/>
              </a:rPr>
              <a:t>// !!!</a:t>
            </a:r>
            <a:endParaRPr sz="1600" dirty="0">
              <a:solidFill>
                <a:srgbClr val="1155CC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 dirty="0">
                <a:latin typeface="Roboto Mono"/>
                <a:ea typeface="Roboto Mono"/>
                <a:cs typeface="Roboto Mono"/>
                <a:sym typeface="Roboto Mono"/>
              </a:rPr>
              <a:t>}</a:t>
            </a:r>
            <a:endParaRPr sz="1600" dirty="0"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 dirty="0">
                <a:latin typeface="Roboto Mono"/>
                <a:ea typeface="Roboto Mono"/>
                <a:cs typeface="Roboto Mono"/>
                <a:sym typeface="Roboto Mono"/>
              </a:rPr>
              <a:t>pthread_mutex_unlock(&amp;lock);</a:t>
            </a:r>
            <a:endParaRPr sz="1600" dirty="0"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 dirty="0">
                <a:solidFill>
                  <a:srgbClr val="B45F06"/>
                </a:solidFill>
                <a:latin typeface="Roboto Mono"/>
                <a:ea typeface="Roboto Mono"/>
                <a:cs typeface="Roboto Mono"/>
                <a:sym typeface="Roboto Mono"/>
              </a:rPr>
              <a:t>return</a:t>
            </a:r>
            <a:r>
              <a:rPr lang="en" sz="1600" dirty="0">
                <a:latin typeface="Roboto Mono"/>
                <a:ea typeface="Roboto Mono"/>
                <a:cs typeface="Roboto Mono"/>
                <a:sym typeface="Roboto Mono"/>
              </a:rPr>
              <a:t> </a:t>
            </a:r>
            <a:r>
              <a:rPr lang="en" sz="1600" dirty="0">
                <a:solidFill>
                  <a:srgbClr val="CC0000"/>
                </a:solidFill>
                <a:latin typeface="Roboto Mono"/>
                <a:ea typeface="Roboto Mono"/>
                <a:cs typeface="Roboto Mono"/>
                <a:sym typeface="Roboto Mono"/>
              </a:rPr>
              <a:t>true</a:t>
            </a:r>
            <a:r>
              <a:rPr lang="en" sz="1600" dirty="0">
                <a:latin typeface="Roboto Mono"/>
                <a:ea typeface="Roboto Mono"/>
                <a:cs typeface="Roboto Mono"/>
                <a:sym typeface="Roboto Mono"/>
              </a:rPr>
              <a:t>;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" sz="1600" dirty="0"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 dirty="0">
                <a:latin typeface="Source Sans Pro" panose="020B0503030403020204" pitchFamily="34" charset="0"/>
                <a:ea typeface="Source Sans Pro" panose="020B0503030403020204" pitchFamily="34" charset="0"/>
                <a:cs typeface="Roboto Mono"/>
                <a:sym typeface="Roboto Mono"/>
              </a:rPr>
              <a:t>Demo total.cc &amp; total_locking.cc</a:t>
            </a:r>
            <a:endParaRPr sz="1600" dirty="0">
              <a:latin typeface="Source Sans Pro" panose="020B0503030403020204" pitchFamily="34" charset="0"/>
              <a:ea typeface="Source Sans Pro" panose="020B0503030403020204" pitchFamily="34" charset="0"/>
              <a:cs typeface="Roboto Mono"/>
              <a:sym typeface="Roboto Mono"/>
            </a:endParaRPr>
          </a:p>
        </p:txBody>
      </p:sp>
      <p:sp>
        <p:nvSpPr>
          <p:cNvPr id="148" name="Google Shape;148;p25"/>
          <p:cNvSpPr txBox="1">
            <a:spLocks noGrp="1"/>
          </p:cNvSpPr>
          <p:nvPr>
            <p:ph type="sldNum" idx="12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23</a:t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4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4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9D543E-6693-4F11-94A1-02EC98904E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More examples of </a:t>
            </a:r>
            <a:r>
              <a:rPr lang="en-US" dirty="0" err="1"/>
              <a:t>pthreads</a:t>
            </a:r>
            <a:r>
              <a:rPr lang="en-US" dirty="0"/>
              <a:t> usage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C9486A8-3134-4EC6-8FAB-57B5B9CD8DE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400" dirty="0">
                <a:solidFill>
                  <a:schemeClr val="bg2"/>
                </a:solidFill>
              </a:rPr>
              <a:t>From sequential to concurrent merge sort</a:t>
            </a:r>
          </a:p>
          <a:p>
            <a:pPr marL="939800" lvl="1" indent="-342900">
              <a:buFont typeface="+mj-lt"/>
              <a:buAutoNum type="arabicPeriod"/>
            </a:pPr>
            <a:r>
              <a:rPr lang="en-US" sz="1800" dirty="0">
                <a:solidFill>
                  <a:schemeClr val="bg2"/>
                </a:solidFill>
              </a:rPr>
              <a:t>merge_sort.cc</a:t>
            </a:r>
          </a:p>
          <a:p>
            <a:pPr marL="939800" lvl="1" indent="-342900">
              <a:buFont typeface="+mj-lt"/>
              <a:buAutoNum type="arabicPeriod"/>
            </a:pPr>
            <a:r>
              <a:rPr lang="en-US" sz="1800" dirty="0">
                <a:solidFill>
                  <a:schemeClr val="bg2"/>
                </a:solidFill>
              </a:rPr>
              <a:t>c4_merge_sort.cc</a:t>
            </a:r>
          </a:p>
          <a:p>
            <a:pPr marL="939800" lvl="1" indent="-342900">
              <a:buFont typeface="+mj-lt"/>
              <a:buAutoNum type="arabicPeriod"/>
            </a:pPr>
            <a:r>
              <a:rPr lang="en-US" sz="1800" dirty="0">
                <a:solidFill>
                  <a:schemeClr val="bg2"/>
                </a:solidFill>
              </a:rPr>
              <a:t>concurrent_merge_sort.cc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C24CF73-E9DF-4EAE-80E0-9B8609CD72B9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24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14088649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4"/>
          <p:cNvSpPr txBox="1">
            <a:spLocks noGrp="1"/>
          </p:cNvSpPr>
          <p:nvPr>
            <p:ph type="title"/>
          </p:nvPr>
        </p:nvSpPr>
        <p:spPr>
          <a:xfrm>
            <a:off x="1861850" y="526350"/>
            <a:ext cx="56040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BOOOOOOOOST</a:t>
            </a:r>
            <a:endParaRPr dirty="0"/>
          </a:p>
        </p:txBody>
      </p:sp>
      <p:sp>
        <p:nvSpPr>
          <p:cNvPr id="70" name="Google Shape;70;p14"/>
          <p:cNvSpPr txBox="1">
            <a:spLocks noGrp="1"/>
          </p:cNvSpPr>
          <p:nvPr>
            <p:ph type="sldNum" idx="12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3</a:t>
            </a:fld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Arial"/>
              <a:buNone/>
            </a:pPr>
            <a:r>
              <a:rPr lang="en" dirty="0"/>
              <a:t>BOOST</a:t>
            </a:r>
            <a:endParaRPr dirty="0"/>
          </a:p>
        </p:txBody>
      </p:sp>
      <p:sp>
        <p:nvSpPr>
          <p:cNvPr id="76" name="Google Shape;76;p1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>
                <a:solidFill>
                  <a:schemeClr val="dk2"/>
                </a:solidFill>
              </a:rPr>
              <a:t>Boost is  a free C++ library that provides support for various tasks in C++</a:t>
            </a:r>
            <a:endParaRPr dirty="0">
              <a:solidFill>
                <a:schemeClr val="dk2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Courier New"/>
              <a:buChar char="●"/>
            </a:pPr>
            <a:r>
              <a:rPr lang="en" b="1" dirty="0">
                <a:solidFill>
                  <a:schemeClr val="accent1"/>
                </a:solidFill>
                <a:highlight>
                  <a:schemeClr val="lt1"/>
                </a:highlight>
              </a:rPr>
              <a:t>Note:</a:t>
            </a:r>
            <a:r>
              <a:rPr lang="en" dirty="0">
                <a:solidFill>
                  <a:schemeClr val="accent1"/>
                </a:solidFill>
                <a:highlight>
                  <a:schemeClr val="lt1"/>
                </a:highlight>
              </a:rPr>
              <a:t>  Boost does NOT follow the Google style guide!!!</a:t>
            </a:r>
            <a:endParaRPr dirty="0">
              <a:solidFill>
                <a:schemeClr val="dk2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en" dirty="0">
                <a:solidFill>
                  <a:schemeClr val="accent1"/>
                </a:solidFill>
              </a:rPr>
              <a:t>Boost adds many string algorithms that you may have seen in Java</a:t>
            </a:r>
            <a:endParaRPr dirty="0">
              <a:solidFill>
                <a:schemeClr val="accent1"/>
              </a:solidFill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</a:pPr>
            <a:r>
              <a:rPr lang="en" dirty="0">
                <a:solidFill>
                  <a:schemeClr val="dk2"/>
                </a:solidFill>
              </a:rPr>
              <a:t>Include with </a:t>
            </a:r>
            <a:r>
              <a:rPr lang="en" dirty="0">
                <a:solidFill>
                  <a:schemeClr val="dk2"/>
                </a:solidFill>
                <a:latin typeface="Courier New"/>
                <a:ea typeface="Courier New"/>
                <a:cs typeface="Courier New"/>
                <a:sym typeface="Courier New"/>
              </a:rPr>
              <a:t>#include &lt;boost/algorithm/string.hpp&gt;</a:t>
            </a:r>
            <a:endParaRPr dirty="0">
              <a:solidFill>
                <a:schemeClr val="accent1"/>
              </a:solidFill>
            </a:endParaRPr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en" dirty="0">
                <a:solidFill>
                  <a:schemeClr val="accent1"/>
                </a:solidFill>
              </a:rPr>
              <a:t>We are showcasing a few we think could be useful for HW4, but more can be found here:</a:t>
            </a:r>
            <a:endParaRPr dirty="0">
              <a:solidFill>
                <a:schemeClr val="accent1"/>
              </a:solidFill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Char char="●"/>
            </a:pPr>
            <a:r>
              <a:rPr lang="en" u="sng" dirty="0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3"/>
              </a:rPr>
              <a:t>https://www.boost.org/doc/libs/1_60_0/doc/html/string_algo.html</a:t>
            </a:r>
            <a:endParaRPr dirty="0">
              <a:solidFill>
                <a:schemeClr val="accent1"/>
              </a:solidFill>
            </a:endParaRPr>
          </a:p>
        </p:txBody>
      </p:sp>
      <p:sp>
        <p:nvSpPr>
          <p:cNvPr id="77" name="Google Shape;77;p15"/>
          <p:cNvSpPr txBox="1">
            <a:spLocks noGrp="1"/>
          </p:cNvSpPr>
          <p:nvPr>
            <p:ph type="sldNum" idx="12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4</a:t>
            </a:fld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trim</a:t>
            </a:r>
            <a:endParaRPr/>
          </a:p>
        </p:txBody>
      </p:sp>
      <p:sp>
        <p:nvSpPr>
          <p:cNvPr id="83" name="Google Shape;83;p16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 dirty="0">
                <a:solidFill>
                  <a:srgbClr val="0000AA"/>
                </a:solidFill>
                <a:highlight>
                  <a:srgbClr val="FFFFFF"/>
                </a:highlight>
                <a:latin typeface="Roboto Mono" panose="020B0604020202020204" charset="0"/>
                <a:ea typeface="Roboto Mono" panose="020B0604020202020204" charset="0"/>
                <a:cs typeface="Source Code Pro"/>
                <a:sym typeface="Source Code Pro"/>
              </a:rPr>
              <a:t>void </a:t>
            </a:r>
            <a:r>
              <a:rPr lang="en" sz="1600" dirty="0">
                <a:solidFill>
                  <a:srgbClr val="9C5A9C"/>
                </a:solidFill>
                <a:highlight>
                  <a:srgbClr val="FFFFFF"/>
                </a:highlight>
                <a:latin typeface="Roboto Mono" panose="020B0604020202020204" charset="0"/>
                <a:ea typeface="Roboto Mono" panose="020B0604020202020204" charset="0"/>
                <a:cs typeface="Source Code Pro"/>
                <a:sym typeface="Source Code Pro"/>
              </a:rPr>
              <a:t>boost::trim</a:t>
            </a:r>
            <a:r>
              <a:rPr lang="en" sz="1600" dirty="0">
                <a:solidFill>
                  <a:srgbClr val="707070"/>
                </a:solidFill>
                <a:highlight>
                  <a:srgbClr val="FFFFFF"/>
                </a:highlight>
                <a:latin typeface="Roboto Mono" panose="020B0604020202020204" charset="0"/>
                <a:ea typeface="Roboto Mono" panose="020B0604020202020204" charset="0"/>
                <a:cs typeface="Source Code Pro"/>
                <a:sym typeface="Source Code Pro"/>
              </a:rPr>
              <a:t>(</a:t>
            </a:r>
            <a:r>
              <a:rPr lang="en" sz="1600" dirty="0">
                <a:solidFill>
                  <a:schemeClr val="dk2"/>
                </a:solidFill>
                <a:highlight>
                  <a:srgbClr val="FFFFFF"/>
                </a:highlight>
                <a:latin typeface="Roboto Mono" panose="020B0604020202020204" charset="0"/>
                <a:ea typeface="Roboto Mono" panose="020B0604020202020204" charset="0"/>
                <a:cs typeface="Source Code Pro"/>
                <a:sym typeface="Source Code Pro"/>
              </a:rPr>
              <a:t>string</a:t>
            </a:r>
            <a:r>
              <a:rPr lang="en" sz="1600" dirty="0">
                <a:solidFill>
                  <a:srgbClr val="707070"/>
                </a:solidFill>
                <a:highlight>
                  <a:srgbClr val="FFFFFF"/>
                </a:highlight>
                <a:latin typeface="Roboto Mono" panose="020B0604020202020204" charset="0"/>
                <a:ea typeface="Roboto Mono" panose="020B0604020202020204" charset="0"/>
                <a:cs typeface="Source Code Pro"/>
                <a:sym typeface="Source Code Pro"/>
              </a:rPr>
              <a:t>&amp; input);</a:t>
            </a:r>
            <a:endParaRPr sz="1600" dirty="0">
              <a:solidFill>
                <a:srgbClr val="707070"/>
              </a:solidFill>
              <a:highlight>
                <a:srgbClr val="FFFFFF"/>
              </a:highlight>
              <a:latin typeface="Roboto Mono" panose="020B0604020202020204" charset="0"/>
              <a:ea typeface="Roboto Mono" panose="020B0604020202020204" charset="0"/>
              <a:cs typeface="Source Code Pro"/>
              <a:sym typeface="Source Code Pro"/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Char char="●"/>
            </a:pPr>
            <a:r>
              <a:rPr lang="en" sz="1600" dirty="0">
                <a:solidFill>
                  <a:schemeClr val="accent1"/>
                </a:solidFill>
                <a:highlight>
                  <a:srgbClr val="FFFFFF"/>
                </a:highlight>
              </a:rPr>
              <a:t>Removes all leading and trailing whitespace from the string </a:t>
            </a:r>
            <a:endParaRPr sz="1600" dirty="0">
              <a:solidFill>
                <a:schemeClr val="accent1"/>
              </a:solidFill>
              <a:highlight>
                <a:srgbClr val="FFFFFF"/>
              </a:highlight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Char char="●"/>
            </a:pPr>
            <a:r>
              <a:rPr lang="en" sz="1600" dirty="0">
                <a:solidFill>
                  <a:schemeClr val="accent1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input</a:t>
            </a:r>
            <a:r>
              <a:rPr lang="en" sz="1600" dirty="0">
                <a:solidFill>
                  <a:schemeClr val="accent1"/>
                </a:solidFill>
                <a:highlight>
                  <a:srgbClr val="FFFFFF"/>
                </a:highlight>
              </a:rPr>
              <a:t> is an input </a:t>
            </a:r>
            <a:r>
              <a:rPr lang="en" sz="1600" i="1" dirty="0">
                <a:solidFill>
                  <a:schemeClr val="accent1"/>
                </a:solidFill>
                <a:highlight>
                  <a:srgbClr val="FFFFFF"/>
                </a:highlight>
              </a:rPr>
              <a:t>and</a:t>
            </a:r>
            <a:r>
              <a:rPr lang="en" sz="1600" dirty="0">
                <a:solidFill>
                  <a:schemeClr val="accent1"/>
                </a:solidFill>
                <a:highlight>
                  <a:srgbClr val="FFFFFF"/>
                </a:highlight>
              </a:rPr>
              <a:t> output parameter (non-const reference)</a:t>
            </a:r>
            <a:endParaRPr sz="1600" dirty="0">
              <a:solidFill>
                <a:schemeClr val="accent1"/>
              </a:solidFill>
              <a:highlight>
                <a:srgbClr val="FFFFFF"/>
              </a:highlight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00" dirty="0">
              <a:solidFill>
                <a:schemeClr val="accent1"/>
              </a:solidFill>
              <a:highlight>
                <a:srgbClr val="FFFFFF"/>
              </a:highlight>
              <a:latin typeface="Roboto Mono" panose="020B0604020202020204" charset="0"/>
              <a:ea typeface="Roboto Mono" panose="020B0604020202020204" charset="0"/>
              <a:cs typeface="Source Code Pro"/>
              <a:sym typeface="Source Code Pro"/>
            </a:endParaRPr>
          </a:p>
          <a:p>
            <a:pPr marL="0" lvl="0" indent="0" algn="l" rtl="0">
              <a:spcBef>
                <a:spcPts val="1000"/>
              </a:spcBef>
              <a:spcAft>
                <a:spcPts val="0"/>
              </a:spcAft>
              <a:buNone/>
            </a:pPr>
            <a:r>
              <a:rPr lang="en" sz="1600" dirty="0">
                <a:solidFill>
                  <a:schemeClr val="accent1"/>
                </a:solidFill>
                <a:latin typeface="Roboto Mono" panose="020B0604020202020204" charset="0"/>
                <a:ea typeface="Roboto Mono" panose="020B0604020202020204" charset="0"/>
                <a:cs typeface="Source Code Pro"/>
                <a:sym typeface="Source Code Pro"/>
              </a:rPr>
              <a:t>string s(</a:t>
            </a:r>
            <a:r>
              <a:rPr lang="en" sz="1600" dirty="0">
                <a:solidFill>
                  <a:schemeClr val="accent1"/>
                </a:solidFill>
                <a:latin typeface="Roboto Mono" panose="020B0604020202020204" charset="0"/>
                <a:ea typeface="Roboto Mono" panose="020B0604020202020204" charset="0"/>
              </a:rPr>
              <a:t>"</a:t>
            </a:r>
            <a:r>
              <a:rPr lang="en" sz="1600" dirty="0">
                <a:solidFill>
                  <a:schemeClr val="accent1"/>
                </a:solidFill>
                <a:latin typeface="Roboto Mono" panose="020B0604020202020204" charset="0"/>
                <a:ea typeface="Roboto Mono" panose="020B0604020202020204" charset="0"/>
                <a:cs typeface="Source Code Pro"/>
                <a:sym typeface="Source Code Pro"/>
              </a:rPr>
              <a:t>    HI    </a:t>
            </a:r>
            <a:r>
              <a:rPr lang="en" sz="1600" dirty="0">
                <a:solidFill>
                  <a:schemeClr val="accent1"/>
                </a:solidFill>
                <a:latin typeface="Roboto Mono" panose="020B0604020202020204" charset="0"/>
                <a:ea typeface="Roboto Mono" panose="020B0604020202020204" charset="0"/>
              </a:rPr>
              <a:t>"</a:t>
            </a:r>
            <a:r>
              <a:rPr lang="en" sz="1600" dirty="0">
                <a:solidFill>
                  <a:schemeClr val="accent1"/>
                </a:solidFill>
                <a:latin typeface="Roboto Mono" panose="020B0604020202020204" charset="0"/>
                <a:ea typeface="Roboto Mono" panose="020B0604020202020204" charset="0"/>
                <a:cs typeface="Source Code Pro"/>
                <a:sym typeface="Source Code Pro"/>
              </a:rPr>
              <a:t>);</a:t>
            </a:r>
            <a:br>
              <a:rPr lang="en" sz="1600" dirty="0">
                <a:solidFill>
                  <a:schemeClr val="accent1"/>
                </a:solidFill>
                <a:latin typeface="Roboto Mono" panose="020B0604020202020204" charset="0"/>
                <a:ea typeface="Roboto Mono" panose="020B0604020202020204" charset="0"/>
                <a:cs typeface="Source Code Pro"/>
                <a:sym typeface="Source Code Pro"/>
              </a:rPr>
            </a:br>
            <a:r>
              <a:rPr lang="en" sz="1600" dirty="0">
                <a:solidFill>
                  <a:schemeClr val="accent1"/>
                </a:solidFill>
                <a:latin typeface="Roboto Mono" panose="020B0604020202020204" charset="0"/>
                <a:ea typeface="Roboto Mono" panose="020B0604020202020204" charset="0"/>
                <a:cs typeface="Source Code Pro"/>
                <a:sym typeface="Source Code Pro"/>
              </a:rPr>
              <a:t>boost::algorithm::trim(s);</a:t>
            </a:r>
            <a:endParaRPr sz="1600" dirty="0">
              <a:solidFill>
                <a:schemeClr val="accent1"/>
              </a:solidFill>
              <a:latin typeface="Roboto Mono" panose="020B0604020202020204" charset="0"/>
              <a:ea typeface="Roboto Mono" panose="020B0604020202020204" charset="0"/>
              <a:cs typeface="Source Code Pro"/>
              <a:sym typeface="Source Code Pro"/>
            </a:endParaRPr>
          </a:p>
          <a:p>
            <a:pPr marL="0" lvl="0" indent="0" algn="l" rtl="0">
              <a:spcBef>
                <a:spcPts val="1600"/>
              </a:spcBef>
              <a:spcAft>
                <a:spcPts val="1600"/>
              </a:spcAft>
              <a:buNone/>
            </a:pPr>
            <a:r>
              <a:rPr lang="en" sz="1600" i="1" dirty="0">
                <a:solidFill>
                  <a:schemeClr val="accent1"/>
                </a:solidFill>
                <a:latin typeface="Roboto Mono" panose="020B0604020202020204" charset="0"/>
                <a:ea typeface="Roboto Mono" panose="020B0604020202020204" charset="0"/>
                <a:cs typeface="Source Code Pro"/>
                <a:sym typeface="Source Code Pro"/>
              </a:rPr>
              <a:t>// results in s == </a:t>
            </a:r>
            <a:r>
              <a:rPr lang="en" sz="1600" i="1" dirty="0">
                <a:solidFill>
                  <a:schemeClr val="accent1"/>
                </a:solidFill>
                <a:latin typeface="Roboto Mono" panose="020B0604020202020204" charset="0"/>
                <a:ea typeface="Roboto Mono" panose="020B0604020202020204" charset="0"/>
              </a:rPr>
              <a:t>"</a:t>
            </a:r>
            <a:r>
              <a:rPr lang="en" sz="1600" i="1" dirty="0">
                <a:solidFill>
                  <a:schemeClr val="accent1"/>
                </a:solidFill>
                <a:latin typeface="Roboto Mono" panose="020B0604020202020204" charset="0"/>
                <a:ea typeface="Roboto Mono" panose="020B0604020202020204" charset="0"/>
                <a:cs typeface="Source Code Pro"/>
                <a:sym typeface="Source Code Pro"/>
              </a:rPr>
              <a:t>HI</a:t>
            </a:r>
            <a:r>
              <a:rPr lang="en" sz="1600" i="1" dirty="0">
                <a:solidFill>
                  <a:schemeClr val="accent1"/>
                </a:solidFill>
                <a:latin typeface="Roboto Mono" panose="020B0604020202020204" charset="0"/>
                <a:ea typeface="Roboto Mono" panose="020B0604020202020204" charset="0"/>
              </a:rPr>
              <a:t>"</a:t>
            </a:r>
            <a:endParaRPr sz="1600" i="1" dirty="0">
              <a:solidFill>
                <a:schemeClr val="accent1"/>
              </a:solidFill>
              <a:latin typeface="Roboto Mono" panose="020B0604020202020204" charset="0"/>
              <a:ea typeface="Roboto Mono" panose="020B0604020202020204" charset="0"/>
              <a:cs typeface="Source Code Pro"/>
              <a:sym typeface="Source Code Pro"/>
            </a:endParaRPr>
          </a:p>
        </p:txBody>
      </p:sp>
      <p:sp>
        <p:nvSpPr>
          <p:cNvPr id="84" name="Google Shape;84;p16"/>
          <p:cNvSpPr txBox="1">
            <a:spLocks noGrp="1"/>
          </p:cNvSpPr>
          <p:nvPr>
            <p:ph type="sldNum" idx="12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5</a:t>
            </a:fld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7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replace_all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90;p17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 dirty="0">
                <a:solidFill>
                  <a:srgbClr val="0000AA"/>
                </a:solidFill>
                <a:latin typeface="Roboto Mono" panose="020B0604020202020204" charset="0"/>
                <a:ea typeface="Roboto Mono" panose="020B0604020202020204" charset="0"/>
                <a:cs typeface="Source Code Pro"/>
                <a:sym typeface="Source Code Pro"/>
              </a:rPr>
              <a:t>void</a:t>
            </a:r>
            <a:r>
              <a:rPr lang="en" sz="1600" dirty="0">
                <a:solidFill>
                  <a:schemeClr val="accent1"/>
                </a:solidFill>
                <a:latin typeface="Roboto Mono" panose="020B0604020202020204" charset="0"/>
                <a:ea typeface="Roboto Mono" panose="020B0604020202020204" charset="0"/>
                <a:cs typeface="Source Code Pro"/>
                <a:sym typeface="Source Code Pro"/>
              </a:rPr>
              <a:t> </a:t>
            </a:r>
            <a:r>
              <a:rPr lang="en" sz="1600" dirty="0">
                <a:solidFill>
                  <a:srgbClr val="9C5A9C"/>
                </a:solidFill>
                <a:latin typeface="Roboto Mono" panose="020B0604020202020204" charset="0"/>
                <a:ea typeface="Roboto Mono" panose="020B0604020202020204" charset="0"/>
                <a:cs typeface="Source Code Pro"/>
                <a:sym typeface="Source Code Pro"/>
              </a:rPr>
              <a:t>boost::replace_all</a:t>
            </a:r>
            <a:r>
              <a:rPr lang="en" sz="1600" dirty="0">
                <a:solidFill>
                  <a:schemeClr val="accent1"/>
                </a:solidFill>
                <a:latin typeface="Roboto Mono" panose="020B0604020202020204" charset="0"/>
                <a:ea typeface="Roboto Mono" panose="020B0604020202020204" charset="0"/>
                <a:cs typeface="Source Code Pro"/>
                <a:sym typeface="Source Code Pro"/>
              </a:rPr>
              <a:t>(string&amp; input, </a:t>
            </a:r>
            <a:r>
              <a:rPr lang="en" sz="1600" dirty="0">
                <a:solidFill>
                  <a:srgbClr val="0000AA"/>
                </a:solidFill>
                <a:highlight>
                  <a:srgbClr val="FFFFFF"/>
                </a:highlight>
                <a:latin typeface="Roboto Mono" panose="020B0604020202020204" charset="0"/>
                <a:ea typeface="Roboto Mono" panose="020B0604020202020204" charset="0"/>
                <a:cs typeface="Source Code Pro"/>
                <a:sym typeface="Source Code Pro"/>
              </a:rPr>
              <a:t>const </a:t>
            </a:r>
            <a:r>
              <a:rPr lang="en" sz="1600" dirty="0">
                <a:solidFill>
                  <a:schemeClr val="accent1"/>
                </a:solidFill>
                <a:latin typeface="Roboto Mono" panose="020B0604020202020204" charset="0"/>
                <a:ea typeface="Roboto Mono" panose="020B0604020202020204" charset="0"/>
                <a:cs typeface="Source Code Pro"/>
                <a:sym typeface="Source Code Pro"/>
              </a:rPr>
              <a:t>string&amp; search,					         </a:t>
            </a:r>
            <a:r>
              <a:rPr lang="en" sz="1600" dirty="0">
                <a:solidFill>
                  <a:srgbClr val="0000AA"/>
                </a:solidFill>
                <a:latin typeface="Roboto Mono" panose="020B0604020202020204" charset="0"/>
                <a:ea typeface="Roboto Mono" panose="020B0604020202020204" charset="0"/>
                <a:cs typeface="Source Code Pro"/>
                <a:sym typeface="Source Code Pro"/>
              </a:rPr>
              <a:t>const</a:t>
            </a:r>
            <a:r>
              <a:rPr lang="en" sz="1600" dirty="0">
                <a:solidFill>
                  <a:schemeClr val="accent1"/>
                </a:solidFill>
                <a:latin typeface="Roboto Mono" panose="020B0604020202020204" charset="0"/>
                <a:ea typeface="Roboto Mono" panose="020B0604020202020204" charset="0"/>
                <a:cs typeface="Source Code Pro"/>
                <a:sym typeface="Source Code Pro"/>
              </a:rPr>
              <a:t> string&amp; format);</a:t>
            </a:r>
            <a:endParaRPr sz="2000" dirty="0">
              <a:solidFill>
                <a:schemeClr val="accent1"/>
              </a:solidFill>
              <a:latin typeface="Roboto Mono" panose="020B0604020202020204" charset="0"/>
              <a:ea typeface="Roboto Mono" panose="020B0604020202020204" charset="0"/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Char char="●"/>
            </a:pPr>
            <a:r>
              <a:rPr lang="en" dirty="0">
                <a:solidFill>
                  <a:schemeClr val="accent1"/>
                </a:solidFill>
              </a:rPr>
              <a:t>Replaces all instances of </a:t>
            </a:r>
            <a:r>
              <a:rPr lang="en" dirty="0">
                <a:solidFill>
                  <a:schemeClr val="accent1"/>
                </a:solidFill>
                <a:latin typeface="Courier New"/>
                <a:ea typeface="Courier New"/>
                <a:cs typeface="Courier New"/>
                <a:sym typeface="Courier New"/>
              </a:rPr>
              <a:t>search</a:t>
            </a:r>
            <a:r>
              <a:rPr lang="en" dirty="0">
                <a:solidFill>
                  <a:schemeClr val="accent1"/>
                </a:solidFill>
              </a:rPr>
              <a:t> inside </a:t>
            </a:r>
            <a:r>
              <a:rPr lang="en" dirty="0">
                <a:solidFill>
                  <a:schemeClr val="accent1"/>
                </a:solidFill>
                <a:latin typeface="Courier New"/>
                <a:ea typeface="Courier New"/>
                <a:cs typeface="Courier New"/>
                <a:sym typeface="Courier New"/>
              </a:rPr>
              <a:t>input</a:t>
            </a:r>
            <a:r>
              <a:rPr lang="en" dirty="0">
                <a:solidFill>
                  <a:schemeClr val="accent1"/>
                </a:solidFill>
              </a:rPr>
              <a:t> with </a:t>
            </a:r>
            <a:r>
              <a:rPr lang="en" dirty="0">
                <a:solidFill>
                  <a:schemeClr val="accent1"/>
                </a:solidFill>
                <a:latin typeface="Courier New"/>
                <a:ea typeface="Courier New"/>
                <a:cs typeface="Courier New"/>
                <a:sym typeface="Courier New"/>
              </a:rPr>
              <a:t>format</a:t>
            </a:r>
            <a:endParaRPr dirty="0">
              <a:solidFill>
                <a:schemeClr val="accent1"/>
              </a:solidFill>
            </a:endParaRPr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endParaRPr dirty="0">
              <a:solidFill>
                <a:schemeClr val="accent1"/>
              </a:solidFill>
              <a:latin typeface="Roboto Mono" panose="020B0604020202020204" charset="0"/>
              <a:ea typeface="Roboto Mono" panose="020B0604020202020204" charset="0"/>
              <a:cs typeface="Source Code Pro"/>
              <a:sym typeface="Source Code Pr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 dirty="0">
                <a:solidFill>
                  <a:schemeClr val="accent1"/>
                </a:solidFill>
                <a:latin typeface="Roboto Mono" panose="020B0604020202020204" charset="0"/>
                <a:ea typeface="Roboto Mono" panose="020B0604020202020204" charset="0"/>
                <a:cs typeface="Source Code Pro"/>
                <a:sym typeface="Source Code Pro"/>
              </a:rPr>
              <a:t>string s("ynrnrt");</a:t>
            </a:r>
            <a:br>
              <a:rPr lang="en" sz="1600" dirty="0">
                <a:solidFill>
                  <a:schemeClr val="accent1"/>
                </a:solidFill>
                <a:latin typeface="Roboto Mono" panose="020B0604020202020204" charset="0"/>
                <a:ea typeface="Roboto Mono" panose="020B0604020202020204" charset="0"/>
                <a:cs typeface="Source Code Pro"/>
                <a:sym typeface="Source Code Pro"/>
              </a:rPr>
            </a:br>
            <a:r>
              <a:rPr lang="en" sz="1600" dirty="0">
                <a:solidFill>
                  <a:schemeClr val="accent1"/>
                </a:solidFill>
                <a:latin typeface="Roboto Mono" panose="020B0604020202020204" charset="0"/>
                <a:ea typeface="Roboto Mono" panose="020B0604020202020204" charset="0"/>
                <a:cs typeface="Source Code Pro"/>
                <a:sym typeface="Source Code Pro"/>
              </a:rPr>
              <a:t>boost::algorithm::replace_all(s, "nr", "e");</a:t>
            </a:r>
            <a:endParaRPr sz="1600" dirty="0">
              <a:solidFill>
                <a:schemeClr val="accent1"/>
              </a:solidFill>
              <a:latin typeface="Roboto Mono" panose="020B0604020202020204" charset="0"/>
              <a:ea typeface="Roboto Mono" panose="020B0604020202020204" charset="0"/>
              <a:cs typeface="Source Code Pro"/>
              <a:sym typeface="Source Code Pro"/>
            </a:endParaRPr>
          </a:p>
          <a:p>
            <a:pPr marL="0" lvl="0" indent="0" algn="l" rtl="0">
              <a:spcBef>
                <a:spcPts val="1600"/>
              </a:spcBef>
              <a:spcAft>
                <a:spcPts val="1600"/>
              </a:spcAft>
              <a:buNone/>
            </a:pPr>
            <a:br>
              <a:rPr lang="en" dirty="0">
                <a:solidFill>
                  <a:schemeClr val="accent1"/>
                </a:solidFill>
                <a:latin typeface="Roboto Mono" panose="020B0604020202020204" charset="0"/>
                <a:ea typeface="Roboto Mono" panose="020B0604020202020204" charset="0"/>
                <a:cs typeface="Source Code Pro"/>
                <a:sym typeface="Source Code Pro"/>
              </a:rPr>
            </a:br>
            <a:endParaRPr dirty="0">
              <a:solidFill>
                <a:schemeClr val="accent1"/>
              </a:solidFill>
              <a:latin typeface="Roboto Mono" panose="020B0604020202020204" charset="0"/>
              <a:ea typeface="Roboto Mono" panose="020B0604020202020204" charset="0"/>
              <a:cs typeface="Source Code Pro"/>
              <a:sym typeface="Source Code Pro"/>
            </a:endParaRPr>
          </a:p>
        </p:txBody>
      </p:sp>
      <p:sp>
        <p:nvSpPr>
          <p:cNvPr id="91" name="Google Shape;91;p17"/>
          <p:cNvSpPr txBox="1"/>
          <p:nvPr/>
        </p:nvSpPr>
        <p:spPr>
          <a:xfrm>
            <a:off x="311700" y="3502790"/>
            <a:ext cx="6145800" cy="30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None/>
            </a:pPr>
            <a:r>
              <a:rPr lang="en" sz="1600" i="1" dirty="0">
                <a:solidFill>
                  <a:schemeClr val="accent1"/>
                </a:solidFill>
                <a:latin typeface="Roboto Mono" panose="020B0604020202020204" charset="0"/>
                <a:ea typeface="Roboto Mono" panose="020B0604020202020204" charset="0"/>
                <a:cs typeface="Source Code Pro"/>
                <a:sym typeface="Source Code Pro"/>
              </a:rPr>
              <a:t>// results in s == "yeet"</a:t>
            </a:r>
            <a:endParaRPr sz="1200" dirty="0">
              <a:latin typeface="Roboto Mono" panose="020B0604020202020204" charset="0"/>
              <a:ea typeface="Roboto Mono" panose="020B0604020202020204" charset="0"/>
            </a:endParaRPr>
          </a:p>
        </p:txBody>
      </p:sp>
      <p:sp>
        <p:nvSpPr>
          <p:cNvPr id="92" name="Google Shape;92;p17"/>
          <p:cNvSpPr txBox="1">
            <a:spLocks noGrp="1"/>
          </p:cNvSpPr>
          <p:nvPr>
            <p:ph type="sldNum" idx="12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6</a:t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8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replace_all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8" name="Google Shape;98;p18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 dirty="0">
                <a:solidFill>
                  <a:srgbClr val="0000AA"/>
                </a:solidFill>
                <a:latin typeface="Roboto Mono" panose="020B0604020202020204" charset="0"/>
                <a:ea typeface="Roboto Mono" panose="020B0604020202020204" charset="0"/>
                <a:cs typeface="Source Code Pro"/>
                <a:sym typeface="Source Code Pro"/>
              </a:rPr>
              <a:t>void</a:t>
            </a:r>
            <a:r>
              <a:rPr lang="en" sz="1600" dirty="0">
                <a:solidFill>
                  <a:schemeClr val="accent1"/>
                </a:solidFill>
                <a:latin typeface="Roboto Mono" panose="020B0604020202020204" charset="0"/>
                <a:ea typeface="Roboto Mono" panose="020B0604020202020204" charset="0"/>
                <a:cs typeface="Source Code Pro"/>
                <a:sym typeface="Source Code Pro"/>
              </a:rPr>
              <a:t> </a:t>
            </a:r>
            <a:r>
              <a:rPr lang="en" sz="1600" dirty="0">
                <a:solidFill>
                  <a:srgbClr val="9C5A9C"/>
                </a:solidFill>
                <a:latin typeface="Roboto Mono" panose="020B0604020202020204" charset="0"/>
                <a:ea typeface="Roboto Mono" panose="020B0604020202020204" charset="0"/>
                <a:cs typeface="Source Code Pro"/>
                <a:sym typeface="Source Code Pro"/>
              </a:rPr>
              <a:t>boost::replace_all</a:t>
            </a:r>
            <a:r>
              <a:rPr lang="en" sz="1600" dirty="0">
                <a:solidFill>
                  <a:schemeClr val="accent1"/>
                </a:solidFill>
                <a:latin typeface="Roboto Mono" panose="020B0604020202020204" charset="0"/>
                <a:ea typeface="Roboto Mono" panose="020B0604020202020204" charset="0"/>
                <a:cs typeface="Source Code Pro"/>
                <a:sym typeface="Source Code Pro"/>
              </a:rPr>
              <a:t>(string&amp; input, </a:t>
            </a:r>
            <a:r>
              <a:rPr lang="en" sz="1600" dirty="0">
                <a:solidFill>
                  <a:srgbClr val="0000AA"/>
                </a:solidFill>
                <a:highlight>
                  <a:srgbClr val="FFFFFF"/>
                </a:highlight>
                <a:latin typeface="Roboto Mono" panose="020B0604020202020204" charset="0"/>
                <a:ea typeface="Roboto Mono" panose="020B0604020202020204" charset="0"/>
                <a:cs typeface="Source Code Pro"/>
                <a:sym typeface="Source Code Pro"/>
              </a:rPr>
              <a:t>const </a:t>
            </a:r>
            <a:r>
              <a:rPr lang="en" sz="1600" dirty="0">
                <a:solidFill>
                  <a:schemeClr val="accent1"/>
                </a:solidFill>
                <a:latin typeface="Roboto Mono" panose="020B0604020202020204" charset="0"/>
                <a:ea typeface="Roboto Mono" panose="020B0604020202020204" charset="0"/>
                <a:cs typeface="Source Code Pro"/>
                <a:sym typeface="Source Code Pro"/>
              </a:rPr>
              <a:t>string&amp; search,</a:t>
            </a:r>
            <a:br>
              <a:rPr lang="en" sz="1600" dirty="0">
                <a:solidFill>
                  <a:schemeClr val="accent1"/>
                </a:solidFill>
                <a:latin typeface="Roboto Mono" panose="020B0604020202020204" charset="0"/>
                <a:ea typeface="Roboto Mono" panose="020B0604020202020204" charset="0"/>
                <a:cs typeface="Source Code Pro"/>
                <a:sym typeface="Source Code Pro"/>
              </a:rPr>
            </a:br>
            <a:r>
              <a:rPr lang="en" sz="1600" dirty="0">
                <a:solidFill>
                  <a:schemeClr val="accent1"/>
                </a:solidFill>
                <a:latin typeface="Roboto Mono" panose="020B0604020202020204" charset="0"/>
                <a:ea typeface="Roboto Mono" panose="020B0604020202020204" charset="0"/>
                <a:cs typeface="Source Code Pro"/>
                <a:sym typeface="Source Code Pro"/>
              </a:rPr>
              <a:t>					  </a:t>
            </a:r>
            <a:r>
              <a:rPr lang="en" sz="1600" dirty="0">
                <a:solidFill>
                  <a:srgbClr val="0000AA"/>
                </a:solidFill>
                <a:latin typeface="Roboto Mono" panose="020B0604020202020204" charset="0"/>
                <a:ea typeface="Roboto Mono" panose="020B0604020202020204" charset="0"/>
                <a:cs typeface="Source Code Pro"/>
                <a:sym typeface="Source Code Pro"/>
              </a:rPr>
              <a:t>const</a:t>
            </a:r>
            <a:r>
              <a:rPr lang="en" sz="1600" dirty="0">
                <a:solidFill>
                  <a:schemeClr val="accent1"/>
                </a:solidFill>
                <a:latin typeface="Roboto Mono" panose="020B0604020202020204" charset="0"/>
                <a:ea typeface="Roboto Mono" panose="020B0604020202020204" charset="0"/>
                <a:cs typeface="Source Code Pro"/>
                <a:sym typeface="Source Code Pro"/>
              </a:rPr>
              <a:t> string&amp; format);</a:t>
            </a:r>
            <a:endParaRPr sz="2000" dirty="0">
              <a:solidFill>
                <a:schemeClr val="accent1"/>
              </a:solidFill>
              <a:latin typeface="Roboto Mono" panose="020B0604020202020204" charset="0"/>
              <a:ea typeface="Roboto Mono" panose="020B0604020202020204" charset="0"/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Char char="●"/>
            </a:pPr>
            <a:r>
              <a:rPr lang="en" dirty="0">
                <a:solidFill>
                  <a:schemeClr val="accent1"/>
                </a:solidFill>
              </a:rPr>
              <a:t>Replaces all instances of </a:t>
            </a:r>
            <a:r>
              <a:rPr lang="en" dirty="0">
                <a:solidFill>
                  <a:schemeClr val="accent1"/>
                </a:solidFill>
                <a:latin typeface="Courier New"/>
                <a:ea typeface="Courier New"/>
                <a:cs typeface="Courier New"/>
                <a:sym typeface="Courier New"/>
              </a:rPr>
              <a:t>search</a:t>
            </a:r>
            <a:r>
              <a:rPr lang="en" dirty="0">
                <a:solidFill>
                  <a:schemeClr val="accent1"/>
                </a:solidFill>
              </a:rPr>
              <a:t> inside </a:t>
            </a:r>
            <a:r>
              <a:rPr lang="en" dirty="0">
                <a:solidFill>
                  <a:schemeClr val="accent1"/>
                </a:solidFill>
                <a:latin typeface="Courier New"/>
                <a:ea typeface="Courier New"/>
                <a:cs typeface="Courier New"/>
                <a:sym typeface="Courier New"/>
              </a:rPr>
              <a:t>input</a:t>
            </a:r>
            <a:r>
              <a:rPr lang="en" dirty="0">
                <a:solidFill>
                  <a:schemeClr val="accent1"/>
                </a:solidFill>
              </a:rPr>
              <a:t> with </a:t>
            </a:r>
            <a:r>
              <a:rPr lang="en" dirty="0">
                <a:solidFill>
                  <a:schemeClr val="accent1"/>
                </a:solidFill>
                <a:latin typeface="Courier New"/>
                <a:ea typeface="Courier New"/>
                <a:cs typeface="Courier New"/>
                <a:sym typeface="Courier New"/>
              </a:rPr>
              <a:t>format</a:t>
            </a:r>
            <a:endParaRPr lang="en" dirty="0">
              <a:solidFill>
                <a:schemeClr val="accent1"/>
              </a:solidFill>
              <a:cs typeface="Courier New"/>
            </a:endParaRPr>
          </a:p>
          <a:p>
            <a:pPr marL="114300" lvl="0" indent="0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</a:pPr>
            <a:endParaRPr lang="en" dirty="0">
              <a:solidFill>
                <a:schemeClr val="accent1"/>
              </a:solidFill>
              <a:latin typeface="Roboto Mono" panose="020B0604020202020204" charset="0"/>
              <a:ea typeface="Roboto Mono" panose="020B0604020202020204" charset="0"/>
              <a:cs typeface="Courier New"/>
              <a:sym typeface="Source Code Pro"/>
            </a:endParaRPr>
          </a:p>
          <a:p>
            <a:pPr marL="114300" lvl="0" indent="0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</a:pPr>
            <a:br>
              <a:rPr lang="en" dirty="0">
                <a:solidFill>
                  <a:schemeClr val="accent1"/>
                </a:solidFill>
                <a:latin typeface="Roboto Mono" panose="020B0604020202020204" charset="0"/>
                <a:ea typeface="Roboto Mono" panose="020B0604020202020204" charset="0"/>
                <a:cs typeface="Source Code Pro"/>
                <a:sym typeface="Source Code Pro"/>
              </a:rPr>
            </a:br>
            <a:r>
              <a:rPr lang="en" sz="1600" dirty="0">
                <a:solidFill>
                  <a:schemeClr val="accent1"/>
                </a:solidFill>
                <a:latin typeface="Roboto Mono" panose="020B0604020202020204" charset="0"/>
                <a:ea typeface="Roboto Mono" panose="020B0604020202020204" charset="0"/>
                <a:cs typeface="Source Code Pro"/>
                <a:sym typeface="Source Code Pro"/>
              </a:rPr>
              <a:t>string s("queue?");</a:t>
            </a:r>
            <a:br>
              <a:rPr lang="en" sz="1600" dirty="0">
                <a:solidFill>
                  <a:schemeClr val="accent1"/>
                </a:solidFill>
                <a:latin typeface="Roboto Mono" panose="020B0604020202020204" charset="0"/>
                <a:ea typeface="Roboto Mono" panose="020B0604020202020204" charset="0"/>
                <a:cs typeface="Source Code Pro"/>
                <a:sym typeface="Source Code Pro"/>
              </a:rPr>
            </a:br>
            <a:r>
              <a:rPr lang="en" sz="1600" dirty="0">
                <a:solidFill>
                  <a:schemeClr val="accent1"/>
                </a:solidFill>
                <a:latin typeface="Roboto Mono" panose="020B0604020202020204" charset="0"/>
                <a:ea typeface="Roboto Mono" panose="020B0604020202020204" charset="0"/>
                <a:cs typeface="Source Code Pro"/>
                <a:sym typeface="Source Code Pro"/>
              </a:rPr>
              <a:t>boost::algorithm::replace_all(s, "que", "q");</a:t>
            </a:r>
            <a:endParaRPr dirty="0">
              <a:solidFill>
                <a:schemeClr val="accent1"/>
              </a:solidFill>
              <a:latin typeface="Roboto Mono" panose="020B0604020202020204" charset="0"/>
              <a:ea typeface="Roboto Mono" panose="020B0604020202020204" charset="0"/>
              <a:cs typeface="Source Code Pro"/>
              <a:sym typeface="Source Code Pro"/>
            </a:endParaRPr>
          </a:p>
        </p:txBody>
      </p:sp>
      <p:sp>
        <p:nvSpPr>
          <p:cNvPr id="99" name="Google Shape;99;p18"/>
          <p:cNvSpPr txBox="1"/>
          <p:nvPr/>
        </p:nvSpPr>
        <p:spPr>
          <a:xfrm>
            <a:off x="5705400" y="3435750"/>
            <a:ext cx="3126900" cy="151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 dirty="0">
                <a:latin typeface="Roboto Mono" panose="020B0604020202020204" charset="0"/>
                <a:ea typeface="Roboto Mono" panose="020B0604020202020204" charset="0"/>
                <a:cs typeface="Source Code Pro"/>
                <a:sym typeface="Source Code Pro"/>
              </a:rPr>
              <a:t>replace_all()</a:t>
            </a:r>
            <a:r>
              <a:rPr lang="en" sz="1200" dirty="0">
                <a:latin typeface="Roboto Mono" panose="020B0604020202020204" charset="0"/>
                <a:ea typeface="Roboto Mono" panose="020B0604020202020204" charset="0"/>
              </a:rPr>
              <a:t> guarantees that</a:t>
            </a:r>
            <a:r>
              <a:rPr lang="en" sz="1200" dirty="0">
                <a:latin typeface="Roboto Mono" panose="020B0604020202020204" charset="0"/>
                <a:ea typeface="Roboto Mono" panose="020B0604020202020204" charset="0"/>
                <a:cs typeface="Source Sans Pro"/>
                <a:sym typeface="Source Sans Pro"/>
              </a:rPr>
              <a:t> </a:t>
            </a:r>
            <a:r>
              <a:rPr lang="en" sz="1200" dirty="0">
                <a:latin typeface="Roboto Mono" panose="020B0604020202020204" charset="0"/>
                <a:ea typeface="Roboto Mono" panose="020B0604020202020204" charset="0"/>
                <a:cs typeface="Source Code Pro"/>
                <a:sym typeface="Source Code Pro"/>
              </a:rPr>
              <a:t>‘format’</a:t>
            </a:r>
            <a:r>
              <a:rPr lang="en" sz="1200" dirty="0">
                <a:latin typeface="Roboto Mono" panose="020B0604020202020204" charset="0"/>
                <a:ea typeface="Roboto Mono" panose="020B0604020202020204" charset="0"/>
              </a:rPr>
              <a:t> will be in the final result if-and-only-if</a:t>
            </a:r>
            <a:r>
              <a:rPr lang="en" sz="1200" dirty="0">
                <a:latin typeface="Roboto Mono" panose="020B0604020202020204" charset="0"/>
                <a:ea typeface="Roboto Mono" panose="020B0604020202020204" charset="0"/>
                <a:cs typeface="Source Sans Pro"/>
                <a:sym typeface="Source Sans Pro"/>
              </a:rPr>
              <a:t> </a:t>
            </a:r>
            <a:r>
              <a:rPr lang="en" sz="1200" dirty="0">
                <a:latin typeface="Roboto Mono" panose="020B0604020202020204" charset="0"/>
                <a:ea typeface="Roboto Mono" panose="020B0604020202020204" charset="0"/>
                <a:cs typeface="Source Code Pro"/>
                <a:sym typeface="Source Code Pro"/>
              </a:rPr>
              <a:t>‘search’</a:t>
            </a:r>
            <a:r>
              <a:rPr lang="en" sz="1200" dirty="0">
                <a:latin typeface="Roboto Mono" panose="020B0604020202020204" charset="0"/>
                <a:ea typeface="Roboto Mono" panose="020B0604020202020204" charset="0"/>
              </a:rPr>
              <a:t> existed.</a:t>
            </a:r>
            <a:br>
              <a:rPr lang="en" sz="1200" dirty="0">
                <a:latin typeface="Roboto Mono" panose="020B0604020202020204" charset="0"/>
                <a:ea typeface="Roboto Mono" panose="020B0604020202020204" charset="0"/>
                <a:cs typeface="Source Sans Pro"/>
                <a:sym typeface="Source Sans Pro"/>
              </a:rPr>
            </a:br>
            <a:br>
              <a:rPr lang="en" sz="1200" dirty="0">
                <a:latin typeface="Roboto Mono" panose="020B0604020202020204" charset="0"/>
                <a:ea typeface="Roboto Mono" panose="020B0604020202020204" charset="0"/>
                <a:cs typeface="Source Sans Pro"/>
                <a:sym typeface="Source Sans Pro"/>
              </a:rPr>
            </a:br>
            <a:r>
              <a:rPr lang="en" sz="1200" dirty="0">
                <a:solidFill>
                  <a:schemeClr val="dk2"/>
                </a:solidFill>
                <a:latin typeface="Roboto Mono" panose="020B0604020202020204" charset="0"/>
                <a:ea typeface="Roboto Mono" panose="020B0604020202020204" charset="0"/>
                <a:cs typeface="Source Code Pro"/>
                <a:sym typeface="Source Code Pro"/>
              </a:rPr>
              <a:t>replace_all()</a:t>
            </a:r>
            <a:r>
              <a:rPr lang="en" sz="1200" dirty="0">
                <a:latin typeface="Roboto Mono" panose="020B0604020202020204" charset="0"/>
                <a:ea typeface="Roboto Mono" panose="020B0604020202020204" charset="0"/>
              </a:rPr>
              <a:t> makes a </a:t>
            </a:r>
            <a:r>
              <a:rPr lang="en" sz="1200" i="1" dirty="0">
                <a:latin typeface="Roboto Mono" panose="020B0604020202020204" charset="0"/>
                <a:ea typeface="Roboto Mono" panose="020B0604020202020204" charset="0"/>
              </a:rPr>
              <a:t>single</a:t>
            </a:r>
            <a:r>
              <a:rPr lang="en" sz="1200" dirty="0">
                <a:latin typeface="Roboto Mono" panose="020B0604020202020204" charset="0"/>
                <a:ea typeface="Roboto Mono" panose="020B0604020202020204" charset="0"/>
              </a:rPr>
              <a:t> pass over </a:t>
            </a:r>
            <a:r>
              <a:rPr lang="en" sz="1200" dirty="0">
                <a:latin typeface="Roboto Mono" panose="020B0604020202020204" charset="0"/>
                <a:ea typeface="Roboto Mono" panose="020B0604020202020204" charset="0"/>
                <a:cs typeface="Source Code Pro"/>
                <a:sym typeface="Source Code Pro"/>
              </a:rPr>
              <a:t>input</a:t>
            </a:r>
            <a:r>
              <a:rPr lang="en" sz="1200" dirty="0">
                <a:latin typeface="Roboto Mono" panose="020B0604020202020204" charset="0"/>
                <a:ea typeface="Roboto Mono" panose="020B0604020202020204" charset="0"/>
              </a:rPr>
              <a:t>.</a:t>
            </a:r>
            <a:endParaRPr sz="1200" dirty="0">
              <a:latin typeface="Roboto Mono" panose="020B0604020202020204" charset="0"/>
              <a:ea typeface="Roboto Mono" panose="020B0604020202020204" charset="0"/>
              <a:cs typeface="Source Sans Pro"/>
              <a:sym typeface="Source Sans Pro"/>
            </a:endParaRPr>
          </a:p>
        </p:txBody>
      </p:sp>
      <p:sp>
        <p:nvSpPr>
          <p:cNvPr id="100" name="Google Shape;100;p18"/>
          <p:cNvSpPr txBox="1"/>
          <p:nvPr/>
        </p:nvSpPr>
        <p:spPr>
          <a:xfrm>
            <a:off x="311700" y="3643500"/>
            <a:ext cx="4215300" cy="30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None/>
            </a:pPr>
            <a:r>
              <a:rPr lang="en" sz="1600" i="1" dirty="0">
                <a:solidFill>
                  <a:schemeClr val="accent1"/>
                </a:solidFill>
                <a:latin typeface="Roboto Mono" panose="020B0604020202020204" charset="0"/>
                <a:ea typeface="Roboto Mono" panose="020B0604020202020204" charset="0"/>
                <a:cs typeface="Source Code Pro"/>
                <a:sym typeface="Source Code Pro"/>
              </a:rPr>
              <a:t>// results in s == "que?"</a:t>
            </a:r>
            <a:endParaRPr sz="1200" dirty="0">
              <a:latin typeface="Roboto Mono" panose="020B0604020202020204" charset="0"/>
              <a:ea typeface="Roboto Mono" panose="020B0604020202020204" charset="0"/>
            </a:endParaRPr>
          </a:p>
        </p:txBody>
      </p:sp>
      <p:sp>
        <p:nvSpPr>
          <p:cNvPr id="101" name="Google Shape;101;p18"/>
          <p:cNvSpPr txBox="1">
            <a:spLocks noGrp="1"/>
          </p:cNvSpPr>
          <p:nvPr>
            <p:ph type="sldNum" idx="12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7</a:t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19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split</a:t>
            </a:r>
            <a:endParaRPr dirty="0"/>
          </a:p>
        </p:txBody>
      </p:sp>
      <p:sp>
        <p:nvSpPr>
          <p:cNvPr id="107" name="Google Shape;107;p19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639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Arial"/>
              <a:buNone/>
            </a:pPr>
            <a:r>
              <a:rPr lang="en" sz="1600" dirty="0">
                <a:solidFill>
                  <a:srgbClr val="0000AA"/>
                </a:solidFill>
                <a:latin typeface="Roboto Mono" panose="020B0604020202020204" charset="0"/>
                <a:ea typeface="Roboto Mono" panose="020B0604020202020204" charset="0"/>
                <a:cs typeface="Source Code Pro"/>
                <a:sym typeface="Source Code Pro"/>
              </a:rPr>
              <a:t>void</a:t>
            </a:r>
            <a:r>
              <a:rPr lang="en" sz="1600" dirty="0">
                <a:solidFill>
                  <a:schemeClr val="dk2"/>
                </a:solidFill>
                <a:latin typeface="Roboto Mono" panose="020B0604020202020204" charset="0"/>
                <a:ea typeface="Roboto Mono" panose="020B0604020202020204" charset="0"/>
                <a:cs typeface="Source Code Pro"/>
                <a:sym typeface="Source Code Pro"/>
              </a:rPr>
              <a:t> </a:t>
            </a:r>
            <a:r>
              <a:rPr lang="en" sz="1600" dirty="0">
                <a:solidFill>
                  <a:srgbClr val="9C5A9C"/>
                </a:solidFill>
                <a:latin typeface="Roboto Mono" panose="020B0604020202020204" charset="0"/>
                <a:ea typeface="Roboto Mono" panose="020B0604020202020204" charset="0"/>
                <a:cs typeface="Source Code Pro"/>
                <a:sym typeface="Source Code Pro"/>
              </a:rPr>
              <a:t>boost::split</a:t>
            </a:r>
            <a:r>
              <a:rPr lang="en" sz="1600" dirty="0">
                <a:solidFill>
                  <a:schemeClr val="dk2"/>
                </a:solidFill>
                <a:latin typeface="Roboto Mono" panose="020B0604020202020204" charset="0"/>
                <a:ea typeface="Roboto Mono" panose="020B0604020202020204" charset="0"/>
                <a:cs typeface="Source Code Pro"/>
                <a:sym typeface="Source Code Pro"/>
              </a:rPr>
              <a:t>(vector&lt;string&gt;&amp; output, </a:t>
            </a:r>
            <a:endParaRPr sz="1600" dirty="0">
              <a:solidFill>
                <a:schemeClr val="dk2"/>
              </a:solidFill>
              <a:latin typeface="Roboto Mono" panose="020B0604020202020204" charset="0"/>
              <a:ea typeface="Roboto Mono" panose="020B0604020202020204" charset="0"/>
              <a:cs typeface="Source Code Pro"/>
              <a:sym typeface="Source Code Pro"/>
            </a:endParaRPr>
          </a:p>
          <a:p>
            <a:pPr marL="457200" lvl="0" indent="457200" algn="l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Arial"/>
              <a:buNone/>
            </a:pPr>
            <a:r>
              <a:rPr lang="en" sz="1600" dirty="0">
                <a:solidFill>
                  <a:schemeClr val="dk2"/>
                </a:solidFill>
                <a:latin typeface="Roboto Mono" panose="020B0604020202020204" charset="0"/>
                <a:ea typeface="Roboto Mono" panose="020B0604020202020204" charset="0"/>
                <a:cs typeface="Source Code Pro"/>
                <a:sym typeface="Source Code Pro"/>
              </a:rPr>
              <a:t>  	</a:t>
            </a:r>
            <a:r>
              <a:rPr lang="en" sz="1600" dirty="0">
                <a:solidFill>
                  <a:srgbClr val="0000AA"/>
                </a:solidFill>
                <a:latin typeface="Roboto Mono" panose="020B0604020202020204" charset="0"/>
                <a:ea typeface="Roboto Mono" panose="020B0604020202020204" charset="0"/>
                <a:cs typeface="Source Code Pro"/>
                <a:sym typeface="Source Code Pro"/>
              </a:rPr>
              <a:t>const</a:t>
            </a:r>
            <a:r>
              <a:rPr lang="en" sz="1600" dirty="0">
                <a:solidFill>
                  <a:schemeClr val="dk2"/>
                </a:solidFill>
                <a:latin typeface="Roboto Mono" panose="020B0604020202020204" charset="0"/>
                <a:ea typeface="Roboto Mono" panose="020B0604020202020204" charset="0"/>
                <a:cs typeface="Source Code Pro"/>
                <a:sym typeface="Source Code Pro"/>
              </a:rPr>
              <a:t> string&amp; input,</a:t>
            </a:r>
            <a:endParaRPr sz="1600" dirty="0">
              <a:solidFill>
                <a:schemeClr val="dk2"/>
              </a:solidFill>
              <a:latin typeface="Roboto Mono" panose="020B0604020202020204" charset="0"/>
              <a:ea typeface="Roboto Mono" panose="020B0604020202020204" charset="0"/>
              <a:cs typeface="Source Code Pro"/>
              <a:sym typeface="Source Code Pro"/>
            </a:endParaRPr>
          </a:p>
          <a:p>
            <a:pPr marL="457200" lvl="0" indent="457200" algn="l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Arial"/>
              <a:buNone/>
            </a:pPr>
            <a:r>
              <a:rPr lang="en" sz="1600" dirty="0">
                <a:solidFill>
                  <a:schemeClr val="dk2"/>
                </a:solidFill>
                <a:latin typeface="Roboto Mono" panose="020B0604020202020204" charset="0"/>
                <a:ea typeface="Roboto Mono" panose="020B0604020202020204" charset="0"/>
                <a:cs typeface="Source Code Pro"/>
                <a:sym typeface="Source Code Pro"/>
              </a:rPr>
              <a:t> 	boost::PredicateT match_on,</a:t>
            </a:r>
            <a:endParaRPr sz="1600" dirty="0">
              <a:solidFill>
                <a:schemeClr val="dk2"/>
              </a:solidFill>
              <a:latin typeface="Roboto Mono" panose="020B0604020202020204" charset="0"/>
              <a:ea typeface="Roboto Mono" panose="020B0604020202020204" charset="0"/>
              <a:cs typeface="Source Code Pro"/>
              <a:sym typeface="Source Code Pro"/>
            </a:endParaRPr>
          </a:p>
          <a:p>
            <a:pPr marL="914400" lvl="0" indent="0" algn="l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Arial"/>
              <a:buNone/>
            </a:pPr>
            <a:r>
              <a:rPr lang="en" sz="1600" dirty="0">
                <a:solidFill>
                  <a:schemeClr val="dk2"/>
                </a:solidFill>
                <a:latin typeface="Roboto Mono" panose="020B0604020202020204" charset="0"/>
                <a:ea typeface="Roboto Mono" panose="020B0604020202020204" charset="0"/>
                <a:cs typeface="Source Code Pro"/>
                <a:sym typeface="Source Code Pro"/>
              </a:rPr>
              <a:t>  	boost::token_compress_mode_type compress);</a:t>
            </a:r>
            <a:endParaRPr sz="1600" dirty="0">
              <a:solidFill>
                <a:schemeClr val="dk2"/>
              </a:solidFill>
              <a:latin typeface="Roboto Mono" panose="020B0604020202020204" charset="0"/>
              <a:ea typeface="Roboto Mono" panose="020B0604020202020204" charset="0"/>
              <a:cs typeface="Source Code Pro"/>
              <a:sym typeface="Source Code Pro"/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Char char="●"/>
            </a:pPr>
            <a:r>
              <a:rPr lang="en" dirty="0">
                <a:solidFill>
                  <a:schemeClr val="accent1"/>
                </a:solidFill>
              </a:rPr>
              <a:t>Split the string by the characters in </a:t>
            </a:r>
            <a:r>
              <a:rPr lang="en" dirty="0">
                <a:solidFill>
                  <a:schemeClr val="accent1"/>
                </a:solidFill>
                <a:latin typeface="Courier New"/>
                <a:ea typeface="Courier New"/>
                <a:cs typeface="Courier New"/>
                <a:sym typeface="Courier New"/>
              </a:rPr>
              <a:t>match_on</a:t>
            </a:r>
            <a:endParaRPr lang="en" dirty="0">
              <a:solidFill>
                <a:schemeClr val="dk2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Char char="●"/>
            </a:pPr>
            <a:endParaRPr lang="en" i="1" dirty="0">
              <a:solidFill>
                <a:schemeClr val="dk2"/>
              </a:solidFill>
              <a:latin typeface="Courier New"/>
              <a:ea typeface="Roboto Mono" panose="020B0604020202020204" charset="0"/>
              <a:cs typeface="Courier New"/>
              <a:sym typeface="Courier New"/>
            </a:endParaRPr>
          </a:p>
          <a:p>
            <a:pPr marL="114300" lvl="0" indent="0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</a:pPr>
            <a:endParaRPr i="1" dirty="0">
              <a:solidFill>
                <a:schemeClr val="dk2"/>
              </a:solidFill>
              <a:latin typeface="Roboto Mono" panose="020B0604020202020204" charset="0"/>
              <a:ea typeface="Roboto Mono" panose="020B0604020202020204" charset="0"/>
              <a:cs typeface="Source Code Pro"/>
              <a:sym typeface="Source Code Pr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 dirty="0">
                <a:solidFill>
                  <a:srgbClr val="0000AA"/>
                </a:solidFill>
                <a:latin typeface="Roboto Mono" panose="020B0604020202020204" charset="0"/>
                <a:ea typeface="Roboto Mono" panose="020B0604020202020204" charset="0"/>
                <a:cs typeface="Source Code Pro"/>
                <a:sym typeface="Source Code Pro"/>
              </a:rPr>
              <a:t>boost::PredicateT</a:t>
            </a:r>
            <a:r>
              <a:rPr lang="en" sz="1600" dirty="0">
                <a:solidFill>
                  <a:schemeClr val="dk2"/>
                </a:solidFill>
                <a:latin typeface="Roboto Mono" panose="020B0604020202020204" charset="0"/>
                <a:ea typeface="Roboto Mono" panose="020B0604020202020204" charset="0"/>
                <a:cs typeface="Source Code Pro"/>
                <a:sym typeface="Source Code Pro"/>
              </a:rPr>
              <a:t> </a:t>
            </a:r>
            <a:r>
              <a:rPr lang="en" sz="1600" dirty="0">
                <a:solidFill>
                  <a:srgbClr val="9C5A9C"/>
                </a:solidFill>
                <a:latin typeface="Roboto Mono" panose="020B0604020202020204" charset="0"/>
                <a:ea typeface="Roboto Mono" panose="020B0604020202020204" charset="0"/>
                <a:cs typeface="Source Code Pro"/>
                <a:sym typeface="Source Code Pro"/>
              </a:rPr>
              <a:t>boost::is_any_of</a:t>
            </a:r>
            <a:r>
              <a:rPr lang="en" sz="1600" dirty="0">
                <a:solidFill>
                  <a:schemeClr val="dk2"/>
                </a:solidFill>
                <a:latin typeface="Roboto Mono" panose="020B0604020202020204" charset="0"/>
                <a:ea typeface="Roboto Mono" panose="020B0604020202020204" charset="0"/>
                <a:cs typeface="Source Code Pro"/>
                <a:sym typeface="Source Code Pro"/>
              </a:rPr>
              <a:t>(</a:t>
            </a:r>
            <a:r>
              <a:rPr lang="en" sz="1600" dirty="0">
                <a:solidFill>
                  <a:srgbClr val="0000AA"/>
                </a:solidFill>
                <a:latin typeface="Roboto Mono" panose="020B0604020202020204" charset="0"/>
                <a:ea typeface="Roboto Mono" panose="020B0604020202020204" charset="0"/>
                <a:cs typeface="Source Code Pro"/>
                <a:sym typeface="Source Code Pro"/>
              </a:rPr>
              <a:t>const</a:t>
            </a:r>
            <a:r>
              <a:rPr lang="en" sz="1600" dirty="0">
                <a:solidFill>
                  <a:schemeClr val="dk2"/>
                </a:solidFill>
                <a:latin typeface="Roboto Mono" panose="020B0604020202020204" charset="0"/>
                <a:ea typeface="Roboto Mono" panose="020B0604020202020204" charset="0"/>
                <a:cs typeface="Source Code Pro"/>
                <a:sym typeface="Source Code Pro"/>
              </a:rPr>
              <a:t> string&amp; tokens);</a:t>
            </a:r>
            <a:endParaRPr sz="1600" dirty="0">
              <a:solidFill>
                <a:schemeClr val="dk2"/>
              </a:solidFill>
              <a:latin typeface="Roboto Mono" panose="020B0604020202020204" charset="0"/>
              <a:ea typeface="Roboto Mono" panose="020B0604020202020204" charset="0"/>
              <a:cs typeface="Source Code Pro"/>
              <a:sym typeface="Source Code Pro"/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Char char="●"/>
            </a:pPr>
            <a:r>
              <a:rPr lang="en" dirty="0">
                <a:solidFill>
                  <a:schemeClr val="accent1"/>
                </a:solidFill>
              </a:rPr>
              <a:t>Returns predicate that matches on any of the characters in tokens</a:t>
            </a:r>
            <a:endParaRPr dirty="0">
              <a:solidFill>
                <a:schemeClr val="accent1"/>
              </a:solidFill>
            </a:endParaRPr>
          </a:p>
        </p:txBody>
      </p:sp>
      <p:sp>
        <p:nvSpPr>
          <p:cNvPr id="108" name="Google Shape;108;p19"/>
          <p:cNvSpPr txBox="1">
            <a:spLocks noGrp="1"/>
          </p:cNvSpPr>
          <p:nvPr>
            <p:ph type="sldNum" idx="12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8</a:t>
            </a:fld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20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split Examples</a:t>
            </a:r>
            <a:endParaRPr dirty="0"/>
          </a:p>
        </p:txBody>
      </p:sp>
      <p:sp>
        <p:nvSpPr>
          <p:cNvPr id="114" name="Google Shape;114;p20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 dirty="0">
                <a:solidFill>
                  <a:schemeClr val="accent1"/>
                </a:solidFill>
                <a:latin typeface="Roboto Mono" panose="020B0604020202020204" charset="0"/>
                <a:ea typeface="Roboto Mono" panose="020B0604020202020204" charset="0"/>
                <a:cs typeface="Source Code Pro"/>
                <a:sym typeface="Source Code Pro"/>
              </a:rPr>
              <a:t>vector&lt;string&gt; tokens;</a:t>
            </a:r>
            <a:endParaRPr sz="1600" dirty="0">
              <a:solidFill>
                <a:schemeClr val="accent1"/>
              </a:solidFill>
              <a:latin typeface="Roboto Mono" panose="020B0604020202020204" charset="0"/>
              <a:ea typeface="Roboto Mono" panose="020B0604020202020204" charset="0"/>
              <a:cs typeface="Source Code Pro"/>
              <a:sym typeface="Source Code Pro"/>
            </a:endParaRPr>
          </a:p>
          <a:p>
            <a:pPr marL="0" lvl="0" indent="0" algn="l" rtl="0">
              <a:spcBef>
                <a:spcPts val="1000"/>
              </a:spcBef>
              <a:spcAft>
                <a:spcPts val="0"/>
              </a:spcAft>
              <a:buNone/>
            </a:pPr>
            <a:r>
              <a:rPr lang="en" sz="1600" dirty="0">
                <a:solidFill>
                  <a:schemeClr val="accent1"/>
                </a:solidFill>
                <a:latin typeface="Roboto Mono" panose="020B0604020202020204" charset="0"/>
                <a:ea typeface="Roboto Mono" panose="020B0604020202020204" charset="0"/>
                <a:cs typeface="Source Code Pro"/>
                <a:sym typeface="Source Code Pro"/>
              </a:rPr>
              <a:t>string s("I-am--split");</a:t>
            </a:r>
            <a:endParaRPr sz="1600" dirty="0">
              <a:solidFill>
                <a:schemeClr val="accent1"/>
              </a:solidFill>
              <a:latin typeface="Roboto Mono" panose="020B0604020202020204" charset="0"/>
              <a:ea typeface="Roboto Mono" panose="020B0604020202020204" charset="0"/>
              <a:cs typeface="Source Code Pro"/>
              <a:sym typeface="Source Code Pr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600" dirty="0">
              <a:solidFill>
                <a:schemeClr val="accent1"/>
              </a:solidFill>
              <a:latin typeface="Roboto Mono" panose="020B0604020202020204" charset="0"/>
              <a:ea typeface="Roboto Mono" panose="020B0604020202020204" charset="0"/>
              <a:cs typeface="Source Code Pro"/>
              <a:sym typeface="Source Code Pr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 dirty="0">
                <a:solidFill>
                  <a:srgbClr val="9C5A9C"/>
                </a:solidFill>
                <a:latin typeface="Roboto Mono" panose="020B0604020202020204" charset="0"/>
                <a:ea typeface="Roboto Mono" panose="020B0604020202020204" charset="0"/>
                <a:cs typeface="Source Code Pro"/>
                <a:sym typeface="Source Code Pro"/>
              </a:rPr>
              <a:t>boost::split</a:t>
            </a:r>
            <a:r>
              <a:rPr lang="en" sz="1600" dirty="0">
                <a:solidFill>
                  <a:schemeClr val="accent1"/>
                </a:solidFill>
                <a:latin typeface="Roboto Mono" panose="020B0604020202020204" charset="0"/>
                <a:ea typeface="Roboto Mono" panose="020B0604020202020204" charset="0"/>
                <a:cs typeface="Source Code Pro"/>
                <a:sym typeface="Source Code Pro"/>
              </a:rPr>
              <a:t>(tokens, s, boost::is_any_of("-"),</a:t>
            </a:r>
            <a:br>
              <a:rPr lang="en" sz="1600" dirty="0">
                <a:solidFill>
                  <a:schemeClr val="accent1"/>
                </a:solidFill>
                <a:latin typeface="Roboto Mono" panose="020B0604020202020204" charset="0"/>
                <a:ea typeface="Roboto Mono" panose="020B0604020202020204" charset="0"/>
                <a:cs typeface="Source Code Pro"/>
                <a:sym typeface="Source Code Pro"/>
              </a:rPr>
            </a:br>
            <a:r>
              <a:rPr lang="en" sz="1600" dirty="0">
                <a:solidFill>
                  <a:schemeClr val="accent1"/>
                </a:solidFill>
                <a:latin typeface="Roboto Mono" panose="020B0604020202020204" charset="0"/>
                <a:ea typeface="Roboto Mono" panose="020B0604020202020204" charset="0"/>
                <a:cs typeface="Source Code Pro"/>
                <a:sym typeface="Source Code Pro"/>
              </a:rPr>
              <a:t>                        </a:t>
            </a:r>
            <a:r>
              <a:rPr lang="en" sz="1600" dirty="0">
                <a:solidFill>
                  <a:srgbClr val="FF0000"/>
                </a:solidFill>
                <a:latin typeface="Roboto Mono" panose="020B0604020202020204" charset="0"/>
                <a:ea typeface="Roboto Mono" panose="020B0604020202020204" charset="0"/>
                <a:cs typeface="Source Code Pro"/>
                <a:sym typeface="Source Code Pro"/>
              </a:rPr>
              <a:t>boost::token_compress_on</a:t>
            </a:r>
            <a:r>
              <a:rPr lang="en" sz="1600" dirty="0">
                <a:solidFill>
                  <a:schemeClr val="accent1"/>
                </a:solidFill>
                <a:latin typeface="Roboto Mono" panose="020B0604020202020204" charset="0"/>
                <a:ea typeface="Roboto Mono" panose="020B0604020202020204" charset="0"/>
                <a:cs typeface="Source Code Pro"/>
                <a:sym typeface="Source Code Pro"/>
              </a:rPr>
              <a:t>);</a:t>
            </a:r>
            <a:endParaRPr sz="1600" dirty="0">
              <a:solidFill>
                <a:schemeClr val="accent1"/>
              </a:solidFill>
              <a:latin typeface="Roboto Mono" panose="020B0604020202020204" charset="0"/>
              <a:ea typeface="Roboto Mono" panose="020B0604020202020204" charset="0"/>
              <a:cs typeface="Source Code Pro"/>
              <a:sym typeface="Source Code Pr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 i="1" dirty="0">
                <a:solidFill>
                  <a:schemeClr val="accent1"/>
                </a:solidFill>
                <a:latin typeface="Roboto Mono" panose="020B0604020202020204" charset="0"/>
                <a:ea typeface="Roboto Mono" panose="020B0604020202020204" charset="0"/>
                <a:cs typeface="Source Code Pro"/>
                <a:sym typeface="Source Code Pro"/>
              </a:rPr>
              <a:t>// results in tokens == ["I", "am", "split"]</a:t>
            </a:r>
            <a:endParaRPr sz="1600" i="1" dirty="0">
              <a:solidFill>
                <a:schemeClr val="accent1"/>
              </a:solidFill>
              <a:latin typeface="Roboto Mono" panose="020B0604020202020204" charset="0"/>
              <a:ea typeface="Roboto Mono" panose="020B0604020202020204" charset="0"/>
              <a:cs typeface="Source Code Pro"/>
              <a:sym typeface="Source Code Pr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600" dirty="0">
              <a:solidFill>
                <a:schemeClr val="accent1"/>
              </a:solidFill>
              <a:latin typeface="Roboto Mono" panose="020B0604020202020204" charset="0"/>
              <a:ea typeface="Roboto Mono" panose="020B0604020202020204" charset="0"/>
              <a:cs typeface="Source Code Pro"/>
              <a:sym typeface="Source Code Pr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Arial"/>
              <a:buNone/>
            </a:pPr>
            <a:r>
              <a:rPr lang="en" sz="1600" dirty="0">
                <a:solidFill>
                  <a:srgbClr val="9C5A9C"/>
                </a:solidFill>
                <a:latin typeface="Roboto Mono" panose="020B0604020202020204" charset="0"/>
                <a:ea typeface="Roboto Mono" panose="020B0604020202020204" charset="0"/>
                <a:cs typeface="Source Code Pro"/>
                <a:sym typeface="Source Code Pro"/>
              </a:rPr>
              <a:t>boost::split</a:t>
            </a:r>
            <a:r>
              <a:rPr lang="en" sz="1600" dirty="0">
                <a:solidFill>
                  <a:schemeClr val="accent1"/>
                </a:solidFill>
                <a:latin typeface="Roboto Mono" panose="020B0604020202020204" charset="0"/>
                <a:ea typeface="Roboto Mono" panose="020B0604020202020204" charset="0"/>
                <a:cs typeface="Source Code Pro"/>
                <a:sym typeface="Source Code Pro"/>
              </a:rPr>
              <a:t>(tokens, s, boost::is_any_of("-"),</a:t>
            </a:r>
            <a:br>
              <a:rPr lang="en" sz="1600" dirty="0">
                <a:solidFill>
                  <a:schemeClr val="accent1"/>
                </a:solidFill>
                <a:latin typeface="Roboto Mono" panose="020B0604020202020204" charset="0"/>
                <a:ea typeface="Roboto Mono" panose="020B0604020202020204" charset="0"/>
                <a:cs typeface="Source Code Pro"/>
                <a:sym typeface="Source Code Pro"/>
              </a:rPr>
            </a:br>
            <a:r>
              <a:rPr lang="en" sz="1600" dirty="0">
                <a:solidFill>
                  <a:schemeClr val="accent1"/>
                </a:solidFill>
                <a:latin typeface="Roboto Mono" panose="020B0604020202020204" charset="0"/>
                <a:ea typeface="Roboto Mono" panose="020B0604020202020204" charset="0"/>
                <a:cs typeface="Source Code Pro"/>
                <a:sym typeface="Source Code Pro"/>
              </a:rPr>
              <a:t>                        </a:t>
            </a:r>
            <a:r>
              <a:rPr lang="en" sz="1600" dirty="0">
                <a:solidFill>
                  <a:srgbClr val="FF0000"/>
                </a:solidFill>
                <a:latin typeface="Roboto Mono" panose="020B0604020202020204" charset="0"/>
                <a:ea typeface="Roboto Mono" panose="020B0604020202020204" charset="0"/>
                <a:cs typeface="Source Code Pro"/>
                <a:sym typeface="Source Code Pro"/>
              </a:rPr>
              <a:t>boost::token_compress_off</a:t>
            </a:r>
            <a:r>
              <a:rPr lang="en" sz="1600" dirty="0">
                <a:solidFill>
                  <a:schemeClr val="accent1"/>
                </a:solidFill>
                <a:latin typeface="Roboto Mono" panose="020B0604020202020204" charset="0"/>
                <a:ea typeface="Roboto Mono" panose="020B0604020202020204" charset="0"/>
                <a:cs typeface="Source Code Pro"/>
                <a:sym typeface="Source Code Pro"/>
              </a:rPr>
              <a:t>);</a:t>
            </a:r>
            <a:endParaRPr sz="1600" dirty="0">
              <a:solidFill>
                <a:schemeClr val="accent1"/>
              </a:solidFill>
              <a:latin typeface="Roboto Mono" panose="020B0604020202020204" charset="0"/>
              <a:ea typeface="Roboto Mono" panose="020B0604020202020204" charset="0"/>
              <a:cs typeface="Source Code Pro"/>
              <a:sym typeface="Source Code Pr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 i="1" dirty="0">
                <a:solidFill>
                  <a:schemeClr val="accent1"/>
                </a:solidFill>
                <a:latin typeface="Roboto Mono" panose="020B0604020202020204" charset="0"/>
                <a:ea typeface="Roboto Mono" panose="020B0604020202020204" charset="0"/>
                <a:cs typeface="Source Code Pro"/>
                <a:sym typeface="Source Code Pro"/>
              </a:rPr>
              <a:t>// results in tokens == ["I", "am", </a:t>
            </a:r>
            <a:r>
              <a:rPr lang="en" sz="1600" i="1" dirty="0">
                <a:solidFill>
                  <a:srgbClr val="FF0000"/>
                </a:solidFill>
                <a:latin typeface="Roboto Mono" panose="020B0604020202020204" charset="0"/>
                <a:ea typeface="Roboto Mono" panose="020B0604020202020204" charset="0"/>
                <a:cs typeface="Source Code Pro"/>
                <a:sym typeface="Source Code Pro"/>
              </a:rPr>
              <a:t>""</a:t>
            </a:r>
            <a:r>
              <a:rPr lang="en" sz="1600" i="1" dirty="0">
                <a:solidFill>
                  <a:schemeClr val="accent1"/>
                </a:solidFill>
                <a:latin typeface="Roboto Mono" panose="020B0604020202020204" charset="0"/>
                <a:ea typeface="Roboto Mono" panose="020B0604020202020204" charset="0"/>
                <a:cs typeface="Source Code Pro"/>
                <a:sym typeface="Source Code Pro"/>
              </a:rPr>
              <a:t>, “split"]</a:t>
            </a:r>
          </a:p>
        </p:txBody>
      </p:sp>
      <p:sp>
        <p:nvSpPr>
          <p:cNvPr id="115" name="Google Shape;115;p20"/>
          <p:cNvSpPr txBox="1">
            <a:spLocks noGrp="1"/>
          </p:cNvSpPr>
          <p:nvPr>
            <p:ph type="sldNum" idx="12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9</a:t>
            </a:fld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Plum">
  <a:themeElements>
    <a:clrScheme name="Plum">
      <a:dk1>
        <a:srgbClr val="611BB8"/>
      </a:dk1>
      <a:lt1>
        <a:srgbClr val="FFFFFF"/>
      </a:lt1>
      <a:dk2>
        <a:srgbClr val="000000"/>
      </a:dk2>
      <a:lt2>
        <a:srgbClr val="7F7F7F"/>
      </a:lt2>
      <a:accent1>
        <a:srgbClr val="333333"/>
      </a:accent1>
      <a:accent2>
        <a:srgbClr val="5E2B97"/>
      </a:accent2>
      <a:accent3>
        <a:srgbClr val="7E57C2"/>
      </a:accent3>
      <a:accent4>
        <a:srgbClr val="C77025"/>
      </a:accent4>
      <a:accent5>
        <a:srgbClr val="009688"/>
      </a:accent5>
      <a:accent6>
        <a:srgbClr val="FFD600"/>
      </a:accent6>
      <a:hlink>
        <a:srgbClr val="009688"/>
      </a:hlink>
      <a:folHlink>
        <a:srgbClr val="009688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181</TotalTime>
  <Words>2187</Words>
  <Application>Microsoft Office PowerPoint</Application>
  <PresentationFormat>On-screen Show (16:9)</PresentationFormat>
  <Paragraphs>263</Paragraphs>
  <Slides>24</Slides>
  <Notes>21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31" baseType="lpstr">
      <vt:lpstr>Open Sans</vt:lpstr>
      <vt:lpstr>Arial</vt:lpstr>
      <vt:lpstr>Source Sans Pro</vt:lpstr>
      <vt:lpstr>Raleway</vt:lpstr>
      <vt:lpstr>Courier New</vt:lpstr>
      <vt:lpstr>Roboto Mono</vt:lpstr>
      <vt:lpstr>Plum</vt:lpstr>
      <vt:lpstr>CSE 333 Section 09</vt:lpstr>
      <vt:lpstr>Logistics:</vt:lpstr>
      <vt:lpstr>BOOOOOOOOST</vt:lpstr>
      <vt:lpstr>BOOST</vt:lpstr>
      <vt:lpstr>trim</vt:lpstr>
      <vt:lpstr>replace_all </vt:lpstr>
      <vt:lpstr>replace_all </vt:lpstr>
      <vt:lpstr>split</vt:lpstr>
      <vt:lpstr>split Examples</vt:lpstr>
      <vt:lpstr>Boost - Extra practice</vt:lpstr>
      <vt:lpstr>PowerPoint Presentation</vt:lpstr>
      <vt:lpstr>Threads</vt:lpstr>
      <vt:lpstr>PowerPoint Presentation</vt:lpstr>
      <vt:lpstr>Threads</vt:lpstr>
      <vt:lpstr>POSIX threads (pthreads)</vt:lpstr>
      <vt:lpstr>pthread_create</vt:lpstr>
      <vt:lpstr>Threads - Quick Check</vt:lpstr>
      <vt:lpstr>Terminating Threads</vt:lpstr>
      <vt:lpstr>pthread_exit</vt:lpstr>
      <vt:lpstr>Threads - Gotchas</vt:lpstr>
      <vt:lpstr>pthread_join</vt:lpstr>
      <vt:lpstr>Locking - mutex</vt:lpstr>
      <vt:lpstr>Threads – Locking</vt:lpstr>
      <vt:lpstr>More examples of pthreads usage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CSE 333 Section 10</dc:title>
  <cp:lastModifiedBy>Mengqi Chen</cp:lastModifiedBy>
  <cp:revision>36</cp:revision>
  <dcterms:modified xsi:type="dcterms:W3CDTF">2020-05-28T01:36:08Z</dcterms:modified>
</cp:coreProperties>
</file>