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5" r:id="rId22"/>
    <p:sldId id="280" r:id="rId23"/>
    <p:sldId id="281" r:id="rId24"/>
    <p:sldId id="283" r:id="rId25"/>
    <p:sldId id="282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6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2" y="1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AF694-565C-444E-B785-82C5E58F1D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CB065-3FC4-6C44-8106-B3A92DE486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27-</a:t>
            </a:r>
            <a:fld id="{670C6CED-84C2-2C4C-A839-E1BBA85D80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34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22CC3-765B-44C4-9B08-6CD52E4A853C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7B5D5-B7A1-4C56-849D-B5CA2AE5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34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00A7D-9BE5-4C22-A629-035F71248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16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Because fork() copies file descriptors, child has connection to client,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87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7B5D5-B7A1-4C56-849D-B5CA2AE55C3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5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DD6A0-1F46-4747-8700-07D2DB21E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4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692DD6A0-1F46-4747-8700-07D2DB21E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0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692DD6A0-1F46-4747-8700-07D2DB21E0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6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DD6A0-1F46-4747-8700-07D2DB21E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6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DD6A0-1F46-4747-8700-07D2DB21E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0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692DD6A0-1F46-4747-8700-07D2DB21E0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45940" y="27429"/>
            <a:ext cx="2052165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L27:  Concurrency and Processes</a:t>
            </a:r>
          </a:p>
        </p:txBody>
      </p:sp>
    </p:spTree>
    <p:extLst>
      <p:ext uri="{BB962C8B-B14F-4D97-AF65-F5344CB8AC3E}">
        <p14:creationId xmlns:p14="http://schemas.microsoft.com/office/powerpoint/2010/main" val="309771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Concurrency: Processes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  <a:p>
            <a:pPr algn="l">
              <a:tabLst>
                <a:tab pos="2289175" algn="l"/>
                <a:tab pos="457200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2491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Server with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parent</a:t>
            </a:r>
            <a:r>
              <a:rPr lang="en-US" dirty="0"/>
              <a:t> process blocks on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waiting for a new client to connect</a:t>
            </a:r>
          </a:p>
          <a:p>
            <a:pPr lvl="1"/>
            <a:r>
              <a:rPr lang="en-US" dirty="0"/>
              <a:t>When a new connection arrives, the parent calls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create a </a:t>
            </a:r>
            <a:r>
              <a:rPr lang="en-US" b="1" dirty="0"/>
              <a:t>child</a:t>
            </a:r>
            <a:r>
              <a:rPr lang="en-US" dirty="0"/>
              <a:t> process</a:t>
            </a:r>
          </a:p>
          <a:p>
            <a:pPr lvl="1"/>
            <a:r>
              <a:rPr lang="en-US" dirty="0"/>
              <a:t>The child process handles that new connection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’s when the connection terminates</a:t>
            </a:r>
          </a:p>
          <a:p>
            <a:pPr lvl="3"/>
            <a:endParaRPr lang="en-US" dirty="0"/>
          </a:p>
          <a:p>
            <a:r>
              <a:rPr lang="en-US" dirty="0"/>
              <a:t>Remember that children become “zombies” after death</a:t>
            </a:r>
          </a:p>
          <a:p>
            <a:pPr lvl="1"/>
            <a:r>
              <a:rPr lang="en-US" u="sng" dirty="0"/>
              <a:t>Option A</a:t>
            </a:r>
            <a:r>
              <a:rPr lang="en-US" dirty="0"/>
              <a:t>:  Parent calls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“reap” children</a:t>
            </a:r>
          </a:p>
          <a:p>
            <a:pPr lvl="1"/>
            <a:r>
              <a:rPr lang="en-US" u="sng" dirty="0"/>
              <a:t>Option B</a:t>
            </a:r>
            <a:r>
              <a:rPr lang="en-US" dirty="0"/>
              <a:t>:  Use a </a:t>
            </a:r>
            <a:r>
              <a:rPr lang="en-US" dirty="0">
                <a:solidFill>
                  <a:srgbClr val="0066FF"/>
                </a:solidFill>
              </a:rPr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11</a:t>
            </a:fld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33771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12</a:t>
            </a:fld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731520" y="1737360"/>
            <a:ext cx="1280160" cy="457200"/>
            <a:chOff x="4572000" y="4572000"/>
            <a:chExt cx="1280160" cy="457200"/>
          </a:xfrm>
        </p:grpSpPr>
        <p:sp>
          <p:nvSpPr>
            <p:cNvPr id="89" name="Rectangle 88"/>
            <p:cNvSpPr/>
            <p:nvPr/>
          </p:nvSpPr>
          <p:spPr bwMode="auto">
            <a:xfrm>
              <a:off x="457200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client</a:t>
              </a: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566928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2011680" y="1939916"/>
            <a:ext cx="914400" cy="1463040"/>
            <a:chOff x="2011680" y="1939916"/>
            <a:chExt cx="914400" cy="1463040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2011680" y="1965960"/>
              <a:ext cx="914400" cy="128016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 rot="3304231">
              <a:off x="1624316" y="2486770"/>
              <a:ext cx="1463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connect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206240" y="306324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5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 bwMode="auto">
          <a:xfrm>
            <a:off x="2011680" y="1965960"/>
            <a:ext cx="914400" cy="128016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13</a:t>
            </a:fld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011680" y="1965959"/>
            <a:ext cx="914400" cy="64008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grpSp>
        <p:nvGrpSpPr>
          <p:cNvPr id="85" name="Group 84"/>
          <p:cNvGrpSpPr/>
          <p:nvPr/>
        </p:nvGrpSpPr>
        <p:grpSpPr>
          <a:xfrm>
            <a:off x="731520" y="1737360"/>
            <a:ext cx="1280160" cy="457200"/>
            <a:chOff x="4572000" y="4572000"/>
            <a:chExt cx="1280160" cy="457200"/>
          </a:xfrm>
        </p:grpSpPr>
        <p:sp>
          <p:nvSpPr>
            <p:cNvPr id="89" name="Rectangle 88"/>
            <p:cNvSpPr/>
            <p:nvPr/>
          </p:nvSpPr>
          <p:spPr bwMode="auto">
            <a:xfrm>
              <a:off x="457200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client</a:t>
              </a: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566928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2926080" y="2377439"/>
            <a:ext cx="1280160" cy="457200"/>
            <a:chOff x="6766560" y="4572000"/>
            <a:chExt cx="1280160" cy="4572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sp>
        <p:nvSpPr>
          <p:cNvPr id="23" name="Arc 22"/>
          <p:cNvSpPr/>
          <p:nvPr/>
        </p:nvSpPr>
        <p:spPr bwMode="auto">
          <a:xfrm>
            <a:off x="3474720" y="2697480"/>
            <a:ext cx="1463040" cy="457200"/>
          </a:xfrm>
          <a:prstGeom prst="arc">
            <a:avLst>
              <a:gd name="adj1" fmla="val 16999879"/>
              <a:gd name="adj2" fmla="val 5002908"/>
            </a:avLst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37760" y="2743200"/>
            <a:ext cx="210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child</a:t>
            </a:r>
          </a:p>
        </p:txBody>
      </p:sp>
    </p:spTree>
    <p:extLst>
      <p:ext uri="{BB962C8B-B14F-4D97-AF65-F5344CB8AC3E}">
        <p14:creationId xmlns:p14="http://schemas.microsoft.com/office/powerpoint/2010/main" val="1642497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 bwMode="auto">
          <a:xfrm>
            <a:off x="2011680" y="1965960"/>
            <a:ext cx="914400" cy="128016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14</a:t>
            </a:fld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2011680" y="1965960"/>
            <a:ext cx="914400" cy="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2011680" y="1965959"/>
            <a:ext cx="914400" cy="64008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grpSp>
        <p:nvGrpSpPr>
          <p:cNvPr id="85" name="Group 84"/>
          <p:cNvGrpSpPr/>
          <p:nvPr/>
        </p:nvGrpSpPr>
        <p:grpSpPr>
          <a:xfrm>
            <a:off x="731520" y="1737360"/>
            <a:ext cx="1280160" cy="457200"/>
            <a:chOff x="4572000" y="4572000"/>
            <a:chExt cx="1280160" cy="457200"/>
          </a:xfrm>
        </p:grpSpPr>
        <p:sp>
          <p:nvSpPr>
            <p:cNvPr id="89" name="Rectangle 88"/>
            <p:cNvSpPr/>
            <p:nvPr/>
          </p:nvSpPr>
          <p:spPr bwMode="auto">
            <a:xfrm>
              <a:off x="457200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client</a:t>
              </a: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566928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</p:grpSp>
      <p:grpSp>
        <p:nvGrpSpPr>
          <p:cNvPr id="86" name="Group 85"/>
          <p:cNvGrpSpPr/>
          <p:nvPr/>
        </p:nvGrpSpPr>
        <p:grpSpPr>
          <a:xfrm>
            <a:off x="2926080" y="1737360"/>
            <a:ext cx="1280160" cy="457200"/>
            <a:chOff x="6766560" y="4572000"/>
            <a:chExt cx="1280160" cy="457200"/>
          </a:xfrm>
        </p:grpSpPr>
        <p:sp>
          <p:nvSpPr>
            <p:cNvPr id="87" name="Rectangle 86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2926080" y="2377439"/>
            <a:ext cx="1280160" cy="457200"/>
            <a:chOff x="6766560" y="4572000"/>
            <a:chExt cx="1280160" cy="4572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sp>
        <p:nvSpPr>
          <p:cNvPr id="23" name="Arc 22"/>
          <p:cNvSpPr/>
          <p:nvPr/>
        </p:nvSpPr>
        <p:spPr bwMode="auto">
          <a:xfrm>
            <a:off x="3474720" y="2057400"/>
            <a:ext cx="1463040" cy="457200"/>
          </a:xfrm>
          <a:prstGeom prst="arc">
            <a:avLst>
              <a:gd name="adj1" fmla="val 16999879"/>
              <a:gd name="adj2" fmla="val 5002908"/>
            </a:avLst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37760" y="2101333"/>
            <a:ext cx="210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grandchild</a:t>
            </a:r>
          </a:p>
        </p:txBody>
      </p:sp>
    </p:spTree>
    <p:extLst>
      <p:ext uri="{BB962C8B-B14F-4D97-AF65-F5344CB8AC3E}">
        <p14:creationId xmlns:p14="http://schemas.microsoft.com/office/powerpoint/2010/main" val="3661011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 bwMode="auto">
          <a:xfrm>
            <a:off x="2011680" y="1965960"/>
            <a:ext cx="914400" cy="128016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15</a:t>
            </a:fld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31520" y="1737360"/>
            <a:ext cx="3474720" cy="457200"/>
            <a:chOff x="4572000" y="4572000"/>
            <a:chExt cx="3474720" cy="457200"/>
          </a:xfrm>
        </p:grpSpPr>
        <p:cxnSp>
          <p:nvCxnSpPr>
            <p:cNvPr id="80" name="Straight Arrow Connector 7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85" name="Group 8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86" name="Group 85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87" name="Rectangle 86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206240" y="242137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child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’s / parent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’s </a:t>
            </a:r>
          </a:p>
        </p:txBody>
      </p:sp>
    </p:spTree>
    <p:extLst>
      <p:ext uri="{BB962C8B-B14F-4D97-AF65-F5344CB8AC3E}">
        <p14:creationId xmlns:p14="http://schemas.microsoft.com/office/powerpoint/2010/main" val="2485972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16</a:t>
            </a:fld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31520" y="1737360"/>
            <a:ext cx="3474720" cy="457200"/>
            <a:chOff x="4572000" y="4572000"/>
            <a:chExt cx="3474720" cy="457200"/>
          </a:xfrm>
        </p:grpSpPr>
        <p:cxnSp>
          <p:nvCxnSpPr>
            <p:cNvPr id="80" name="Straight Arrow Connector 7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85" name="Group 8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86" name="Group 85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87" name="Rectangle 86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206240" y="2922954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parent closes its</a:t>
            </a:r>
          </a:p>
          <a:p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client connection</a:t>
            </a:r>
          </a:p>
        </p:txBody>
      </p:sp>
    </p:spTree>
    <p:extLst>
      <p:ext uri="{BB962C8B-B14F-4D97-AF65-F5344CB8AC3E}">
        <p14:creationId xmlns:p14="http://schemas.microsoft.com/office/powerpoint/2010/main" val="4072696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17</a:t>
            </a:fld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31520" y="1737360"/>
            <a:ext cx="3474720" cy="457200"/>
            <a:chOff x="4572000" y="4572000"/>
            <a:chExt cx="3474720" cy="457200"/>
          </a:xfrm>
        </p:grpSpPr>
        <p:cxnSp>
          <p:nvCxnSpPr>
            <p:cNvPr id="80" name="Straight Arrow Connector 7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81" name="Rectangle 80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3" name="Rectangle 82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85" name="Group 8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86" name="Group 85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87" name="Rectangle 86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68968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18</a:t>
            </a:fld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31520" y="1737360"/>
            <a:ext cx="3474720" cy="457200"/>
            <a:chOff x="4572000" y="4572000"/>
            <a:chExt cx="3474720" cy="457200"/>
          </a:xfrm>
        </p:grpSpPr>
        <p:cxnSp>
          <p:nvCxnSpPr>
            <p:cNvPr id="80" name="Straight Arrow Connector 7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81" name="Rectangle 80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3" name="Rectangle 82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85" name="Group 8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86" name="Group 85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87" name="Rectangle 86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cxnSp>
        <p:nvCxnSpPr>
          <p:cNvPr id="104" name="Straight Arrow Connector 103"/>
          <p:cNvCxnSpPr/>
          <p:nvPr/>
        </p:nvCxnSpPr>
        <p:spPr bwMode="auto">
          <a:xfrm>
            <a:off x="2011680" y="4526280"/>
            <a:ext cx="914400" cy="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grpSp>
        <p:nvGrpSpPr>
          <p:cNvPr id="110" name="Group 109"/>
          <p:cNvGrpSpPr/>
          <p:nvPr/>
        </p:nvGrpSpPr>
        <p:grpSpPr>
          <a:xfrm>
            <a:off x="2926080" y="4297680"/>
            <a:ext cx="1280160" cy="457200"/>
            <a:chOff x="6766560" y="4572000"/>
            <a:chExt cx="1280160" cy="457200"/>
          </a:xfrm>
        </p:grpSpPr>
        <p:sp>
          <p:nvSpPr>
            <p:cNvPr id="111" name="Rectangle 110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12" name="Straight Connector 111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cxnSp>
        <p:nvCxnSpPr>
          <p:cNvPr id="38" name="Straight Arrow Connector 37"/>
          <p:cNvCxnSpPr/>
          <p:nvPr/>
        </p:nvCxnSpPr>
        <p:spPr bwMode="auto">
          <a:xfrm flipV="1">
            <a:off x="2011680" y="3246120"/>
            <a:ext cx="914400" cy="1280158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2011680" y="3886200"/>
            <a:ext cx="914400" cy="640078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2926080" y="3657599"/>
            <a:ext cx="1280160" cy="457200"/>
            <a:chOff x="6766560" y="4572000"/>
            <a:chExt cx="1280160" cy="4572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09" name="Group 108"/>
          <p:cNvGrpSpPr/>
          <p:nvPr/>
        </p:nvGrpSpPr>
        <p:grpSpPr>
          <a:xfrm>
            <a:off x="731520" y="4297680"/>
            <a:ext cx="1280160" cy="457200"/>
            <a:chOff x="4572000" y="4572000"/>
            <a:chExt cx="1280160" cy="457200"/>
          </a:xfrm>
        </p:grpSpPr>
        <p:sp>
          <p:nvSpPr>
            <p:cNvPr id="113" name="Rectangle 112"/>
            <p:cNvSpPr/>
            <p:nvPr/>
          </p:nvSpPr>
          <p:spPr bwMode="auto">
            <a:xfrm>
              <a:off x="457200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client</a:t>
              </a: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>
              <a:off x="566928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</p:grpSp>
      <p:sp>
        <p:nvSpPr>
          <p:cNvPr id="41" name="Arc 40"/>
          <p:cNvSpPr/>
          <p:nvPr/>
        </p:nvSpPr>
        <p:spPr bwMode="auto">
          <a:xfrm>
            <a:off x="3474720" y="3977640"/>
            <a:ext cx="1463040" cy="457200"/>
          </a:xfrm>
          <a:prstGeom prst="arc">
            <a:avLst>
              <a:gd name="adj1" fmla="val 16999879"/>
              <a:gd name="adj2" fmla="val 5002908"/>
            </a:avLst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Arc 41"/>
          <p:cNvSpPr/>
          <p:nvPr/>
        </p:nvSpPr>
        <p:spPr bwMode="auto">
          <a:xfrm>
            <a:off x="3474720" y="3337560"/>
            <a:ext cx="1463040" cy="457200"/>
          </a:xfrm>
          <a:prstGeom prst="arc">
            <a:avLst>
              <a:gd name="adj1" fmla="val 16999879"/>
              <a:gd name="adj2" fmla="val 5002908"/>
            </a:avLst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37760" y="3883073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grandchild</a:t>
            </a:r>
          </a:p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37760" y="3378367"/>
            <a:ext cx="210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child</a:t>
            </a:r>
          </a:p>
        </p:txBody>
      </p:sp>
    </p:spTree>
    <p:extLst>
      <p:ext uri="{BB962C8B-B14F-4D97-AF65-F5344CB8AC3E}">
        <p14:creationId xmlns:p14="http://schemas.microsoft.com/office/powerpoint/2010/main" val="4258607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19</a:t>
            </a:fld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31520" y="1737360"/>
            <a:ext cx="3474720" cy="457200"/>
            <a:chOff x="4572000" y="4572000"/>
            <a:chExt cx="3474720" cy="457200"/>
          </a:xfrm>
        </p:grpSpPr>
        <p:cxnSp>
          <p:nvCxnSpPr>
            <p:cNvPr id="80" name="Straight Arrow Connector 7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81" name="Rectangle 80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3" name="Rectangle 82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85" name="Group 8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86" name="Group 85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87" name="Rectangle 86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103" name="Group 102"/>
          <p:cNvGrpSpPr/>
          <p:nvPr/>
        </p:nvGrpSpPr>
        <p:grpSpPr>
          <a:xfrm>
            <a:off x="731520" y="4297680"/>
            <a:ext cx="3474720" cy="457200"/>
            <a:chOff x="4572000" y="4572000"/>
            <a:chExt cx="3474720" cy="457200"/>
          </a:xfrm>
        </p:grpSpPr>
        <p:cxnSp>
          <p:nvCxnSpPr>
            <p:cNvPr id="104" name="Straight Arrow Connector 103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105" name="Rectangle 104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7" name="Rectangle 106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109" name="Group 108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113" name="Rectangle 112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114" name="Straight Connector 113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110" name="Group 109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111" name="Rectangle 110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112" name="Straight Connector 111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8301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267325"/>
          </a:xfrm>
        </p:spPr>
        <p:txBody>
          <a:bodyPr>
            <a:normAutofit/>
          </a:bodyPr>
          <a:lstStyle/>
          <a:p>
            <a:r>
              <a:rPr lang="en-US" dirty="0"/>
              <a:t>hw4 due Thur. night</a:t>
            </a:r>
          </a:p>
          <a:p>
            <a:pPr lvl="1"/>
            <a:r>
              <a:rPr lang="en-US" dirty="0"/>
              <a:t>(Plus late days – max 2 – if you have them)</a:t>
            </a:r>
          </a:p>
          <a:p>
            <a:r>
              <a:rPr lang="en-US" dirty="0"/>
              <a:t>Please nominate great TAs for the </a:t>
            </a:r>
            <a:r>
              <a:rPr lang="en-US" dirty="0" err="1"/>
              <a:t>Bandes</a:t>
            </a:r>
            <a:r>
              <a:rPr lang="en-US" dirty="0"/>
              <a:t> award</a:t>
            </a:r>
          </a:p>
          <a:p>
            <a:r>
              <a:rPr lang="en-US" dirty="0"/>
              <a:t>Please fill out course evals while they are available</a:t>
            </a:r>
          </a:p>
          <a:p>
            <a:pPr lvl="1"/>
            <a:r>
              <a:rPr lang="en-US" dirty="0"/>
              <a:t>Try to get to the extra questions at the end about this unusual online quarter – thanks</a:t>
            </a:r>
          </a:p>
          <a:p>
            <a:endParaRPr lang="en-US" dirty="0"/>
          </a:p>
          <a:p>
            <a:r>
              <a:rPr lang="en-US" dirty="0" err="1"/>
              <a:t>Wrapup</a:t>
            </a:r>
            <a:r>
              <a:rPr lang="en-US" dirty="0"/>
              <a:t> class on Friday.  What about Wednesday?</a:t>
            </a:r>
          </a:p>
          <a:p>
            <a:endParaRPr lang="en-US" dirty="0"/>
          </a:p>
          <a:p>
            <a:r>
              <a:rPr lang="en-US" dirty="0"/>
              <a:t>Current situation: how to we react?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0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Double-fork 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20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937760" y="5943600"/>
            <a:ext cx="3474720" cy="457200"/>
            <a:chOff x="4572000" y="4572000"/>
            <a:chExt cx="3474720" cy="457200"/>
          </a:xfrm>
        </p:grpSpPr>
        <p:cxnSp>
          <p:nvCxnSpPr>
            <p:cNvPr id="8" name="Straight Arrow Connector 7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Rectangle 10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16" name="Group 15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15" name="Straight Connector 14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19" name="Group 18"/>
          <p:cNvGrpSpPr/>
          <p:nvPr/>
        </p:nvGrpSpPr>
        <p:grpSpPr>
          <a:xfrm>
            <a:off x="4937760" y="5029200"/>
            <a:ext cx="3474720" cy="457200"/>
            <a:chOff x="4572000" y="4572000"/>
            <a:chExt cx="3474720" cy="4572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21" name="Rectangle 20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25" name="Group 2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29" name="Rectangle 2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26" name="Group 25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31" name="Group 30"/>
          <p:cNvGrpSpPr/>
          <p:nvPr/>
        </p:nvGrpSpPr>
        <p:grpSpPr>
          <a:xfrm>
            <a:off x="4937760" y="4114800"/>
            <a:ext cx="3474720" cy="457200"/>
            <a:chOff x="4572000" y="4572000"/>
            <a:chExt cx="3474720" cy="45720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37" name="Group 36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38" name="Group 37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39" name="Rectangle 38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43" name="Group 42"/>
          <p:cNvGrpSpPr/>
          <p:nvPr/>
        </p:nvGrpSpPr>
        <p:grpSpPr>
          <a:xfrm>
            <a:off x="4937760" y="3200400"/>
            <a:ext cx="3474720" cy="457200"/>
            <a:chOff x="4572000" y="4572000"/>
            <a:chExt cx="3474720" cy="457200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7" name="Rectangle 46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49" name="Group 48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50" name="Group 49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51" name="Rectangle 50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52" name="Straight Connector 51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55" name="Group 54"/>
          <p:cNvGrpSpPr/>
          <p:nvPr/>
        </p:nvGrpSpPr>
        <p:grpSpPr>
          <a:xfrm>
            <a:off x="4937760" y="2286000"/>
            <a:ext cx="3474720" cy="457200"/>
            <a:chOff x="4572000" y="4572000"/>
            <a:chExt cx="3474720" cy="457200"/>
          </a:xfrm>
        </p:grpSpPr>
        <p:cxnSp>
          <p:nvCxnSpPr>
            <p:cNvPr id="56" name="Straight Arrow Connector 55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9" name="Rectangle 58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61" name="Group 60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66" name="Straight Connector 65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62" name="Group 61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63" name="Rectangle 62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64" name="Straight Connector 63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67" name="Group 66"/>
          <p:cNvGrpSpPr/>
          <p:nvPr/>
        </p:nvGrpSpPr>
        <p:grpSpPr>
          <a:xfrm>
            <a:off x="4937760" y="1371600"/>
            <a:ext cx="3474720" cy="457200"/>
            <a:chOff x="4572000" y="4572000"/>
            <a:chExt cx="3474720" cy="457200"/>
          </a:xfrm>
        </p:grpSpPr>
        <p:cxnSp>
          <p:nvCxnSpPr>
            <p:cNvPr id="68" name="Straight Arrow Connector 67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69" name="Rectangle 68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1" name="Rectangle 70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73" name="Group 72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77" name="Rectangle 76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74" name="Group 73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75" name="Rectangle 74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76" name="Straight Connector 75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79" name="Group 78"/>
          <p:cNvGrpSpPr/>
          <p:nvPr/>
        </p:nvGrpSpPr>
        <p:grpSpPr>
          <a:xfrm>
            <a:off x="731520" y="1737360"/>
            <a:ext cx="3474720" cy="457200"/>
            <a:chOff x="4572000" y="4572000"/>
            <a:chExt cx="3474720" cy="457200"/>
          </a:xfrm>
        </p:grpSpPr>
        <p:cxnSp>
          <p:nvCxnSpPr>
            <p:cNvPr id="80" name="Straight Arrow Connector 7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81" name="Rectangle 80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3" name="Rectangle 82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85" name="Group 8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86" name="Group 85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87" name="Rectangle 86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91" name="Group 90"/>
          <p:cNvGrpSpPr/>
          <p:nvPr/>
        </p:nvGrpSpPr>
        <p:grpSpPr>
          <a:xfrm>
            <a:off x="731520" y="5577840"/>
            <a:ext cx="3474720" cy="457200"/>
            <a:chOff x="4572000" y="4572000"/>
            <a:chExt cx="3474720" cy="457200"/>
          </a:xfrm>
        </p:grpSpPr>
        <p:cxnSp>
          <p:nvCxnSpPr>
            <p:cNvPr id="92" name="Straight Arrow Connector 91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93" name="Rectangle 92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94" name="Straight Arrow Connector 93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5" name="Rectangle 94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101" name="Rectangle 100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102" name="Straight Connector 101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98" name="Group 97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99" name="Rectangle 98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100" name="Straight Connector 99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103" name="Group 102"/>
          <p:cNvGrpSpPr/>
          <p:nvPr/>
        </p:nvGrpSpPr>
        <p:grpSpPr>
          <a:xfrm>
            <a:off x="731520" y="4297680"/>
            <a:ext cx="3474720" cy="457200"/>
            <a:chOff x="4572000" y="4572000"/>
            <a:chExt cx="3474720" cy="457200"/>
          </a:xfrm>
        </p:grpSpPr>
        <p:cxnSp>
          <p:nvCxnSpPr>
            <p:cNvPr id="104" name="Straight Arrow Connector 103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105" name="Rectangle 104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7" name="Rectangle 106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109" name="Group 108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113" name="Rectangle 112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114" name="Straight Connector 113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grpSp>
          <p:nvGrpSpPr>
            <p:cNvPr id="110" name="Group 109"/>
            <p:cNvGrpSpPr/>
            <p:nvPr/>
          </p:nvGrpSpPr>
          <p:grpSpPr>
            <a:xfrm>
              <a:off x="6766560" y="4572000"/>
              <a:ext cx="1280160" cy="457200"/>
              <a:chOff x="6766560" y="4572000"/>
              <a:chExt cx="1280160" cy="457200"/>
            </a:xfrm>
          </p:grpSpPr>
          <p:sp>
            <p:nvSpPr>
              <p:cNvPr id="111" name="Rectangle 110"/>
              <p:cNvSpPr/>
              <p:nvPr/>
            </p:nvSpPr>
            <p:spPr bwMode="auto">
              <a:xfrm>
                <a:off x="694944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server</a:t>
                </a:r>
              </a:p>
            </p:txBody>
          </p:sp>
          <p:cxnSp>
            <p:nvCxnSpPr>
              <p:cNvPr id="112" name="Straight Connector 111"/>
              <p:cNvCxnSpPr/>
              <p:nvPr/>
            </p:nvCxnSpPr>
            <p:spPr bwMode="auto">
              <a:xfrm>
                <a:off x="676656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122" name="Group 121"/>
          <p:cNvGrpSpPr/>
          <p:nvPr/>
        </p:nvGrpSpPr>
        <p:grpSpPr>
          <a:xfrm>
            <a:off x="2926080" y="3017520"/>
            <a:ext cx="1280160" cy="457200"/>
            <a:chOff x="6766560" y="4572000"/>
            <a:chExt cx="1280160" cy="457200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6949440" y="4572000"/>
              <a:ext cx="1097280" cy="457200"/>
            </a:xfrm>
            <a:prstGeom prst="rect">
              <a:avLst/>
            </a:prstGeom>
            <a:solidFill>
              <a:srgbClr val="C00000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1922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will happen when one of the grandchildren processes finishes?</a:t>
            </a:r>
          </a:p>
          <a:p>
            <a:endParaRPr lang="en-US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Zombie until grandparent exits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Zombie until grandparent reaps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Zombie until </a:t>
            </a:r>
            <a:r>
              <a:rPr lang="en-US" b="1" dirty="0" err="1">
                <a:solidFill>
                  <a:srgbClr val="FF3399"/>
                </a:solidFill>
              </a:rPr>
              <a:t>init</a:t>
            </a:r>
            <a:r>
              <a:rPr lang="en-US" b="1" dirty="0">
                <a:solidFill>
                  <a:srgbClr val="FF3399"/>
                </a:solidFill>
              </a:rPr>
              <a:t> reaps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ZOMBIE FOREVER!!!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DD6A0-1F46-4747-8700-07D2DB21E03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83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with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searchserver_processes</a:t>
            </a:r>
            <a:r>
              <a:rPr lang="en-US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92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Whither Concurrent Processes?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Almost as simple to code as sequential</a:t>
            </a:r>
          </a:p>
          <a:p>
            <a:pPr lvl="2"/>
            <a:r>
              <a:rPr lang="en-US" dirty="0"/>
              <a:t>In fact, most of the code is identical!</a:t>
            </a:r>
          </a:p>
          <a:p>
            <a:pPr lvl="1"/>
            <a:r>
              <a:rPr lang="en-US" dirty="0"/>
              <a:t>Concurrent execution leads to better CPU, network utilization</a:t>
            </a:r>
          </a:p>
          <a:p>
            <a:pPr lvl="3"/>
            <a:endParaRPr lang="en-US" dirty="0"/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Processes are heavyweight</a:t>
            </a:r>
          </a:p>
          <a:p>
            <a:pPr lvl="2"/>
            <a:r>
              <a:rPr lang="en-US" dirty="0"/>
              <a:t>Relatively slow to fork</a:t>
            </a:r>
          </a:p>
          <a:p>
            <a:pPr lvl="2"/>
            <a:r>
              <a:rPr lang="en-US" dirty="0"/>
              <a:t>Context switching latency is high</a:t>
            </a:r>
          </a:p>
          <a:p>
            <a:pPr lvl="1"/>
            <a:r>
              <a:rPr lang="en-US" dirty="0"/>
              <a:t>Communication between processes is complicated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69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Fast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See </a:t>
                </a:r>
                <a:r>
                  <a:rPr lang="en-US" dirty="0">
                    <a:solidFill>
                      <a:srgbClr val="4B2A85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forklatency.cc</a:t>
                </a:r>
              </a:p>
              <a:p>
                <a:endParaRPr lang="en-US" dirty="0">
                  <a:solidFill>
                    <a:srgbClr val="4B2A85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dirty="0"/>
                  <a:t>~ </a:t>
                </a:r>
                <a:r>
                  <a:rPr lang="en-US" b="1" dirty="0"/>
                  <a:t>0.25 </a:t>
                </a:r>
                <a:r>
                  <a:rPr lang="en-US" b="1" dirty="0" err="1"/>
                  <a:t>ms</a:t>
                </a:r>
                <a:r>
                  <a:rPr lang="en-US" b="1" dirty="0"/>
                  <a:t> </a:t>
                </a:r>
                <a:r>
                  <a:rPr lang="en-US" dirty="0"/>
                  <a:t>per fork*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dirty="0"/>
                  <a:t> maximum of (1000/0.25) = 4,000 connections/sec/core</a:t>
                </a:r>
              </a:p>
              <a:p>
                <a:pPr lvl="1"/>
                <a:r>
                  <a:rPr lang="en-US" dirty="0"/>
                  <a:t>~350 million connections/day/core</a:t>
                </a:r>
              </a:p>
              <a:p>
                <a:pPr lvl="2"/>
                <a:r>
                  <a:rPr lang="en-US" dirty="0"/>
                  <a:t>This is fine for most servers</a:t>
                </a:r>
              </a:p>
              <a:p>
                <a:pPr lvl="2"/>
                <a:r>
                  <a:rPr lang="en-US" dirty="0"/>
                  <a:t>Too slow for super-high-traffic front-line web services</a:t>
                </a:r>
              </a:p>
              <a:p>
                <a:pPr lvl="3"/>
                <a:r>
                  <a:rPr lang="en-US" dirty="0"/>
                  <a:t>Facebook served ~ 750 billion page views per day in 2013!</a:t>
                </a:r>
                <a:br>
                  <a:rPr lang="en-US" dirty="0"/>
                </a:br>
                <a:r>
                  <a:rPr lang="en-US" dirty="0"/>
                  <a:t>Would need 3-6k cores just to handle </a:t>
                </a:r>
                <a:r>
                  <a:rPr lang="en-US" b="1" dirty="0">
                    <a:solidFill>
                      <a:srgbClr val="6699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fork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  <a:r>
                  <a:rPr lang="en-US" dirty="0"/>
                  <a:t>, </a:t>
                </a:r>
                <a:r>
                  <a:rPr lang="en-US" i="1" dirty="0"/>
                  <a:t>i.e.</a:t>
                </a:r>
                <a:r>
                  <a:rPr lang="en-US" dirty="0"/>
                  <a:t> without doing any work for each connection </a:t>
                </a:r>
              </a:p>
              <a:p>
                <a:pPr lvl="2"/>
                <a:endParaRPr lang="en-US" dirty="0"/>
              </a:p>
              <a:p>
                <a:r>
                  <a:rPr lang="en-US" sz="1600" dirty="0"/>
                  <a:t>*Past measurements are not indicative of future performance – depends on hardware, OS, software versions, …</a:t>
                </a:r>
              </a:p>
              <a:p>
                <a:endParaRPr lang="en-US" dirty="0">
                  <a:solidFill>
                    <a:srgbClr val="4B2A85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2" t="-763" r="-1061" b="-3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DD6A0-1F46-4747-8700-07D2DB21E03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9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Fast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See </a:t>
                </a:r>
                <a:r>
                  <a:rPr lang="en-US" dirty="0">
                    <a:solidFill>
                      <a:srgbClr val="4B2A85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threadlatency.cc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b="1" dirty="0"/>
                  <a:t>0.036 </a:t>
                </a:r>
                <a:r>
                  <a:rPr lang="en-US" b="1" dirty="0" err="1"/>
                  <a:t>ms</a:t>
                </a:r>
                <a:r>
                  <a:rPr lang="en-US" b="1" dirty="0"/>
                  <a:t> </a:t>
                </a:r>
                <a:r>
                  <a:rPr lang="en-US" dirty="0"/>
                  <a:t>per thread creation*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~</m:t>
                    </m:r>
                  </m:oMath>
                </a14:m>
                <a:r>
                  <a:rPr lang="en-US" dirty="0"/>
                  <a:t>10x faster than </a:t>
                </a:r>
                <a:r>
                  <a:rPr lang="en-US" b="1" dirty="0">
                    <a:solidFill>
                      <a:srgbClr val="6699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fork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dirty="0"/>
                  <a:t> maximum of (1000/0.036) = 28,000 connections/sec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dirty="0"/>
                  <a:t>2.4 billion connections/day/core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Mush faster, but writing safe multithreaded code can be serious voodoo</a:t>
                </a:r>
              </a:p>
              <a:p>
                <a:endParaRPr lang="en-US" dirty="0"/>
              </a:p>
              <a:p>
                <a:r>
                  <a:rPr lang="en-US" sz="1600" dirty="0"/>
                  <a:t>*Past measurements are not indicative of future performance – depends on hardware, OS, software versions, …, but will typically be an order of magnitude faster than fork()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2" t="-763" b="-5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7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Thread Pools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real servers, we’d like to avoid overhead needed to create a new thread or process for every request</a:t>
            </a:r>
          </a:p>
          <a:p>
            <a:pPr lvl="3"/>
            <a:endParaRPr lang="en-US" dirty="0"/>
          </a:p>
          <a:p>
            <a:r>
              <a:rPr lang="en-US" dirty="0"/>
              <a:t>Idea: Thread Pools:</a:t>
            </a:r>
          </a:p>
          <a:p>
            <a:pPr lvl="1"/>
            <a:r>
              <a:rPr lang="en-US" dirty="0"/>
              <a:t>Create a fixed set of worker threads or processes on server startup and put them in a queue</a:t>
            </a:r>
          </a:p>
          <a:p>
            <a:pPr lvl="1"/>
            <a:r>
              <a:rPr lang="en-US" dirty="0"/>
              <a:t>When a request arrives, remove the first worker thread from the queue and assign it to handle the request</a:t>
            </a:r>
          </a:p>
          <a:p>
            <a:pPr lvl="1"/>
            <a:r>
              <a:rPr lang="en-US" dirty="0"/>
              <a:t>When a worker is done, it places itself back on the queue and then sleeps until </a:t>
            </a:r>
            <a:r>
              <a:rPr lang="en-US" dirty="0" err="1"/>
              <a:t>dequeued</a:t>
            </a:r>
            <a:r>
              <a:rPr lang="en-US" dirty="0"/>
              <a:t> and handed a new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DD6A0-1F46-4747-8700-07D2DB21E03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searchserver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Sequential</a:t>
            </a:r>
          </a:p>
          <a:p>
            <a:pPr lvl="1"/>
            <a:r>
              <a:rPr lang="en-US" dirty="0"/>
              <a:t>Concurrent via forking threads –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Concurrent via forking processes – 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</a:p>
          <a:p>
            <a:pPr lvl="1"/>
            <a:r>
              <a:rPr lang="en-US" dirty="0">
                <a:solidFill>
                  <a:schemeClr val="tx1">
                    <a:alpha val="40000"/>
                  </a:schemeClr>
                </a:solidFill>
              </a:rPr>
              <a:t>Concurrent via non-blocking, event-driven I/O – </a:t>
            </a:r>
            <a:r>
              <a:rPr lang="en-US" b="1" dirty="0">
                <a:solidFill>
                  <a:srgbClr val="669900">
                    <a:alpha val="40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dirty="0">
                <a:solidFill>
                  <a:schemeClr val="tx1">
                    <a:alpha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>
                <a:solidFill>
                  <a:schemeClr val="tx1">
                    <a:alpha val="40000"/>
                  </a:schemeClr>
                </a:solidFill>
              </a:rPr>
              <a:t>We won’t get to this </a:t>
            </a:r>
            <a:r>
              <a:rPr lang="en-US" dirty="0">
                <a:solidFill>
                  <a:schemeClr val="tx1">
                    <a:alpha val="40000"/>
                  </a:schemeClr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chemeClr val="tx1">
                  <a:alpha val="4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Reference:  </a:t>
            </a:r>
            <a:r>
              <a:rPr lang="en-US" i="1" dirty="0"/>
              <a:t>Computer Systems: A Programmer’s Perspective</a:t>
            </a:r>
            <a:r>
              <a:rPr lang="en-US" dirty="0"/>
              <a:t>, Chapter 12 (CSE 351 book)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85E81-BA38-47C8-A5B8-10943A3815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2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New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pPr lvl="1"/>
            <a:r>
              <a:rPr lang="en-US" dirty="0"/>
              <a:t>Creates a new process (the “child”) that is an </a:t>
            </a:r>
            <a:r>
              <a:rPr lang="en-US" i="1" dirty="0"/>
              <a:t>exact clone*</a:t>
            </a:r>
            <a:r>
              <a:rPr lang="en-US" dirty="0"/>
              <a:t> of the current process (the “parent”)</a:t>
            </a:r>
          </a:p>
          <a:p>
            <a:pPr lvl="2"/>
            <a:r>
              <a:rPr lang="en-US" dirty="0"/>
              <a:t>*Everything is cloned except threads:  variables, file descriptors, open sockets, the virtual address space (code, </a:t>
            </a:r>
            <a:r>
              <a:rPr lang="en-US" dirty="0" err="1"/>
              <a:t>globals</a:t>
            </a:r>
            <a:r>
              <a:rPr lang="en-US" dirty="0"/>
              <a:t>, heap, stack), etc.</a:t>
            </a:r>
          </a:p>
          <a:p>
            <a:pPr lvl="1"/>
            <a:r>
              <a:rPr lang="en-US" dirty="0"/>
              <a:t>Primarily used in two patterns:</a:t>
            </a:r>
          </a:p>
          <a:p>
            <a:pPr lvl="2"/>
            <a:r>
              <a:rPr lang="en-US" dirty="0"/>
              <a:t>Servers:  fork a child to handle a connection</a:t>
            </a:r>
          </a:p>
          <a:p>
            <a:pPr lvl="2"/>
            <a:r>
              <a:rPr lang="en-US" dirty="0"/>
              <a:t>Shells:  fork a child that then exec’s a new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1371600"/>
            <a:ext cx="3566160" cy="457200"/>
          </a:xfrm>
          <a:prstGeom prst="roundRect">
            <a:avLst>
              <a:gd name="adj" fmla="val 1078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2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66468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and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dirty="0"/>
              <a:t>A process executes within an </a:t>
            </a:r>
            <a:r>
              <a:rPr lang="en-US" i="1" dirty="0"/>
              <a:t>address space</a:t>
            </a:r>
          </a:p>
          <a:p>
            <a:pPr lvl="1"/>
            <a:r>
              <a:rPr lang="en-US" dirty="0"/>
              <a:t>Includes segments for different parts of memory</a:t>
            </a:r>
          </a:p>
          <a:p>
            <a:pPr lvl="1"/>
            <a:r>
              <a:rPr lang="en-US" dirty="0"/>
              <a:t>Process tracks its current state using the </a:t>
            </a:r>
            <a:r>
              <a:rPr lang="en-US" dirty="0">
                <a:solidFill>
                  <a:srgbClr val="0066FF"/>
                </a:solidFill>
              </a:rPr>
              <a:t>stack pointer</a:t>
            </a:r>
            <a:r>
              <a:rPr lang="en-US" dirty="0"/>
              <a:t> (SP) and </a:t>
            </a:r>
            <a:r>
              <a:rPr lang="en-US" dirty="0">
                <a:solidFill>
                  <a:srgbClr val="0066FF"/>
                </a:solidFill>
              </a:rPr>
              <a:t>program counter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(PC)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60" y="1097280"/>
            <a:ext cx="3566160" cy="5218362"/>
            <a:chOff x="5394960" y="1280160"/>
            <a:chExt cx="3566160" cy="5218362"/>
          </a:xfrm>
        </p:grpSpPr>
        <p:sp>
          <p:nvSpPr>
            <p:cNvPr id="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94960" y="1280160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0xFF…FF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94960" y="6221523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0x00…00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583680" y="31089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7772400" y="219456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7772400" y="274320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grpSp>
        <p:nvGrpSpPr>
          <p:cNvPr id="18" name="Group 17"/>
          <p:cNvGrpSpPr/>
          <p:nvPr/>
        </p:nvGrpSpPr>
        <p:grpSpPr>
          <a:xfrm>
            <a:off x="5852160" y="1828800"/>
            <a:ext cx="731520" cy="365760"/>
            <a:chOff x="2286000" y="2743200"/>
            <a:chExt cx="731520" cy="365760"/>
          </a:xfrm>
        </p:grpSpPr>
        <p:cxnSp>
          <p:nvCxnSpPr>
            <p:cNvPr id="19" name="Straight Arrow Connector 18"/>
            <p:cNvCxnSpPr/>
            <p:nvPr/>
          </p:nvCxnSpPr>
          <p:spPr bwMode="auto">
            <a:xfrm>
              <a:off x="2743200" y="2926080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20" name="TextBox 19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852160" y="5212080"/>
            <a:ext cx="731520" cy="365760"/>
            <a:chOff x="2286000" y="5577840"/>
            <a:chExt cx="731520" cy="365760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>
              <a:off x="2743200" y="5760720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23" name="TextBox 22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891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and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3291840" cy="4974336"/>
          </a:xfrm>
        </p:spPr>
        <p:txBody>
          <a:bodyPr/>
          <a:lstStyle/>
          <a:p>
            <a:r>
              <a:rPr lang="en-US" sz="2400" dirty="0"/>
              <a:t>Fork cause the OS to clone the </a:t>
            </a:r>
            <a:br>
              <a:rPr lang="en-US" sz="2400" dirty="0"/>
            </a:br>
            <a:r>
              <a:rPr lang="en-US" sz="2400" dirty="0"/>
              <a:t>address space</a:t>
            </a:r>
            <a:endParaRPr lang="en-US" sz="2400" i="1" dirty="0"/>
          </a:p>
          <a:p>
            <a:pPr lvl="1"/>
            <a:r>
              <a:rPr lang="en-US" sz="2000" dirty="0"/>
              <a:t>The </a:t>
            </a:r>
            <a:r>
              <a:rPr lang="en-US" sz="2000" i="1" dirty="0"/>
              <a:t>copies</a:t>
            </a:r>
            <a:r>
              <a:rPr lang="en-US" sz="2000" dirty="0"/>
              <a:t> of the memory segments are (nearly) identical</a:t>
            </a:r>
          </a:p>
          <a:p>
            <a:pPr lvl="1"/>
            <a:r>
              <a:rPr lang="en-US" sz="2000" dirty="0"/>
              <a:t>The new process has </a:t>
            </a:r>
            <a:r>
              <a:rPr lang="en-US" sz="2000" i="1" dirty="0"/>
              <a:t>copies </a:t>
            </a:r>
            <a:r>
              <a:rPr lang="en-US" sz="2000" dirty="0"/>
              <a:t>of the parent’s data, stack-allocated variables, open file descriptors, etc.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6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217920" y="1097280"/>
            <a:ext cx="2743200" cy="5212080"/>
            <a:chOff x="5852160" y="1280160"/>
            <a:chExt cx="2743200" cy="5212080"/>
          </a:xfrm>
        </p:grpSpPr>
        <p:grpSp>
          <p:nvGrpSpPr>
            <p:cNvPr id="5" name="Group 4"/>
            <p:cNvGrpSpPr/>
            <p:nvPr/>
          </p:nvGrpSpPr>
          <p:grpSpPr>
            <a:xfrm>
              <a:off x="6583680" y="1280160"/>
              <a:ext cx="2011680" cy="5212080"/>
              <a:chOff x="6583680" y="1280160"/>
              <a:chExt cx="2011680" cy="5212080"/>
            </a:xfrm>
          </p:grpSpPr>
          <p:sp>
            <p:nvSpPr>
              <p:cNvPr id="6" name="Rectangle 7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6583680" y="1280160"/>
                <a:ext cx="2011680" cy="52120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>
                  <a:lnSpc>
                    <a:spcPct val="100000"/>
                  </a:lnSpc>
                </a:pPr>
                <a:endParaRPr lang="en-US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6583680" y="1280160"/>
                <a:ext cx="2011680" cy="457200"/>
              </a:xfrm>
              <a:prstGeom prst="rect">
                <a:avLst/>
              </a:prstGeom>
              <a:solidFill>
                <a:srgbClr val="CC0066">
                  <a:alpha val="6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OS kernel [protected]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6583680" y="1737360"/>
                <a:ext cx="2011680" cy="45720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Stack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6583680" y="4114800"/>
                <a:ext cx="2011680" cy="45720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Heap (</a:t>
                </a:r>
                <a:r>
                  <a:rPr lang="en-US" sz="1600" dirty="0" err="1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malloc</a:t>
                </a: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/free)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6583680" y="4572000"/>
                <a:ext cx="2011680" cy="54864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Read/Write Segment</a:t>
                </a:r>
                <a:b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</a:br>
                <a:r>
                  <a:rPr lang="en-US" sz="1600" i="1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.data</a:t>
                </a: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, </a:t>
                </a:r>
                <a:r>
                  <a:rPr lang="en-US" sz="1600" i="1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.</a:t>
                </a:r>
                <a:r>
                  <a:rPr lang="en-US" sz="1600" i="1" dirty="0" err="1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bss</a:t>
                </a:r>
                <a:endParaRPr lang="en-US" sz="1600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6583680" y="3108960"/>
                <a:ext cx="2011680" cy="45720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Shared Libraries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6583680" y="5120640"/>
                <a:ext cx="2011680" cy="82296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Read-Only Segment</a:t>
                </a:r>
                <a:b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</a:br>
                <a:r>
                  <a:rPr lang="en-US" sz="1600" i="1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.text</a:t>
                </a: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, </a:t>
                </a:r>
                <a:r>
                  <a:rPr lang="en-US" sz="1600" i="1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.</a:t>
                </a:r>
                <a:r>
                  <a:rPr lang="en-US" sz="1600" i="1" dirty="0" err="1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rodata</a:t>
                </a:r>
                <a:endParaRPr lang="en-US" sz="1600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 bwMode="auto">
              <a:xfrm>
                <a:off x="7589520" y="2194560"/>
                <a:ext cx="0" cy="36576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6" name="Straight Arrow Connector 15"/>
              <p:cNvCxnSpPr/>
              <p:nvPr/>
            </p:nvCxnSpPr>
            <p:spPr bwMode="auto">
              <a:xfrm>
                <a:off x="7589520" y="2743200"/>
                <a:ext cx="0" cy="36576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/>
              </a:ln>
              <a:effectLst/>
            </p:spPr>
          </p:cxnSp>
          <p:cxnSp>
            <p:nvCxnSpPr>
              <p:cNvPr id="17" name="Straight Arrow Connector 16"/>
              <p:cNvCxnSpPr/>
              <p:nvPr/>
            </p:nvCxnSpPr>
            <p:spPr bwMode="auto">
              <a:xfrm>
                <a:off x="7589520" y="3749040"/>
                <a:ext cx="0" cy="36576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/>
              </a:ln>
              <a:effectLst/>
            </p:spPr>
          </p:cxnSp>
        </p:grpSp>
        <p:grpSp>
          <p:nvGrpSpPr>
            <p:cNvPr id="18" name="Group 17"/>
            <p:cNvGrpSpPr/>
            <p:nvPr/>
          </p:nvGrpSpPr>
          <p:grpSpPr>
            <a:xfrm>
              <a:off x="5852160" y="2011680"/>
              <a:ext cx="731520" cy="365760"/>
              <a:chOff x="2286000" y="2743200"/>
              <a:chExt cx="731520" cy="365760"/>
            </a:xfrm>
          </p:grpSpPr>
          <p:cxnSp>
            <p:nvCxnSpPr>
              <p:cNvPr id="19" name="Straight Arrow Connector 18"/>
              <p:cNvCxnSpPr/>
              <p:nvPr/>
            </p:nvCxnSpPr>
            <p:spPr bwMode="auto">
              <a:xfrm>
                <a:off x="2743200" y="2926080"/>
                <a:ext cx="274320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stealth" w="med" len="med"/>
              </a:ln>
              <a:effectLst>
                <a:glow rad="38100">
                  <a:schemeClr val="tx1"/>
                </a:glow>
              </a:effectLst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2286000" y="2743200"/>
                <a:ext cx="548640" cy="365760"/>
              </a:xfrm>
              <a:prstGeom prst="rect">
                <a:avLst/>
              </a:prstGeom>
              <a:noFill/>
            </p:spPr>
            <p:txBody>
              <a:bodyPr wrap="square" lIns="91440" tIns="0" bIns="0" rtlCol="0" anchor="ctr" anchorCtr="0"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effectLst>
                      <a:glow rad="508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SP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852160" y="5394960"/>
              <a:ext cx="731520" cy="365760"/>
              <a:chOff x="2286000" y="5577840"/>
              <a:chExt cx="731520" cy="365760"/>
            </a:xfrm>
          </p:grpSpPr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2743200" y="5760720"/>
                <a:ext cx="274320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stealth" w="med" len="med"/>
              </a:ln>
              <a:effectLst>
                <a:glow rad="38100">
                  <a:schemeClr val="tx1"/>
                </a:glow>
              </a:effectLst>
            </p:spPr>
          </p:cxnSp>
          <p:sp>
            <p:nvSpPr>
              <p:cNvPr id="23" name="TextBox 22"/>
              <p:cNvSpPr txBox="1"/>
              <p:nvPr/>
            </p:nvSpPr>
            <p:spPr>
              <a:xfrm>
                <a:off x="2286000" y="5577840"/>
                <a:ext cx="548640" cy="365760"/>
              </a:xfrm>
              <a:prstGeom prst="rect">
                <a:avLst/>
              </a:prstGeom>
              <a:noFill/>
            </p:spPr>
            <p:txBody>
              <a:bodyPr wrap="square" lIns="91440" tIns="0" bIns="0" rtlCol="0" anchor="ctr" anchorCtr="0"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effectLst>
                      <a:glow rad="508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PC</a:t>
                </a: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3291840" y="1097280"/>
            <a:ext cx="2743200" cy="5212080"/>
            <a:chOff x="5852160" y="1280160"/>
            <a:chExt cx="2743200" cy="5212080"/>
          </a:xfrm>
        </p:grpSpPr>
        <p:grpSp>
          <p:nvGrpSpPr>
            <p:cNvPr id="26" name="Group 25"/>
            <p:cNvGrpSpPr/>
            <p:nvPr/>
          </p:nvGrpSpPr>
          <p:grpSpPr>
            <a:xfrm>
              <a:off x="6583680" y="1280160"/>
              <a:ext cx="2011680" cy="5212080"/>
              <a:chOff x="6583680" y="1280160"/>
              <a:chExt cx="2011680" cy="5212080"/>
            </a:xfrm>
          </p:grpSpPr>
          <p:sp>
            <p:nvSpPr>
              <p:cNvPr id="33" name="Rectangle 7"/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6583680" y="1280160"/>
                <a:ext cx="2011680" cy="52120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>
                  <a:lnSpc>
                    <a:spcPct val="100000"/>
                  </a:lnSpc>
                </a:pPr>
                <a:endParaRPr lang="en-US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6583680" y="1280160"/>
                <a:ext cx="2011680" cy="457200"/>
              </a:xfrm>
              <a:prstGeom prst="rect">
                <a:avLst/>
              </a:prstGeom>
              <a:solidFill>
                <a:srgbClr val="CC0066">
                  <a:alpha val="6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OS kernel [protected]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6583680" y="1737360"/>
                <a:ext cx="2011680" cy="45720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Stack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6583680" y="4114800"/>
                <a:ext cx="2011680" cy="45720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Heap (</a:t>
                </a:r>
                <a:r>
                  <a:rPr lang="en-US" sz="1600" dirty="0" err="1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malloc</a:t>
                </a: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/free)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6583680" y="4572000"/>
                <a:ext cx="2011680" cy="54864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Read/Write Segment</a:t>
                </a:r>
                <a:b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</a:br>
                <a:r>
                  <a:rPr lang="en-US" sz="1600" i="1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.data</a:t>
                </a: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, </a:t>
                </a:r>
                <a:r>
                  <a:rPr lang="en-US" sz="1600" i="1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.</a:t>
                </a:r>
                <a:r>
                  <a:rPr lang="en-US" sz="1600" i="1" dirty="0" err="1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bss</a:t>
                </a:r>
                <a:endParaRPr lang="en-US" sz="1600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6583680" y="3108960"/>
                <a:ext cx="2011680" cy="45720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Shared Libraries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6583680" y="5120640"/>
                <a:ext cx="2011680" cy="822960"/>
              </a:xfrm>
              <a:prstGeom prst="rect">
                <a:avLst/>
              </a:prstGeom>
              <a:solidFill>
                <a:srgbClr val="B7A57A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Read-Only Segment</a:t>
                </a:r>
                <a:b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</a:br>
                <a:r>
                  <a:rPr lang="en-US" sz="1600" i="1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.text</a:t>
                </a:r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, </a:t>
                </a:r>
                <a:r>
                  <a:rPr lang="en-US" sz="1600" i="1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.</a:t>
                </a:r>
                <a:r>
                  <a:rPr lang="en-US" sz="1600" i="1" dirty="0" err="1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rodata</a:t>
                </a:r>
                <a:endParaRPr lang="en-US" sz="1600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40" name="Straight Arrow Connector 39"/>
              <p:cNvCxnSpPr/>
              <p:nvPr/>
            </p:nvCxnSpPr>
            <p:spPr bwMode="auto">
              <a:xfrm>
                <a:off x="7589520" y="2194560"/>
                <a:ext cx="0" cy="36576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1" name="Straight Arrow Connector 40"/>
              <p:cNvCxnSpPr/>
              <p:nvPr/>
            </p:nvCxnSpPr>
            <p:spPr bwMode="auto">
              <a:xfrm>
                <a:off x="7589520" y="2743200"/>
                <a:ext cx="0" cy="36576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/>
              </a:ln>
              <a:effectLst/>
            </p:spPr>
          </p:cxnSp>
          <p:cxnSp>
            <p:nvCxnSpPr>
              <p:cNvPr id="42" name="Straight Arrow Connector 41"/>
              <p:cNvCxnSpPr/>
              <p:nvPr/>
            </p:nvCxnSpPr>
            <p:spPr bwMode="auto">
              <a:xfrm>
                <a:off x="7589520" y="3749040"/>
                <a:ext cx="0" cy="36576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/>
              </a:ln>
              <a:effectLst/>
            </p:spPr>
          </p:cxnSp>
        </p:grpSp>
        <p:grpSp>
          <p:nvGrpSpPr>
            <p:cNvPr id="27" name="Group 26"/>
            <p:cNvGrpSpPr/>
            <p:nvPr/>
          </p:nvGrpSpPr>
          <p:grpSpPr>
            <a:xfrm>
              <a:off x="5852160" y="2011680"/>
              <a:ext cx="731520" cy="365760"/>
              <a:chOff x="2286000" y="2743200"/>
              <a:chExt cx="731520" cy="365760"/>
            </a:xfrm>
          </p:grpSpPr>
          <p:cxnSp>
            <p:nvCxnSpPr>
              <p:cNvPr id="31" name="Straight Arrow Connector 30"/>
              <p:cNvCxnSpPr/>
              <p:nvPr/>
            </p:nvCxnSpPr>
            <p:spPr bwMode="auto">
              <a:xfrm>
                <a:off x="2743200" y="2926080"/>
                <a:ext cx="274320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stealth" w="med" len="med"/>
              </a:ln>
              <a:effectLst>
                <a:glow rad="38100">
                  <a:schemeClr val="tx1"/>
                </a:glow>
              </a:effectLst>
            </p:spPr>
          </p:cxnSp>
          <p:sp>
            <p:nvSpPr>
              <p:cNvPr id="32" name="TextBox 31"/>
              <p:cNvSpPr txBox="1"/>
              <p:nvPr/>
            </p:nvSpPr>
            <p:spPr>
              <a:xfrm>
                <a:off x="2286000" y="2743200"/>
                <a:ext cx="548640" cy="365760"/>
              </a:xfrm>
              <a:prstGeom prst="rect">
                <a:avLst/>
              </a:prstGeom>
              <a:noFill/>
            </p:spPr>
            <p:txBody>
              <a:bodyPr wrap="square" lIns="91440" tIns="0" bIns="0" rtlCol="0" anchor="ctr" anchorCtr="0"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effectLst>
                      <a:glow rad="508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SP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5852160" y="5394960"/>
              <a:ext cx="731520" cy="365760"/>
              <a:chOff x="2286000" y="5577840"/>
              <a:chExt cx="731520" cy="365760"/>
            </a:xfrm>
          </p:grpSpPr>
          <p:cxnSp>
            <p:nvCxnSpPr>
              <p:cNvPr id="29" name="Straight Arrow Connector 28"/>
              <p:cNvCxnSpPr/>
              <p:nvPr/>
            </p:nvCxnSpPr>
            <p:spPr bwMode="auto">
              <a:xfrm>
                <a:off x="2743200" y="5760720"/>
                <a:ext cx="274320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stealth" w="med" len="med"/>
              </a:ln>
              <a:effectLst>
                <a:glow rad="38100">
                  <a:schemeClr val="tx1"/>
                </a:glow>
              </a:effectLst>
            </p:spPr>
          </p:cxnSp>
          <p:sp>
            <p:nvSpPr>
              <p:cNvPr id="30" name="TextBox 29"/>
              <p:cNvSpPr txBox="1"/>
              <p:nvPr/>
            </p:nvSpPr>
            <p:spPr>
              <a:xfrm>
                <a:off x="2286000" y="5577840"/>
                <a:ext cx="548640" cy="365760"/>
              </a:xfrm>
              <a:prstGeom prst="rect">
                <a:avLst/>
              </a:prstGeom>
              <a:noFill/>
            </p:spPr>
            <p:txBody>
              <a:bodyPr wrap="square" lIns="91440" tIns="0" bIns="0" rtlCol="0" anchor="ctr" anchorCtr="0"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effectLst>
                      <a:glow rad="508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PC</a:t>
                </a:r>
              </a:p>
            </p:txBody>
          </p:sp>
        </p:grpSp>
      </p:grpSp>
      <p:sp>
        <p:nvSpPr>
          <p:cNvPr id="43" name="Arc 42"/>
          <p:cNvSpPr/>
          <p:nvPr/>
        </p:nvSpPr>
        <p:spPr bwMode="auto">
          <a:xfrm>
            <a:off x="5669280" y="6126480"/>
            <a:ext cx="1645920" cy="437977"/>
          </a:xfrm>
          <a:prstGeom prst="arc">
            <a:avLst>
              <a:gd name="adj1" fmla="val 72585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989320" y="621792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23360" y="6309360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PARENT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49440" y="6309360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CHILD</a:t>
            </a:r>
          </a:p>
        </p:txBody>
      </p:sp>
    </p:spTree>
    <p:extLst>
      <p:ext uri="{BB962C8B-B14F-4D97-AF65-F5344CB8AC3E}">
        <p14:creationId xmlns:p14="http://schemas.microsoft.com/office/powerpoint/2010/main" val="4160079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has peculiar semantics</a:t>
            </a:r>
          </a:p>
          <a:p>
            <a:pPr lvl="1"/>
            <a:r>
              <a:rPr lang="en-US" dirty="0"/>
              <a:t>The parent invokes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1"/>
            <a:r>
              <a:rPr lang="en-US" dirty="0"/>
              <a:t>The OS clones the parent</a:t>
            </a:r>
          </a:p>
          <a:p>
            <a:pPr lvl="1"/>
            <a:r>
              <a:rPr lang="en-US" i="1" dirty="0"/>
              <a:t>Both</a:t>
            </a:r>
            <a:r>
              <a:rPr lang="en-US" dirty="0"/>
              <a:t> the parent and the child return from fork</a:t>
            </a:r>
          </a:p>
          <a:p>
            <a:pPr lvl="2"/>
            <a:r>
              <a:rPr lang="en-US" dirty="0"/>
              <a:t>Parent receives child’s </a:t>
            </a:r>
            <a:r>
              <a:rPr lang="en-US" dirty="0" err="1"/>
              <a:t>pid</a:t>
            </a:r>
            <a:endParaRPr lang="en-US" dirty="0"/>
          </a:p>
          <a:p>
            <a:pPr lvl="2"/>
            <a:r>
              <a:rPr lang="en-US" dirty="0"/>
              <a:t>Child receives a </a:t>
            </a:r>
            <a:r>
              <a:rPr lang="en-US" dirty="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7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669280" y="2743200"/>
            <a:ext cx="2743200" cy="1828800"/>
            <a:chOff x="5669280" y="2743200"/>
            <a:chExt cx="2743200" cy="1828800"/>
          </a:xfrm>
        </p:grpSpPr>
        <p:sp>
          <p:nvSpPr>
            <p:cNvPr id="6" name="TextBox 5"/>
            <p:cNvSpPr txBox="1"/>
            <p:nvPr/>
          </p:nvSpPr>
          <p:spPr>
            <a:xfrm>
              <a:off x="5669280" y="2743200"/>
              <a:ext cx="1005840" cy="45720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horz" wrap="square" tIns="9144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69280" y="3840480"/>
              <a:ext cx="2743200" cy="73152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25400">
              <a:solidFill>
                <a:srgbClr val="0066FF"/>
              </a:solidFill>
            </a:ln>
          </p:spPr>
          <p:txBody>
            <a:bodyPr vert="horz" wrap="square" tIns="9144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 bwMode="auto">
          <a:xfrm>
            <a:off x="6172200" y="3200400"/>
            <a:ext cx="0" cy="640080"/>
          </a:xfrm>
          <a:prstGeom prst="straightConnector1">
            <a:avLst/>
          </a:prstGeom>
          <a:noFill/>
          <a:ln w="44450" cap="flat" cmpd="sng" algn="ctr">
            <a:solidFill>
              <a:srgbClr val="FFFF00"/>
            </a:solidFill>
            <a:prstDash val="solid"/>
            <a:round/>
            <a:headEnd type="none" w="med" len="med"/>
            <a:tailEnd type="stealth" w="med" len="med"/>
          </a:ln>
          <a:effectLst>
            <a:glow rad="25400">
              <a:schemeClr val="tx1"/>
            </a:glow>
          </a:effectLst>
        </p:spPr>
      </p:cxnSp>
      <p:sp>
        <p:nvSpPr>
          <p:cNvPr id="14" name="TextBox 13"/>
          <p:cNvSpPr txBox="1"/>
          <p:nvPr/>
        </p:nvSpPr>
        <p:spPr>
          <a:xfrm>
            <a:off x="5209309" y="3335774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31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has peculiar semantics</a:t>
            </a:r>
          </a:p>
          <a:p>
            <a:pPr lvl="1"/>
            <a:r>
              <a:rPr lang="en-US" dirty="0"/>
              <a:t>The parent invokes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1"/>
            <a:r>
              <a:rPr lang="en-US" dirty="0"/>
              <a:t>The OS clones the parent</a:t>
            </a:r>
          </a:p>
          <a:p>
            <a:pPr lvl="1"/>
            <a:r>
              <a:rPr lang="en-US" i="1" dirty="0"/>
              <a:t>Both</a:t>
            </a:r>
            <a:r>
              <a:rPr lang="en-US" dirty="0"/>
              <a:t> the parent and the child return from fork</a:t>
            </a:r>
          </a:p>
          <a:p>
            <a:pPr lvl="2"/>
            <a:r>
              <a:rPr lang="en-US" dirty="0"/>
              <a:t>Parent receives child’s </a:t>
            </a:r>
            <a:r>
              <a:rPr lang="en-US" dirty="0" err="1"/>
              <a:t>pid</a:t>
            </a:r>
            <a:endParaRPr lang="en-US" dirty="0"/>
          </a:p>
          <a:p>
            <a:pPr lvl="2"/>
            <a:r>
              <a:rPr lang="en-US" dirty="0"/>
              <a:t>Child receives a </a:t>
            </a:r>
            <a:r>
              <a:rPr lang="en-US" dirty="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8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669280" y="2743200"/>
            <a:ext cx="2743200" cy="1828800"/>
            <a:chOff x="5669280" y="2743200"/>
            <a:chExt cx="2743200" cy="1828800"/>
          </a:xfrm>
        </p:grpSpPr>
        <p:sp>
          <p:nvSpPr>
            <p:cNvPr id="6" name="TextBox 5"/>
            <p:cNvSpPr txBox="1"/>
            <p:nvPr/>
          </p:nvSpPr>
          <p:spPr>
            <a:xfrm>
              <a:off x="5669280" y="2743200"/>
              <a:ext cx="1005840" cy="45720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horz" wrap="square" tIns="9144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6640" y="2743200"/>
              <a:ext cx="1005840" cy="45720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horz" wrap="square" tIns="9144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child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69280" y="3840480"/>
              <a:ext cx="2743200" cy="73152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25400">
              <a:solidFill>
                <a:srgbClr val="0066FF"/>
              </a:solidFill>
            </a:ln>
          </p:spPr>
          <p:txBody>
            <a:bodyPr vert="horz" wrap="square" tIns="9144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</a:t>
              </a:r>
            </a:p>
          </p:txBody>
        </p:sp>
      </p:grpSp>
      <p:sp>
        <p:nvSpPr>
          <p:cNvPr id="12" name="Arc 11"/>
          <p:cNvSpPr/>
          <p:nvPr/>
        </p:nvSpPr>
        <p:spPr bwMode="auto">
          <a:xfrm>
            <a:off x="6537960" y="2194560"/>
            <a:ext cx="1005840" cy="1737360"/>
          </a:xfrm>
          <a:prstGeom prst="arc">
            <a:avLst>
              <a:gd name="adj1" fmla="val 1122295"/>
              <a:gd name="adj2" fmla="val 9548279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3680" y="337970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clone</a:t>
            </a:r>
          </a:p>
        </p:txBody>
      </p:sp>
    </p:spTree>
    <p:extLst>
      <p:ext uri="{BB962C8B-B14F-4D97-AF65-F5344CB8AC3E}">
        <p14:creationId xmlns:p14="http://schemas.microsoft.com/office/powerpoint/2010/main" val="234979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has peculiar semantics</a:t>
            </a:r>
          </a:p>
          <a:p>
            <a:pPr lvl="1"/>
            <a:r>
              <a:rPr lang="en-US" dirty="0"/>
              <a:t>The parent invokes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1"/>
            <a:r>
              <a:rPr lang="en-US" dirty="0"/>
              <a:t>The OS clones the parent</a:t>
            </a:r>
          </a:p>
          <a:p>
            <a:pPr lvl="1"/>
            <a:r>
              <a:rPr lang="en-US" i="1" dirty="0"/>
              <a:t>Both</a:t>
            </a:r>
            <a:r>
              <a:rPr lang="en-US" dirty="0"/>
              <a:t> the parent and the child return from fork</a:t>
            </a:r>
          </a:p>
          <a:p>
            <a:pPr lvl="2"/>
            <a:r>
              <a:rPr lang="en-US" dirty="0"/>
              <a:t>Parent receives child’s </a:t>
            </a:r>
            <a:r>
              <a:rPr lang="en-US" dirty="0" err="1"/>
              <a:t>pid</a:t>
            </a:r>
            <a:endParaRPr lang="en-US" dirty="0"/>
          </a:p>
          <a:p>
            <a:pPr lvl="2"/>
            <a:r>
              <a:rPr lang="en-US" dirty="0"/>
              <a:t>Child receives a </a:t>
            </a:r>
            <a:r>
              <a:rPr lang="en-US" dirty="0">
                <a:solidFill>
                  <a:schemeClr val="accent1"/>
                </a:solidFill>
              </a:rPr>
              <a:t>0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See </a:t>
            </a:r>
            <a:r>
              <a:rPr lang="en-US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fork_example.cc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9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669280" y="2743200"/>
            <a:ext cx="2743200" cy="1828800"/>
            <a:chOff x="5669280" y="2743200"/>
            <a:chExt cx="2743200" cy="1828800"/>
          </a:xfrm>
        </p:grpSpPr>
        <p:sp>
          <p:nvSpPr>
            <p:cNvPr id="6" name="TextBox 5"/>
            <p:cNvSpPr txBox="1"/>
            <p:nvPr/>
          </p:nvSpPr>
          <p:spPr>
            <a:xfrm>
              <a:off x="5669280" y="2743200"/>
              <a:ext cx="1005840" cy="45720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horz" wrap="square" tIns="9144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6640" y="2743200"/>
              <a:ext cx="1005840" cy="45720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horz" wrap="square" tIns="9144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child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69280" y="3840480"/>
              <a:ext cx="2743200" cy="73152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25400">
              <a:solidFill>
                <a:srgbClr val="0066FF"/>
              </a:solidFill>
            </a:ln>
          </p:spPr>
          <p:txBody>
            <a:bodyPr vert="horz" wrap="square" tIns="9144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166360" y="3335774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child 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pid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6172200" y="3200400"/>
            <a:ext cx="0" cy="640080"/>
          </a:xfrm>
          <a:prstGeom prst="straightConnector1">
            <a:avLst/>
          </a:prstGeom>
          <a:noFill/>
          <a:ln w="44450" cap="flat" cmpd="sng" algn="ctr">
            <a:solidFill>
              <a:srgbClr val="FFFF00"/>
            </a:solidFill>
            <a:prstDash val="solid"/>
            <a:round/>
            <a:headEnd type="stealth" w="med" len="med"/>
            <a:tailEnd type="none" w="med" len="med"/>
          </a:ln>
          <a:effectLst>
            <a:glow rad="25400">
              <a:schemeClr val="tx1"/>
            </a:glow>
          </a:effec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7909560" y="3200400"/>
            <a:ext cx="0" cy="640080"/>
          </a:xfrm>
          <a:prstGeom prst="straightConnector1">
            <a:avLst/>
          </a:prstGeom>
          <a:noFill/>
          <a:ln w="44450" cap="flat" cmpd="sng" algn="ctr">
            <a:solidFill>
              <a:srgbClr val="FFFF00"/>
            </a:solidFill>
            <a:prstDash val="solid"/>
            <a:round/>
            <a:headEnd type="stealth" w="med" len="med"/>
            <a:tailEnd type="none" w="med" len="med"/>
          </a:ln>
          <a:effectLst>
            <a:glow rad="25400">
              <a:schemeClr val="tx1"/>
            </a:glow>
          </a:effectLst>
        </p:spPr>
      </p:cxnSp>
      <p:sp>
        <p:nvSpPr>
          <p:cNvPr id="15" name="TextBox 14"/>
          <p:cNvSpPr txBox="1"/>
          <p:nvPr/>
        </p:nvSpPr>
        <p:spPr>
          <a:xfrm>
            <a:off x="7909560" y="3335774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247683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4659</TotalTime>
  <Words>1190</Words>
  <Application>Microsoft Macintosh PowerPoint</Application>
  <PresentationFormat>On-screen Show (4:3)</PresentationFormat>
  <Paragraphs>263</Paragraphs>
  <Slides>26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Arial Narrow</vt:lpstr>
      <vt:lpstr>Calibri</vt:lpstr>
      <vt:lpstr>Cambria Math</vt:lpstr>
      <vt:lpstr>Courier New</vt:lpstr>
      <vt:lpstr>Times New Roman</vt:lpstr>
      <vt:lpstr>Wingdings</vt:lpstr>
      <vt:lpstr>UWTheme-333-Sp18</vt:lpstr>
      <vt:lpstr>Concurrency: Processes CSE 333 Spring 2020</vt:lpstr>
      <vt:lpstr>Administrivia</vt:lpstr>
      <vt:lpstr>Outline</vt:lpstr>
      <vt:lpstr>Creating New Processes</vt:lpstr>
      <vt:lpstr>fork() and Address Spaces</vt:lpstr>
      <vt:lpstr>fork() and Address Spaces</vt:lpstr>
      <vt:lpstr>fork()</vt:lpstr>
      <vt:lpstr>fork()</vt:lpstr>
      <vt:lpstr>fork()</vt:lpstr>
      <vt:lpstr>Concurrent Server with Processes</vt:lpstr>
      <vt:lpstr>Double-fork Trick</vt:lpstr>
      <vt:lpstr>Double-fork Trick</vt:lpstr>
      <vt:lpstr>Double-fork Trick</vt:lpstr>
      <vt:lpstr>Double-fork Trick</vt:lpstr>
      <vt:lpstr>Double-fork Trick</vt:lpstr>
      <vt:lpstr>Double-fork Trick</vt:lpstr>
      <vt:lpstr>Double-fork Trick</vt:lpstr>
      <vt:lpstr>Double-fork Trick</vt:lpstr>
      <vt:lpstr>Double-fork Trick</vt:lpstr>
      <vt:lpstr>Double-fork Trick</vt:lpstr>
      <vt:lpstr>Peer Instruction Question</vt:lpstr>
      <vt:lpstr>Concurrent with Processes</vt:lpstr>
      <vt:lpstr>Whither Concurrent Processes?</vt:lpstr>
      <vt:lpstr>How Fast is fork()?</vt:lpstr>
      <vt:lpstr>How Fast is pthread_create()?</vt:lpstr>
      <vt:lpstr>Aside: Thread Pools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 and Processes CSE 333 Spring 2018</dc:title>
  <dc:creator>Justin Hsia</dc:creator>
  <cp:lastModifiedBy>Hal Perkins</cp:lastModifiedBy>
  <cp:revision>44</cp:revision>
  <cp:lastPrinted>2020-06-01T19:34:47Z</cp:lastPrinted>
  <dcterms:created xsi:type="dcterms:W3CDTF">2018-05-24T22:31:08Z</dcterms:created>
  <dcterms:modified xsi:type="dcterms:W3CDTF">2020-06-01T19:35:02Z</dcterms:modified>
</cp:coreProperties>
</file>