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60" r:id="rId4"/>
    <p:sldId id="261" r:id="rId5"/>
    <p:sldId id="259" r:id="rId6"/>
    <p:sldId id="262" r:id="rId7"/>
    <p:sldId id="263" r:id="rId8"/>
    <p:sldId id="285" r:id="rId9"/>
    <p:sldId id="286" r:id="rId10"/>
    <p:sldId id="287" r:id="rId11"/>
    <p:sldId id="307" r:id="rId12"/>
    <p:sldId id="289" r:id="rId13"/>
    <p:sldId id="295" r:id="rId14"/>
    <p:sldId id="294" r:id="rId15"/>
    <p:sldId id="293" r:id="rId16"/>
    <p:sldId id="292" r:id="rId17"/>
    <p:sldId id="291" r:id="rId18"/>
    <p:sldId id="296" r:id="rId19"/>
    <p:sldId id="297" r:id="rId20"/>
    <p:sldId id="298" r:id="rId21"/>
    <p:sldId id="299" r:id="rId22"/>
    <p:sldId id="300" r:id="rId23"/>
    <p:sldId id="308" r:id="rId24"/>
    <p:sldId id="301" r:id="rId25"/>
    <p:sldId id="303" r:id="rId26"/>
    <p:sldId id="302" r:id="rId27"/>
    <p:sldId id="304" r:id="rId28"/>
    <p:sldId id="30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9900"/>
    <a:srgbClr val="D94B7B"/>
    <a:srgbClr val="E2661A"/>
    <a:srgbClr val="4B2A85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05" autoAdjust="0"/>
    <p:restoredTop sz="94574"/>
  </p:normalViewPr>
  <p:slideViewPr>
    <p:cSldViewPr snapToGrid="0">
      <p:cViewPr varScale="1">
        <p:scale>
          <a:sx n="105" d="100"/>
          <a:sy n="105" d="100"/>
        </p:scale>
        <p:origin x="12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40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26-</a:t>
            </a:r>
            <a:fld id="{85BC38E0-6A03-4156-82DB-F46DA637BA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949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5/25/2018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339FB-5274-4F8B-BEB7-162815E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85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</p:spTree>
    <p:extLst>
      <p:ext uri="{BB962C8B-B14F-4D97-AF65-F5344CB8AC3E}">
        <p14:creationId xmlns:p14="http://schemas.microsoft.com/office/powerpoint/2010/main" val="3044998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</p:spTree>
    <p:extLst>
      <p:ext uri="{BB962C8B-B14F-4D97-AF65-F5344CB8AC3E}">
        <p14:creationId xmlns:p14="http://schemas.microsoft.com/office/powerpoint/2010/main" val="2041534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</p:spTree>
    <p:extLst>
      <p:ext uri="{BB962C8B-B14F-4D97-AF65-F5344CB8AC3E}">
        <p14:creationId xmlns:p14="http://schemas.microsoft.com/office/powerpoint/2010/main" val="30983792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https://en.wikipedia.org/wiki/Liveness</a:t>
            </a:r>
          </a:p>
          <a:p>
            <a:r>
              <a:rPr lang="en-US" dirty="0"/>
              <a:t>https://en.wikipedia.org/wiki/Thread_safety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</p:spTree>
    <p:extLst>
      <p:ext uri="{BB962C8B-B14F-4D97-AF65-F5344CB8AC3E}">
        <p14:creationId xmlns:p14="http://schemas.microsoft.com/office/powerpoint/2010/main" val="4004732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425730-8430-425F-87E6-98883347D79C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</p:spTree>
    <p:extLst>
      <p:ext uri="{BB962C8B-B14F-4D97-AF65-F5344CB8AC3E}">
        <p14:creationId xmlns:p14="http://schemas.microsoft.com/office/powerpoint/2010/main" val="3569694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https://en.wikipedia.org/wiki/Linearizability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</p:spTree>
    <p:extLst>
      <p:ext uri="{BB962C8B-B14F-4D97-AF65-F5344CB8AC3E}">
        <p14:creationId xmlns:p14="http://schemas.microsoft.com/office/powerpoint/2010/main" val="3936126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https://en.wikipedia.org/wiki/Lock_(computer_science)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339FB-5274-4F8B-BEB7-162815E8F0BC}" type="slidenum">
              <a:rPr lang="en-US" smtClean="0"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5/25/2018</a:t>
            </a:r>
          </a:p>
        </p:txBody>
      </p:sp>
    </p:spTree>
    <p:extLst>
      <p:ext uri="{BB962C8B-B14F-4D97-AF65-F5344CB8AC3E}">
        <p14:creationId xmlns:p14="http://schemas.microsoft.com/office/powerpoint/2010/main" val="333819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3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6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276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0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0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D0BA7163-9E82-4943-8158-44D86FAC522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62777" y="27429"/>
            <a:ext cx="2018501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L26:  Concurrency and Threads</a:t>
            </a:r>
          </a:p>
        </p:txBody>
      </p:sp>
    </p:spTree>
    <p:extLst>
      <p:ext uri="{BB962C8B-B14F-4D97-AF65-F5344CB8AC3E}">
        <p14:creationId xmlns:p14="http://schemas.microsoft.com/office/powerpoint/2010/main" val="195562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Concurrency: Threads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  <a:p>
            <a:pPr algn="l">
              <a:tabLst>
                <a:tab pos="2289175" algn="l"/>
                <a:tab pos="4572000" algn="l"/>
              </a:tabLs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888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and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0792" y="1362075"/>
            <a:ext cx="4709160" cy="4972050"/>
          </a:xfrm>
        </p:spPr>
        <p:txBody>
          <a:bodyPr/>
          <a:lstStyle/>
          <a:p>
            <a:r>
              <a:rPr lang="en-US" dirty="0"/>
              <a:t>After creating a thread</a:t>
            </a:r>
          </a:p>
          <a:p>
            <a:pPr lvl="1"/>
            <a:r>
              <a:rPr lang="en-US" i="1" dirty="0"/>
              <a:t>Two</a:t>
            </a:r>
            <a:r>
              <a:rPr lang="en-US" dirty="0"/>
              <a:t> threads of execution running in the address space</a:t>
            </a:r>
          </a:p>
          <a:p>
            <a:pPr lvl="2"/>
            <a:r>
              <a:rPr lang="en-US" dirty="0"/>
              <a:t>Original thread (parent) and new thread (child)</a:t>
            </a:r>
          </a:p>
          <a:p>
            <a:pPr lvl="2"/>
            <a:r>
              <a:rPr lang="en-US" dirty="0"/>
              <a:t>New stack created for child thread</a:t>
            </a:r>
          </a:p>
          <a:p>
            <a:pPr lvl="2"/>
            <a:r>
              <a:rPr lang="en-US" dirty="0"/>
              <a:t>Child thread has its own PC, SP</a:t>
            </a:r>
          </a:p>
          <a:p>
            <a:pPr lvl="1"/>
            <a:r>
              <a:rPr lang="en-US" dirty="0"/>
              <a:t>Both threads share the other segments (code, heap, </a:t>
            </a:r>
            <a:r>
              <a:rPr lang="en-US" dirty="0" err="1"/>
              <a:t>globals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They can cooperatively modify shared data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10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45920" y="1280160"/>
            <a:ext cx="2377440" cy="5212080"/>
            <a:chOff x="6583680" y="1280160"/>
            <a:chExt cx="2377440" cy="5212080"/>
          </a:xfrm>
        </p:grpSpPr>
        <p:sp>
          <p:nvSpPr>
            <p:cNvPr id="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737360"/>
              <a:ext cx="2377440" cy="3657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  <a:r>
                <a:rPr lang="en-US" baseline="-25000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  <a:endParaRPr lang="en-US" baseline="-25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3383280"/>
              <a:ext cx="2377440" cy="3657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7772400" y="21031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7772400" y="310896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7772400" y="38404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>
            <a:off x="365760" y="1920240"/>
            <a:ext cx="1280160" cy="365760"/>
            <a:chOff x="1737360" y="2743200"/>
            <a:chExt cx="1280160" cy="365760"/>
          </a:xfrm>
        </p:grpSpPr>
        <p:cxnSp>
          <p:nvCxnSpPr>
            <p:cNvPr id="19" name="Straight Arrow Connector 18"/>
            <p:cNvCxnSpPr/>
            <p:nvPr/>
          </p:nvCxnSpPr>
          <p:spPr bwMode="auto">
            <a:xfrm>
              <a:off x="2743200" y="292608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20" name="TextBox 19"/>
            <p:cNvSpPr txBox="1"/>
            <p:nvPr/>
          </p:nvSpPr>
          <p:spPr>
            <a:xfrm>
              <a:off x="1737360" y="2743200"/>
              <a:ext cx="109728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  <a:r>
                <a:rPr lang="en-US" sz="2000" b="1" baseline="-25000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  <a:endParaRPr lang="en-US" sz="2000" b="1" baseline="-25000" dirty="0">
                <a:solidFill>
                  <a:srgbClr val="FFFF00"/>
                </a:solidFill>
                <a:effectLst>
                  <a:glow rad="508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5760" y="5577840"/>
            <a:ext cx="1280160" cy="365760"/>
            <a:chOff x="1737360" y="5577840"/>
            <a:chExt cx="1280160" cy="365760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>
              <a:off x="2743200" y="576072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23" name="TextBox 22"/>
            <p:cNvSpPr txBox="1"/>
            <p:nvPr/>
          </p:nvSpPr>
          <p:spPr>
            <a:xfrm>
              <a:off x="1737360" y="5577840"/>
              <a:ext cx="109728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PC</a:t>
              </a:r>
              <a:r>
                <a:rPr lang="en-US" sz="2000" b="1" baseline="-25000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  <a:endParaRPr lang="en-US" sz="2000" b="1" baseline="-25000" dirty="0">
                <a:solidFill>
                  <a:srgbClr val="FFFF00"/>
                </a:solidFill>
                <a:effectLst>
                  <a:glow rad="508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sp>
        <p:nvSpPr>
          <p:cNvPr id="24" name="Rectangle 23"/>
          <p:cNvSpPr/>
          <p:nvPr/>
        </p:nvSpPr>
        <p:spPr bwMode="auto">
          <a:xfrm>
            <a:off x="1645920" y="2423160"/>
            <a:ext cx="2377440" cy="36576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</a:t>
            </a:r>
            <a:r>
              <a:rPr lang="en-US" baseline="-250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child</a:t>
            </a:r>
            <a:endParaRPr lang="en-US" baseline="-25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2834640" y="2788920"/>
            <a:ext cx="0" cy="27432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26" name="Group 25"/>
          <p:cNvGrpSpPr/>
          <p:nvPr/>
        </p:nvGrpSpPr>
        <p:grpSpPr>
          <a:xfrm>
            <a:off x="365760" y="2606040"/>
            <a:ext cx="1280160" cy="365760"/>
            <a:chOff x="1737360" y="2743200"/>
            <a:chExt cx="1280160" cy="365760"/>
          </a:xfrm>
        </p:grpSpPr>
        <p:cxnSp>
          <p:nvCxnSpPr>
            <p:cNvPr id="27" name="Straight Arrow Connector 26"/>
            <p:cNvCxnSpPr/>
            <p:nvPr/>
          </p:nvCxnSpPr>
          <p:spPr bwMode="auto">
            <a:xfrm>
              <a:off x="2743200" y="292608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28" name="TextBox 27"/>
            <p:cNvSpPr txBox="1"/>
            <p:nvPr/>
          </p:nvSpPr>
          <p:spPr>
            <a:xfrm>
              <a:off x="1737360" y="2743200"/>
              <a:ext cx="109728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  <a:r>
                <a:rPr lang="en-US" sz="2000" b="1" baseline="-25000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child</a:t>
              </a:r>
              <a:endParaRPr lang="en-US" sz="2000" b="1" baseline="-25000" dirty="0">
                <a:solidFill>
                  <a:srgbClr val="FFFF00"/>
                </a:solidFill>
                <a:effectLst>
                  <a:glow rad="508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65760" y="5303520"/>
            <a:ext cx="1280160" cy="365760"/>
            <a:chOff x="1737360" y="5577840"/>
            <a:chExt cx="1280160" cy="365760"/>
          </a:xfrm>
        </p:grpSpPr>
        <p:cxnSp>
          <p:nvCxnSpPr>
            <p:cNvPr id="30" name="Straight Arrow Connector 29"/>
            <p:cNvCxnSpPr/>
            <p:nvPr/>
          </p:nvCxnSpPr>
          <p:spPr bwMode="auto">
            <a:xfrm>
              <a:off x="2743200" y="576072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31" name="TextBox 30"/>
            <p:cNvSpPr txBox="1"/>
            <p:nvPr/>
          </p:nvSpPr>
          <p:spPr>
            <a:xfrm>
              <a:off x="1737360" y="5577840"/>
              <a:ext cx="109728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PC</a:t>
              </a:r>
              <a:r>
                <a:rPr lang="en-US" sz="2000" b="1" baseline="-25000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child</a:t>
              </a:r>
              <a:endParaRPr lang="en-US" sz="2000" b="1" baseline="-25000" dirty="0">
                <a:solidFill>
                  <a:srgbClr val="FFFF00"/>
                </a:solidFill>
                <a:effectLst>
                  <a:glow rad="508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3667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pthreads</a:t>
            </a:r>
            <a:r>
              <a:rPr lang="en-US" dirty="0"/>
              <a:t>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363474" lvl="1" indent="0">
              <a:buNone/>
            </a:pPr>
            <a:r>
              <a:rPr lang="en-US" dirty="0"/>
              <a:t> </a:t>
            </a:r>
          </a:p>
          <a:p>
            <a:pPr lvl="3"/>
            <a:endParaRPr lang="en-US" dirty="0"/>
          </a:p>
          <a:p>
            <a:r>
              <a:rPr lang="en-US" dirty="0"/>
              <a:t> </a:t>
            </a:r>
          </a:p>
          <a:p>
            <a:r>
              <a:rPr lang="en-US" dirty="0"/>
              <a:t>  </a:t>
            </a:r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thread_example.cc</a:t>
            </a:r>
            <a:endParaRPr lang="en-US" dirty="0">
              <a:solidFill>
                <a:srgbClr val="4B2A8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58" y="1463040"/>
            <a:ext cx="6217920" cy="1554480"/>
          </a:xfrm>
          <a:prstGeom prst="roundRect">
            <a:avLst>
              <a:gd name="adj" fmla="val 5683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thread,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822960" y="3931920"/>
            <a:ext cx="6217920" cy="365760"/>
          </a:xfrm>
          <a:prstGeom prst="roundRect">
            <a:avLst>
              <a:gd name="adj" fmla="val 2538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pthread_detach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thread);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822958" y="4389120"/>
            <a:ext cx="6217920" cy="640080"/>
          </a:xfrm>
          <a:prstGeom prst="roundRect">
            <a:avLst>
              <a:gd name="adj" fmla="val 13259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thread,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void**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retval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34001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Server with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single </a:t>
            </a:r>
            <a:r>
              <a:rPr lang="en-US" i="1" dirty="0"/>
              <a:t>process</a:t>
            </a:r>
            <a:r>
              <a:rPr lang="en-US" dirty="0"/>
              <a:t> handles all of the connections, but a parent </a:t>
            </a:r>
            <a:r>
              <a:rPr lang="en-US" i="1" dirty="0"/>
              <a:t>thread</a:t>
            </a:r>
            <a:r>
              <a:rPr lang="en-US" dirty="0"/>
              <a:t> dispatches (creates) a new thread to handle each connection</a:t>
            </a:r>
          </a:p>
          <a:p>
            <a:pPr lvl="1"/>
            <a:r>
              <a:rPr lang="en-US" dirty="0"/>
              <a:t>The child thread handles the new connection and then exits when the connection terminates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019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13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1554480" y="2926080"/>
            <a:ext cx="1280160" cy="457200"/>
            <a:chOff x="4572000" y="4572000"/>
            <a:chExt cx="1280160" cy="457200"/>
          </a:xfrm>
        </p:grpSpPr>
        <p:sp>
          <p:nvSpPr>
            <p:cNvPr id="53" name="Rectangle 52"/>
            <p:cNvSpPr/>
            <p:nvPr/>
          </p:nvSpPr>
          <p:spPr bwMode="auto">
            <a:xfrm>
              <a:off x="4572000" y="4572000"/>
              <a:ext cx="1097280" cy="457200"/>
            </a:xfrm>
            <a:prstGeom prst="rect">
              <a:avLst/>
            </a:prstGeom>
            <a:solidFill>
              <a:srgbClr val="0066FF">
                <a:alpha val="69804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1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client</a:t>
              </a: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566928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med" len="med"/>
            </a:ln>
            <a:effectLst/>
          </p:spPr>
        </p:cxnSp>
      </p:grpSp>
      <p:cxnSp>
        <p:nvCxnSpPr>
          <p:cNvPr id="112" name="Straight Connector 111"/>
          <p:cNvCxnSpPr/>
          <p:nvPr/>
        </p:nvCxnSpPr>
        <p:spPr bwMode="auto">
          <a:xfrm>
            <a:off x="3749040" y="3794760"/>
            <a:ext cx="1828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3931920" y="1371600"/>
            <a:ext cx="3657600" cy="4846320"/>
          </a:xfrm>
          <a:prstGeom prst="rect">
            <a:avLst/>
          </a:prstGeom>
          <a:solidFill>
            <a:srgbClr val="C00000">
              <a:alpha val="7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server</a:t>
            </a:r>
          </a:p>
        </p:txBody>
      </p:sp>
      <p:sp>
        <p:nvSpPr>
          <p:cNvPr id="120" name="Freeform 6"/>
          <p:cNvSpPr>
            <a:spLocks noChangeAspect="1"/>
          </p:cNvSpPr>
          <p:nvPr/>
        </p:nvSpPr>
        <p:spPr bwMode="auto">
          <a:xfrm>
            <a:off x="4114800" y="3568931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grpSp>
        <p:nvGrpSpPr>
          <p:cNvPr id="3" name="Group 2"/>
          <p:cNvGrpSpPr/>
          <p:nvPr/>
        </p:nvGrpSpPr>
        <p:grpSpPr>
          <a:xfrm>
            <a:off x="2468881" y="3154680"/>
            <a:ext cx="1463040" cy="640080"/>
            <a:chOff x="2468881" y="3154680"/>
            <a:chExt cx="1463040" cy="640080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>
              <a:off x="2834640" y="3154680"/>
              <a:ext cx="914400" cy="64008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 rot="2125978">
              <a:off x="2468881" y="3384265"/>
              <a:ext cx="1463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connect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480560" y="3610094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14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1554480" y="2926080"/>
            <a:ext cx="2377440" cy="457200"/>
            <a:chOff x="4572000" y="4572000"/>
            <a:chExt cx="2377440" cy="457200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49" name="Group 48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52" name="Straight Connector 51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cxnSp>
        <p:nvCxnSpPr>
          <p:cNvPr id="112" name="Straight Connector 111"/>
          <p:cNvCxnSpPr/>
          <p:nvPr/>
        </p:nvCxnSpPr>
        <p:spPr bwMode="auto">
          <a:xfrm>
            <a:off x="3749040" y="3794760"/>
            <a:ext cx="1828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3931920" y="1371600"/>
            <a:ext cx="3657600" cy="4846320"/>
          </a:xfrm>
          <a:prstGeom prst="rect">
            <a:avLst/>
          </a:prstGeom>
          <a:solidFill>
            <a:srgbClr val="C00000">
              <a:alpha val="7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server</a:t>
            </a:r>
          </a:p>
        </p:txBody>
      </p:sp>
      <p:sp>
        <p:nvSpPr>
          <p:cNvPr id="117" name="Freeform 6"/>
          <p:cNvSpPr>
            <a:spLocks noChangeAspect="1"/>
          </p:cNvSpPr>
          <p:nvPr/>
        </p:nvSpPr>
        <p:spPr bwMode="auto">
          <a:xfrm>
            <a:off x="4114800" y="292608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0" name="Freeform 6"/>
          <p:cNvSpPr>
            <a:spLocks noChangeAspect="1"/>
          </p:cNvSpPr>
          <p:nvPr/>
        </p:nvSpPr>
        <p:spPr bwMode="auto">
          <a:xfrm>
            <a:off x="4114800" y="3568931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9" name="Arc 18"/>
          <p:cNvSpPr/>
          <p:nvPr/>
        </p:nvSpPr>
        <p:spPr bwMode="auto">
          <a:xfrm>
            <a:off x="3657600" y="3154680"/>
            <a:ext cx="1463040" cy="640080"/>
          </a:xfrm>
          <a:prstGeom prst="arc">
            <a:avLst>
              <a:gd name="adj1" fmla="val 16999879"/>
              <a:gd name="adj2" fmla="val 5002908"/>
            </a:avLst>
          </a:prstGeom>
          <a:noFill/>
          <a:ln w="25400" cap="flat" cmpd="sng" algn="ctr">
            <a:solidFill>
              <a:schemeClr val="bg1"/>
            </a:solidFill>
            <a:prstDash val="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20640" y="3291840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181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15</a:t>
            </a:fld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1554480" y="2926080"/>
            <a:ext cx="2377440" cy="457200"/>
            <a:chOff x="4572000" y="4572000"/>
            <a:chExt cx="2377440" cy="457200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49" name="Group 48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52" name="Straight Connector 51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cxnSp>
        <p:nvCxnSpPr>
          <p:cNvPr id="112" name="Straight Connector 111"/>
          <p:cNvCxnSpPr/>
          <p:nvPr/>
        </p:nvCxnSpPr>
        <p:spPr bwMode="auto">
          <a:xfrm>
            <a:off x="3749040" y="3794760"/>
            <a:ext cx="1828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3931920" y="1371600"/>
            <a:ext cx="3657600" cy="4846320"/>
          </a:xfrm>
          <a:prstGeom prst="rect">
            <a:avLst/>
          </a:prstGeom>
          <a:solidFill>
            <a:srgbClr val="C00000">
              <a:alpha val="7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server</a:t>
            </a:r>
          </a:p>
        </p:txBody>
      </p:sp>
      <p:sp>
        <p:nvSpPr>
          <p:cNvPr id="117" name="Freeform 6"/>
          <p:cNvSpPr>
            <a:spLocks noChangeAspect="1"/>
          </p:cNvSpPr>
          <p:nvPr/>
        </p:nvSpPr>
        <p:spPr bwMode="auto">
          <a:xfrm>
            <a:off x="4114800" y="292608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0" name="Freeform 6"/>
          <p:cNvSpPr>
            <a:spLocks noChangeAspect="1"/>
          </p:cNvSpPr>
          <p:nvPr/>
        </p:nvSpPr>
        <p:spPr bwMode="auto">
          <a:xfrm>
            <a:off x="4114800" y="3568931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87" name="TextBox 86"/>
          <p:cNvSpPr txBox="1"/>
          <p:nvPr/>
        </p:nvSpPr>
        <p:spPr>
          <a:xfrm>
            <a:off x="4480560" y="3610094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34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16</a:t>
            </a:fld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554480" y="4206240"/>
            <a:ext cx="2377440" cy="457200"/>
            <a:chOff x="4572000" y="4572000"/>
            <a:chExt cx="2377440" cy="45720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grpSp>
          <p:nvGrpSpPr>
            <p:cNvPr id="37" name="Group 36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40" name="Straight Connector 39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1554480" y="2926080"/>
            <a:ext cx="2377440" cy="457200"/>
            <a:chOff x="4572000" y="4572000"/>
            <a:chExt cx="2377440" cy="457200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49" name="Group 48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52" name="Straight Connector 51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cxnSp>
        <p:nvCxnSpPr>
          <p:cNvPr id="112" name="Straight Connector 111"/>
          <p:cNvCxnSpPr/>
          <p:nvPr/>
        </p:nvCxnSpPr>
        <p:spPr bwMode="auto">
          <a:xfrm>
            <a:off x="3749040" y="3794760"/>
            <a:ext cx="1828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3931920" y="1371600"/>
            <a:ext cx="3657600" cy="4846320"/>
          </a:xfrm>
          <a:prstGeom prst="rect">
            <a:avLst/>
          </a:prstGeom>
          <a:solidFill>
            <a:srgbClr val="C00000">
              <a:alpha val="7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server</a:t>
            </a:r>
          </a:p>
        </p:txBody>
      </p:sp>
      <p:sp>
        <p:nvSpPr>
          <p:cNvPr id="117" name="Freeform 6"/>
          <p:cNvSpPr>
            <a:spLocks noChangeAspect="1"/>
          </p:cNvSpPr>
          <p:nvPr/>
        </p:nvSpPr>
        <p:spPr bwMode="auto">
          <a:xfrm>
            <a:off x="4114800" y="292608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18" name="Freeform 6"/>
          <p:cNvSpPr>
            <a:spLocks noChangeAspect="1"/>
          </p:cNvSpPr>
          <p:nvPr/>
        </p:nvSpPr>
        <p:spPr bwMode="auto">
          <a:xfrm>
            <a:off x="4114800" y="420624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0" name="Freeform 6"/>
          <p:cNvSpPr>
            <a:spLocks noChangeAspect="1"/>
          </p:cNvSpPr>
          <p:nvPr/>
        </p:nvSpPr>
        <p:spPr bwMode="auto">
          <a:xfrm>
            <a:off x="4114800" y="3568931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86" name="Arc 85"/>
          <p:cNvSpPr/>
          <p:nvPr/>
        </p:nvSpPr>
        <p:spPr bwMode="auto">
          <a:xfrm>
            <a:off x="3657600" y="3794760"/>
            <a:ext cx="1463040" cy="640080"/>
          </a:xfrm>
          <a:prstGeom prst="arc">
            <a:avLst>
              <a:gd name="adj1" fmla="val 16999879"/>
              <a:gd name="adj2" fmla="val 5002908"/>
            </a:avLst>
          </a:prstGeom>
          <a:noFill/>
          <a:ln w="25400" cap="flat" cmpd="sng" algn="ctr">
            <a:solidFill>
              <a:schemeClr val="bg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20640" y="3930134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221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Multithreaded Server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17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554480" y="4846320"/>
            <a:ext cx="2377440" cy="457200"/>
            <a:chOff x="4572000" y="4572000"/>
            <a:chExt cx="2377440" cy="457200"/>
          </a:xfrm>
        </p:grpSpPr>
        <p:cxnSp>
          <p:nvCxnSpPr>
            <p:cNvPr id="20" name="Straight Arrow Connector 1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21" name="Rectangle 20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25" name="Group 2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29" name="Rectangle 2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28" name="Straight Connector 27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31" name="Group 30"/>
          <p:cNvGrpSpPr/>
          <p:nvPr/>
        </p:nvGrpSpPr>
        <p:grpSpPr>
          <a:xfrm>
            <a:off x="1554480" y="4206240"/>
            <a:ext cx="2377440" cy="457200"/>
            <a:chOff x="4572000" y="4572000"/>
            <a:chExt cx="2377440" cy="457200"/>
          </a:xfrm>
        </p:grpSpPr>
        <p:cxnSp>
          <p:nvCxnSpPr>
            <p:cNvPr id="32" name="Straight Arrow Connector 31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33" name="Rectangle 32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5" name="Rectangle 34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36" name="Straight Arrow Connector 35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37" name="Group 36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41" name="Rectangle 40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42" name="Straight Connector 41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40" name="Straight Connector 39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43" name="Group 42"/>
          <p:cNvGrpSpPr/>
          <p:nvPr/>
        </p:nvGrpSpPr>
        <p:grpSpPr>
          <a:xfrm>
            <a:off x="1554480" y="2926080"/>
            <a:ext cx="2377440" cy="457200"/>
            <a:chOff x="4572000" y="4572000"/>
            <a:chExt cx="2377440" cy="457200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7" name="Rectangle 46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49" name="Group 48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53" name="Rectangle 52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54" name="Straight Connector 53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52" name="Straight Connector 51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55" name="Group 54"/>
          <p:cNvGrpSpPr/>
          <p:nvPr/>
        </p:nvGrpSpPr>
        <p:grpSpPr>
          <a:xfrm>
            <a:off x="1554480" y="2286000"/>
            <a:ext cx="2377440" cy="457200"/>
            <a:chOff x="4572000" y="4572000"/>
            <a:chExt cx="2377440" cy="457200"/>
          </a:xfrm>
        </p:grpSpPr>
        <p:cxnSp>
          <p:nvCxnSpPr>
            <p:cNvPr id="56" name="Straight Arrow Connector 55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57" name="Rectangle 56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59" name="Rectangle 58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61" name="Group 60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65" name="Rectangle 64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66" name="Straight Connector 65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64" name="Straight Connector 63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79" name="Group 78"/>
          <p:cNvGrpSpPr/>
          <p:nvPr/>
        </p:nvGrpSpPr>
        <p:grpSpPr>
          <a:xfrm>
            <a:off x="1554480" y="1645920"/>
            <a:ext cx="2377440" cy="457200"/>
            <a:chOff x="4572000" y="4572000"/>
            <a:chExt cx="2377440" cy="457200"/>
          </a:xfrm>
        </p:grpSpPr>
        <p:cxnSp>
          <p:nvCxnSpPr>
            <p:cNvPr id="80" name="Straight Arrow Connector 79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81" name="Rectangle 80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2" name="Straight Arrow Connector 81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3" name="Rectangle 82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85" name="Group 84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89" name="Rectangle 88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90" name="Straight Connector 89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88" name="Straight Connector 87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grpSp>
        <p:nvGrpSpPr>
          <p:cNvPr id="91" name="Group 90"/>
          <p:cNvGrpSpPr/>
          <p:nvPr/>
        </p:nvGrpSpPr>
        <p:grpSpPr>
          <a:xfrm>
            <a:off x="1554480" y="5486400"/>
            <a:ext cx="2377440" cy="457200"/>
            <a:chOff x="4572000" y="4572000"/>
            <a:chExt cx="2377440" cy="457200"/>
          </a:xfrm>
        </p:grpSpPr>
        <p:cxnSp>
          <p:nvCxnSpPr>
            <p:cNvPr id="92" name="Straight Arrow Connector 91"/>
            <p:cNvCxnSpPr/>
            <p:nvPr/>
          </p:nvCxnSpPr>
          <p:spPr bwMode="auto">
            <a:xfrm>
              <a:off x="5852160" y="4800600"/>
              <a:ext cx="91440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dash"/>
              <a:round/>
              <a:headEnd type="none" w="med" len="med"/>
              <a:tailEnd type="none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5852160" y="4572000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94" name="Straight Arrow Connector 93"/>
            <p:cNvCxnSpPr/>
            <p:nvPr/>
          </p:nvCxnSpPr>
          <p:spPr bwMode="auto">
            <a:xfrm>
              <a:off x="6126480" y="4645152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5" name="Rectangle 94"/>
            <p:cNvSpPr/>
            <p:nvPr/>
          </p:nvSpPr>
          <p:spPr bwMode="auto">
            <a:xfrm>
              <a:off x="6547104" y="4882896"/>
              <a:ext cx="219456" cy="146304"/>
            </a:xfrm>
            <a:prstGeom prst="rect">
              <a:avLst/>
            </a:prstGeom>
            <a:solidFill>
              <a:srgbClr val="3ED340"/>
            </a:solidFill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triangle" w="med" len="me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 bwMode="auto">
            <a:xfrm>
              <a:off x="6217920" y="4956048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0FF913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grpSp>
          <p:nvGrpSpPr>
            <p:cNvPr id="97" name="Group 96"/>
            <p:cNvGrpSpPr/>
            <p:nvPr/>
          </p:nvGrpSpPr>
          <p:grpSpPr>
            <a:xfrm>
              <a:off x="4572000" y="4572000"/>
              <a:ext cx="1280160" cy="457200"/>
              <a:chOff x="4572000" y="4572000"/>
              <a:chExt cx="1280160" cy="457200"/>
            </a:xfrm>
          </p:grpSpPr>
          <p:sp>
            <p:nvSpPr>
              <p:cNvPr id="101" name="Rectangle 100"/>
              <p:cNvSpPr/>
              <p:nvPr/>
            </p:nvSpPr>
            <p:spPr bwMode="auto">
              <a:xfrm>
                <a:off x="4572000" y="4572000"/>
                <a:ext cx="1097280" cy="457200"/>
              </a:xfrm>
              <a:prstGeom prst="rect">
                <a:avLst/>
              </a:prstGeom>
              <a:solidFill>
                <a:srgbClr val="0066FF">
                  <a:alpha val="69804"/>
                </a:srgbClr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 vert="horz" wrap="square" lIns="0" tIns="45720" rIns="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solidFill>
                      <a:schemeClr val="bg1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client</a:t>
                </a:r>
              </a:p>
            </p:txBody>
          </p:sp>
          <p:cxnSp>
            <p:nvCxnSpPr>
              <p:cNvPr id="102" name="Straight Connector 101"/>
              <p:cNvCxnSpPr/>
              <p:nvPr/>
            </p:nvCxnSpPr>
            <p:spPr bwMode="auto">
              <a:xfrm>
                <a:off x="5669280" y="4800600"/>
                <a:ext cx="182880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oval" w="med" len="med"/>
              </a:ln>
              <a:effectLst/>
            </p:spPr>
          </p:cxnSp>
        </p:grpSp>
        <p:cxnSp>
          <p:nvCxnSpPr>
            <p:cNvPr id="100" name="Straight Connector 99"/>
            <p:cNvCxnSpPr/>
            <p:nvPr/>
          </p:nvCxnSpPr>
          <p:spPr bwMode="auto">
            <a:xfrm>
              <a:off x="6766560" y="4800600"/>
              <a:ext cx="18288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</p:grpSp>
      <p:cxnSp>
        <p:nvCxnSpPr>
          <p:cNvPr id="112" name="Straight Connector 111"/>
          <p:cNvCxnSpPr/>
          <p:nvPr/>
        </p:nvCxnSpPr>
        <p:spPr bwMode="auto">
          <a:xfrm>
            <a:off x="3749040" y="3794760"/>
            <a:ext cx="1828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oval" w="med" len="med"/>
            <a:tailEnd type="none" w="med" len="med"/>
          </a:ln>
          <a:effectLst/>
        </p:spPr>
      </p:cxnSp>
      <p:sp>
        <p:nvSpPr>
          <p:cNvPr id="123" name="Rectangle 122"/>
          <p:cNvSpPr/>
          <p:nvPr/>
        </p:nvSpPr>
        <p:spPr bwMode="auto">
          <a:xfrm>
            <a:off x="3931920" y="1371600"/>
            <a:ext cx="3657600" cy="4846320"/>
          </a:xfrm>
          <a:prstGeom prst="rect">
            <a:avLst/>
          </a:prstGeom>
          <a:solidFill>
            <a:srgbClr val="C00000">
              <a:alpha val="70000"/>
            </a:srgb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server</a:t>
            </a:r>
          </a:p>
        </p:txBody>
      </p:sp>
      <p:sp>
        <p:nvSpPr>
          <p:cNvPr id="115" name="Freeform 6"/>
          <p:cNvSpPr>
            <a:spLocks noChangeAspect="1"/>
          </p:cNvSpPr>
          <p:nvPr/>
        </p:nvSpPr>
        <p:spPr bwMode="auto">
          <a:xfrm>
            <a:off x="4114800" y="164592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16" name="Freeform 6"/>
          <p:cNvSpPr>
            <a:spLocks noChangeAspect="1"/>
          </p:cNvSpPr>
          <p:nvPr/>
        </p:nvSpPr>
        <p:spPr bwMode="auto">
          <a:xfrm>
            <a:off x="4114800" y="2283229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17" name="Freeform 6"/>
          <p:cNvSpPr>
            <a:spLocks noChangeAspect="1"/>
          </p:cNvSpPr>
          <p:nvPr/>
        </p:nvSpPr>
        <p:spPr bwMode="auto">
          <a:xfrm>
            <a:off x="4114800" y="292608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18" name="Freeform 6"/>
          <p:cNvSpPr>
            <a:spLocks noChangeAspect="1"/>
          </p:cNvSpPr>
          <p:nvPr/>
        </p:nvSpPr>
        <p:spPr bwMode="auto">
          <a:xfrm>
            <a:off x="4114800" y="420624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19" name="Freeform 6"/>
          <p:cNvSpPr>
            <a:spLocks noChangeAspect="1"/>
          </p:cNvSpPr>
          <p:nvPr/>
        </p:nvSpPr>
        <p:spPr bwMode="auto">
          <a:xfrm>
            <a:off x="4114800" y="548640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0" name="Freeform 6"/>
          <p:cNvSpPr>
            <a:spLocks noChangeAspect="1"/>
          </p:cNvSpPr>
          <p:nvPr/>
        </p:nvSpPr>
        <p:spPr bwMode="auto">
          <a:xfrm>
            <a:off x="4114800" y="3568931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1" name="Freeform 6"/>
          <p:cNvSpPr>
            <a:spLocks noChangeAspect="1"/>
          </p:cNvSpPr>
          <p:nvPr/>
        </p:nvSpPr>
        <p:spPr bwMode="auto">
          <a:xfrm>
            <a:off x="4114800" y="4846320"/>
            <a:ext cx="244698" cy="457200"/>
          </a:xfrm>
          <a:custGeom>
            <a:avLst/>
            <a:gdLst>
              <a:gd name="T0" fmla="*/ 169 w 357"/>
              <a:gd name="T1" fmla="*/ 0 h 816"/>
              <a:gd name="T2" fmla="*/ 115 w 357"/>
              <a:gd name="T3" fmla="*/ 24 h 816"/>
              <a:gd name="T4" fmla="*/ 25 w 357"/>
              <a:gd name="T5" fmla="*/ 84 h 816"/>
              <a:gd name="T6" fmla="*/ 19 w 357"/>
              <a:gd name="T7" fmla="*/ 132 h 816"/>
              <a:gd name="T8" fmla="*/ 55 w 357"/>
              <a:gd name="T9" fmla="*/ 144 h 816"/>
              <a:gd name="T10" fmla="*/ 73 w 357"/>
              <a:gd name="T11" fmla="*/ 150 h 816"/>
              <a:gd name="T12" fmla="*/ 307 w 357"/>
              <a:gd name="T13" fmla="*/ 192 h 816"/>
              <a:gd name="T14" fmla="*/ 325 w 357"/>
              <a:gd name="T15" fmla="*/ 210 h 816"/>
              <a:gd name="T16" fmla="*/ 253 w 357"/>
              <a:gd name="T17" fmla="*/ 258 h 816"/>
              <a:gd name="T18" fmla="*/ 205 w 357"/>
              <a:gd name="T19" fmla="*/ 288 h 816"/>
              <a:gd name="T20" fmla="*/ 181 w 357"/>
              <a:gd name="T21" fmla="*/ 294 h 816"/>
              <a:gd name="T22" fmla="*/ 97 w 357"/>
              <a:gd name="T23" fmla="*/ 330 h 816"/>
              <a:gd name="T24" fmla="*/ 61 w 357"/>
              <a:gd name="T25" fmla="*/ 354 h 816"/>
              <a:gd name="T26" fmla="*/ 43 w 357"/>
              <a:gd name="T27" fmla="*/ 366 h 816"/>
              <a:gd name="T28" fmla="*/ 103 w 357"/>
              <a:gd name="T29" fmla="*/ 414 h 816"/>
              <a:gd name="T30" fmla="*/ 145 w 357"/>
              <a:gd name="T31" fmla="*/ 402 h 816"/>
              <a:gd name="T32" fmla="*/ 163 w 357"/>
              <a:gd name="T33" fmla="*/ 414 h 816"/>
              <a:gd name="T34" fmla="*/ 253 w 357"/>
              <a:gd name="T35" fmla="*/ 462 h 816"/>
              <a:gd name="T36" fmla="*/ 247 w 357"/>
              <a:gd name="T37" fmla="*/ 576 h 816"/>
              <a:gd name="T38" fmla="*/ 193 w 357"/>
              <a:gd name="T39" fmla="*/ 606 h 816"/>
              <a:gd name="T40" fmla="*/ 181 w 357"/>
              <a:gd name="T41" fmla="*/ 684 h 816"/>
              <a:gd name="T42" fmla="*/ 163 w 357"/>
              <a:gd name="T43" fmla="*/ 780 h 816"/>
              <a:gd name="T44" fmla="*/ 175 w 357"/>
              <a:gd name="T4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7" h="816">
                <a:moveTo>
                  <a:pt x="169" y="0"/>
                </a:moveTo>
                <a:cubicBezTo>
                  <a:pt x="149" y="7"/>
                  <a:pt x="135" y="17"/>
                  <a:pt x="115" y="24"/>
                </a:cubicBezTo>
                <a:cubicBezTo>
                  <a:pt x="100" y="39"/>
                  <a:pt x="44" y="78"/>
                  <a:pt x="25" y="84"/>
                </a:cubicBezTo>
                <a:cubicBezTo>
                  <a:pt x="16" y="98"/>
                  <a:pt x="0" y="113"/>
                  <a:pt x="19" y="132"/>
                </a:cubicBezTo>
                <a:cubicBezTo>
                  <a:pt x="28" y="141"/>
                  <a:pt x="43" y="140"/>
                  <a:pt x="55" y="144"/>
                </a:cubicBezTo>
                <a:cubicBezTo>
                  <a:pt x="61" y="146"/>
                  <a:pt x="73" y="150"/>
                  <a:pt x="73" y="150"/>
                </a:cubicBezTo>
                <a:cubicBezTo>
                  <a:pt x="148" y="139"/>
                  <a:pt x="235" y="168"/>
                  <a:pt x="307" y="192"/>
                </a:cubicBezTo>
                <a:cubicBezTo>
                  <a:pt x="313" y="198"/>
                  <a:pt x="320" y="203"/>
                  <a:pt x="325" y="210"/>
                </a:cubicBezTo>
                <a:cubicBezTo>
                  <a:pt x="357" y="258"/>
                  <a:pt x="272" y="256"/>
                  <a:pt x="253" y="258"/>
                </a:cubicBezTo>
                <a:cubicBezTo>
                  <a:pt x="196" y="272"/>
                  <a:pt x="265" y="251"/>
                  <a:pt x="205" y="288"/>
                </a:cubicBezTo>
                <a:cubicBezTo>
                  <a:pt x="198" y="292"/>
                  <a:pt x="189" y="291"/>
                  <a:pt x="181" y="294"/>
                </a:cubicBezTo>
                <a:cubicBezTo>
                  <a:pt x="62" y="343"/>
                  <a:pt x="192" y="298"/>
                  <a:pt x="97" y="330"/>
                </a:cubicBezTo>
                <a:cubicBezTo>
                  <a:pt x="83" y="335"/>
                  <a:pt x="73" y="346"/>
                  <a:pt x="61" y="354"/>
                </a:cubicBezTo>
                <a:cubicBezTo>
                  <a:pt x="55" y="358"/>
                  <a:pt x="43" y="366"/>
                  <a:pt x="43" y="366"/>
                </a:cubicBezTo>
                <a:cubicBezTo>
                  <a:pt x="53" y="397"/>
                  <a:pt x="78" y="397"/>
                  <a:pt x="103" y="414"/>
                </a:cubicBezTo>
                <a:cubicBezTo>
                  <a:pt x="117" y="410"/>
                  <a:pt x="131" y="400"/>
                  <a:pt x="145" y="402"/>
                </a:cubicBezTo>
                <a:cubicBezTo>
                  <a:pt x="152" y="403"/>
                  <a:pt x="157" y="411"/>
                  <a:pt x="163" y="414"/>
                </a:cubicBezTo>
                <a:cubicBezTo>
                  <a:pt x="192" y="429"/>
                  <a:pt x="225" y="444"/>
                  <a:pt x="253" y="462"/>
                </a:cubicBezTo>
                <a:cubicBezTo>
                  <a:pt x="265" y="497"/>
                  <a:pt x="270" y="542"/>
                  <a:pt x="247" y="576"/>
                </a:cubicBezTo>
                <a:cubicBezTo>
                  <a:pt x="236" y="593"/>
                  <a:pt x="193" y="606"/>
                  <a:pt x="193" y="606"/>
                </a:cubicBezTo>
                <a:cubicBezTo>
                  <a:pt x="178" y="651"/>
                  <a:pt x="173" y="626"/>
                  <a:pt x="181" y="684"/>
                </a:cubicBezTo>
                <a:cubicBezTo>
                  <a:pt x="171" y="715"/>
                  <a:pt x="168" y="748"/>
                  <a:pt x="163" y="780"/>
                </a:cubicBezTo>
                <a:cubicBezTo>
                  <a:pt x="170" y="808"/>
                  <a:pt x="165" y="797"/>
                  <a:pt x="175" y="816"/>
                </a:cubicBezTo>
              </a:path>
            </a:pathLst>
          </a:custGeom>
          <a:noFill/>
          <a:ln w="28575" cmpd="sng">
            <a:solidFill>
              <a:srgbClr val="FFFF00"/>
            </a:solidFill>
            <a:round/>
            <a:headEnd/>
            <a:tailEnd/>
          </a:ln>
          <a:effectLst>
            <a:glow rad="38100">
              <a:schemeClr val="tx1"/>
            </a:glo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25" name="Rectangle 7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577840" y="2514600"/>
            <a:ext cx="1828800" cy="2560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 anchorCtr="0"/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</a:t>
            </a:r>
            <a:br>
              <a:rPr lang="en-US" sz="2000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000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data</a:t>
            </a:r>
            <a:br>
              <a:rPr lang="en-US" sz="2000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2000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structures</a:t>
            </a:r>
          </a:p>
        </p:txBody>
      </p:sp>
      <p:cxnSp>
        <p:nvCxnSpPr>
          <p:cNvPr id="126" name="Straight Arrow Connector 125"/>
          <p:cNvCxnSpPr/>
          <p:nvPr/>
        </p:nvCxnSpPr>
        <p:spPr bwMode="auto">
          <a:xfrm>
            <a:off x="4480560" y="3794760"/>
            <a:ext cx="1005840" cy="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>
            <a:off x="4480560" y="3154680"/>
            <a:ext cx="1005840" cy="22860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4480560" y="2514600"/>
            <a:ext cx="1005840" cy="45720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480560" y="1874520"/>
            <a:ext cx="1005840" cy="68580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 flipV="1">
            <a:off x="4480560" y="4206240"/>
            <a:ext cx="1005840" cy="22860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4480560" y="4617720"/>
            <a:ext cx="1005840" cy="45720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 flipV="1">
            <a:off x="4480560" y="5029200"/>
            <a:ext cx="1005840" cy="685800"/>
          </a:xfrm>
          <a:prstGeom prst="straightConnector1">
            <a:avLst/>
          </a:prstGeom>
          <a:noFill/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742364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</a:t>
            </a:r>
            <a:r>
              <a:rPr lang="en-US"/>
              <a:t>Server via </a:t>
            </a:r>
            <a:r>
              <a:rPr lang="en-US" dirty="0"/>
              <a:t>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searchserver_threads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endParaRPr lang="en-US" dirty="0"/>
          </a:p>
          <a:p>
            <a:r>
              <a:rPr lang="en-US" b="1" dirty="0"/>
              <a:t>Notes:</a:t>
            </a:r>
          </a:p>
          <a:p>
            <a:pPr lvl="1"/>
            <a:r>
              <a:rPr lang="en-US" dirty="0"/>
              <a:t>When calling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dirty="0"/>
              <a:t> points to a function that takes only one argument (a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To pass complex arguments into the thread, create a struct to bundle the necessary data</a:t>
            </a:r>
          </a:p>
          <a:p>
            <a:pPr lvl="1"/>
            <a:r>
              <a:rPr lang="en-US" dirty="0"/>
              <a:t>How do you properly handle memory management?</a:t>
            </a:r>
          </a:p>
          <a:p>
            <a:pPr lvl="2"/>
            <a:r>
              <a:rPr lang="en-US" dirty="0"/>
              <a:t>Who allocates and deallocates memory?</a:t>
            </a:r>
          </a:p>
          <a:p>
            <a:pPr lvl="2"/>
            <a:r>
              <a:rPr lang="en-US" dirty="0"/>
              <a:t>How long do you want memory to stick around?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7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Whither Concurrent Threads?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Almost as simple to code as sequential</a:t>
            </a:r>
          </a:p>
          <a:p>
            <a:pPr lvl="2"/>
            <a:r>
              <a:rPr lang="en-US" dirty="0"/>
              <a:t>In fact, most of the code is identical!  (but a bit more complicated to dispatch a thread)</a:t>
            </a:r>
          </a:p>
          <a:p>
            <a:pPr lvl="1"/>
            <a:r>
              <a:rPr lang="en-US" dirty="0"/>
              <a:t>Concurrent execution with good CPU and network utilization</a:t>
            </a:r>
          </a:p>
          <a:p>
            <a:pPr lvl="2"/>
            <a:r>
              <a:rPr lang="en-US" dirty="0"/>
              <a:t>Some overhead, but less than processes</a:t>
            </a:r>
          </a:p>
          <a:p>
            <a:pPr lvl="1"/>
            <a:r>
              <a:rPr lang="en-US" dirty="0"/>
              <a:t>Shared-memory communication is possible</a:t>
            </a:r>
          </a:p>
          <a:p>
            <a:pPr lvl="3"/>
            <a:endParaRPr lang="en-US" dirty="0"/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Synchronization is complicated</a:t>
            </a:r>
          </a:p>
          <a:p>
            <a:pPr lvl="1"/>
            <a:r>
              <a:rPr lang="en-US" dirty="0"/>
              <a:t>Shared fate within a process</a:t>
            </a:r>
          </a:p>
          <a:p>
            <a:pPr lvl="2"/>
            <a:r>
              <a:rPr lang="en-US" dirty="0"/>
              <a:t>One “rogue” thread can hurt you badly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8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 exercise ex17 out now, due Monday</a:t>
            </a:r>
          </a:p>
          <a:p>
            <a:pPr lvl="1"/>
            <a:r>
              <a:rPr lang="en-US" dirty="0"/>
              <a:t>Concurrency using </a:t>
            </a:r>
            <a:r>
              <a:rPr lang="en-US" dirty="0" err="1"/>
              <a:t>pthreads</a:t>
            </a:r>
            <a:endParaRPr lang="en-US" dirty="0"/>
          </a:p>
          <a:p>
            <a:r>
              <a:rPr lang="en-US" dirty="0"/>
              <a:t>hw4 due Thursday night next week</a:t>
            </a:r>
          </a:p>
          <a:p>
            <a:pPr lvl="1"/>
            <a:r>
              <a:rPr lang="en-US" dirty="0"/>
              <a:t>&lt;panic&gt;If you haven’t started yet&lt;/panic&gt;</a:t>
            </a:r>
          </a:p>
          <a:p>
            <a:pPr lvl="1"/>
            <a:r>
              <a:rPr lang="en-US" dirty="0"/>
              <a:t>Usual late days (max 2) available if you have any left</a:t>
            </a:r>
          </a:p>
          <a:p>
            <a:pPr lvl="1"/>
            <a:r>
              <a:rPr lang="en-US" dirty="0"/>
              <a:t>Please be careful about inappropriate copying of solution code from others or found on the web.  (Let’s not have problems this late in the quarter)</a:t>
            </a:r>
          </a:p>
          <a:p>
            <a:r>
              <a:rPr lang="en-US" dirty="0"/>
              <a:t>Update your zoom client </a:t>
            </a:r>
            <a:r>
              <a:rPr lang="en-US" i="1" dirty="0"/>
              <a:t>today</a:t>
            </a:r>
            <a:r>
              <a:rPr lang="en-US" dirty="0"/>
              <a:t> if you haven’t already</a:t>
            </a:r>
          </a:p>
          <a:p>
            <a:r>
              <a:rPr lang="en-US" dirty="0"/>
              <a:t>Please fill out course evals while they are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91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and Data Races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two threads try to mutate the same data structure?</a:t>
            </a:r>
          </a:p>
          <a:p>
            <a:pPr lvl="1"/>
            <a:r>
              <a:rPr lang="en-US" dirty="0"/>
              <a:t>They might interfere in painful, non-obvious ways, depending on the specifics of the data structure</a:t>
            </a:r>
          </a:p>
          <a:p>
            <a:pPr lvl="3"/>
            <a:endParaRPr lang="en-US" dirty="0"/>
          </a:p>
          <a:p>
            <a:r>
              <a:rPr lang="en-US" u="sng" dirty="0"/>
              <a:t>Example</a:t>
            </a:r>
            <a:r>
              <a:rPr lang="en-US" dirty="0"/>
              <a:t>: two threads try to push an item onto the head of a linked list at the same time</a:t>
            </a:r>
          </a:p>
          <a:p>
            <a:pPr lvl="1"/>
            <a:r>
              <a:rPr lang="en-US" dirty="0"/>
              <a:t>Could get “correct” answer</a:t>
            </a:r>
          </a:p>
          <a:p>
            <a:pPr lvl="1"/>
            <a:r>
              <a:rPr lang="en-US" dirty="0"/>
              <a:t>Could get different ordering of items</a:t>
            </a:r>
          </a:p>
          <a:p>
            <a:pPr lvl="1"/>
            <a:r>
              <a:rPr lang="en-US" dirty="0"/>
              <a:t>Could break the data structure! </a:t>
            </a:r>
            <a:r>
              <a:rPr lang="en-US" dirty="0">
                <a:sym typeface="Wingdings" panose="05000000000000000000" pitchFamily="2" charset="2"/>
              </a:rPr>
              <a:t>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Likely </a:t>
            </a:r>
            <a:r>
              <a:rPr lang="en-US" i="1" dirty="0">
                <a:sym typeface="Wingdings" panose="05000000000000000000" pitchFamily="2" charset="2"/>
              </a:rPr>
              <a:t>will</a:t>
            </a:r>
            <a:r>
              <a:rPr lang="en-US" dirty="0">
                <a:sym typeface="Wingdings" panose="05000000000000000000" pitchFamily="2" charset="2"/>
              </a:rPr>
              <a:t> get different results each time you run the program – a debugging nightmare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7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003" y="5623560"/>
            <a:ext cx="320634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your fridge has no milk, </a:t>
            </a:r>
            <a:br>
              <a:rPr lang="en-US" dirty="0"/>
            </a:br>
            <a:r>
              <a:rPr lang="en-US" dirty="0"/>
              <a:t>then go out and buy some more</a:t>
            </a:r>
          </a:p>
          <a:p>
            <a:endParaRPr lang="en-US" dirty="0"/>
          </a:p>
          <a:p>
            <a:r>
              <a:rPr lang="en-US" dirty="0"/>
              <a:t>What could go wrong?</a:t>
            </a:r>
          </a:p>
          <a:p>
            <a:r>
              <a:rPr lang="en-US" dirty="0"/>
              <a:t>If you live alone: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you live with a roommate: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852160" y="1371600"/>
            <a:ext cx="2926080" cy="1920240"/>
          </a:xfrm>
          <a:prstGeom prst="roundRect">
            <a:avLst>
              <a:gd name="adj" fmla="val 474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(!milk) 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buy milk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0" y="3840480"/>
            <a:ext cx="875024" cy="914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71600" y="3840480"/>
            <a:ext cx="586154" cy="914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240" y="4069080"/>
            <a:ext cx="320634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68447" y="5394960"/>
            <a:ext cx="586154" cy="9144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0" y="5394960"/>
            <a:ext cx="586154" cy="9144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6240" y="5394960"/>
            <a:ext cx="875024" cy="9144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427" y="5623560"/>
            <a:ext cx="32063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66160" y="5148739"/>
            <a:ext cx="365760" cy="49244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MU Bright" panose="02000603000000000000" pitchFamily="2" charset="0"/>
                <a:cs typeface="Times New Roman" panose="02020603050405020304" pitchFamily="18" charset="0"/>
              </a:rPr>
              <a:t>!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MU Bright" panose="02000603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12080" y="5148739"/>
            <a:ext cx="365760" cy="49244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MU Bright" panose="02000603000000000000" pitchFamily="2" charset="0"/>
                <a:cs typeface="Times New Roman" panose="02020603050405020304" pitchFamily="18" charset="0"/>
              </a:rPr>
              <a:t>!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CMU Bright" panose="02000603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65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0.25 -3.7037E-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4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38889E-6 -7.40741E-7 L -0.25 -7.40741E-7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3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3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44444E-6 -7.40741E-7 L 0.25 -7.40741E-7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35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7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35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4.72222E-6 -7.40741E-7 L -0.25 -7.40741E-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leave a note!</a:t>
            </a:r>
          </a:p>
          <a:p>
            <a:pPr lvl="1"/>
            <a:r>
              <a:rPr lang="en-US" dirty="0"/>
              <a:t>Does this fix the problem?</a:t>
            </a:r>
          </a:p>
          <a:p>
            <a:pPr lvl="1"/>
            <a:endParaRPr lang="en-US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Yes, problem fixed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No, could end up with no milk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No, could still buy multiple milk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We’re lost…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852160" y="1371600"/>
            <a:ext cx="2926080" cy="2377440"/>
          </a:xfrm>
          <a:prstGeom prst="roundRect">
            <a:avLst>
              <a:gd name="adj" fmla="val 370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(!note) {</a:t>
            </a:r>
            <a:endParaRPr lang="en-US" sz="22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(!milk)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leave note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buy milk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remove note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3120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Race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leave a note!</a:t>
            </a:r>
          </a:p>
          <a:p>
            <a:pPr lvl="1"/>
            <a:r>
              <a:rPr lang="en-US" dirty="0"/>
              <a:t>Does this fix the problem?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>
                <a:solidFill>
                  <a:srgbClr val="FF9900"/>
                </a:solidFill>
              </a:rPr>
              <a:t>Yes, problem fixed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No, could end up with no milk</a:t>
            </a:r>
            <a:endParaRPr lang="en-US" b="1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No, could still buy multiple milk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We’re lost…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852160" y="1371600"/>
            <a:ext cx="2926080" cy="2377440"/>
          </a:xfrm>
          <a:prstGeom prst="roundRect">
            <a:avLst>
              <a:gd name="adj" fmla="val 370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(!note) {</a:t>
            </a:r>
            <a:endParaRPr lang="en-US" sz="22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(!milk)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leave note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buy milk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remove note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653690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6084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66FF"/>
                </a:solidFill>
              </a:rPr>
              <a:t>Synchronization</a:t>
            </a:r>
            <a:r>
              <a:rPr lang="en-US" dirty="0"/>
              <a:t> is the act of preventing two (or more) concurrently running threads from interfering with each other when operating on shared data</a:t>
            </a:r>
          </a:p>
          <a:p>
            <a:pPr lvl="1"/>
            <a:r>
              <a:rPr lang="en-US" dirty="0"/>
              <a:t>Need some mechanism to coordinate the threads</a:t>
            </a:r>
          </a:p>
          <a:p>
            <a:pPr lvl="2"/>
            <a:r>
              <a:rPr lang="en-US" dirty="0"/>
              <a:t>“Let me go first, then you can go”</a:t>
            </a:r>
          </a:p>
          <a:p>
            <a:pPr lvl="1"/>
            <a:r>
              <a:rPr lang="en-US" dirty="0"/>
              <a:t>Many different coordination mechanisms have been invented (see CSE 451)</a:t>
            </a:r>
          </a:p>
          <a:p>
            <a:pPr lvl="3"/>
            <a:endParaRPr lang="en-US" dirty="0"/>
          </a:p>
          <a:p>
            <a:r>
              <a:rPr lang="en-US" dirty="0"/>
              <a:t>Goals of synchronization: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Liveness</a:t>
            </a:r>
            <a:r>
              <a:rPr lang="en-US" dirty="0"/>
              <a:t> – ability to execute in a timely manner (informally, “something good happens!”)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Safety</a:t>
            </a:r>
            <a:r>
              <a:rPr lang="en-US" dirty="0"/>
              <a:t> – avoid unintended interactions with shared data structures (informally, “nothing bad happens”)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2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“Lock” to grant access to a </a:t>
            </a:r>
            <a:r>
              <a:rPr lang="en-US" i="1" dirty="0">
                <a:solidFill>
                  <a:srgbClr val="0066FF"/>
                </a:solidFill>
              </a:rPr>
              <a:t>critical section</a:t>
            </a:r>
            <a:r>
              <a:rPr lang="en-US" dirty="0"/>
              <a:t> so that only one thread can operate there at a time</a:t>
            </a:r>
          </a:p>
          <a:p>
            <a:pPr lvl="1"/>
            <a:r>
              <a:rPr lang="en-US" dirty="0"/>
              <a:t>Executed in an uninterruptible (</a:t>
            </a:r>
            <a:r>
              <a:rPr lang="en-US" i="1" dirty="0"/>
              <a:t>i.e.</a:t>
            </a:r>
            <a:r>
              <a:rPr lang="en-US" dirty="0"/>
              <a:t> </a:t>
            </a:r>
            <a:r>
              <a:rPr lang="en-US" dirty="0">
                <a:solidFill>
                  <a:srgbClr val="0066FF"/>
                </a:solidFill>
              </a:rPr>
              <a:t>atomic</a:t>
            </a:r>
            <a:r>
              <a:rPr lang="en-US" dirty="0"/>
              <a:t>) manner</a:t>
            </a:r>
          </a:p>
          <a:p>
            <a:endParaRPr lang="en-US" dirty="0"/>
          </a:p>
          <a:p>
            <a:r>
              <a:rPr lang="en-US" dirty="0"/>
              <a:t>Lock Acquire</a:t>
            </a:r>
          </a:p>
          <a:p>
            <a:pPr lvl="1"/>
            <a:r>
              <a:rPr lang="en-US" dirty="0"/>
              <a:t>Wait until the lock is free,</a:t>
            </a:r>
            <a:br>
              <a:rPr lang="en-US" dirty="0"/>
            </a:br>
            <a:r>
              <a:rPr lang="en-US" dirty="0"/>
              <a:t>then take it</a:t>
            </a:r>
          </a:p>
          <a:p>
            <a:pPr lvl="3"/>
            <a:endParaRPr lang="en-US" dirty="0"/>
          </a:p>
          <a:p>
            <a:r>
              <a:rPr lang="en-US" dirty="0"/>
              <a:t>Lock Release</a:t>
            </a:r>
          </a:p>
          <a:p>
            <a:pPr lvl="1"/>
            <a:r>
              <a:rPr lang="en-US" dirty="0"/>
              <a:t>Release the lock</a:t>
            </a:r>
          </a:p>
          <a:p>
            <a:pPr lvl="1"/>
            <a:r>
              <a:rPr lang="en-US" dirty="0"/>
              <a:t>If other threads are waiting, wake exactly one up to pass lock 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A99119-C308-40FD-A399-D0691B15E653}" type="slidenum">
              <a:rPr lang="en-US" smtClean="0"/>
              <a:t>25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 bwMode="auto">
          <a:xfrm>
            <a:off x="4572000" y="3291840"/>
            <a:ext cx="4389120" cy="2377440"/>
          </a:xfrm>
          <a:prstGeom prst="roundRect">
            <a:avLst>
              <a:gd name="adj" fmla="val 370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non-critical code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lock.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acquire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critical section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lock.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non-critical code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17149" y="3703320"/>
            <a:ext cx="1588806" cy="590931"/>
            <a:chOff x="3474720" y="2408903"/>
            <a:chExt cx="1588806" cy="590931"/>
          </a:xfrm>
        </p:grpSpPr>
        <p:sp>
          <p:nvSpPr>
            <p:cNvPr id="6" name="Arc 5"/>
            <p:cNvSpPr/>
            <p:nvPr/>
          </p:nvSpPr>
          <p:spPr>
            <a:xfrm rot="19387315" flipH="1">
              <a:off x="3474720" y="2468880"/>
              <a:ext cx="457200" cy="457200"/>
            </a:xfrm>
            <a:prstGeom prst="arc">
              <a:avLst>
                <a:gd name="adj1" fmla="val 3154432"/>
                <a:gd name="adj2" fmla="val 19261652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934691" y="2408903"/>
              <a:ext cx="1128835" cy="5909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loop/idle</a:t>
              </a:r>
              <a:b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if locked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572000" y="2743200"/>
            <a:ext cx="253174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4B2A85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sz="26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Pseudocode:</a:t>
            </a:r>
          </a:p>
        </p:txBody>
      </p:sp>
    </p:spTree>
    <p:extLst>
      <p:ext uri="{BB962C8B-B14F-4D97-AF65-F5344CB8AC3E}">
        <p14:creationId xmlns:p14="http://schemas.microsoft.com/office/powerpoint/2010/main" val="267860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12662" cy="762000"/>
          </a:xfrm>
        </p:spPr>
        <p:txBody>
          <a:bodyPr/>
          <a:lstStyle/>
          <a:p>
            <a:r>
              <a:rPr lang="en-US" dirty="0"/>
              <a:t>Milk Example – What is the Critical Section?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we use a lock on the </a:t>
            </a:r>
            <a:br>
              <a:rPr lang="en-US" dirty="0"/>
            </a:br>
            <a:r>
              <a:rPr lang="en-US" dirty="0"/>
              <a:t>refrigerator?</a:t>
            </a:r>
          </a:p>
          <a:p>
            <a:pPr lvl="1"/>
            <a:r>
              <a:rPr lang="en-US" dirty="0"/>
              <a:t>Probably overkill – what if </a:t>
            </a:r>
            <a:br>
              <a:rPr lang="en-US" dirty="0"/>
            </a:br>
            <a:r>
              <a:rPr lang="en-US" dirty="0"/>
              <a:t>roommate wanted to get eggs?</a:t>
            </a:r>
          </a:p>
          <a:p>
            <a:pPr lvl="3"/>
            <a:endParaRPr lang="en-US" dirty="0"/>
          </a:p>
          <a:p>
            <a:r>
              <a:rPr lang="en-US" dirty="0"/>
              <a:t>For performance reasons, only </a:t>
            </a:r>
            <a:br>
              <a:rPr lang="en-US" dirty="0"/>
            </a:br>
            <a:r>
              <a:rPr lang="en-US" dirty="0"/>
              <a:t>put what is necessary in the </a:t>
            </a:r>
            <a:br>
              <a:rPr lang="en-US" dirty="0"/>
            </a:br>
            <a:r>
              <a:rPr lang="en-US" dirty="0"/>
              <a:t>critical section</a:t>
            </a:r>
          </a:p>
          <a:p>
            <a:pPr lvl="1"/>
            <a:r>
              <a:rPr lang="en-US" dirty="0"/>
              <a:t>Only lock the milk</a:t>
            </a:r>
          </a:p>
          <a:p>
            <a:pPr lvl="1"/>
            <a:r>
              <a:rPr lang="en-US" dirty="0"/>
              <a:t>But lock </a:t>
            </a:r>
            <a:r>
              <a:rPr lang="en-US" i="1" dirty="0"/>
              <a:t>all</a:t>
            </a:r>
            <a:r>
              <a:rPr lang="en-US" dirty="0"/>
              <a:t> steps that must run</a:t>
            </a:r>
            <a:br>
              <a:rPr lang="en-US" dirty="0"/>
            </a:br>
            <a:r>
              <a:rPr lang="en-US" dirty="0"/>
              <a:t>uninterrupted (i.e., must run</a:t>
            </a:r>
            <a:br>
              <a:rPr lang="en-US" dirty="0"/>
            </a:br>
            <a:r>
              <a:rPr lang="en-US" dirty="0"/>
              <a:t>as an </a:t>
            </a:r>
            <a:r>
              <a:rPr lang="en-US" i="1" dirty="0"/>
              <a:t>atomic</a:t>
            </a:r>
            <a:r>
              <a:rPr lang="en-US" dirty="0"/>
              <a:t> unit)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394960" y="1371600"/>
            <a:ext cx="3474720" cy="1920240"/>
          </a:xfrm>
          <a:prstGeom prst="roundRect">
            <a:avLst>
              <a:gd name="adj" fmla="val 428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fridge.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4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(!milk) 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buy milk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fridge.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unlock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5394960" y="4023360"/>
            <a:ext cx="3474720" cy="1920240"/>
          </a:xfrm>
          <a:prstGeom prst="roundRect">
            <a:avLst>
              <a:gd name="adj" fmla="val 370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milk_lock.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4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(!milk) {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buy milk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milk_lock.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unlock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7" name="Down Arrow 6"/>
          <p:cNvSpPr/>
          <p:nvPr/>
        </p:nvSpPr>
        <p:spPr bwMode="auto">
          <a:xfrm>
            <a:off x="6949440" y="3383280"/>
            <a:ext cx="365760" cy="548640"/>
          </a:xfrm>
          <a:prstGeom prst="downArrow">
            <a:avLst/>
          </a:prstGeom>
          <a:solidFill>
            <a:srgbClr val="4B2A85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94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pthreads</a:t>
            </a:r>
            <a:r>
              <a:rPr lang="en-US" dirty="0"/>
              <a:t> and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term for a lock is a </a:t>
            </a:r>
            <a:r>
              <a:rPr lang="en-US" dirty="0" err="1">
                <a:solidFill>
                  <a:srgbClr val="0066FF"/>
                </a:solidFill>
              </a:rPr>
              <a:t>mutex</a:t>
            </a:r>
            <a:r>
              <a:rPr lang="en-US" dirty="0"/>
              <a:t> (“mutual exclusion”)</a:t>
            </a:r>
          </a:p>
          <a:p>
            <a:pPr lvl="1"/>
            <a:r>
              <a:rPr lang="en-US" dirty="0" err="1"/>
              <a:t>pthreads</a:t>
            </a:r>
            <a:r>
              <a:rPr lang="en-US" dirty="0"/>
              <a:t> (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) defines datatype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/>
              <a:t>pthread_mutex_init</a:t>
            </a:r>
            <a:r>
              <a:rPr lang="en-US" dirty="0"/>
              <a:t>()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Initializes a </a:t>
            </a:r>
            <a:r>
              <a:rPr lang="en-US" dirty="0" err="1"/>
              <a:t>mutex</a:t>
            </a:r>
            <a:r>
              <a:rPr lang="en-US" dirty="0"/>
              <a:t> with specified attributes</a:t>
            </a:r>
          </a:p>
          <a:p>
            <a:r>
              <a:rPr lang="en-US" dirty="0" err="1"/>
              <a:t>pthread_mutex_lock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Acquire the lock – blocks if already locked</a:t>
            </a:r>
          </a:p>
          <a:p>
            <a:r>
              <a:rPr lang="en-US" dirty="0" err="1"/>
              <a:t>pthread_mutex_unlock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Releases the 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5349240"/>
            <a:ext cx="7680960" cy="365760"/>
          </a:xfrm>
          <a:prstGeom prst="roundRect">
            <a:avLst>
              <a:gd name="adj" fmla="val 2538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822960" y="4416552"/>
            <a:ext cx="7680960" cy="365760"/>
          </a:xfrm>
          <a:prstGeom prst="roundRect">
            <a:avLst>
              <a:gd name="adj" fmla="val 2538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822960" y="3108960"/>
            <a:ext cx="7680960" cy="731520"/>
          </a:xfrm>
          <a:prstGeom prst="roundRect">
            <a:avLst>
              <a:gd name="adj" fmla="val 10229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pthread_mutexattr_t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47860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C++11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C++11 added threads and concurrency to its libraries</a:t>
            </a:r>
          </a:p>
          <a:p>
            <a:pPr lvl="1"/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&lt;thread&gt;</a:t>
            </a:r>
            <a:r>
              <a:rPr lang="en-US" dirty="0"/>
              <a:t> – thread objects</a:t>
            </a:r>
          </a:p>
          <a:p>
            <a:pPr lvl="1"/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mutex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– locks to handle critical sections</a:t>
            </a:r>
          </a:p>
          <a:p>
            <a:pPr lvl="1"/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condition_variable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D94B7B"/>
                </a:solidFill>
              </a:rPr>
              <a:t> </a:t>
            </a:r>
            <a:r>
              <a:rPr lang="en-US" dirty="0"/>
              <a:t>– used to block objects until notified to resume</a:t>
            </a:r>
          </a:p>
          <a:p>
            <a:pPr lvl="1"/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&lt;atomic&gt; </a:t>
            </a:r>
            <a:r>
              <a:rPr lang="en-US" dirty="0"/>
              <a:t>– indivisible, atomic operations</a:t>
            </a:r>
          </a:p>
          <a:p>
            <a:pPr lvl="1"/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&lt;future&gt;</a:t>
            </a:r>
            <a:r>
              <a:rPr lang="en-US" dirty="0"/>
              <a:t> – asynchronous access to data</a:t>
            </a:r>
          </a:p>
          <a:p>
            <a:pPr lvl="1"/>
            <a:r>
              <a:rPr lang="en-US" dirty="0"/>
              <a:t>These might be built on top of 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pthread.h</a:t>
            </a:r>
            <a:r>
              <a:rPr lang="en-US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, but also might not be</a:t>
            </a:r>
          </a:p>
          <a:p>
            <a:r>
              <a:rPr lang="en-US" dirty="0"/>
              <a:t>Definitely use in C++11 code if local conventions allow, but </a:t>
            </a:r>
            <a:r>
              <a:rPr lang="en-US" dirty="0" err="1"/>
              <a:t>pthreads</a:t>
            </a:r>
            <a:r>
              <a:rPr lang="en-US" dirty="0"/>
              <a:t> will be around for a long, long time</a:t>
            </a:r>
          </a:p>
          <a:p>
            <a:pPr lvl="1"/>
            <a:r>
              <a:rPr lang="en-US" dirty="0"/>
              <a:t>Use </a:t>
            </a:r>
            <a:r>
              <a:rPr lang="en-US" dirty="0" err="1"/>
              <a:t>pthreads</a:t>
            </a:r>
            <a:r>
              <a:rPr lang="en-US" dirty="0"/>
              <a:t> in current exercise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7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Common hw4 Bugs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server works, but is really, really slow</a:t>
            </a:r>
          </a:p>
          <a:p>
            <a:pPr lvl="1"/>
            <a:r>
              <a:rPr lang="en-US" dirty="0"/>
              <a:t>Check the 2</a:t>
            </a:r>
            <a:r>
              <a:rPr lang="en-US" baseline="30000" dirty="0"/>
              <a:t>nd</a:t>
            </a:r>
            <a:r>
              <a:rPr lang="en-US" dirty="0"/>
              <a:t> argument to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QueryProcessor</a:t>
            </a:r>
            <a:r>
              <a:rPr lang="en-US" dirty="0"/>
              <a:t> constructor</a:t>
            </a:r>
          </a:p>
          <a:p>
            <a:pPr lvl="3"/>
            <a:endParaRPr lang="en-US" dirty="0"/>
          </a:p>
          <a:p>
            <a:r>
              <a:rPr lang="en-US" dirty="0"/>
              <a:t>Funny things happen after the first request</a:t>
            </a:r>
          </a:p>
          <a:p>
            <a:pPr lvl="1"/>
            <a:r>
              <a:rPr lang="en-US" dirty="0"/>
              <a:t>Make sure you’re not destroying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HTTPConnection</a:t>
            </a:r>
            <a:r>
              <a:rPr lang="en-US" dirty="0"/>
              <a:t> object too early (</a:t>
            </a:r>
            <a:r>
              <a:rPr lang="en-US" i="1" dirty="0"/>
              <a:t>e.g.</a:t>
            </a:r>
            <a:r>
              <a:rPr lang="en-US" dirty="0"/>
              <a:t> falling out of scope in a while loop)</a:t>
            </a:r>
          </a:p>
          <a:p>
            <a:pPr lvl="3"/>
            <a:endParaRPr lang="en-US" dirty="0"/>
          </a:p>
          <a:p>
            <a:r>
              <a:rPr lang="en-US" dirty="0"/>
              <a:t>Server crashes on a blank request</a:t>
            </a:r>
          </a:p>
          <a:p>
            <a:pPr lvl="1"/>
            <a:r>
              <a:rPr lang="en-US" dirty="0"/>
              <a:t>Make sure that you handle the case that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(or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WrappedRead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 returns </a:t>
            </a:r>
            <a:r>
              <a:rPr lang="en-US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3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implemented a search server but it was sequential</a:t>
            </a:r>
          </a:p>
          <a:p>
            <a:pPr lvl="1"/>
            <a:r>
              <a:rPr lang="en-US" dirty="0"/>
              <a:t>Processes requests one at a time regardless of client delays</a:t>
            </a:r>
          </a:p>
          <a:p>
            <a:pPr lvl="1"/>
            <a:r>
              <a:rPr lang="en-US" dirty="0"/>
              <a:t>Terrible performance, resource utilization</a:t>
            </a:r>
          </a:p>
          <a:p>
            <a:endParaRPr lang="en-US" dirty="0"/>
          </a:p>
          <a:p>
            <a:r>
              <a:rPr lang="en-US" dirty="0"/>
              <a:t>Servers should be concurrent</a:t>
            </a:r>
          </a:p>
          <a:p>
            <a:pPr lvl="1"/>
            <a:r>
              <a:rPr lang="en-US" dirty="0"/>
              <a:t>Different ways to process multiple queries simultaneously:</a:t>
            </a:r>
          </a:p>
          <a:p>
            <a:pPr lvl="2"/>
            <a:r>
              <a:rPr lang="en-US" dirty="0"/>
              <a:t>Issue multiple I/O requests simultaneously</a:t>
            </a:r>
          </a:p>
          <a:p>
            <a:pPr lvl="2"/>
            <a:r>
              <a:rPr lang="en-US" dirty="0"/>
              <a:t>Overlap the I/O of one request with computation of another</a:t>
            </a:r>
          </a:p>
          <a:p>
            <a:pPr lvl="2"/>
            <a:r>
              <a:rPr lang="en-US" dirty="0"/>
              <a:t>Utilize multiple CPUs or cores</a:t>
            </a:r>
          </a:p>
          <a:p>
            <a:pPr lvl="2"/>
            <a:r>
              <a:rPr lang="en-US" dirty="0"/>
              <a:t>Mix and match as desired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4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(next two lectures)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>
                <a:latin typeface="+mn-lt"/>
                <a:cs typeface="Courier New" panose="02070309020205020404" pitchFamily="49" charset="0"/>
              </a:rPr>
              <a:t>We’ll look at different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searchserver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implementations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Sequential</a:t>
            </a:r>
          </a:p>
          <a:p>
            <a:pPr lvl="1"/>
            <a:r>
              <a:rPr lang="en-US" dirty="0"/>
              <a:t>Concurrent via dispatching threads –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Concurrent via forking processes –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>
                <a:solidFill>
                  <a:schemeClr val="tx1">
                    <a:alpha val="40000"/>
                  </a:schemeClr>
                </a:solidFill>
              </a:rPr>
              <a:t>Concurrent via non-blocking, event-driven I/O – </a:t>
            </a:r>
            <a:r>
              <a:rPr lang="en-US" b="1" dirty="0">
                <a:solidFill>
                  <a:srgbClr val="669900">
                    <a:alpha val="40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dirty="0">
                <a:solidFill>
                  <a:schemeClr val="tx1">
                    <a:alpha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>
                <a:solidFill>
                  <a:schemeClr val="tx1">
                    <a:alpha val="40000"/>
                  </a:schemeClr>
                </a:solidFill>
              </a:rPr>
              <a:t>We won’t get to this </a:t>
            </a:r>
            <a:r>
              <a:rPr lang="en-US" dirty="0">
                <a:solidFill>
                  <a:schemeClr val="tx1">
                    <a:alpha val="40000"/>
                  </a:schemeClr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chemeClr val="tx1">
                  <a:alpha val="4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Reference:  </a:t>
            </a:r>
            <a:r>
              <a:rPr lang="en-US" i="1" dirty="0"/>
              <a:t>Computer Systems: A Programmer’s Perspective</a:t>
            </a:r>
            <a:r>
              <a:rPr lang="en-US" dirty="0"/>
              <a:t>, Chapter 12 (CSE 351 book)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85E81-BA38-47C8-A5B8-10943A3815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86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Pseudocode: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searchserver_sequential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286000" y="1920240"/>
            <a:ext cx="4572000" cy="228600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(port);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accept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listen_fd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ProcessQuery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3134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Whither Sequential?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Super(?) simple to build/write</a:t>
            </a:r>
          </a:p>
          <a:p>
            <a:pPr lvl="3"/>
            <a:endParaRPr lang="en-US" dirty="0"/>
          </a:p>
          <a:p>
            <a:r>
              <a:rPr lang="en-US" dirty="0"/>
              <a:t>Disadvantages:</a:t>
            </a:r>
          </a:p>
          <a:p>
            <a:pPr lvl="1"/>
            <a:r>
              <a:rPr lang="en-US" dirty="0"/>
              <a:t>Incredibly poor performance</a:t>
            </a:r>
          </a:p>
          <a:p>
            <a:pPr lvl="2"/>
            <a:r>
              <a:rPr lang="en-US" dirty="0"/>
              <a:t>One slow client will cause </a:t>
            </a:r>
            <a:r>
              <a:rPr lang="en-US" i="1" dirty="0"/>
              <a:t>all</a:t>
            </a:r>
            <a:r>
              <a:rPr lang="en-US" dirty="0"/>
              <a:t> others to block</a:t>
            </a:r>
          </a:p>
          <a:p>
            <a:pPr lvl="2"/>
            <a:r>
              <a:rPr lang="en-US" dirty="0"/>
              <a:t>Poor utilization of resources (CPU, network, disk)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007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Threads are like lightweight processes</a:t>
            </a:r>
          </a:p>
          <a:p>
            <a:pPr lvl="1"/>
            <a:r>
              <a:rPr lang="en-US" dirty="0"/>
              <a:t>They execute concurrently like processes</a:t>
            </a:r>
          </a:p>
          <a:p>
            <a:pPr lvl="2"/>
            <a:r>
              <a:rPr lang="en-US" dirty="0"/>
              <a:t>Multiple threads can run simultaneously on multiple CPUs/cores</a:t>
            </a:r>
          </a:p>
          <a:p>
            <a:pPr lvl="1"/>
            <a:r>
              <a:rPr lang="en-US" dirty="0"/>
              <a:t>Unlike processes, threads cohabitate the same address space</a:t>
            </a:r>
          </a:p>
          <a:p>
            <a:pPr lvl="2"/>
            <a:r>
              <a:rPr lang="en-US" dirty="0"/>
              <a:t>Threads within a process see the same heap and </a:t>
            </a:r>
            <a:r>
              <a:rPr lang="en-US" dirty="0" err="1"/>
              <a:t>globals</a:t>
            </a:r>
            <a:r>
              <a:rPr lang="en-US" dirty="0"/>
              <a:t> and can communicate with each other through variables and memory</a:t>
            </a:r>
          </a:p>
          <a:p>
            <a:pPr lvl="3"/>
            <a:r>
              <a:rPr lang="en-US" dirty="0"/>
              <a:t>But, they can interfere with each other – need synchronization for shared resources</a:t>
            </a:r>
          </a:p>
          <a:p>
            <a:pPr lvl="2"/>
            <a:r>
              <a:rPr lang="en-US" dirty="0"/>
              <a:t>Each thread has its own 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09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Threads and Address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0792" y="1362075"/>
            <a:ext cx="4709160" cy="4972050"/>
          </a:xfrm>
        </p:spPr>
        <p:txBody>
          <a:bodyPr/>
          <a:lstStyle/>
          <a:p>
            <a:r>
              <a:rPr lang="en-US" dirty="0"/>
              <a:t>Before creating a thread</a:t>
            </a:r>
          </a:p>
          <a:p>
            <a:pPr lvl="1"/>
            <a:r>
              <a:rPr lang="en-US" dirty="0"/>
              <a:t>One thread of execution running in the address space</a:t>
            </a:r>
          </a:p>
          <a:p>
            <a:pPr lvl="2"/>
            <a:r>
              <a:rPr lang="en-US" dirty="0"/>
              <a:t>One PC, stack, SP</a:t>
            </a:r>
          </a:p>
          <a:p>
            <a:pPr lvl="1"/>
            <a:r>
              <a:rPr lang="en-US" dirty="0"/>
              <a:t>That main thread invokes a function to create a new thread</a:t>
            </a:r>
          </a:p>
          <a:p>
            <a:pPr lvl="2"/>
            <a:r>
              <a:rPr lang="en-US" dirty="0"/>
              <a:t>Typically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A7163-9E82-4943-8158-44D86FAC5221}" type="slidenum">
              <a:rPr lang="en-US" smtClean="0"/>
              <a:t>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645920" y="1280160"/>
            <a:ext cx="2377440" cy="5212080"/>
            <a:chOff x="6583680" y="1280160"/>
            <a:chExt cx="2377440" cy="5212080"/>
          </a:xfrm>
        </p:grpSpPr>
        <p:sp>
          <p:nvSpPr>
            <p:cNvPr id="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737360"/>
              <a:ext cx="2377440" cy="3657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  <a:r>
                <a:rPr lang="en-US" baseline="-25000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  <a:endParaRPr lang="en-US" baseline="-25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 (</a:t>
              </a:r>
              <a:r>
                <a:rPr lang="en-US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malloc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/free)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3383280"/>
              <a:ext cx="2377440" cy="3657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7772400" y="210312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7772400" y="310896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7772400" y="3840480"/>
              <a:ext cx="0" cy="27432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grpSp>
        <p:nvGrpSpPr>
          <p:cNvPr id="18" name="Group 17"/>
          <p:cNvGrpSpPr/>
          <p:nvPr/>
        </p:nvGrpSpPr>
        <p:grpSpPr>
          <a:xfrm>
            <a:off x="365760" y="1920240"/>
            <a:ext cx="1280160" cy="365760"/>
            <a:chOff x="1737360" y="2743200"/>
            <a:chExt cx="1280160" cy="365760"/>
          </a:xfrm>
        </p:grpSpPr>
        <p:cxnSp>
          <p:nvCxnSpPr>
            <p:cNvPr id="19" name="Straight Arrow Connector 18"/>
            <p:cNvCxnSpPr/>
            <p:nvPr/>
          </p:nvCxnSpPr>
          <p:spPr bwMode="auto">
            <a:xfrm>
              <a:off x="2743200" y="292608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20" name="TextBox 19"/>
            <p:cNvSpPr txBox="1"/>
            <p:nvPr/>
          </p:nvSpPr>
          <p:spPr>
            <a:xfrm>
              <a:off x="1737360" y="2743200"/>
              <a:ext cx="109728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SP</a:t>
              </a:r>
              <a:r>
                <a:rPr lang="en-US" sz="2000" b="1" baseline="-25000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  <a:endParaRPr lang="en-US" sz="2000" b="1" baseline="-25000" dirty="0">
                <a:solidFill>
                  <a:srgbClr val="FFFF00"/>
                </a:solidFill>
                <a:effectLst>
                  <a:glow rad="508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5760" y="5577840"/>
            <a:ext cx="1280160" cy="365760"/>
            <a:chOff x="1737360" y="5577840"/>
            <a:chExt cx="1280160" cy="365760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>
              <a:off x="2743200" y="5760720"/>
              <a:ext cx="274320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stealth" w="med" len="med"/>
            </a:ln>
            <a:effectLst>
              <a:glow rad="38100">
                <a:schemeClr val="tx1"/>
              </a:glow>
            </a:effectLst>
          </p:spPr>
        </p:cxnSp>
        <p:sp>
          <p:nvSpPr>
            <p:cNvPr id="23" name="TextBox 22"/>
            <p:cNvSpPr txBox="1"/>
            <p:nvPr/>
          </p:nvSpPr>
          <p:spPr>
            <a:xfrm>
              <a:off x="1737360" y="5577840"/>
              <a:ext cx="1097280" cy="365760"/>
            </a:xfrm>
            <a:prstGeom prst="rect">
              <a:avLst/>
            </a:prstGeom>
            <a:noFill/>
          </p:spPr>
          <p:txBody>
            <a:bodyPr wrap="square" lIns="91440" tIns="0" bIns="0" rtlCol="0" anchor="ctr" anchorCtr="0">
              <a:noAutofit/>
            </a:bodyPr>
            <a:lstStyle/>
            <a:p>
              <a:pPr algn="ctr"/>
              <a:r>
                <a:rPr lang="en-US" sz="2000" b="1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PC</a:t>
              </a:r>
              <a:r>
                <a:rPr lang="en-US" sz="2000" b="1" baseline="-25000" dirty="0" err="1">
                  <a:solidFill>
                    <a:srgbClr val="FFFF00"/>
                  </a:solidFill>
                  <a:effectLst>
                    <a:glow rad="508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parent</a:t>
              </a:r>
              <a:endParaRPr lang="en-US" sz="2000" b="1" baseline="-25000" dirty="0">
                <a:solidFill>
                  <a:srgbClr val="FFFF00"/>
                </a:solidFill>
                <a:effectLst>
                  <a:glow rad="50800">
                    <a:schemeClr val="tx1"/>
                  </a:glow>
                </a:effectLst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189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2900</TotalTime>
  <Words>1904</Words>
  <Application>Microsoft Macintosh PowerPoint</Application>
  <PresentationFormat>On-screen Show (4:3)</PresentationFormat>
  <Paragraphs>347</Paragraphs>
  <Slides>28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Concurrency: Threads CSE 333 Spring 2020</vt:lpstr>
      <vt:lpstr>Administrivia</vt:lpstr>
      <vt:lpstr>Some Common hw4 Bugs</vt:lpstr>
      <vt:lpstr>Previously…</vt:lpstr>
      <vt:lpstr>Outline (next two lectures)</vt:lpstr>
      <vt:lpstr>Sequential</vt:lpstr>
      <vt:lpstr>Whither Sequential?</vt:lpstr>
      <vt:lpstr>Threads</vt:lpstr>
      <vt:lpstr>Threads and Address Spaces</vt:lpstr>
      <vt:lpstr>Threads and Address Spaces</vt:lpstr>
      <vt:lpstr>pthreads Threads</vt:lpstr>
      <vt:lpstr>Concurrent Server with Threads</vt:lpstr>
      <vt:lpstr>Multithreaded Server</vt:lpstr>
      <vt:lpstr>Multithreaded Server</vt:lpstr>
      <vt:lpstr>Multithreaded Server</vt:lpstr>
      <vt:lpstr>Multithreaded Server</vt:lpstr>
      <vt:lpstr>Multithreaded Server</vt:lpstr>
      <vt:lpstr>Concurrent Server via Threads</vt:lpstr>
      <vt:lpstr>Whither Concurrent Threads?</vt:lpstr>
      <vt:lpstr>Threads and Data Races</vt:lpstr>
      <vt:lpstr>Data Race Example</vt:lpstr>
      <vt:lpstr>Data Race Example</vt:lpstr>
      <vt:lpstr>Data Race Example</vt:lpstr>
      <vt:lpstr>Synchronization</vt:lpstr>
      <vt:lpstr>Lock Synchronization</vt:lpstr>
      <vt:lpstr>Milk Example – What is the Critical Section?</vt:lpstr>
      <vt:lpstr>pthreads and Locks</vt:lpstr>
      <vt:lpstr>C++11 Threads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Processes and Threads I CSE 333 Spring 2018</dc:title>
  <dc:creator>Justin Hsia</dc:creator>
  <cp:lastModifiedBy>Hal Perkins</cp:lastModifiedBy>
  <cp:revision>110</cp:revision>
  <cp:lastPrinted>2020-05-29T00:00:38Z</cp:lastPrinted>
  <dcterms:created xsi:type="dcterms:W3CDTF">2018-05-23T23:21:09Z</dcterms:created>
  <dcterms:modified xsi:type="dcterms:W3CDTF">2020-05-29T00:00:39Z</dcterms:modified>
</cp:coreProperties>
</file>