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3"/>
  </p:notesMasterIdLst>
  <p:handoutMasterIdLst>
    <p:handoutMasterId r:id="rId34"/>
  </p:handoutMasterIdLst>
  <p:sldIdLst>
    <p:sldId id="257" r:id="rId2"/>
    <p:sldId id="282" r:id="rId3"/>
    <p:sldId id="259" r:id="rId4"/>
    <p:sldId id="260" r:id="rId5"/>
    <p:sldId id="283" r:id="rId6"/>
    <p:sldId id="284" r:id="rId7"/>
    <p:sldId id="285" r:id="rId8"/>
    <p:sldId id="318" r:id="rId9"/>
    <p:sldId id="359" r:id="rId10"/>
    <p:sldId id="361" r:id="rId11"/>
    <p:sldId id="362" r:id="rId12"/>
    <p:sldId id="261" r:id="rId13"/>
    <p:sldId id="360" r:id="rId14"/>
    <p:sldId id="266" r:id="rId15"/>
    <p:sldId id="267" r:id="rId16"/>
    <p:sldId id="268" r:id="rId17"/>
    <p:sldId id="280" r:id="rId18"/>
    <p:sldId id="363" r:id="rId19"/>
    <p:sldId id="364" r:id="rId20"/>
    <p:sldId id="271" r:id="rId21"/>
    <p:sldId id="366" r:id="rId22"/>
    <p:sldId id="369" r:id="rId23"/>
    <p:sldId id="368" r:id="rId24"/>
    <p:sldId id="272" r:id="rId25"/>
    <p:sldId id="273" r:id="rId26"/>
    <p:sldId id="274" r:id="rId27"/>
    <p:sldId id="275" r:id="rId28"/>
    <p:sldId id="276" r:id="rId29"/>
    <p:sldId id="278" r:id="rId30"/>
    <p:sldId id="277" r:id="rId31"/>
    <p:sldId id="27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66FF"/>
    <a:srgbClr val="E2661A"/>
    <a:srgbClr val="FFC000"/>
    <a:srgbClr val="4B2A85"/>
    <a:srgbClr val="F6F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97" autoAdjust="0"/>
    <p:restoredTop sz="90463"/>
  </p:normalViewPr>
  <p:slideViewPr>
    <p:cSldViewPr snapToGrid="0">
      <p:cViewPr varScale="1">
        <p:scale>
          <a:sx n="79" d="100"/>
          <a:sy n="79" d="100"/>
        </p:scale>
        <p:origin x="1224" y="6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7" d="100"/>
          <a:sy n="97" d="100"/>
        </p:scale>
        <p:origin x="2608"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E9456C6-BA6A-2B45-9F0A-8A9366379C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CSE 333 20sp</a:t>
            </a:r>
          </a:p>
        </p:txBody>
      </p:sp>
      <p:sp>
        <p:nvSpPr>
          <p:cNvPr id="5" name="Slide Number Placeholder 4">
            <a:extLst>
              <a:ext uri="{FF2B5EF4-FFF2-40B4-BE49-F238E27FC236}">
                <a16:creationId xmlns:a16="http://schemas.microsoft.com/office/drawing/2014/main" id="{58FE18C7-E828-3240-BCD2-39EDCF5F0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25-</a:t>
            </a:r>
            <a:fld id="{01468302-9661-7942-A4B8-3D04F7CA5794}" type="slidenum">
              <a:rPr lang="en-US" smtClean="0"/>
              <a:t>‹#›</a:t>
            </a:fld>
            <a:endParaRPr lang="en-US" dirty="0"/>
          </a:p>
        </p:txBody>
      </p:sp>
    </p:spTree>
    <p:extLst>
      <p:ext uri="{BB962C8B-B14F-4D97-AF65-F5344CB8AC3E}">
        <p14:creationId xmlns:p14="http://schemas.microsoft.com/office/powerpoint/2010/main" val="3291846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0F77E5-CD4B-47A7-A7EF-26FED9E7B9ED}" type="datetimeFigureOut">
              <a:rPr lang="en-US" smtClean="0"/>
              <a:t>5/26/2020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4D3477-E0C5-4078-9113-F7E44D2DE7E9}" type="slidenum">
              <a:rPr lang="en-US" smtClean="0"/>
              <a:t>‹#›</a:t>
            </a:fld>
            <a:endParaRPr lang="en-US"/>
          </a:p>
        </p:txBody>
      </p:sp>
    </p:spTree>
    <p:extLst>
      <p:ext uri="{BB962C8B-B14F-4D97-AF65-F5344CB8AC3E}">
        <p14:creationId xmlns:p14="http://schemas.microsoft.com/office/powerpoint/2010/main" val="55087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s.cornell.edu/projects/ladis2009/talks/dean-keynote-ladis2009.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highscalability.com/blog/2011/1/26/google-pro-tip-use-back-of-the-envelope-calculations-to-choo.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800A7D-9BE5-4C22-A629-035F71248436}" type="slidenum">
              <a:rPr lang="en-US" smtClean="0"/>
              <a:t>1</a:t>
            </a:fld>
            <a:endParaRPr lang="en-US"/>
          </a:p>
        </p:txBody>
      </p:sp>
    </p:spTree>
    <p:extLst>
      <p:ext uri="{BB962C8B-B14F-4D97-AF65-F5344CB8AC3E}">
        <p14:creationId xmlns:p14="http://schemas.microsoft.com/office/powerpoint/2010/main" val="3481769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but what if this wasn’t just sequential queries to one client?</a:t>
            </a:r>
          </a:p>
        </p:txBody>
      </p:sp>
      <p:sp>
        <p:nvSpPr>
          <p:cNvPr id="4" name="Slide Number Placeholder 3"/>
          <p:cNvSpPr>
            <a:spLocks noGrp="1"/>
          </p:cNvSpPr>
          <p:nvPr>
            <p:ph type="sldNum" sz="quarter" idx="10"/>
          </p:nvPr>
        </p:nvSpPr>
        <p:spPr/>
        <p:txBody>
          <a:bodyPr/>
          <a:lstStyle/>
          <a:p>
            <a:fld id="{024D3477-E0C5-4078-9113-F7E44D2DE7E9}" type="slidenum">
              <a:rPr lang="en-US" smtClean="0"/>
              <a:t>11</a:t>
            </a:fld>
            <a:endParaRPr lang="en-US"/>
          </a:p>
        </p:txBody>
      </p:sp>
    </p:spTree>
    <p:extLst>
      <p:ext uri="{BB962C8B-B14F-4D97-AF65-F5344CB8AC3E}">
        <p14:creationId xmlns:p14="http://schemas.microsoft.com/office/powerpoint/2010/main" val="200139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If we take a look out our execution timeline again, but treat it as each query belonging to a new client</a:t>
            </a:r>
          </a:p>
        </p:txBody>
      </p:sp>
      <p:sp>
        <p:nvSpPr>
          <p:cNvPr id="4" name="Slide Number Placeholder 3"/>
          <p:cNvSpPr>
            <a:spLocks noGrp="1"/>
          </p:cNvSpPr>
          <p:nvPr>
            <p:ph type="sldNum" sz="quarter" idx="10"/>
          </p:nvPr>
        </p:nvSpPr>
        <p:spPr/>
        <p:txBody>
          <a:bodyPr/>
          <a:lstStyle/>
          <a:p>
            <a:fld id="{024D3477-E0C5-4078-9113-F7E44D2DE7E9}" type="slidenum">
              <a:rPr lang="en-US" smtClean="0"/>
              <a:t>12</a:t>
            </a:fld>
            <a:endParaRPr lang="en-US"/>
          </a:p>
        </p:txBody>
      </p:sp>
    </p:spTree>
    <p:extLst>
      <p:ext uri="{BB962C8B-B14F-4D97-AF65-F5344CB8AC3E}">
        <p14:creationId xmlns:p14="http://schemas.microsoft.com/office/powerpoint/2010/main" val="4112184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the inefficiencies</a:t>
            </a:r>
          </a:p>
          <a:p>
            <a:pPr marL="228600" indent="-228600">
              <a:buAutoNum type="arabicPeriod"/>
            </a:pPr>
            <a:r>
              <a:rPr lang="en-US" dirty="0"/>
              <a:t>Each query must wait for previous</a:t>
            </a:r>
          </a:p>
          <a:p>
            <a:pPr marL="228600" indent="-228600">
              <a:buAutoNum type="arabicPeriod"/>
            </a:pPr>
            <a:r>
              <a:rPr lang="en-US" dirty="0" err="1"/>
              <a:t>Cpu</a:t>
            </a:r>
            <a:r>
              <a:rPr lang="en-US" dirty="0"/>
              <a:t> idle most of the time</a:t>
            </a:r>
          </a:p>
          <a:p>
            <a:pPr marL="228600" indent="-228600">
              <a:buAutoNum type="arabicPeriod"/>
            </a:pPr>
            <a:r>
              <a:rPr lang="en-US" dirty="0"/>
              <a:t>Only one device (network/</a:t>
            </a:r>
            <a:r>
              <a:rPr lang="en-US" dirty="0" err="1"/>
              <a:t>disck</a:t>
            </a:r>
            <a:r>
              <a:rPr lang="en-US" dirty="0"/>
              <a:t>/</a:t>
            </a:r>
            <a:r>
              <a:rPr lang="en-US" dirty="0" err="1"/>
              <a:t>cpu</a:t>
            </a:r>
            <a:r>
              <a:rPr lang="en-US" dirty="0"/>
              <a:t>) used at a time</a:t>
            </a:r>
          </a:p>
          <a:p>
            <a:pPr marL="0" indent="0">
              <a:buNone/>
            </a:pPr>
            <a:endParaRPr lang="en-US" dirty="0"/>
          </a:p>
          <a:p>
            <a:pPr marL="0" indent="0">
              <a:buNone/>
            </a:pPr>
            <a:r>
              <a:rPr lang="en-US" dirty="0"/>
              <a:t>T: Lets’ look at these points some more</a:t>
            </a:r>
          </a:p>
          <a:p>
            <a:pPr marL="0" indent="0">
              <a:buNone/>
            </a:pPr>
            <a:endParaRPr lang="en-US" dirty="0"/>
          </a:p>
        </p:txBody>
      </p:sp>
      <p:sp>
        <p:nvSpPr>
          <p:cNvPr id="4" name="Slide Number Placeholder 3"/>
          <p:cNvSpPr>
            <a:spLocks noGrp="1"/>
          </p:cNvSpPr>
          <p:nvPr>
            <p:ph type="sldNum" sz="quarter" idx="5"/>
          </p:nvPr>
        </p:nvSpPr>
        <p:spPr/>
        <p:txBody>
          <a:bodyPr/>
          <a:lstStyle/>
          <a:p>
            <a:fld id="{024D3477-E0C5-4078-9113-F7E44D2DE7E9}" type="slidenum">
              <a:rPr lang="en-US" smtClean="0"/>
              <a:t>13</a:t>
            </a:fld>
            <a:endParaRPr lang="en-US"/>
          </a:p>
        </p:txBody>
      </p:sp>
    </p:spTree>
    <p:extLst>
      <p:ext uri="{BB962C8B-B14F-4D97-AF65-F5344CB8AC3E}">
        <p14:creationId xmlns:p14="http://schemas.microsoft.com/office/powerpoint/2010/main" val="1311765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With how it is sequential, the queries will have to be stacked in order</a:t>
            </a:r>
          </a:p>
          <a:p>
            <a:pPr marL="228600" indent="-228600">
              <a:buAutoNum type="arabicPeriod"/>
            </a:pPr>
            <a:r>
              <a:rPr lang="en-US" dirty="0"/>
              <a:t>Since we are executing sequentially, we have to wait for each step (</a:t>
            </a:r>
            <a:r>
              <a:rPr lang="en-US" dirty="0" err="1"/>
              <a:t>i</a:t>
            </a:r>
            <a:r>
              <a:rPr lang="en-US" dirty="0"/>
              <a:t>/o) to finish before we can move onto the next.</a:t>
            </a:r>
          </a:p>
          <a:p>
            <a:pPr marL="685800" lvl="1" indent="-228600">
              <a:buAutoNum type="arabicPeriod"/>
            </a:pPr>
            <a:r>
              <a:rPr lang="en-US" dirty="0"/>
              <a:t>We call the </a:t>
            </a:r>
            <a:r>
              <a:rPr lang="en-US" dirty="0" err="1"/>
              <a:t>cpu</a:t>
            </a:r>
            <a:r>
              <a:rPr lang="en-US" dirty="0"/>
              <a:t> being “blocked” on I/O (it is blocked from progressing)</a:t>
            </a:r>
          </a:p>
          <a:p>
            <a:pPr marL="228600" indent="-228600">
              <a:buAutoNum type="arabicPeriod"/>
            </a:pPr>
            <a:r>
              <a:rPr lang="en-US" dirty="0"/>
              <a:t>Since the different I/O happen on different devices, then those other devices (Disk/Network) will be idle while we wait to do other things</a:t>
            </a:r>
          </a:p>
          <a:p>
            <a:pPr marL="685800" lvl="1" indent="-228600">
              <a:buAutoNum type="arabicPeriod"/>
            </a:pPr>
            <a:r>
              <a:rPr lang="en-US" dirty="0"/>
              <a:t>The I/O devices COULD read/write at the same time, but aren’t with the current code</a:t>
            </a:r>
          </a:p>
          <a:p>
            <a:pPr marL="0" lvl="0" indent="0">
              <a:buNone/>
            </a:pPr>
            <a:endParaRPr lang="en-US" dirty="0"/>
          </a:p>
          <a:p>
            <a:pPr marL="0" lvl="0" indent="0">
              <a:buNone/>
            </a:pPr>
            <a:r>
              <a:rPr lang="en-US" dirty="0"/>
              <a:t>T: We can introduce concurrency to solve these, but first, what is concurrency?</a:t>
            </a:r>
          </a:p>
        </p:txBody>
      </p:sp>
      <p:sp>
        <p:nvSpPr>
          <p:cNvPr id="4" name="Slide Number Placeholder 3"/>
          <p:cNvSpPr>
            <a:spLocks noGrp="1"/>
          </p:cNvSpPr>
          <p:nvPr>
            <p:ph type="sldNum" sz="quarter" idx="5"/>
          </p:nvPr>
        </p:nvSpPr>
        <p:spPr/>
        <p:txBody>
          <a:bodyPr/>
          <a:lstStyle/>
          <a:p>
            <a:fld id="{024D3477-E0C5-4078-9113-F7E44D2DE7E9}" type="slidenum">
              <a:rPr lang="en-US" smtClean="0"/>
              <a:t>14</a:t>
            </a:fld>
            <a:endParaRPr lang="en-US"/>
          </a:p>
        </p:txBody>
      </p:sp>
    </p:spTree>
    <p:extLst>
      <p:ext uri="{BB962C8B-B14F-4D97-AF65-F5344CB8AC3E}">
        <p14:creationId xmlns:p14="http://schemas.microsoft.com/office/powerpoint/2010/main" val="2399847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Lets see how we can apply this to our web server</a:t>
            </a:r>
          </a:p>
        </p:txBody>
      </p:sp>
      <p:sp>
        <p:nvSpPr>
          <p:cNvPr id="4" name="Slide Number Placeholder 3"/>
          <p:cNvSpPr>
            <a:spLocks noGrp="1"/>
          </p:cNvSpPr>
          <p:nvPr>
            <p:ph type="sldNum" sz="quarter" idx="5"/>
          </p:nvPr>
        </p:nvSpPr>
        <p:spPr/>
        <p:txBody>
          <a:bodyPr/>
          <a:lstStyle/>
          <a:p>
            <a:fld id="{024D3477-E0C5-4078-9113-F7E44D2DE7E9}" type="slidenum">
              <a:rPr lang="en-US" smtClean="0"/>
              <a:t>15</a:t>
            </a:fld>
            <a:endParaRPr lang="en-US"/>
          </a:p>
        </p:txBody>
      </p:sp>
    </p:spTree>
    <p:extLst>
      <p:ext uri="{BB962C8B-B14F-4D97-AF65-F5344CB8AC3E}">
        <p14:creationId xmlns:p14="http://schemas.microsoft.com/office/powerpoint/2010/main" val="2674295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I mentioned something called a thread, so let’s look at what a thread is</a:t>
            </a:r>
          </a:p>
        </p:txBody>
      </p:sp>
      <p:sp>
        <p:nvSpPr>
          <p:cNvPr id="4" name="Slide Number Placeholder 3"/>
          <p:cNvSpPr>
            <a:spLocks noGrp="1"/>
          </p:cNvSpPr>
          <p:nvPr>
            <p:ph type="sldNum" sz="quarter" idx="5"/>
          </p:nvPr>
        </p:nvSpPr>
        <p:spPr/>
        <p:txBody>
          <a:bodyPr/>
          <a:lstStyle/>
          <a:p>
            <a:fld id="{024D3477-E0C5-4078-9113-F7E44D2DE7E9}" type="slidenum">
              <a:rPr lang="en-US" smtClean="0"/>
              <a:t>16</a:t>
            </a:fld>
            <a:endParaRPr lang="en-US"/>
          </a:p>
        </p:txBody>
      </p:sp>
    </p:spTree>
    <p:extLst>
      <p:ext uri="{BB962C8B-B14F-4D97-AF65-F5344CB8AC3E}">
        <p14:creationId xmlns:p14="http://schemas.microsoft.com/office/powerpoint/2010/main" val="1271066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D708D4-153E-4463-9277-3BB5CE1D6FAE}" type="slidenum">
              <a:rPr lang="en-US"/>
              <a:pPr/>
              <a:t>17</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dirty="0"/>
              <a:t>Faster context switching between threads</a:t>
            </a:r>
          </a:p>
          <a:p>
            <a:r>
              <a:rPr lang="en-US" dirty="0"/>
              <a:t>System can support more threads</a:t>
            </a:r>
          </a:p>
          <a:p>
            <a:endParaRPr lang="en-US" dirty="0"/>
          </a:p>
          <a:p>
            <a:r>
              <a:rPr lang="en-US" dirty="0"/>
              <a:t>T: Here we can see how take our code from before, and adapt it to use threads</a:t>
            </a:r>
          </a:p>
          <a:p>
            <a:endParaRPr lang="en-US" dirty="0"/>
          </a:p>
          <a:p>
            <a:r>
              <a:rPr lang="en-US" dirty="0"/>
              <a:t>What is thread: series of sequential instruction execution</a:t>
            </a:r>
          </a:p>
          <a:p>
            <a:r>
              <a:rPr lang="en-US" dirty="0"/>
              <a:t>When you ran all of your previous exercises, once main started, a “thread” started and continued running till the program terminated</a:t>
            </a:r>
          </a:p>
        </p:txBody>
      </p:sp>
    </p:spTree>
    <p:extLst>
      <p:ext uri="{BB962C8B-B14F-4D97-AF65-F5344CB8AC3E}">
        <p14:creationId xmlns:p14="http://schemas.microsoft.com/office/powerpoint/2010/main" val="1259183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code looks much like our sequential search engine, with some refactoring!</a:t>
            </a:r>
          </a:p>
          <a:p>
            <a:endParaRPr lang="en-US" dirty="0"/>
          </a:p>
          <a:p>
            <a:r>
              <a:rPr lang="en-US" dirty="0"/>
              <a:t>T: Now, lets look at how the execution timeline looks now!</a:t>
            </a:r>
          </a:p>
        </p:txBody>
      </p:sp>
      <p:sp>
        <p:nvSpPr>
          <p:cNvPr id="4" name="Date Placeholder 3"/>
          <p:cNvSpPr>
            <a:spLocks noGrp="1"/>
          </p:cNvSpPr>
          <p:nvPr>
            <p:ph type="dt" idx="1"/>
          </p:nvPr>
        </p:nvSpPr>
        <p:spPr/>
        <p:txBody>
          <a:bodyPr/>
          <a:lstStyle/>
          <a:p>
            <a:fld id="{776C09FB-251A-402A-9E63-56D49F529C2A}" type="datetime1">
              <a:rPr lang="en-US" smtClean="0"/>
              <a:t>5/26/2020</a:t>
            </a:fld>
            <a:endParaRPr lang="en-US"/>
          </a:p>
        </p:txBody>
      </p:sp>
      <p:sp>
        <p:nvSpPr>
          <p:cNvPr id="5" name="Slide Number Placeholder 4"/>
          <p:cNvSpPr>
            <a:spLocks noGrp="1"/>
          </p:cNvSpPr>
          <p:nvPr>
            <p:ph type="sldNum" sz="quarter" idx="5"/>
          </p:nvPr>
        </p:nvSpPr>
        <p:spPr/>
        <p:txBody>
          <a:bodyPr/>
          <a:lstStyle/>
          <a:p>
            <a:fld id="{51B13BC6-E514-43F3-BB09-49938EAD1197}" type="slidenum">
              <a:rPr lang="en-US" smtClean="0"/>
              <a:t>18</a:t>
            </a:fld>
            <a:endParaRPr lang="en-US"/>
          </a:p>
        </p:txBody>
      </p:sp>
    </p:spTree>
    <p:extLst>
      <p:ext uri="{BB962C8B-B14F-4D97-AF65-F5344CB8AC3E}">
        <p14:creationId xmlns:p14="http://schemas.microsoft.com/office/powerpoint/2010/main" val="1451466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Still on one CPU/one core</a:t>
            </a:r>
            <a:r>
              <a:rPr lang="en-US" baseline="0" dirty="0"/>
              <a:t> – just no overlapping CPU executions (blue).  B is network I/O, d is disk I/O</a:t>
            </a:r>
          </a:p>
          <a:p>
            <a:endParaRPr lang="en-US" baseline="0" dirty="0"/>
          </a:p>
          <a:p>
            <a:r>
              <a:rPr lang="en-US" baseline="0" dirty="0"/>
              <a:t>T: earlier I mentioned threads as one option, so why threads?</a:t>
            </a:r>
            <a:endParaRPr lang="en-US" dirty="0"/>
          </a:p>
        </p:txBody>
      </p:sp>
      <p:sp>
        <p:nvSpPr>
          <p:cNvPr id="4" name="Slide Number Placeholder 3"/>
          <p:cNvSpPr>
            <a:spLocks noGrp="1"/>
          </p:cNvSpPr>
          <p:nvPr>
            <p:ph type="sldNum" sz="quarter" idx="10"/>
          </p:nvPr>
        </p:nvSpPr>
        <p:spPr/>
        <p:txBody>
          <a:bodyPr/>
          <a:lstStyle/>
          <a:p>
            <a:fld id="{024D3477-E0C5-4078-9113-F7E44D2DE7E9}" type="slidenum">
              <a:rPr lang="en-US" smtClean="0"/>
              <a:t>19</a:t>
            </a:fld>
            <a:endParaRPr lang="en-US"/>
          </a:p>
        </p:txBody>
      </p:sp>
    </p:spTree>
    <p:extLst>
      <p:ext uri="{BB962C8B-B14F-4D97-AF65-F5344CB8AC3E}">
        <p14:creationId xmlns:p14="http://schemas.microsoft.com/office/powerpoint/2010/main" val="2692643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the other main option I mentioned was processes. Before looking at them too deeply, lets make sure we understand the difference between them</a:t>
            </a:r>
          </a:p>
        </p:txBody>
      </p:sp>
      <p:sp>
        <p:nvSpPr>
          <p:cNvPr id="4" name="Slide Number Placeholder 3"/>
          <p:cNvSpPr>
            <a:spLocks noGrp="1"/>
          </p:cNvSpPr>
          <p:nvPr>
            <p:ph type="sldNum" sz="quarter" idx="5"/>
          </p:nvPr>
        </p:nvSpPr>
        <p:spPr/>
        <p:txBody>
          <a:bodyPr/>
          <a:lstStyle/>
          <a:p>
            <a:fld id="{024D3477-E0C5-4078-9113-F7E44D2DE7E9}" type="slidenum">
              <a:rPr lang="en-US" smtClean="0"/>
              <a:t>20</a:t>
            </a:fld>
            <a:endParaRPr lang="en-US"/>
          </a:p>
        </p:txBody>
      </p:sp>
    </p:spTree>
    <p:extLst>
      <p:ext uri="{BB962C8B-B14F-4D97-AF65-F5344CB8AC3E}">
        <p14:creationId xmlns:p14="http://schemas.microsoft.com/office/powerpoint/2010/main" val="11106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How we are going to show you the use of concurrency relates back to the ideas of the HW. What if we wanted to make our search engine one hosted on the web?</a:t>
            </a:r>
          </a:p>
        </p:txBody>
      </p:sp>
      <p:sp>
        <p:nvSpPr>
          <p:cNvPr id="4" name="Slide Number Placeholder 3"/>
          <p:cNvSpPr>
            <a:spLocks noGrp="1"/>
          </p:cNvSpPr>
          <p:nvPr>
            <p:ph type="sldNum" sz="quarter" idx="5"/>
          </p:nvPr>
        </p:nvSpPr>
        <p:spPr/>
        <p:txBody>
          <a:bodyPr/>
          <a:lstStyle/>
          <a:p>
            <a:fld id="{024D3477-E0C5-4078-9113-F7E44D2DE7E9}" type="slidenum">
              <a:rPr lang="en-US" smtClean="0"/>
              <a:t>3</a:t>
            </a:fld>
            <a:endParaRPr lang="en-US"/>
          </a:p>
        </p:txBody>
      </p:sp>
    </p:spTree>
    <p:extLst>
      <p:ext uri="{BB962C8B-B14F-4D97-AF65-F5344CB8AC3E}">
        <p14:creationId xmlns:p14="http://schemas.microsoft.com/office/powerpoint/2010/main" val="2913295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lets look at a visualization</a:t>
            </a:r>
          </a:p>
        </p:txBody>
      </p:sp>
      <p:sp>
        <p:nvSpPr>
          <p:cNvPr id="4" name="Slide Number Placeholder 3"/>
          <p:cNvSpPr>
            <a:spLocks noGrp="1"/>
          </p:cNvSpPr>
          <p:nvPr>
            <p:ph type="sldNum" sz="quarter" idx="5"/>
          </p:nvPr>
        </p:nvSpPr>
        <p:spPr/>
        <p:txBody>
          <a:bodyPr/>
          <a:lstStyle/>
          <a:p>
            <a:fld id="{024D3477-E0C5-4078-9113-F7E44D2DE7E9}" type="slidenum">
              <a:rPr lang="en-US" smtClean="0"/>
              <a:t>21</a:t>
            </a:fld>
            <a:endParaRPr lang="en-US"/>
          </a:p>
        </p:txBody>
      </p:sp>
    </p:spTree>
    <p:extLst>
      <p:ext uri="{BB962C8B-B14F-4D97-AF65-F5344CB8AC3E}">
        <p14:creationId xmlns:p14="http://schemas.microsoft.com/office/powerpoint/2010/main" val="2096457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so with that definition, why use a process?</a:t>
            </a:r>
          </a:p>
        </p:txBody>
      </p:sp>
      <p:sp>
        <p:nvSpPr>
          <p:cNvPr id="4" name="Slide Number Placeholder 3"/>
          <p:cNvSpPr>
            <a:spLocks noGrp="1"/>
          </p:cNvSpPr>
          <p:nvPr>
            <p:ph type="sldNum" sz="quarter" idx="5"/>
          </p:nvPr>
        </p:nvSpPr>
        <p:spPr/>
        <p:txBody>
          <a:bodyPr/>
          <a:lstStyle/>
          <a:p>
            <a:fld id="{024D3477-E0C5-4078-9113-F7E44D2DE7E9}" type="slidenum">
              <a:rPr lang="en-US" smtClean="0"/>
              <a:t>23</a:t>
            </a:fld>
            <a:endParaRPr lang="en-US"/>
          </a:p>
        </p:txBody>
      </p:sp>
    </p:spTree>
    <p:extLst>
      <p:ext uri="{BB962C8B-B14F-4D97-AF65-F5344CB8AC3E}">
        <p14:creationId xmlns:p14="http://schemas.microsoft.com/office/powerpoint/2010/main" val="1100874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there are also other alternatives (</a:t>
            </a:r>
            <a:r>
              <a:rPr lang="en-US" dirty="0" err="1"/>
              <a:t>asynch</a:t>
            </a:r>
            <a:r>
              <a:rPr lang="en-US" dirty="0"/>
              <a:t>)</a:t>
            </a:r>
          </a:p>
        </p:txBody>
      </p:sp>
      <p:sp>
        <p:nvSpPr>
          <p:cNvPr id="4" name="Slide Number Placeholder 3"/>
          <p:cNvSpPr>
            <a:spLocks noGrp="1"/>
          </p:cNvSpPr>
          <p:nvPr>
            <p:ph type="sldNum" sz="quarter" idx="5"/>
          </p:nvPr>
        </p:nvSpPr>
        <p:spPr/>
        <p:txBody>
          <a:bodyPr/>
          <a:lstStyle/>
          <a:p>
            <a:fld id="{024D3477-E0C5-4078-9113-F7E44D2DE7E9}" type="slidenum">
              <a:rPr lang="en-US" smtClean="0"/>
              <a:t>24</a:t>
            </a:fld>
            <a:endParaRPr lang="en-US"/>
          </a:p>
        </p:txBody>
      </p:sp>
    </p:spTree>
    <p:extLst>
      <p:ext uri="{BB962C8B-B14F-4D97-AF65-F5344CB8AC3E}">
        <p14:creationId xmlns:p14="http://schemas.microsoft.com/office/powerpoint/2010/main" val="11263180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file descriptor to non-blocking using </a:t>
            </a:r>
            <a:r>
              <a:rPr lang="en-US" dirty="0" err="1"/>
              <a:t>fcntl</a:t>
            </a:r>
            <a:r>
              <a:rPr lang="en-US" dirty="0"/>
              <a:t>() with the O_NONBLOCK flag.</a:t>
            </a:r>
          </a:p>
          <a:p>
            <a:r>
              <a:rPr lang="en-US" dirty="0"/>
              <a:t>Returns with special</a:t>
            </a:r>
            <a:r>
              <a:rPr lang="en-US" baseline="0" dirty="0"/>
              <a:t> error code EWOULDBLOCK or EAGAIN</a:t>
            </a:r>
            <a:endParaRPr lang="en-US" dirty="0"/>
          </a:p>
          <a:p>
            <a:r>
              <a:rPr lang="en-US" dirty="0"/>
              <a:t>select() or poll() to find out when is a good time to retry.</a:t>
            </a:r>
          </a:p>
        </p:txBody>
      </p:sp>
      <p:sp>
        <p:nvSpPr>
          <p:cNvPr id="4" name="Slide Number Placeholder 3"/>
          <p:cNvSpPr>
            <a:spLocks noGrp="1"/>
          </p:cNvSpPr>
          <p:nvPr>
            <p:ph type="sldNum" sz="quarter" idx="10"/>
          </p:nvPr>
        </p:nvSpPr>
        <p:spPr/>
        <p:txBody>
          <a:bodyPr/>
          <a:lstStyle/>
          <a:p>
            <a:fld id="{024D3477-E0C5-4078-9113-F7E44D2DE7E9}" type="slidenum">
              <a:rPr lang="en-US" smtClean="0"/>
              <a:t>28</a:t>
            </a:fld>
            <a:endParaRPr lang="en-US"/>
          </a:p>
        </p:txBody>
      </p:sp>
    </p:spTree>
    <p:extLst>
      <p:ext uri="{BB962C8B-B14F-4D97-AF65-F5344CB8AC3E}">
        <p14:creationId xmlns:p14="http://schemas.microsoft.com/office/powerpoint/2010/main" val="33361779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it means “disk never blocks” so we use </a:t>
            </a:r>
            <a:r>
              <a:rPr lang="en-US" dirty="0" err="1"/>
              <a:t>asynch</a:t>
            </a:r>
            <a:r>
              <a:rPr lang="en-US" dirty="0"/>
              <a:t> for Disk I/O and non-blocking for network I/O</a:t>
            </a:r>
          </a:p>
        </p:txBody>
      </p:sp>
      <p:sp>
        <p:nvSpPr>
          <p:cNvPr id="4" name="Slide Number Placeholder 3"/>
          <p:cNvSpPr>
            <a:spLocks noGrp="1"/>
          </p:cNvSpPr>
          <p:nvPr>
            <p:ph type="sldNum" sz="quarter" idx="5"/>
          </p:nvPr>
        </p:nvSpPr>
        <p:spPr/>
        <p:txBody>
          <a:bodyPr/>
          <a:lstStyle/>
          <a:p>
            <a:fld id="{024D3477-E0C5-4078-9113-F7E44D2DE7E9}" type="slidenum">
              <a:rPr lang="en-US" smtClean="0"/>
              <a:t>29</a:t>
            </a:fld>
            <a:endParaRPr lang="en-US"/>
          </a:p>
        </p:txBody>
      </p:sp>
    </p:spTree>
    <p:extLst>
      <p:ext uri="{BB962C8B-B14F-4D97-AF65-F5344CB8AC3E}">
        <p14:creationId xmlns:p14="http://schemas.microsoft.com/office/powerpoint/2010/main" val="34307705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Let’s compare this with threads to get a better understanding of what event driven is</a:t>
            </a:r>
          </a:p>
        </p:txBody>
      </p:sp>
      <p:sp>
        <p:nvSpPr>
          <p:cNvPr id="4" name="Slide Number Placeholder 3"/>
          <p:cNvSpPr>
            <a:spLocks noGrp="1"/>
          </p:cNvSpPr>
          <p:nvPr>
            <p:ph type="sldNum" sz="quarter" idx="5"/>
          </p:nvPr>
        </p:nvSpPr>
        <p:spPr/>
        <p:txBody>
          <a:bodyPr/>
          <a:lstStyle/>
          <a:p>
            <a:fld id="{024D3477-E0C5-4078-9113-F7E44D2DE7E9}" type="slidenum">
              <a:rPr lang="en-US" smtClean="0"/>
              <a:t>30</a:t>
            </a:fld>
            <a:endParaRPr lang="en-US"/>
          </a:p>
        </p:txBody>
      </p:sp>
    </p:spTree>
    <p:extLst>
      <p:ext uri="{BB962C8B-B14F-4D97-AF65-F5344CB8AC3E}">
        <p14:creationId xmlns:p14="http://schemas.microsoft.com/office/powerpoint/2010/main" val="2772293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4D3477-E0C5-4078-9113-F7E44D2DE7E9}" type="slidenum">
              <a:rPr lang="en-US" smtClean="0"/>
              <a:t>31</a:t>
            </a:fld>
            <a:endParaRPr lang="en-US"/>
          </a:p>
        </p:txBody>
      </p:sp>
    </p:spTree>
    <p:extLst>
      <p:ext uri="{BB962C8B-B14F-4D97-AF65-F5344CB8AC3E}">
        <p14:creationId xmlns:p14="http://schemas.microsoft.com/office/powerpoint/2010/main" val="3354261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If we take these and hook it up to a server that handles a client, we get:</a:t>
            </a:r>
          </a:p>
          <a:p>
            <a:endParaRPr lang="en-US" dirty="0"/>
          </a:p>
          <a:p>
            <a:r>
              <a:rPr lang="en-US" dirty="0"/>
              <a:t>https://en.wikipedia.org/wiki/Shard_(database_architecture)</a:t>
            </a:r>
          </a:p>
        </p:txBody>
      </p:sp>
      <p:sp>
        <p:nvSpPr>
          <p:cNvPr id="4" name="Slide Number Placeholder 3"/>
          <p:cNvSpPr>
            <a:spLocks noGrp="1"/>
          </p:cNvSpPr>
          <p:nvPr>
            <p:ph type="sldNum" sz="quarter" idx="10"/>
          </p:nvPr>
        </p:nvSpPr>
        <p:spPr/>
        <p:txBody>
          <a:bodyPr/>
          <a:lstStyle/>
          <a:p>
            <a:fld id="{024D3477-E0C5-4078-9113-F7E44D2DE7E9}" type="slidenum">
              <a:rPr lang="en-US" smtClean="0"/>
              <a:t>4</a:t>
            </a:fld>
            <a:endParaRPr lang="en-US"/>
          </a:p>
        </p:txBody>
      </p:sp>
    </p:spTree>
    <p:extLst>
      <p:ext uri="{BB962C8B-B14F-4D97-AF65-F5344CB8AC3E}">
        <p14:creationId xmlns:p14="http://schemas.microsoft.com/office/powerpoint/2010/main" val="34463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So let’s bolt an HTTP server on top of our query processor!  What might that look like?</a:t>
            </a:r>
          </a:p>
        </p:txBody>
      </p:sp>
      <p:sp>
        <p:nvSpPr>
          <p:cNvPr id="4" name="Slide Number Placeholder 3"/>
          <p:cNvSpPr>
            <a:spLocks noGrp="1"/>
          </p:cNvSpPr>
          <p:nvPr>
            <p:ph type="sldNum" sz="quarter" idx="10"/>
          </p:nvPr>
        </p:nvSpPr>
        <p:spPr/>
        <p:txBody>
          <a:bodyPr/>
          <a:lstStyle/>
          <a:p>
            <a:fld id="{024D3477-E0C5-4078-9113-F7E44D2DE7E9}" type="slidenum">
              <a:rPr lang="en-US" smtClean="0"/>
              <a:t>5</a:t>
            </a:fld>
            <a:endParaRPr lang="en-US"/>
          </a:p>
        </p:txBody>
      </p:sp>
    </p:spTree>
    <p:extLst>
      <p:ext uri="{BB962C8B-B14F-4D97-AF65-F5344CB8AC3E}">
        <p14:creationId xmlns:p14="http://schemas.microsoft.com/office/powerpoint/2010/main" val="3630570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where we’re blocked on disk I/O (Lookup) and network I/O (</a:t>
            </a:r>
            <a:r>
              <a:rPr lang="en-US" dirty="0" err="1"/>
              <a:t>GetNextQuery</a:t>
            </a:r>
            <a:r>
              <a:rPr lang="en-US" dirty="0"/>
              <a:t>/Display)</a:t>
            </a:r>
          </a:p>
          <a:p>
            <a:endParaRPr lang="en-US" dirty="0"/>
          </a:p>
          <a:p>
            <a:r>
              <a:rPr lang="en-US" dirty="0"/>
              <a:t>T: Let’s look at the timeline for executing this code to handle a single multi-word query</a:t>
            </a:r>
          </a:p>
        </p:txBody>
      </p:sp>
      <p:sp>
        <p:nvSpPr>
          <p:cNvPr id="4" name="Date Placeholder 3"/>
          <p:cNvSpPr>
            <a:spLocks noGrp="1"/>
          </p:cNvSpPr>
          <p:nvPr>
            <p:ph type="dt" idx="1"/>
          </p:nvPr>
        </p:nvSpPr>
        <p:spPr/>
        <p:txBody>
          <a:bodyPr/>
          <a:lstStyle/>
          <a:p>
            <a:fld id="{776C09FB-251A-402A-9E63-56D49F529C2A}" type="datetime1">
              <a:rPr lang="en-US" smtClean="0"/>
              <a:t>5/26/2020</a:t>
            </a:fld>
            <a:endParaRPr lang="en-US"/>
          </a:p>
        </p:txBody>
      </p:sp>
      <p:sp>
        <p:nvSpPr>
          <p:cNvPr id="5" name="Slide Number Placeholder 4"/>
          <p:cNvSpPr>
            <a:spLocks noGrp="1"/>
          </p:cNvSpPr>
          <p:nvPr>
            <p:ph type="sldNum" sz="quarter" idx="5"/>
          </p:nvPr>
        </p:nvSpPr>
        <p:spPr/>
        <p:txBody>
          <a:bodyPr/>
          <a:lstStyle/>
          <a:p>
            <a:fld id="{51B13BC6-E514-43F3-BB09-49938EAD1197}" type="slidenum">
              <a:rPr lang="en-US" smtClean="0"/>
              <a:t>6</a:t>
            </a:fld>
            <a:endParaRPr lang="en-US"/>
          </a:p>
        </p:txBody>
      </p:sp>
    </p:spTree>
    <p:extLst>
      <p:ext uri="{BB962C8B-B14F-4D97-AF65-F5344CB8AC3E}">
        <p14:creationId xmlns:p14="http://schemas.microsoft.com/office/powerpoint/2010/main" val="3738145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TO SCALE: disk and network I/O are orders of magnitude larger</a:t>
            </a:r>
          </a:p>
          <a:p>
            <a:endParaRPr lang="en-US" dirty="0"/>
          </a:p>
          <a:p>
            <a:r>
              <a:rPr lang="en-US" dirty="0"/>
              <a:t>Assuming 3 words in query:  ocean whale ravenous</a:t>
            </a:r>
          </a:p>
          <a:p>
            <a:endParaRPr lang="en-US" dirty="0"/>
          </a:p>
          <a:p>
            <a:r>
              <a:rPr lang="en-US" dirty="0"/>
              <a:t>T: Why do we care to split up what sort of </a:t>
            </a:r>
            <a:r>
              <a:rPr lang="en-US" dirty="0" err="1"/>
              <a:t>device&amp;work</a:t>
            </a:r>
            <a:r>
              <a:rPr lang="en-US" dirty="0"/>
              <a:t> is being done when? Cause they take different amounts of time</a:t>
            </a:r>
          </a:p>
        </p:txBody>
      </p:sp>
      <p:sp>
        <p:nvSpPr>
          <p:cNvPr id="4" name="Slide Number Placeholder 3"/>
          <p:cNvSpPr>
            <a:spLocks noGrp="1"/>
          </p:cNvSpPr>
          <p:nvPr>
            <p:ph type="sldNum" sz="quarter" idx="10"/>
          </p:nvPr>
        </p:nvSpPr>
        <p:spPr/>
        <p:txBody>
          <a:bodyPr/>
          <a:lstStyle/>
          <a:p>
            <a:fld id="{024D3477-E0C5-4078-9113-F7E44D2DE7E9}" type="slidenum">
              <a:rPr lang="en-US" smtClean="0"/>
              <a:t>7</a:t>
            </a:fld>
            <a:endParaRPr lang="en-US"/>
          </a:p>
        </p:txBody>
      </p:sp>
    </p:spTree>
    <p:extLst>
      <p:ext uri="{BB962C8B-B14F-4D97-AF65-F5344CB8AC3E}">
        <p14:creationId xmlns:p14="http://schemas.microsoft.com/office/powerpoint/2010/main" val="1718642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93661F6-7D84-4213-A9C6-D5DF7A6A427B}"/>
              </a:ext>
            </a:extLst>
          </p:cNvPr>
          <p:cNvSpPr>
            <a:spLocks noGrp="1"/>
          </p:cNvSpPr>
          <p:nvPr>
            <p:ph type="body" idx="1"/>
          </p:nvPr>
        </p:nvSpPr>
        <p:spPr/>
        <p:txBody>
          <a:bodyPr/>
          <a:lstStyle/>
          <a:p>
            <a:r>
              <a:rPr lang="en-US" dirty="0"/>
              <a:t>Takeaway from this slide, it takes a long time to preform I/O on Disk/Network</a:t>
            </a:r>
          </a:p>
          <a:p>
            <a:endParaRPr lang="en-US" dirty="0"/>
          </a:p>
          <a:p>
            <a:r>
              <a:rPr lang="en-US" dirty="0"/>
              <a:t>Again, let’s focus on the orders of magnitude and not on the constants.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Jeff Dean. LADIS09, slide 28. </a:t>
            </a:r>
            <a:r>
              <a:rPr lang="en-US" dirty="0">
                <a:hlinkClick r:id="rId3"/>
              </a:rPr>
              <a:t>https://www.cs.cornell.edu/projects/ladis2009/talks/dean-keynote-ladis2009.pdf</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information on these numbers: </a:t>
            </a:r>
            <a:r>
              <a:rPr lang="en-US" dirty="0">
                <a:hlinkClick r:id="rId4"/>
              </a:rPr>
              <a:t>http://highscalability.com/blog/2011/1/26/google-pro-tip-use-back-of-the-envelope-calculations-to-choo.html</a:t>
            </a:r>
            <a:endParaRPr lang="en-US" dirty="0"/>
          </a:p>
          <a:p>
            <a:endParaRPr lang="en-US" dirty="0"/>
          </a:p>
          <a:p>
            <a:r>
              <a:rPr lang="en-US" dirty="0"/>
              <a:t>T: so if we out our execution timeline to show this difference in magnitude we </a:t>
            </a:r>
            <a:r>
              <a:rPr lang="en-US" dirty="0" err="1"/>
              <a:t>geT</a:t>
            </a:r>
            <a:r>
              <a:rPr lang="en-US" dirty="0"/>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We can’t avoid this time spent on I/O in this case, so lets look at other cases to see if we can see where inefficiency could come up</a:t>
            </a:r>
          </a:p>
        </p:txBody>
      </p:sp>
      <p:sp>
        <p:nvSpPr>
          <p:cNvPr id="4" name="Slide Number Placeholder 3"/>
          <p:cNvSpPr>
            <a:spLocks noGrp="1"/>
          </p:cNvSpPr>
          <p:nvPr>
            <p:ph type="sldNum" sz="quarter" idx="10"/>
          </p:nvPr>
        </p:nvSpPr>
        <p:spPr/>
        <p:txBody>
          <a:bodyPr/>
          <a:lstStyle/>
          <a:p>
            <a:fld id="{024D3477-E0C5-4078-9113-F7E44D2DE7E9}" type="slidenum">
              <a:rPr lang="en-US" smtClean="0"/>
              <a:t>9</a:t>
            </a:fld>
            <a:endParaRPr lang="en-US"/>
          </a:p>
        </p:txBody>
      </p:sp>
    </p:spTree>
    <p:extLst>
      <p:ext uri="{BB962C8B-B14F-4D97-AF65-F5344CB8AC3E}">
        <p14:creationId xmlns:p14="http://schemas.microsoft.com/office/powerpoint/2010/main" val="1382004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first by talking if a single client made sequential queries</a:t>
            </a:r>
          </a:p>
          <a:p>
            <a:endParaRPr lang="en-US" dirty="0"/>
          </a:p>
          <a:p>
            <a:r>
              <a:rPr lang="en-US" dirty="0"/>
              <a:t>NOT TO SCALE: red boxes are orders of magnitude bigger than blue boxes</a:t>
            </a:r>
          </a:p>
          <a:p>
            <a:endParaRPr lang="en-US" dirty="0"/>
          </a:p>
          <a:p>
            <a:r>
              <a:rPr lang="en-US" dirty="0"/>
              <a:t>Now assuming</a:t>
            </a:r>
            <a:r>
              <a:rPr lang="en-US" baseline="0" dirty="0"/>
              <a:t> only 1 word per query:</a:t>
            </a:r>
          </a:p>
          <a:p>
            <a:r>
              <a:rPr lang="en-US" baseline="0" dirty="0"/>
              <a:t>.a – </a:t>
            </a:r>
            <a:r>
              <a:rPr lang="en-US" baseline="0" dirty="0" err="1"/>
              <a:t>GetNextQuery</a:t>
            </a:r>
            <a:r>
              <a:rPr lang="en-US" baseline="0" dirty="0"/>
              <a:t>()</a:t>
            </a:r>
          </a:p>
          <a:p>
            <a:r>
              <a:rPr lang="en-US" baseline="0" dirty="0"/>
              <a:t>.b – network I/O to get query</a:t>
            </a:r>
          </a:p>
          <a:p>
            <a:r>
              <a:rPr lang="en-US" baseline="0" dirty="0"/>
              <a:t>.c – Lookup() and </a:t>
            </a:r>
            <a:r>
              <a:rPr lang="en-US" baseline="0" dirty="0" err="1"/>
              <a:t>file.read</a:t>
            </a:r>
            <a:r>
              <a:rPr lang="en-US" baseline="0" dirty="0"/>
              <a:t>()</a:t>
            </a:r>
          </a:p>
          <a:p>
            <a:r>
              <a:rPr lang="en-US" baseline="0" dirty="0"/>
              <a:t>.d – disk I/O</a:t>
            </a:r>
          </a:p>
          <a:p>
            <a:r>
              <a:rPr lang="en-US" baseline="0" dirty="0"/>
              <a:t>.e – intersect(), Display()</a:t>
            </a:r>
            <a:endParaRPr lang="en-US" dirty="0"/>
          </a:p>
        </p:txBody>
      </p:sp>
      <p:sp>
        <p:nvSpPr>
          <p:cNvPr id="4" name="Slide Number Placeholder 3"/>
          <p:cNvSpPr>
            <a:spLocks noGrp="1"/>
          </p:cNvSpPr>
          <p:nvPr>
            <p:ph type="sldNum" sz="quarter" idx="10"/>
          </p:nvPr>
        </p:nvSpPr>
        <p:spPr/>
        <p:txBody>
          <a:bodyPr/>
          <a:lstStyle/>
          <a:p>
            <a:fld id="{024D3477-E0C5-4078-9113-F7E44D2DE7E9}" type="slidenum">
              <a:rPr lang="en-US" smtClean="0"/>
              <a:t>10</a:t>
            </a:fld>
            <a:endParaRPr lang="en-US"/>
          </a:p>
        </p:txBody>
      </p:sp>
    </p:spTree>
    <p:extLst>
      <p:ext uri="{BB962C8B-B14F-4D97-AF65-F5344CB8AC3E}">
        <p14:creationId xmlns:p14="http://schemas.microsoft.com/office/powerpoint/2010/main" val="2591223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1520"/>
            <a:ext cx="7772400" cy="1470025"/>
          </a:xfrm>
          <a:effectLst>
            <a:outerShdw blurRad="50800" dist="38100" dir="2700000" algn="tl" rotWithShape="0">
              <a:prstClr val="black">
                <a:alpha val="40000"/>
              </a:prstClr>
            </a:outerShdw>
          </a:effectLst>
        </p:spPr>
        <p:txBody>
          <a:bodyPr/>
          <a:lstStyle>
            <a:lvl1pPr>
              <a:lnSpc>
                <a:spcPct val="80000"/>
              </a:lnSpc>
              <a:defRPr>
                <a:latin typeface="Calibri" panose="020F0502020204030204" pitchFamily="34" charset="0"/>
                <a:ea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685800" y="2377440"/>
            <a:ext cx="7772400" cy="1752600"/>
          </a:xfrm>
        </p:spPr>
        <p:txBody>
          <a:bodyPr/>
          <a:lstStyle>
            <a:lvl1pPr marL="0" indent="0" algn="r">
              <a:buNone/>
              <a:defRPr sz="3200" b="0">
                <a:latin typeface="Calibri" panose="020F0502020204030204" pitchFamily="34" charset="0"/>
                <a:ea typeface="Calibri" panose="020F0502020204030204" pitchFamily="34" charset="0"/>
                <a:cs typeface="Calibri" panose="020F05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Slide Number Placeholder 3"/>
          <p:cNvSpPr>
            <a:spLocks noGrp="1"/>
          </p:cNvSpPr>
          <p:nvPr>
            <p:ph type="sldNum" sz="quarter" idx="10"/>
          </p:nvPr>
        </p:nvSpPr>
        <p:spPr/>
        <p:txBody>
          <a:bodyPr/>
          <a:lstStyle/>
          <a:p>
            <a:fld id="{DD885E81-BA38-47C8-A5B8-10943A3815FF}" type="slidenum">
              <a:rPr lang="en-US" smtClean="0"/>
              <a:t>‹#›</a:t>
            </a:fld>
            <a:endParaRPr lang="en-US"/>
          </a:p>
        </p:txBody>
      </p:sp>
    </p:spTree>
    <p:extLst>
      <p:ext uri="{BB962C8B-B14F-4D97-AF65-F5344CB8AC3E}">
        <p14:creationId xmlns:p14="http://schemas.microsoft.com/office/powerpoint/2010/main" val="63272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96875" y="1362075"/>
            <a:ext cx="8366125" cy="4972050"/>
          </a:xfrm>
        </p:spPr>
        <p:txBody>
          <a:bodyPr/>
          <a:lstStyle>
            <a:lvl1pPr>
              <a:defRPr sz="2600" b="0"/>
            </a:lvl1pPr>
            <a:lvl2pPr>
              <a:defRPr sz="2200"/>
            </a:lvl2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DD885E81-BA38-47C8-A5B8-10943A3815FF}" type="slidenum">
              <a:rPr lang="en-US" smtClean="0"/>
              <a:t>‹#›</a:t>
            </a:fld>
            <a:endParaRPr lang="en-US"/>
          </a:p>
        </p:txBody>
      </p:sp>
    </p:spTree>
    <p:extLst>
      <p:ext uri="{BB962C8B-B14F-4D97-AF65-F5344CB8AC3E}">
        <p14:creationId xmlns:p14="http://schemas.microsoft.com/office/powerpoint/2010/main" val="271853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57018"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DD885E81-BA38-47C8-A5B8-10943A3815FF}" type="slidenum">
              <a:rPr lang="en-US" smtClean="0"/>
              <a:t>‹#›</a:t>
            </a:fld>
            <a:endParaRPr lang="en-US"/>
          </a:p>
        </p:txBody>
      </p:sp>
      <p:sp>
        <p:nvSpPr>
          <p:cNvPr id="5" name="Content Placeholder 2"/>
          <p:cNvSpPr>
            <a:spLocks noGrp="1"/>
          </p:cNvSpPr>
          <p:nvPr>
            <p:ph idx="11"/>
          </p:nvPr>
        </p:nvSpPr>
        <p:spPr>
          <a:xfrm>
            <a:off x="4648200"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911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38912"/>
            <a:ext cx="8405238" cy="762000"/>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D885E81-BA38-47C8-A5B8-10943A3815FF}" type="slidenum">
              <a:rPr lang="en-US" smtClean="0"/>
              <a:t>‹#›</a:t>
            </a:fld>
            <a:endParaRPr lang="en-US"/>
          </a:p>
        </p:txBody>
      </p:sp>
    </p:spTree>
    <p:extLst>
      <p:ext uri="{BB962C8B-B14F-4D97-AF65-F5344CB8AC3E}">
        <p14:creationId xmlns:p14="http://schemas.microsoft.com/office/powerpoint/2010/main" val="148062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D885E81-BA38-47C8-A5B8-10943A3815FF}" type="slidenum">
              <a:rPr lang="en-US" smtClean="0"/>
              <a:t>‹#›</a:t>
            </a:fld>
            <a:endParaRPr lang="en-US"/>
          </a:p>
        </p:txBody>
      </p:sp>
    </p:spTree>
    <p:extLst>
      <p:ext uri="{BB962C8B-B14F-4D97-AF65-F5344CB8AC3E}">
        <p14:creationId xmlns:p14="http://schemas.microsoft.com/office/powerpoint/2010/main" val="656784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838891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83661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4"/>
          </p:nvPr>
        </p:nvSpPr>
        <p:spPr>
          <a:xfrm>
            <a:off x="8534400" y="6492875"/>
            <a:ext cx="609600" cy="365125"/>
          </a:xfrm>
          <a:prstGeom prst="rect">
            <a:avLst/>
          </a:prstGeom>
        </p:spPr>
        <p:txBody>
          <a:bodyPr vert="horz" lIns="91440" tIns="45720" rIns="91440" bIns="45720" rtlCol="0" anchor="ctr"/>
          <a:lstStyle>
            <a:lvl1pPr algn="ctr">
              <a:defRPr sz="1200" b="1">
                <a:solidFill>
                  <a:srgbClr val="4B2A85"/>
                </a:solidFill>
                <a:latin typeface="Calibri" pitchFamily="34" charset="0"/>
                <a:cs typeface="Calibri" pitchFamily="34" charset="0"/>
              </a:defRPr>
            </a:lvl1pPr>
          </a:lstStyle>
          <a:p>
            <a:fld id="{DD885E81-BA38-47C8-A5B8-10943A3815FF}" type="slidenum">
              <a:rPr lang="en-US" smtClean="0"/>
              <a:t>‹#›</a:t>
            </a:fld>
            <a:endParaRPr lang="en-US"/>
          </a:p>
        </p:txBody>
      </p:sp>
      <p:sp>
        <p:nvSpPr>
          <p:cNvPr id="9" name="Rectangle 8"/>
          <p:cNvSpPr>
            <a:spLocks noChangeArrowheads="1"/>
          </p:cNvSpPr>
          <p:nvPr/>
        </p:nvSpPr>
        <p:spPr bwMode="auto">
          <a:xfrm>
            <a:off x="0" y="0"/>
            <a:ext cx="9144000" cy="228600"/>
          </a:xfrm>
          <a:prstGeom prst="rect">
            <a:avLst/>
          </a:prstGeom>
          <a:solidFill>
            <a:srgbClr val="4B2A85"/>
          </a:solidFill>
          <a:ln w="9525">
            <a:noFill/>
            <a:miter lim="800000"/>
            <a:headEnd/>
            <a:tailEnd/>
          </a:ln>
          <a:effectLst/>
        </p:spPr>
        <p:txBody>
          <a:bodyPr wrap="none" anchor="ctr"/>
          <a:lstStyle/>
          <a:p>
            <a:pPr algn="ctr">
              <a:defRPr/>
            </a:pPr>
            <a:endParaRPr lang="en-US" b="0" dirty="0">
              <a:latin typeface="Times New Roman" pitchFamily="18"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6376" y="25342"/>
            <a:ext cx="2150721" cy="169037"/>
          </a:xfrm>
          <a:prstGeom prst="rect">
            <a:avLst/>
          </a:prstGeom>
        </p:spPr>
      </p:pic>
      <p:sp>
        <p:nvSpPr>
          <p:cNvPr id="13" name="TextBox 12"/>
          <p:cNvSpPr txBox="1"/>
          <p:nvPr/>
        </p:nvSpPr>
        <p:spPr>
          <a:xfrm>
            <a:off x="7749066" y="27429"/>
            <a:ext cx="1394934" cy="169277"/>
          </a:xfrm>
          <a:prstGeom prst="rect">
            <a:avLst/>
          </a:prstGeom>
          <a:noFill/>
        </p:spPr>
        <p:txBody>
          <a:bodyPr wrap="none" tIns="0" bIns="0" rtlCol="0" anchor="ctr" anchorCtr="0">
            <a:spAutoFit/>
          </a:bodyPr>
          <a:lstStyle/>
          <a:p>
            <a:pPr algn="r"/>
            <a:r>
              <a:rPr lang="en-US" sz="1100" b="0" i="0" dirty="0">
                <a:solidFill>
                  <a:schemeClr val="bg1"/>
                </a:solidFill>
                <a:latin typeface="Calibri" panose="020F0502020204030204" pitchFamily="34" charset="0"/>
                <a:ea typeface="Roboto Regular" charset="0"/>
                <a:cs typeface="Calibri" panose="020F0502020204030204" pitchFamily="34" charset="0"/>
              </a:rPr>
              <a:t>CSE333</a:t>
            </a:r>
            <a:r>
              <a:rPr lang="en-US" sz="1100" b="0" i="0" baseline="0" dirty="0">
                <a:solidFill>
                  <a:schemeClr val="bg1"/>
                </a:solidFill>
                <a:latin typeface="Calibri" panose="020F0502020204030204" pitchFamily="34" charset="0"/>
                <a:ea typeface="Roboto Regular" charset="0"/>
                <a:cs typeface="Calibri" panose="020F0502020204030204" pitchFamily="34" charset="0"/>
              </a:rPr>
              <a:t>, </a:t>
            </a:r>
            <a:r>
              <a:rPr lang="en-US" sz="1100" b="0" i="0" dirty="0">
                <a:solidFill>
                  <a:schemeClr val="bg1"/>
                </a:solidFill>
                <a:latin typeface="Calibri" panose="020F0502020204030204" pitchFamily="34" charset="0"/>
                <a:ea typeface="Roboto Regular" charset="0"/>
                <a:cs typeface="Calibri" panose="020F0502020204030204" pitchFamily="34" charset="0"/>
              </a:rPr>
              <a:t>Spring 2020</a:t>
            </a:r>
          </a:p>
        </p:txBody>
      </p:sp>
      <p:sp>
        <p:nvSpPr>
          <p:cNvPr id="17" name="TextBox 16"/>
          <p:cNvSpPr txBox="1"/>
          <p:nvPr/>
        </p:nvSpPr>
        <p:spPr>
          <a:xfrm>
            <a:off x="3809634" y="27429"/>
            <a:ext cx="1524776" cy="169277"/>
          </a:xfrm>
          <a:prstGeom prst="rect">
            <a:avLst/>
          </a:prstGeom>
          <a:noFill/>
        </p:spPr>
        <p:txBody>
          <a:bodyPr wrap="none" tIns="0" bIns="0" rtlCol="0" anchor="ctr" anchorCtr="0">
            <a:spAutoFit/>
          </a:bodyPr>
          <a:lstStyle/>
          <a:p>
            <a:pPr algn="ctr"/>
            <a:r>
              <a:rPr lang="en-US" sz="1100" b="0" i="0" dirty="0">
                <a:solidFill>
                  <a:schemeClr val="bg1"/>
                </a:solidFill>
                <a:latin typeface="Calibri" panose="020F0502020204030204" pitchFamily="34" charset="0"/>
                <a:ea typeface="Roboto Regular" charset="0"/>
                <a:cs typeface="Calibri" panose="020F0502020204030204" pitchFamily="34" charset="0"/>
              </a:rPr>
              <a:t>L25:  Concurrency Intro</a:t>
            </a:r>
          </a:p>
        </p:txBody>
      </p:sp>
    </p:spTree>
    <p:extLst>
      <p:ext uri="{BB962C8B-B14F-4D97-AF65-F5344CB8AC3E}">
        <p14:creationId xmlns:p14="http://schemas.microsoft.com/office/powerpoint/2010/main" val="305690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marL="119063" indent="-119063" algn="l" rtl="0" eaLnBrk="1" fontAlgn="base" hangingPunct="1">
        <a:spcBef>
          <a:spcPct val="0"/>
        </a:spcBef>
        <a:spcAft>
          <a:spcPct val="0"/>
        </a:spcAft>
        <a:defRPr sz="36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lnSpc>
          <a:spcPct val="108000"/>
        </a:lnSpc>
        <a:spcBef>
          <a:spcPct val="20000"/>
        </a:spcBef>
        <a:spcAft>
          <a:spcPct val="0"/>
        </a:spcAft>
        <a:buClr>
          <a:srgbClr val="4B2A85"/>
        </a:buClr>
        <a:buSzPct val="60000"/>
        <a:buFont typeface="Wingdings" panose="05000000000000000000" pitchFamily="2" charset="2"/>
        <a:buChar char="v"/>
        <a:defRPr sz="26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649224" indent="-285750" algn="l" rtl="0" eaLnBrk="1" fontAlgn="base" hangingPunct="1">
        <a:lnSpc>
          <a:spcPct val="108000"/>
        </a:lnSpc>
        <a:spcBef>
          <a:spcPct val="20000"/>
        </a:spcBef>
        <a:spcAft>
          <a:spcPct val="0"/>
        </a:spcAft>
        <a:buClr>
          <a:srgbClr val="4B2A85"/>
        </a:buClr>
        <a:buSzPct val="110000"/>
        <a:buFont typeface="Wingdings" pitchFamily="2" charset="2"/>
        <a:buChar char="§"/>
        <a:defRPr sz="2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914400" indent="-228600" algn="l" rtl="0" eaLnBrk="1" fontAlgn="base" hangingPunct="1">
        <a:lnSpc>
          <a:spcPct val="108000"/>
        </a:lnSpc>
        <a:spcBef>
          <a:spcPct val="20000"/>
        </a:spcBef>
        <a:spcAft>
          <a:spcPct val="0"/>
        </a:spcAft>
        <a:buClr>
          <a:srgbClr val="4B2A85"/>
        </a:buClr>
        <a:buSzPct val="80000"/>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170432" indent="-228600" algn="l" rtl="0" eaLnBrk="1" fontAlgn="base" hangingPunct="1">
        <a:lnSpc>
          <a:spcPct val="108000"/>
        </a:lnSpc>
        <a:spcBef>
          <a:spcPct val="20000"/>
        </a:spcBef>
        <a:spcAft>
          <a:spcPct val="0"/>
        </a:spcAft>
        <a:buClr>
          <a:srgbClr val="4B2A85"/>
        </a:buClr>
        <a:buChar char="–"/>
        <a:defRPr sz="18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444752" indent="-228600" algn="l" rtl="0" eaLnBrk="1" fontAlgn="base" hangingPunct="1">
        <a:lnSpc>
          <a:spcPct val="108000"/>
        </a:lnSpc>
        <a:spcBef>
          <a:spcPct val="20000"/>
        </a:spcBef>
        <a:spcAft>
          <a:spcPct val="0"/>
        </a:spcAft>
        <a:buClr>
          <a:srgbClr val="4B2A85"/>
        </a:buClr>
        <a:buChar char="»"/>
        <a:defRPr sz="18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1588" indent="-1588"/>
            <a:r>
              <a:rPr lang="en-US" sz="4000" dirty="0"/>
              <a:t>Introduction to Concurrency</a:t>
            </a:r>
            <a:br>
              <a:rPr lang="en-US" sz="4000" dirty="0"/>
            </a:br>
            <a:r>
              <a:rPr lang="en-US" sz="2800" b="0" dirty="0">
                <a:ea typeface="CMU Bright" panose="02000603000000000000" pitchFamily="2" charset="0"/>
              </a:rPr>
              <a:t>CSE 333 Spring 2020</a:t>
            </a:r>
            <a:endParaRPr lang="en-US" sz="3200" dirty="0">
              <a:ea typeface="CMU Bright" panose="02000603000000000000" pitchFamily="2" charset="0"/>
            </a:endParaRPr>
          </a:p>
        </p:txBody>
      </p:sp>
      <p:sp>
        <p:nvSpPr>
          <p:cNvPr id="3" name="Subtitle 2"/>
          <p:cNvSpPr>
            <a:spLocks noGrp="1"/>
          </p:cNvSpPr>
          <p:nvPr>
            <p:ph type="subTitle" idx="1"/>
          </p:nvPr>
        </p:nvSpPr>
        <p:spPr>
          <a:xfrm>
            <a:off x="685800" y="2377440"/>
            <a:ext cx="7772400" cy="2860040"/>
          </a:xfrm>
        </p:spPr>
        <p:txBody>
          <a:bodyPr/>
          <a:lstStyle/>
          <a:p>
            <a:pPr algn="l"/>
            <a:r>
              <a:rPr lang="en-US" sz="2400" b="1" dirty="0">
                <a:ea typeface="CMU Bright" panose="02000603000000000000" pitchFamily="2" charset="0"/>
              </a:rPr>
              <a:t>Instructor:</a:t>
            </a:r>
            <a:r>
              <a:rPr lang="en-US" sz="2400" dirty="0">
                <a:ea typeface="CMU Bright" panose="02000603000000000000" pitchFamily="2" charset="0"/>
              </a:rPr>
              <a:t>	Hal Perkins</a:t>
            </a:r>
          </a:p>
          <a:p>
            <a:pPr algn="l"/>
            <a:r>
              <a:rPr lang="en-US" sz="2400" b="1" dirty="0">
                <a:ea typeface="CMU Bright" panose="02000603000000000000" pitchFamily="2" charset="0"/>
              </a:rPr>
              <a:t>Guest Lecturer: </a:t>
            </a:r>
            <a:r>
              <a:rPr lang="en-US" sz="2400" dirty="0">
                <a:ea typeface="CMU Bright" panose="02000603000000000000" pitchFamily="2" charset="0"/>
              </a:rPr>
              <a:t> </a:t>
            </a:r>
            <a:r>
              <a:rPr lang="en-US" sz="2400" u="sng" dirty="0">
                <a:ea typeface="CMU Bright" panose="02000603000000000000" pitchFamily="2" charset="0"/>
              </a:rPr>
              <a:t>Travis McGaha</a:t>
            </a:r>
            <a:endParaRPr lang="en-US" sz="2400" b="1" u="sng" dirty="0">
              <a:ea typeface="CMU Bright" panose="02000603000000000000" pitchFamily="2" charset="0"/>
            </a:endParaRPr>
          </a:p>
          <a:p>
            <a:pPr algn="l"/>
            <a:endParaRPr lang="en-US" sz="2400" dirty="0">
              <a:ea typeface="CMU Bright" panose="02000603000000000000" pitchFamily="2" charset="0"/>
            </a:endParaRPr>
          </a:p>
          <a:p>
            <a:pPr algn="l"/>
            <a:r>
              <a:rPr lang="en-US" sz="2000" b="1" dirty="0">
                <a:ea typeface="CMU Bright" panose="02000603000000000000" pitchFamily="2" charset="0"/>
              </a:rPr>
              <a:t>Teaching Assistants:</a:t>
            </a:r>
          </a:p>
          <a:p>
            <a:pPr algn="l">
              <a:tabLst>
                <a:tab pos="2289175" algn="l"/>
                <a:tab pos="4572000" algn="l"/>
              </a:tabLst>
            </a:pPr>
            <a:r>
              <a:rPr lang="en-US" sz="2000" dirty="0"/>
              <a:t>Ramya </a:t>
            </a:r>
            <a:r>
              <a:rPr lang="en-US" sz="2000" dirty="0" err="1"/>
              <a:t>Challa</a:t>
            </a:r>
            <a:r>
              <a:rPr lang="en-US" sz="2000" dirty="0"/>
              <a:t>	</a:t>
            </a:r>
            <a:r>
              <a:rPr lang="en-US" sz="2000" dirty="0" err="1"/>
              <a:t>Mengqi</a:t>
            </a:r>
            <a:r>
              <a:rPr lang="en-US" sz="2000" dirty="0"/>
              <a:t> Chen	John </a:t>
            </a:r>
            <a:r>
              <a:rPr lang="en-US" sz="2000" dirty="0" err="1"/>
              <a:t>Depaszthory</a:t>
            </a:r>
            <a:br>
              <a:rPr lang="en-US" sz="2000" dirty="0"/>
            </a:br>
            <a:r>
              <a:rPr lang="en-US" sz="2000" dirty="0"/>
              <a:t>Greg Guo 	Zachary Keyes	CJ Lin</a:t>
            </a:r>
            <a:br>
              <a:rPr lang="en-US" sz="2000" dirty="0"/>
            </a:br>
            <a:r>
              <a:rPr lang="en-US" sz="2000" dirty="0"/>
              <a:t>Travis McGaha	Arjun Singh	</a:t>
            </a:r>
            <a:r>
              <a:rPr lang="en-US" sz="2000" dirty="0" err="1"/>
              <a:t>Guramrit</a:t>
            </a:r>
            <a:r>
              <a:rPr lang="en-US" sz="2000" dirty="0"/>
              <a:t> Singh</a:t>
            </a:r>
            <a:br>
              <a:rPr lang="en-US" sz="2000" dirty="0"/>
            </a:br>
            <a:r>
              <a:rPr lang="en-US" sz="2000" dirty="0"/>
              <a:t>Cosmo Wang	</a:t>
            </a:r>
            <a:r>
              <a:rPr lang="en-US" sz="2000" dirty="0" err="1"/>
              <a:t>Yifan</a:t>
            </a:r>
            <a:r>
              <a:rPr lang="en-US" sz="2000" dirty="0"/>
              <a:t> Xu	Robin Yang </a:t>
            </a:r>
            <a:br>
              <a:rPr lang="en-US" sz="2000" dirty="0"/>
            </a:br>
            <a:r>
              <a:rPr lang="en-US" sz="2000" dirty="0" err="1"/>
              <a:t>Haoran</a:t>
            </a:r>
            <a:r>
              <a:rPr lang="en-US" sz="2000" dirty="0"/>
              <a:t> Yu	Velocity Yu</a:t>
            </a:r>
          </a:p>
        </p:txBody>
      </p:sp>
    </p:spTree>
    <p:extLst>
      <p:ext uri="{BB962C8B-B14F-4D97-AF65-F5344CB8AC3E}">
        <p14:creationId xmlns:p14="http://schemas.microsoft.com/office/powerpoint/2010/main" val="327035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Queries – Simplified</a:t>
            </a:r>
          </a:p>
        </p:txBody>
      </p:sp>
      <p:sp>
        <p:nvSpPr>
          <p:cNvPr id="4" name="Slide Number Placeholder 3"/>
          <p:cNvSpPr>
            <a:spLocks noGrp="1"/>
          </p:cNvSpPr>
          <p:nvPr>
            <p:ph type="sldNum" sz="quarter" idx="10"/>
          </p:nvPr>
        </p:nvSpPr>
        <p:spPr/>
        <p:txBody>
          <a:bodyPr/>
          <a:lstStyle/>
          <a:p>
            <a:fld id="{DD885E81-BA38-47C8-A5B8-10943A3815FF}" type="slidenum">
              <a:rPr lang="en-US" smtClean="0"/>
              <a:t>10</a:t>
            </a:fld>
            <a:endParaRPr lang="en-US"/>
          </a:p>
        </p:txBody>
      </p:sp>
      <p:graphicFrame>
        <p:nvGraphicFramePr>
          <p:cNvPr id="5" name="Table 4"/>
          <p:cNvGraphicFramePr>
            <a:graphicFrameLocks noGrp="1"/>
          </p:cNvGraphicFramePr>
          <p:nvPr/>
        </p:nvGraphicFramePr>
        <p:xfrm>
          <a:off x="182880" y="34747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3108960" y="25603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6035040" y="16459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48640" y="5486399"/>
            <a:ext cx="8046720" cy="369332"/>
            <a:chOff x="548640" y="5486399"/>
            <a:chExt cx="8046720" cy="369332"/>
          </a:xfrm>
        </p:grpSpPr>
        <p:cxnSp>
          <p:nvCxnSpPr>
            <p:cNvPr id="10" name="Straight Arrow Connector 9"/>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11" name="TextBox 10"/>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sp>
        <p:nvSpPr>
          <p:cNvPr id="12" name="TextBox 11"/>
          <p:cNvSpPr txBox="1"/>
          <p:nvPr/>
        </p:nvSpPr>
        <p:spPr>
          <a:xfrm>
            <a:off x="3108960" y="38404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2</a:t>
            </a:r>
          </a:p>
        </p:txBody>
      </p:sp>
      <p:sp>
        <p:nvSpPr>
          <p:cNvPr id="13" name="TextBox 12"/>
          <p:cNvSpPr txBox="1"/>
          <p:nvPr/>
        </p:nvSpPr>
        <p:spPr>
          <a:xfrm>
            <a:off x="6035040" y="29260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3</a:t>
            </a:r>
          </a:p>
        </p:txBody>
      </p:sp>
      <p:sp>
        <p:nvSpPr>
          <p:cNvPr id="14" name="TextBox 13"/>
          <p:cNvSpPr txBox="1"/>
          <p:nvPr/>
        </p:nvSpPr>
        <p:spPr>
          <a:xfrm>
            <a:off x="182880" y="47548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1</a:t>
            </a:r>
          </a:p>
        </p:txBody>
      </p:sp>
    </p:spTree>
    <p:extLst>
      <p:ext uri="{BB962C8B-B14F-4D97-AF65-F5344CB8AC3E}">
        <p14:creationId xmlns:p14="http://schemas.microsoft.com/office/powerpoint/2010/main" val="2976374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Queries: To Scale</a:t>
            </a:r>
          </a:p>
        </p:txBody>
      </p:sp>
      <p:sp>
        <p:nvSpPr>
          <p:cNvPr id="4" name="Slide Number Placeholder 3"/>
          <p:cNvSpPr>
            <a:spLocks noGrp="1"/>
          </p:cNvSpPr>
          <p:nvPr>
            <p:ph type="sldNum" sz="quarter" idx="10"/>
          </p:nvPr>
        </p:nvSpPr>
        <p:spPr/>
        <p:txBody>
          <a:bodyPr/>
          <a:lstStyle/>
          <a:p>
            <a:fld id="{DD885E81-BA38-47C8-A5B8-10943A3815FF}" type="slidenum">
              <a:rPr lang="en-US" smtClean="0"/>
              <a:t>11</a:t>
            </a:fld>
            <a:endParaRPr lang="en-US"/>
          </a:p>
        </p:txBody>
      </p:sp>
      <p:graphicFrame>
        <p:nvGraphicFramePr>
          <p:cNvPr id="5" name="Table 4"/>
          <p:cNvGraphicFramePr>
            <a:graphicFrameLocks noGrp="1"/>
          </p:cNvGraphicFramePr>
          <p:nvPr/>
        </p:nvGraphicFramePr>
        <p:xfrm>
          <a:off x="182880" y="3474720"/>
          <a:ext cx="2926080" cy="1280160"/>
        </p:xfrm>
        <a:graphic>
          <a:graphicData uri="http://schemas.openxmlformats.org/drawingml/2006/table">
            <a:tbl>
              <a:tblPr firstRow="1" bandRow="1">
                <a:tableStyleId>{5940675A-B579-460E-94D1-54222C63F5DA}</a:tableStyleId>
              </a:tblPr>
              <a:tblGrid>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3"/>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48640" y="5486399"/>
            <a:ext cx="8046720" cy="369332"/>
            <a:chOff x="548640" y="5486399"/>
            <a:chExt cx="8046720" cy="369332"/>
          </a:xfrm>
        </p:grpSpPr>
        <p:cxnSp>
          <p:nvCxnSpPr>
            <p:cNvPr id="10" name="Straight Arrow Connector 9"/>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11" name="TextBox 10"/>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sp>
        <p:nvSpPr>
          <p:cNvPr id="12" name="TextBox 11"/>
          <p:cNvSpPr txBox="1"/>
          <p:nvPr/>
        </p:nvSpPr>
        <p:spPr>
          <a:xfrm>
            <a:off x="3108960" y="38404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2</a:t>
            </a:r>
          </a:p>
        </p:txBody>
      </p:sp>
      <p:sp>
        <p:nvSpPr>
          <p:cNvPr id="14" name="TextBox 13"/>
          <p:cNvSpPr txBox="1"/>
          <p:nvPr/>
        </p:nvSpPr>
        <p:spPr>
          <a:xfrm>
            <a:off x="182880" y="47548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1</a:t>
            </a:r>
          </a:p>
        </p:txBody>
      </p:sp>
      <p:graphicFrame>
        <p:nvGraphicFramePr>
          <p:cNvPr id="15" name="Table 14">
            <a:extLst>
              <a:ext uri="{FF2B5EF4-FFF2-40B4-BE49-F238E27FC236}">
                <a16:creationId xmlns:a16="http://schemas.microsoft.com/office/drawing/2014/main" id="{37B83931-CC90-4AC2-8CFF-D24F6E26B0E7}"/>
              </a:ext>
            </a:extLst>
          </p:cNvPr>
          <p:cNvGraphicFramePr>
            <a:graphicFrameLocks noGrp="1"/>
          </p:cNvGraphicFramePr>
          <p:nvPr/>
        </p:nvGraphicFramePr>
        <p:xfrm>
          <a:off x="3096969" y="2593662"/>
          <a:ext cx="2926080" cy="1280160"/>
        </p:xfrm>
        <a:graphic>
          <a:graphicData uri="http://schemas.openxmlformats.org/drawingml/2006/table">
            <a:tbl>
              <a:tblPr firstRow="1" bandRow="1">
                <a:tableStyleId>{5940675A-B579-460E-94D1-54222C63F5DA}</a:tableStyleId>
              </a:tblPr>
              <a:tblGrid>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3"/>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extLst>
                  <a:ext uri="{0D108BD9-81ED-4DB2-BD59-A6C34878D82A}">
                    <a16:rowId xmlns:a16="http://schemas.microsoft.com/office/drawing/2014/main" val="10000"/>
                  </a:ext>
                </a:extLst>
              </a:tr>
            </a:tbl>
          </a:graphicData>
        </a:graphic>
      </p:graphicFrame>
      <p:graphicFrame>
        <p:nvGraphicFramePr>
          <p:cNvPr id="16" name="Table 15">
            <a:extLst>
              <a:ext uri="{FF2B5EF4-FFF2-40B4-BE49-F238E27FC236}">
                <a16:creationId xmlns:a16="http://schemas.microsoft.com/office/drawing/2014/main" id="{116BF64E-6486-4CEA-85CD-F7D0BAB21A45}"/>
              </a:ext>
            </a:extLst>
          </p:cNvPr>
          <p:cNvGraphicFramePr>
            <a:graphicFrameLocks noGrp="1"/>
          </p:cNvGraphicFramePr>
          <p:nvPr/>
        </p:nvGraphicFramePr>
        <p:xfrm>
          <a:off x="6035040" y="1639946"/>
          <a:ext cx="2926080" cy="1280160"/>
        </p:xfrm>
        <a:graphic>
          <a:graphicData uri="http://schemas.openxmlformats.org/drawingml/2006/table">
            <a:tbl>
              <a:tblPr firstRow="1" bandRow="1">
                <a:tableStyleId>{5940675A-B579-460E-94D1-54222C63F5DA}</a:tableStyleId>
              </a:tblPr>
              <a:tblGrid>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3"/>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extLst>
                  <a:ext uri="{0D108BD9-81ED-4DB2-BD59-A6C34878D82A}">
                    <a16:rowId xmlns:a16="http://schemas.microsoft.com/office/drawing/2014/main" val="10000"/>
                  </a:ext>
                </a:extLst>
              </a:tr>
            </a:tbl>
          </a:graphicData>
        </a:graphic>
      </p:graphicFrame>
      <p:sp>
        <p:nvSpPr>
          <p:cNvPr id="13" name="TextBox 12">
            <a:extLst>
              <a:ext uri="{FF2B5EF4-FFF2-40B4-BE49-F238E27FC236}">
                <a16:creationId xmlns:a16="http://schemas.microsoft.com/office/drawing/2014/main" id="{9D3A2BEB-633F-4ACB-BE8E-D2A979857BDF}"/>
              </a:ext>
            </a:extLst>
          </p:cNvPr>
          <p:cNvSpPr txBox="1"/>
          <p:nvPr/>
        </p:nvSpPr>
        <p:spPr>
          <a:xfrm>
            <a:off x="6035040" y="29260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3</a:t>
            </a:r>
          </a:p>
        </p:txBody>
      </p:sp>
    </p:spTree>
    <p:extLst>
      <p:ext uri="{BB962C8B-B14F-4D97-AF65-F5344CB8AC3E}">
        <p14:creationId xmlns:p14="http://schemas.microsoft.com/office/powerpoint/2010/main" val="2501379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Search Architecture</a:t>
            </a:r>
          </a:p>
        </p:txBody>
      </p:sp>
      <p:sp>
        <p:nvSpPr>
          <p:cNvPr id="4" name="Slide Number Placeholder 3"/>
          <p:cNvSpPr>
            <a:spLocks noGrp="1"/>
          </p:cNvSpPr>
          <p:nvPr>
            <p:ph type="sldNum" sz="quarter" idx="10"/>
          </p:nvPr>
        </p:nvSpPr>
        <p:spPr/>
        <p:txBody>
          <a:bodyPr/>
          <a:lstStyle/>
          <a:p>
            <a:fld id="{DD885E81-BA38-47C8-A5B8-10943A3815FF}" type="slidenum">
              <a:rPr lang="en-US" smtClean="0"/>
              <a:t>12</a:t>
            </a:fld>
            <a:endParaRPr lang="en-US"/>
          </a:p>
        </p:txBody>
      </p:sp>
      <p:sp>
        <p:nvSpPr>
          <p:cNvPr id="45" name="Rectangle 44"/>
          <p:cNvSpPr/>
          <p:nvPr/>
        </p:nvSpPr>
        <p:spPr bwMode="auto">
          <a:xfrm>
            <a:off x="3840480" y="3502152"/>
            <a:ext cx="1463040" cy="822960"/>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solidFill>
                  <a:schemeClr val="bg1"/>
                </a:solidFill>
                <a:latin typeface="Calibri" panose="020F0502020204030204" pitchFamily="34" charset="0"/>
                <a:ea typeface="CMU Bright" panose="02000603000000000000" pitchFamily="2" charset="0"/>
                <a:cs typeface="Calibri" panose="020F0502020204030204" pitchFamily="34" charset="0"/>
              </a:rPr>
              <a:t>query processor</a:t>
            </a:r>
            <a:endParaRPr lang="en-US" b="1"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grpSp>
        <p:nvGrpSpPr>
          <p:cNvPr id="77" name="Group 76"/>
          <p:cNvGrpSpPr/>
          <p:nvPr/>
        </p:nvGrpSpPr>
        <p:grpSpPr>
          <a:xfrm>
            <a:off x="5340096" y="1828800"/>
            <a:ext cx="2340864" cy="4169664"/>
            <a:chOff x="5340096" y="1828800"/>
            <a:chExt cx="2340864" cy="4169664"/>
          </a:xfrm>
        </p:grpSpPr>
        <p:sp>
          <p:nvSpPr>
            <p:cNvPr id="38" name="Rectangle 37"/>
            <p:cNvSpPr/>
            <p:nvPr/>
          </p:nvSpPr>
          <p:spPr bwMode="auto">
            <a:xfrm>
              <a:off x="6583680" y="1828800"/>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sp>
          <p:nvSpPr>
            <p:cNvPr id="41" name="Rectangle 40"/>
            <p:cNvSpPr/>
            <p:nvPr/>
          </p:nvSpPr>
          <p:spPr bwMode="auto">
            <a:xfrm>
              <a:off x="6583680" y="2743200"/>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sp>
          <p:nvSpPr>
            <p:cNvPr id="42" name="Rectangle 41"/>
            <p:cNvSpPr/>
            <p:nvPr/>
          </p:nvSpPr>
          <p:spPr bwMode="auto">
            <a:xfrm>
              <a:off x="6583680" y="3657600"/>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sp>
          <p:nvSpPr>
            <p:cNvPr id="43" name="Rectangle 42"/>
            <p:cNvSpPr/>
            <p:nvPr/>
          </p:nvSpPr>
          <p:spPr bwMode="auto">
            <a:xfrm>
              <a:off x="6583680" y="4572644"/>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sp>
          <p:nvSpPr>
            <p:cNvPr id="44" name="Rectangle 43"/>
            <p:cNvSpPr/>
            <p:nvPr/>
          </p:nvSpPr>
          <p:spPr bwMode="auto">
            <a:xfrm>
              <a:off x="6583680" y="5486400"/>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cxnSp>
          <p:nvCxnSpPr>
            <p:cNvPr id="52" name="Straight Arrow Connector 51"/>
            <p:cNvCxnSpPr/>
            <p:nvPr/>
          </p:nvCxnSpPr>
          <p:spPr bwMode="auto">
            <a:xfrm flipV="1">
              <a:off x="5340096" y="2084832"/>
              <a:ext cx="1207008" cy="1463040"/>
            </a:xfrm>
            <a:prstGeom prst="straightConnector1">
              <a:avLst/>
            </a:prstGeom>
            <a:noFill/>
            <a:ln w="38100" cap="flat" cmpd="sng" algn="ctr">
              <a:solidFill>
                <a:srgbClr val="FFC000"/>
              </a:solidFill>
              <a:prstDash val="dash"/>
              <a:round/>
              <a:headEnd type="triangle" w="med" len="med"/>
              <a:tailEnd type="triangle"/>
            </a:ln>
            <a:effectLst/>
          </p:spPr>
        </p:cxnSp>
        <p:cxnSp>
          <p:nvCxnSpPr>
            <p:cNvPr id="53" name="Straight Arrow Connector 52"/>
            <p:cNvCxnSpPr/>
            <p:nvPr/>
          </p:nvCxnSpPr>
          <p:spPr bwMode="auto">
            <a:xfrm>
              <a:off x="5340096" y="3913632"/>
              <a:ext cx="1207008" cy="0"/>
            </a:xfrm>
            <a:prstGeom prst="straightConnector1">
              <a:avLst/>
            </a:prstGeom>
            <a:noFill/>
            <a:ln w="38100" cap="flat" cmpd="sng" algn="ctr">
              <a:solidFill>
                <a:srgbClr val="FFC000"/>
              </a:solidFill>
              <a:prstDash val="dash"/>
              <a:round/>
              <a:headEnd type="triangle" w="med" len="med"/>
              <a:tailEnd type="triangle"/>
            </a:ln>
            <a:effectLst/>
          </p:spPr>
        </p:cxnSp>
        <p:cxnSp>
          <p:nvCxnSpPr>
            <p:cNvPr id="54" name="Straight Arrow Connector 53"/>
            <p:cNvCxnSpPr/>
            <p:nvPr/>
          </p:nvCxnSpPr>
          <p:spPr bwMode="auto">
            <a:xfrm>
              <a:off x="5340096" y="4096512"/>
              <a:ext cx="1207008" cy="731520"/>
            </a:xfrm>
            <a:prstGeom prst="straightConnector1">
              <a:avLst/>
            </a:prstGeom>
            <a:noFill/>
            <a:ln w="38100" cap="flat" cmpd="sng" algn="ctr">
              <a:solidFill>
                <a:srgbClr val="FFC000"/>
              </a:solidFill>
              <a:prstDash val="dash"/>
              <a:round/>
              <a:headEnd type="triangle" w="med" len="med"/>
              <a:tailEnd type="triangle"/>
            </a:ln>
            <a:effectLst/>
          </p:spPr>
        </p:cxnSp>
        <p:cxnSp>
          <p:nvCxnSpPr>
            <p:cNvPr id="55" name="Straight Arrow Connector 54"/>
            <p:cNvCxnSpPr/>
            <p:nvPr/>
          </p:nvCxnSpPr>
          <p:spPr bwMode="auto">
            <a:xfrm>
              <a:off x="5340096" y="4279392"/>
              <a:ext cx="1207008" cy="1463040"/>
            </a:xfrm>
            <a:prstGeom prst="straightConnector1">
              <a:avLst/>
            </a:prstGeom>
            <a:noFill/>
            <a:ln w="38100" cap="flat" cmpd="sng" algn="ctr">
              <a:solidFill>
                <a:srgbClr val="FFC000"/>
              </a:solidFill>
              <a:prstDash val="dash"/>
              <a:round/>
              <a:headEnd type="triangle" w="med" len="med"/>
              <a:tailEnd type="triangle"/>
            </a:ln>
            <a:effectLst/>
          </p:spPr>
        </p:cxnSp>
        <p:cxnSp>
          <p:nvCxnSpPr>
            <p:cNvPr id="56" name="Straight Arrow Connector 55"/>
            <p:cNvCxnSpPr/>
            <p:nvPr/>
          </p:nvCxnSpPr>
          <p:spPr bwMode="auto">
            <a:xfrm flipV="1">
              <a:off x="5340096" y="2999232"/>
              <a:ext cx="1207008" cy="731520"/>
            </a:xfrm>
            <a:prstGeom prst="straightConnector1">
              <a:avLst/>
            </a:prstGeom>
            <a:noFill/>
            <a:ln w="38100" cap="flat" cmpd="sng" algn="ctr">
              <a:solidFill>
                <a:srgbClr val="FFC000"/>
              </a:solidFill>
              <a:prstDash val="dash"/>
              <a:round/>
              <a:headEnd type="triangle" w="med" len="med"/>
              <a:tailEnd type="triangle"/>
            </a:ln>
            <a:effectLst/>
          </p:spPr>
        </p:cxnSp>
      </p:grpSp>
      <p:grpSp>
        <p:nvGrpSpPr>
          <p:cNvPr id="76" name="Group 75"/>
          <p:cNvGrpSpPr/>
          <p:nvPr/>
        </p:nvGrpSpPr>
        <p:grpSpPr>
          <a:xfrm>
            <a:off x="1463040" y="2194560"/>
            <a:ext cx="2340864" cy="3438144"/>
            <a:chOff x="1463040" y="2194560"/>
            <a:chExt cx="2340864" cy="3438144"/>
          </a:xfrm>
        </p:grpSpPr>
        <p:sp>
          <p:nvSpPr>
            <p:cNvPr id="46" name="Rectangle 45"/>
            <p:cNvSpPr/>
            <p:nvPr/>
          </p:nvSpPr>
          <p:spPr bwMode="auto">
            <a:xfrm>
              <a:off x="1463040" y="3593592"/>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sp>
          <p:nvSpPr>
            <p:cNvPr id="49" name="Rectangle 48"/>
            <p:cNvSpPr/>
            <p:nvPr/>
          </p:nvSpPr>
          <p:spPr bwMode="auto">
            <a:xfrm>
              <a:off x="1463040" y="2194560"/>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sp>
          <p:nvSpPr>
            <p:cNvPr id="50" name="Rectangle 49"/>
            <p:cNvSpPr/>
            <p:nvPr/>
          </p:nvSpPr>
          <p:spPr bwMode="auto">
            <a:xfrm>
              <a:off x="1463040" y="4992624"/>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cxnSp>
          <p:nvCxnSpPr>
            <p:cNvPr id="69" name="Straight Arrow Connector 68"/>
            <p:cNvCxnSpPr/>
            <p:nvPr/>
          </p:nvCxnSpPr>
          <p:spPr bwMode="auto">
            <a:xfrm>
              <a:off x="2596896" y="2514600"/>
              <a:ext cx="1207008" cy="1124712"/>
            </a:xfrm>
            <a:prstGeom prst="straightConnector1">
              <a:avLst/>
            </a:prstGeom>
            <a:noFill/>
            <a:ln w="38100" cap="flat" cmpd="sng" algn="ctr">
              <a:solidFill>
                <a:schemeClr val="tx1"/>
              </a:solidFill>
              <a:prstDash val="solid"/>
              <a:round/>
              <a:headEnd type="none" w="med" len="med"/>
              <a:tailEnd type="triangle"/>
            </a:ln>
            <a:effectLst/>
          </p:spPr>
        </p:cxnSp>
        <p:cxnSp>
          <p:nvCxnSpPr>
            <p:cNvPr id="70" name="Straight Arrow Connector 69"/>
            <p:cNvCxnSpPr/>
            <p:nvPr/>
          </p:nvCxnSpPr>
          <p:spPr bwMode="auto">
            <a:xfrm>
              <a:off x="2596896" y="3913632"/>
              <a:ext cx="1207008" cy="0"/>
            </a:xfrm>
            <a:prstGeom prst="straightConnector1">
              <a:avLst/>
            </a:prstGeom>
            <a:noFill/>
            <a:ln w="38100" cap="flat" cmpd="sng" algn="ctr">
              <a:solidFill>
                <a:schemeClr val="tx1"/>
              </a:solidFill>
              <a:prstDash val="solid"/>
              <a:round/>
              <a:headEnd type="none" w="med" len="med"/>
              <a:tailEnd type="triangle"/>
            </a:ln>
            <a:effectLst/>
          </p:spPr>
        </p:cxnSp>
        <p:cxnSp>
          <p:nvCxnSpPr>
            <p:cNvPr id="71" name="Straight Arrow Connector 70"/>
            <p:cNvCxnSpPr/>
            <p:nvPr/>
          </p:nvCxnSpPr>
          <p:spPr bwMode="auto">
            <a:xfrm flipV="1">
              <a:off x="2596896" y="4187952"/>
              <a:ext cx="1207008" cy="1124712"/>
            </a:xfrm>
            <a:prstGeom prst="straightConnector1">
              <a:avLst/>
            </a:prstGeom>
            <a:noFill/>
            <a:ln w="381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16805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Clients – Simplified</a:t>
            </a:r>
          </a:p>
        </p:txBody>
      </p:sp>
      <p:sp>
        <p:nvSpPr>
          <p:cNvPr id="4" name="Slide Number Placeholder 3"/>
          <p:cNvSpPr>
            <a:spLocks noGrp="1"/>
          </p:cNvSpPr>
          <p:nvPr>
            <p:ph type="sldNum" sz="quarter" idx="10"/>
          </p:nvPr>
        </p:nvSpPr>
        <p:spPr/>
        <p:txBody>
          <a:bodyPr/>
          <a:lstStyle/>
          <a:p>
            <a:fld id="{DD885E81-BA38-47C8-A5B8-10943A3815FF}" type="slidenum">
              <a:rPr lang="en-US" smtClean="0"/>
              <a:t>13</a:t>
            </a:fld>
            <a:endParaRPr lang="en-US"/>
          </a:p>
        </p:txBody>
      </p:sp>
      <p:graphicFrame>
        <p:nvGraphicFramePr>
          <p:cNvPr id="5" name="Table 4"/>
          <p:cNvGraphicFramePr>
            <a:graphicFrameLocks noGrp="1"/>
          </p:cNvGraphicFramePr>
          <p:nvPr/>
        </p:nvGraphicFramePr>
        <p:xfrm>
          <a:off x="182880" y="34747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3108960" y="25603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6035040" y="1645920"/>
          <a:ext cx="292608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48640" y="5486399"/>
            <a:ext cx="8046720" cy="369332"/>
            <a:chOff x="548640" y="5486399"/>
            <a:chExt cx="8046720" cy="369332"/>
          </a:xfrm>
        </p:grpSpPr>
        <p:cxnSp>
          <p:nvCxnSpPr>
            <p:cNvPr id="10" name="Straight Arrow Connector 9"/>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11" name="TextBox 10"/>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sp>
        <p:nvSpPr>
          <p:cNvPr id="12" name="TextBox 11"/>
          <p:cNvSpPr txBox="1"/>
          <p:nvPr/>
        </p:nvSpPr>
        <p:spPr>
          <a:xfrm>
            <a:off x="3108960" y="38404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2</a:t>
            </a:r>
          </a:p>
        </p:txBody>
      </p:sp>
      <p:sp>
        <p:nvSpPr>
          <p:cNvPr id="13" name="TextBox 12"/>
          <p:cNvSpPr txBox="1"/>
          <p:nvPr/>
        </p:nvSpPr>
        <p:spPr>
          <a:xfrm>
            <a:off x="6035040" y="29260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3</a:t>
            </a:r>
          </a:p>
        </p:txBody>
      </p:sp>
      <p:sp>
        <p:nvSpPr>
          <p:cNvPr id="14" name="TextBox 13"/>
          <p:cNvSpPr txBox="1"/>
          <p:nvPr/>
        </p:nvSpPr>
        <p:spPr>
          <a:xfrm>
            <a:off x="182880" y="4754880"/>
            <a:ext cx="29260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1</a:t>
            </a:r>
          </a:p>
        </p:txBody>
      </p:sp>
      <p:grpSp>
        <p:nvGrpSpPr>
          <p:cNvPr id="27" name="Group 26"/>
          <p:cNvGrpSpPr/>
          <p:nvPr/>
        </p:nvGrpSpPr>
        <p:grpSpPr>
          <a:xfrm>
            <a:off x="548640" y="1716097"/>
            <a:ext cx="2122517" cy="1712903"/>
            <a:chOff x="548640" y="1716097"/>
            <a:chExt cx="2122517" cy="1712903"/>
          </a:xfrm>
        </p:grpSpPr>
        <p:sp>
          <p:nvSpPr>
            <p:cNvPr id="3" name="TextBox 2"/>
            <p:cNvSpPr txBox="1"/>
            <p:nvPr/>
          </p:nvSpPr>
          <p:spPr>
            <a:xfrm>
              <a:off x="548640" y="1716097"/>
              <a:ext cx="2122517" cy="923330"/>
            </a:xfrm>
            <a:prstGeom prst="rect">
              <a:avLst/>
            </a:prstGeom>
            <a:noFill/>
          </p:spPr>
          <p:txBody>
            <a:bodyPr wrap="square" rtlCol="0">
              <a:spAutoFit/>
            </a:bodyPr>
            <a:lstStyle/>
            <a:p>
              <a:pPr algn="ctr"/>
              <a:r>
                <a:rPr lang="en-US" dirty="0">
                  <a:latin typeface="Calibri" panose="020F0502020204030204" pitchFamily="34" charset="0"/>
                  <a:ea typeface="CMU Bright" panose="02000603000000000000" pitchFamily="2" charset="0"/>
                  <a:cs typeface="Calibri" panose="020F0502020204030204" pitchFamily="34" charset="0"/>
                </a:rPr>
                <a:t>The CPU is idle most of the time!</a:t>
              </a:r>
              <a:br>
                <a:rPr lang="en-US" dirty="0">
                  <a:latin typeface="Calibri" panose="020F0502020204030204" pitchFamily="34" charset="0"/>
                  <a:ea typeface="CMU Bright" panose="02000603000000000000" pitchFamily="2" charset="0"/>
                  <a:cs typeface="Calibri" panose="020F0502020204030204" pitchFamily="34" charset="0"/>
                </a:rPr>
              </a:br>
              <a:r>
                <a:rPr lang="en-US" dirty="0">
                  <a:latin typeface="Calibri" panose="020F0502020204030204" pitchFamily="34" charset="0"/>
                  <a:ea typeface="CMU Bright" panose="02000603000000000000" pitchFamily="2" charset="0"/>
                  <a:cs typeface="Calibri" panose="020F0502020204030204" pitchFamily="34" charset="0"/>
                </a:rPr>
                <a:t>(picture not to scale)</a:t>
              </a:r>
            </a:p>
          </p:txBody>
        </p:sp>
        <p:cxnSp>
          <p:nvCxnSpPr>
            <p:cNvPr id="17" name="Straight Arrow Connector 16"/>
            <p:cNvCxnSpPr>
              <a:cxnSpLocks/>
            </p:cNvCxnSpPr>
            <p:nvPr/>
          </p:nvCxnSpPr>
          <p:spPr bwMode="auto">
            <a:xfrm>
              <a:off x="2039389" y="2683763"/>
              <a:ext cx="262377" cy="745237"/>
            </a:xfrm>
            <a:prstGeom prst="straightConnector1">
              <a:avLst/>
            </a:prstGeom>
            <a:noFill/>
            <a:ln w="25400" cap="flat" cmpd="sng" algn="ctr">
              <a:solidFill>
                <a:schemeClr val="tx1"/>
              </a:solidFill>
              <a:prstDash val="solid"/>
              <a:round/>
              <a:headEnd type="none" w="med" len="med"/>
              <a:tailEnd type="triangle"/>
            </a:ln>
            <a:effectLst/>
          </p:spPr>
        </p:cxnSp>
        <p:cxnSp>
          <p:nvCxnSpPr>
            <p:cNvPr id="19" name="Straight Arrow Connector 18"/>
            <p:cNvCxnSpPr>
              <a:cxnSpLocks/>
            </p:cNvCxnSpPr>
            <p:nvPr/>
          </p:nvCxnSpPr>
          <p:spPr bwMode="auto">
            <a:xfrm flipH="1">
              <a:off x="1032641" y="2701368"/>
              <a:ext cx="131142" cy="727632"/>
            </a:xfrm>
            <a:prstGeom prst="straightConnector1">
              <a:avLst/>
            </a:prstGeom>
            <a:noFill/>
            <a:ln w="25400" cap="flat" cmpd="sng" algn="ctr">
              <a:solidFill>
                <a:schemeClr val="tx1"/>
              </a:solidFill>
              <a:prstDash val="solid"/>
              <a:round/>
              <a:headEnd type="none" w="med" len="med"/>
              <a:tailEnd type="triangle"/>
            </a:ln>
            <a:effectLst/>
          </p:spPr>
        </p:cxnSp>
      </p:grpSp>
      <p:grpSp>
        <p:nvGrpSpPr>
          <p:cNvPr id="26" name="Group 25"/>
          <p:cNvGrpSpPr/>
          <p:nvPr/>
        </p:nvGrpSpPr>
        <p:grpSpPr>
          <a:xfrm>
            <a:off x="3366654" y="1362224"/>
            <a:ext cx="2377440" cy="1115614"/>
            <a:chOff x="3366654" y="1362224"/>
            <a:chExt cx="2377440" cy="1115614"/>
          </a:xfrm>
        </p:grpSpPr>
        <p:sp>
          <p:nvSpPr>
            <p:cNvPr id="15" name="TextBox 14"/>
            <p:cNvSpPr txBox="1"/>
            <p:nvPr/>
          </p:nvSpPr>
          <p:spPr>
            <a:xfrm>
              <a:off x="3366654" y="1362224"/>
              <a:ext cx="2377440" cy="646331"/>
            </a:xfrm>
            <a:prstGeom prst="rect">
              <a:avLst/>
            </a:prstGeom>
            <a:noFill/>
          </p:spPr>
          <p:txBody>
            <a:bodyPr wrap="square" rtlCol="0">
              <a:spAutoFit/>
            </a:bodyPr>
            <a:lstStyle/>
            <a:p>
              <a:pPr algn="ctr"/>
              <a:r>
                <a:rPr lang="en-US" dirty="0">
                  <a:latin typeface="Calibri" panose="020F0502020204030204" pitchFamily="34" charset="0"/>
                  <a:ea typeface="CMU Bright" panose="02000603000000000000" pitchFamily="2" charset="0"/>
                  <a:cs typeface="Calibri" panose="020F0502020204030204" pitchFamily="34" charset="0"/>
                </a:rPr>
                <a:t>Only one I/O request at a time is “in flight”</a:t>
              </a:r>
            </a:p>
          </p:txBody>
        </p:sp>
        <p:cxnSp>
          <p:nvCxnSpPr>
            <p:cNvPr id="24" name="Straight Arrow Connector 23"/>
            <p:cNvCxnSpPr/>
            <p:nvPr/>
          </p:nvCxnSpPr>
          <p:spPr bwMode="auto">
            <a:xfrm flipH="1">
              <a:off x="4150822" y="1982451"/>
              <a:ext cx="213361" cy="495387"/>
            </a:xfrm>
            <a:prstGeom prst="straightConnector1">
              <a:avLst/>
            </a:prstGeom>
            <a:noFill/>
            <a:ln w="25400" cap="flat" cmpd="sng" algn="ctr">
              <a:solidFill>
                <a:schemeClr val="tx1"/>
              </a:solidFill>
              <a:prstDash val="solid"/>
              <a:round/>
              <a:headEnd type="none" w="med" len="med"/>
              <a:tailEnd type="triangle"/>
            </a:ln>
            <a:effectLst/>
          </p:spPr>
        </p:cxnSp>
      </p:grpSp>
      <p:grpSp>
        <p:nvGrpSpPr>
          <p:cNvPr id="34" name="Group 33"/>
          <p:cNvGrpSpPr/>
          <p:nvPr/>
        </p:nvGrpSpPr>
        <p:grpSpPr>
          <a:xfrm>
            <a:off x="5109557" y="3291840"/>
            <a:ext cx="3034143" cy="1694765"/>
            <a:chOff x="5109557" y="3291840"/>
            <a:chExt cx="3034143" cy="1694765"/>
          </a:xfrm>
        </p:grpSpPr>
        <p:sp>
          <p:nvSpPr>
            <p:cNvPr id="16" name="TextBox 15"/>
            <p:cNvSpPr txBox="1"/>
            <p:nvPr/>
          </p:nvSpPr>
          <p:spPr>
            <a:xfrm>
              <a:off x="5583380" y="4340274"/>
              <a:ext cx="2560320" cy="646331"/>
            </a:xfrm>
            <a:prstGeom prst="rect">
              <a:avLst/>
            </a:prstGeom>
            <a:noFill/>
          </p:spPr>
          <p:txBody>
            <a:bodyPr wrap="square" rtlCol="0">
              <a:spAutoFit/>
            </a:bodyPr>
            <a:lstStyle/>
            <a:p>
              <a:pPr algn="ctr"/>
              <a:r>
                <a:rPr lang="en-US" dirty="0">
                  <a:latin typeface="Calibri" panose="020F0502020204030204" pitchFamily="34" charset="0"/>
                  <a:ea typeface="CMU Bright" panose="02000603000000000000" pitchFamily="2" charset="0"/>
                  <a:cs typeface="Calibri" panose="020F0502020204030204" pitchFamily="34" charset="0"/>
                </a:rPr>
                <a:t>Queries don’t run until earlier queries finish</a:t>
              </a:r>
            </a:p>
          </p:txBody>
        </p:sp>
        <p:cxnSp>
          <p:nvCxnSpPr>
            <p:cNvPr id="28" name="Straight Arrow Connector 27"/>
            <p:cNvCxnSpPr/>
            <p:nvPr/>
          </p:nvCxnSpPr>
          <p:spPr bwMode="auto">
            <a:xfrm flipH="1" flipV="1">
              <a:off x="5109557" y="4069081"/>
              <a:ext cx="581890" cy="364374"/>
            </a:xfrm>
            <a:prstGeom prst="straightConnector1">
              <a:avLst/>
            </a:prstGeom>
            <a:noFill/>
            <a:ln w="25400"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flipV="1">
              <a:off x="7017327" y="3291840"/>
              <a:ext cx="342208" cy="1034532"/>
            </a:xfrm>
            <a:prstGeom prst="straightConnector1">
              <a:avLst/>
            </a:prstGeom>
            <a:noFill/>
            <a:ln w="254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59479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Can Be Inefficient</a:t>
            </a:r>
          </a:p>
        </p:txBody>
      </p:sp>
      <p:sp>
        <p:nvSpPr>
          <p:cNvPr id="3" name="Content Placeholder 2"/>
          <p:cNvSpPr>
            <a:spLocks noGrp="1"/>
          </p:cNvSpPr>
          <p:nvPr>
            <p:ph idx="1"/>
          </p:nvPr>
        </p:nvSpPr>
        <p:spPr/>
        <p:txBody>
          <a:bodyPr/>
          <a:lstStyle/>
          <a:p>
            <a:r>
              <a:rPr lang="en-US" dirty="0"/>
              <a:t>Only one query is being processed at a time</a:t>
            </a:r>
          </a:p>
          <a:p>
            <a:pPr lvl="1"/>
            <a:r>
              <a:rPr lang="en-US" dirty="0"/>
              <a:t>All other queries queue up behind the first one</a:t>
            </a:r>
          </a:p>
          <a:p>
            <a:r>
              <a:rPr lang="en-US" dirty="0"/>
              <a:t>The CPU is idle most of the time</a:t>
            </a:r>
          </a:p>
          <a:p>
            <a:pPr lvl="1"/>
            <a:r>
              <a:rPr lang="en-US" dirty="0"/>
              <a:t>It is </a:t>
            </a:r>
            <a:r>
              <a:rPr lang="en-US" i="1" dirty="0"/>
              <a:t>blocked</a:t>
            </a:r>
            <a:r>
              <a:rPr lang="en-US" dirty="0"/>
              <a:t> waiting for I/O to complete</a:t>
            </a:r>
          </a:p>
          <a:p>
            <a:pPr lvl="2"/>
            <a:r>
              <a:rPr lang="en-US" dirty="0"/>
              <a:t>Disk I/O can be very, very slow</a:t>
            </a:r>
          </a:p>
          <a:p>
            <a:r>
              <a:rPr lang="en-US" dirty="0"/>
              <a:t>At most one I/O operation is in flight at a time</a:t>
            </a:r>
          </a:p>
          <a:p>
            <a:pPr lvl="1"/>
            <a:r>
              <a:rPr lang="en-US" dirty="0"/>
              <a:t>Missed opportunities to speed I/O up</a:t>
            </a:r>
          </a:p>
          <a:p>
            <a:pPr lvl="2"/>
            <a:r>
              <a:rPr lang="en-US" dirty="0"/>
              <a:t>Separate devices in parallel, better scheduling of a single device, etc.</a:t>
            </a:r>
          </a:p>
        </p:txBody>
      </p:sp>
      <p:sp>
        <p:nvSpPr>
          <p:cNvPr id="4" name="Slide Number Placeholder 3"/>
          <p:cNvSpPr>
            <a:spLocks noGrp="1"/>
          </p:cNvSpPr>
          <p:nvPr>
            <p:ph type="sldNum" sz="quarter" idx="10"/>
          </p:nvPr>
        </p:nvSpPr>
        <p:spPr/>
        <p:txBody>
          <a:bodyPr/>
          <a:lstStyle/>
          <a:p>
            <a:fld id="{DD885E81-BA38-47C8-A5B8-10943A3815FF}" type="slidenum">
              <a:rPr lang="en-US" smtClean="0"/>
              <a:t>14</a:t>
            </a:fld>
            <a:endParaRPr lang="en-US"/>
          </a:p>
        </p:txBody>
      </p:sp>
    </p:spTree>
    <p:extLst>
      <p:ext uri="{BB962C8B-B14F-4D97-AF65-F5344CB8AC3E}">
        <p14:creationId xmlns:p14="http://schemas.microsoft.com/office/powerpoint/2010/main" val="2557632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Concurrency</a:t>
            </a:r>
          </a:p>
        </p:txBody>
      </p:sp>
      <p:sp>
        <p:nvSpPr>
          <p:cNvPr id="3" name="Content Placeholder 2"/>
          <p:cNvSpPr>
            <a:spLocks noGrp="1"/>
          </p:cNvSpPr>
          <p:nvPr>
            <p:ph idx="1"/>
          </p:nvPr>
        </p:nvSpPr>
        <p:spPr/>
        <p:txBody>
          <a:bodyPr/>
          <a:lstStyle/>
          <a:p>
            <a:r>
              <a:rPr lang="en-US" dirty="0"/>
              <a:t>A version of the program that executes multiple tasks simultaneously</a:t>
            </a:r>
          </a:p>
          <a:p>
            <a:pPr lvl="1"/>
            <a:r>
              <a:rPr lang="en-US" u="sng" dirty="0"/>
              <a:t>Example</a:t>
            </a:r>
            <a:r>
              <a:rPr lang="en-US" dirty="0"/>
              <a:t>: Our web server could execute multiple </a:t>
            </a:r>
            <a:r>
              <a:rPr lang="en-US" i="1" dirty="0"/>
              <a:t>queries</a:t>
            </a:r>
            <a:r>
              <a:rPr lang="en-US" dirty="0"/>
              <a:t> at the same time</a:t>
            </a:r>
          </a:p>
          <a:p>
            <a:pPr lvl="2"/>
            <a:r>
              <a:rPr lang="en-US" dirty="0"/>
              <a:t>While one is waiting for I/O, another can be executing on the CPU</a:t>
            </a:r>
          </a:p>
          <a:p>
            <a:pPr lvl="1"/>
            <a:r>
              <a:rPr lang="en-US" u="sng" dirty="0"/>
              <a:t>Example</a:t>
            </a:r>
            <a:r>
              <a:rPr lang="en-US" dirty="0"/>
              <a:t>: Execute queries one at a time, but issue </a:t>
            </a:r>
            <a:r>
              <a:rPr lang="en-US" i="1" dirty="0"/>
              <a:t>I/O requests</a:t>
            </a:r>
            <a:r>
              <a:rPr lang="en-US" dirty="0"/>
              <a:t> against different files/disks simultaneously</a:t>
            </a:r>
          </a:p>
          <a:p>
            <a:pPr lvl="2"/>
            <a:r>
              <a:rPr lang="en-US" dirty="0"/>
              <a:t>Could read from several index files at once, processing the I/O results as they arrive</a:t>
            </a:r>
          </a:p>
          <a:p>
            <a:r>
              <a:rPr lang="en-US" dirty="0"/>
              <a:t>Concurrency != parallelism</a:t>
            </a:r>
          </a:p>
          <a:p>
            <a:pPr lvl="1"/>
            <a:r>
              <a:rPr lang="en-US" dirty="0"/>
              <a:t>Parallelism is executing multiple CPU instructions simultaneously</a:t>
            </a:r>
          </a:p>
        </p:txBody>
      </p:sp>
      <p:sp>
        <p:nvSpPr>
          <p:cNvPr id="4" name="Slide Number Placeholder 3"/>
          <p:cNvSpPr>
            <a:spLocks noGrp="1"/>
          </p:cNvSpPr>
          <p:nvPr>
            <p:ph type="sldNum" sz="quarter" idx="10"/>
          </p:nvPr>
        </p:nvSpPr>
        <p:spPr/>
        <p:txBody>
          <a:bodyPr/>
          <a:lstStyle/>
          <a:p>
            <a:fld id="{DD885E81-BA38-47C8-A5B8-10943A3815FF}" type="slidenum">
              <a:rPr lang="en-US" smtClean="0"/>
              <a:t>15</a:t>
            </a:fld>
            <a:endParaRPr lang="en-US"/>
          </a:p>
        </p:txBody>
      </p:sp>
    </p:spTree>
    <p:extLst>
      <p:ext uri="{BB962C8B-B14F-4D97-AF65-F5344CB8AC3E}">
        <p14:creationId xmlns:p14="http://schemas.microsoft.com/office/powerpoint/2010/main" val="103423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Concurrent Implementation </a:t>
            </a:r>
          </a:p>
        </p:txBody>
      </p:sp>
      <p:sp>
        <p:nvSpPr>
          <p:cNvPr id="3" name="Content Placeholder 2"/>
          <p:cNvSpPr>
            <a:spLocks noGrp="1"/>
          </p:cNvSpPr>
          <p:nvPr>
            <p:ph idx="1"/>
          </p:nvPr>
        </p:nvSpPr>
        <p:spPr/>
        <p:txBody>
          <a:bodyPr/>
          <a:lstStyle/>
          <a:p>
            <a:r>
              <a:rPr lang="en-US" dirty="0"/>
              <a:t>Use multiple threads or processes</a:t>
            </a:r>
          </a:p>
          <a:p>
            <a:pPr lvl="1"/>
            <a:r>
              <a:rPr lang="en-US" dirty="0"/>
              <a:t>As a query arrives, fork a new thread (or process) to handle it</a:t>
            </a:r>
          </a:p>
          <a:p>
            <a:pPr lvl="2"/>
            <a:r>
              <a:rPr lang="en-US" dirty="0"/>
              <a:t>The thread reads the query from the network, issues read requests against files, assembles results and writes back over the network</a:t>
            </a:r>
            <a:br>
              <a:rPr lang="en-US" dirty="0"/>
            </a:br>
            <a:endParaRPr lang="en-US" dirty="0"/>
          </a:p>
          <a:p>
            <a:pPr lvl="1"/>
            <a:r>
              <a:rPr lang="en-US" dirty="0"/>
              <a:t>The OS context switches between threads/processes</a:t>
            </a:r>
          </a:p>
          <a:p>
            <a:pPr lvl="2"/>
            <a:r>
              <a:rPr lang="en-US" dirty="0"/>
              <a:t>While one is blocked on I/O, another can use the CPU</a:t>
            </a:r>
          </a:p>
          <a:p>
            <a:pPr lvl="2"/>
            <a:r>
              <a:rPr lang="en-US" dirty="0"/>
              <a:t>Multiple threads’ I/O requests can be issued at once</a:t>
            </a:r>
          </a:p>
        </p:txBody>
      </p:sp>
      <p:sp>
        <p:nvSpPr>
          <p:cNvPr id="4" name="Slide Number Placeholder 3"/>
          <p:cNvSpPr>
            <a:spLocks noGrp="1"/>
          </p:cNvSpPr>
          <p:nvPr>
            <p:ph type="sldNum" sz="quarter" idx="10"/>
          </p:nvPr>
        </p:nvSpPr>
        <p:spPr/>
        <p:txBody>
          <a:bodyPr/>
          <a:lstStyle/>
          <a:p>
            <a:fld id="{DD885E81-BA38-47C8-A5B8-10943A3815FF}" type="slidenum">
              <a:rPr lang="en-US" smtClean="0"/>
              <a:t>16</a:t>
            </a:fld>
            <a:endParaRPr lang="en-US"/>
          </a:p>
        </p:txBody>
      </p:sp>
    </p:spTree>
    <p:extLst>
      <p:ext uri="{BB962C8B-B14F-4D97-AF65-F5344CB8AC3E}">
        <p14:creationId xmlns:p14="http://schemas.microsoft.com/office/powerpoint/2010/main" val="352902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dirty="0"/>
              <a:t>Introducing Threads</a:t>
            </a:r>
          </a:p>
        </p:txBody>
      </p:sp>
      <p:sp>
        <p:nvSpPr>
          <p:cNvPr id="131075" name="Rectangle 3"/>
          <p:cNvSpPr>
            <a:spLocks noGrp="1" noChangeArrowheads="1"/>
          </p:cNvSpPr>
          <p:nvPr>
            <p:ph idx="1"/>
          </p:nvPr>
        </p:nvSpPr>
        <p:spPr/>
        <p:txBody>
          <a:bodyPr/>
          <a:lstStyle/>
          <a:p>
            <a:r>
              <a:rPr lang="en-US" dirty="0"/>
              <a:t>Separate the concept of a </a:t>
            </a:r>
            <a:r>
              <a:rPr lang="en-US" dirty="0">
                <a:solidFill>
                  <a:srgbClr val="0066FF"/>
                </a:solidFill>
              </a:rPr>
              <a:t>process</a:t>
            </a:r>
            <a:r>
              <a:rPr lang="en-US" dirty="0"/>
              <a:t> from an individual “</a:t>
            </a:r>
            <a:r>
              <a:rPr lang="en-US" i="1" dirty="0"/>
              <a:t>thread of control</a:t>
            </a:r>
            <a:r>
              <a:rPr lang="en-US" dirty="0"/>
              <a:t>” </a:t>
            </a:r>
          </a:p>
          <a:p>
            <a:pPr lvl="1"/>
            <a:r>
              <a:rPr lang="en-US" dirty="0"/>
              <a:t>Usually called a </a:t>
            </a:r>
            <a:r>
              <a:rPr lang="en-US" dirty="0">
                <a:solidFill>
                  <a:srgbClr val="0066FF"/>
                </a:solidFill>
              </a:rPr>
              <a:t>thread</a:t>
            </a:r>
            <a:r>
              <a:rPr lang="en-US" dirty="0"/>
              <a:t> (or a </a:t>
            </a:r>
            <a:r>
              <a:rPr lang="en-US" i="1" dirty="0"/>
              <a:t>lightweight process</a:t>
            </a:r>
            <a:r>
              <a:rPr lang="en-US" dirty="0"/>
              <a:t>), this is a sequential execution stream within a process</a:t>
            </a:r>
            <a:endParaRPr lang="en-US" i="1" dirty="0"/>
          </a:p>
          <a:p>
            <a:endParaRPr lang="en-US" dirty="0">
              <a:solidFill>
                <a:srgbClr val="FF0000"/>
              </a:solidFill>
            </a:endParaRPr>
          </a:p>
          <a:p>
            <a:endParaRPr lang="en-US" dirty="0">
              <a:solidFill>
                <a:srgbClr val="FF0000"/>
              </a:solidFill>
            </a:endParaRPr>
          </a:p>
          <a:p>
            <a:pPr lvl="1"/>
            <a:endParaRPr lang="en-US" dirty="0">
              <a:solidFill>
                <a:srgbClr val="FF0000"/>
              </a:solidFill>
            </a:endParaRPr>
          </a:p>
          <a:p>
            <a:r>
              <a:rPr lang="en-US" dirty="0"/>
              <a:t>In most modern OS’s:</a:t>
            </a:r>
          </a:p>
          <a:p>
            <a:pPr lvl="1"/>
            <a:r>
              <a:rPr lang="en-US" u="sng" dirty="0"/>
              <a:t>Process</a:t>
            </a:r>
            <a:r>
              <a:rPr lang="en-US" dirty="0"/>
              <a:t>:  address space, OS resources/process attributes</a:t>
            </a:r>
          </a:p>
          <a:p>
            <a:pPr lvl="1"/>
            <a:r>
              <a:rPr lang="en-US" u="sng" dirty="0"/>
              <a:t>Thread</a:t>
            </a:r>
            <a:r>
              <a:rPr lang="en-US" dirty="0"/>
              <a:t>:  stack, stack pointer, program counter, registers</a:t>
            </a:r>
          </a:p>
          <a:p>
            <a:pPr lvl="1"/>
            <a:r>
              <a:rPr lang="en-US" dirty="0"/>
              <a:t>Threads are the </a:t>
            </a:r>
            <a:r>
              <a:rPr lang="en-US" i="1" dirty="0"/>
              <a:t>unit of scheduling </a:t>
            </a:r>
            <a:r>
              <a:rPr lang="en-US" dirty="0"/>
              <a:t>and processes are their </a:t>
            </a:r>
            <a:r>
              <a:rPr lang="en-US" i="1" dirty="0"/>
              <a:t>containers</a:t>
            </a:r>
            <a:r>
              <a:rPr lang="en-US" dirty="0"/>
              <a:t>; every process has at least one thread running in it</a:t>
            </a:r>
            <a:endParaRPr lang="en-US" i="1" dirty="0"/>
          </a:p>
        </p:txBody>
      </p:sp>
      <p:sp>
        <p:nvSpPr>
          <p:cNvPr id="4" name="Slide Number Placeholder 3"/>
          <p:cNvSpPr>
            <a:spLocks noGrp="1"/>
          </p:cNvSpPr>
          <p:nvPr>
            <p:ph type="sldNum" sz="quarter" idx="10"/>
          </p:nvPr>
        </p:nvSpPr>
        <p:spPr/>
        <p:txBody>
          <a:bodyPr/>
          <a:lstStyle/>
          <a:p>
            <a:fld id="{7CBE8339-D2AD-46DC-A898-FD1E949067F0}" type="slidenum">
              <a:rPr lang="en-US" smtClean="0"/>
              <a:pPr/>
              <a:t>17</a:t>
            </a:fld>
            <a:endParaRPr lang="en-US"/>
          </a:p>
        </p:txBody>
      </p:sp>
      <p:grpSp>
        <p:nvGrpSpPr>
          <p:cNvPr id="2" name="Group 1"/>
          <p:cNvGrpSpPr/>
          <p:nvPr/>
        </p:nvGrpSpPr>
        <p:grpSpPr>
          <a:xfrm>
            <a:off x="3657600" y="3200400"/>
            <a:ext cx="3155434" cy="1295400"/>
            <a:chOff x="3810000" y="4114800"/>
            <a:chExt cx="3155434" cy="1295400"/>
          </a:xfrm>
        </p:grpSpPr>
        <p:sp>
          <p:nvSpPr>
            <p:cNvPr id="131076" name="Freeform 4"/>
            <p:cNvSpPr>
              <a:spLocks/>
            </p:cNvSpPr>
            <p:nvPr/>
          </p:nvSpPr>
          <p:spPr bwMode="auto">
            <a:xfrm>
              <a:off x="3810000" y="4114800"/>
              <a:ext cx="1143000" cy="1295400"/>
            </a:xfrm>
            <a:custGeom>
              <a:avLst/>
              <a:gdLst>
                <a:gd name="T0" fmla="*/ 169 w 357"/>
                <a:gd name="T1" fmla="*/ 0 h 816"/>
                <a:gd name="T2" fmla="*/ 115 w 357"/>
                <a:gd name="T3" fmla="*/ 24 h 816"/>
                <a:gd name="T4" fmla="*/ 25 w 357"/>
                <a:gd name="T5" fmla="*/ 84 h 816"/>
                <a:gd name="T6" fmla="*/ 19 w 357"/>
                <a:gd name="T7" fmla="*/ 132 h 816"/>
                <a:gd name="T8" fmla="*/ 55 w 357"/>
                <a:gd name="T9" fmla="*/ 144 h 816"/>
                <a:gd name="T10" fmla="*/ 73 w 357"/>
                <a:gd name="T11" fmla="*/ 150 h 816"/>
                <a:gd name="T12" fmla="*/ 307 w 357"/>
                <a:gd name="T13" fmla="*/ 192 h 816"/>
                <a:gd name="T14" fmla="*/ 325 w 357"/>
                <a:gd name="T15" fmla="*/ 210 h 816"/>
                <a:gd name="T16" fmla="*/ 253 w 357"/>
                <a:gd name="T17" fmla="*/ 258 h 816"/>
                <a:gd name="T18" fmla="*/ 205 w 357"/>
                <a:gd name="T19" fmla="*/ 288 h 816"/>
                <a:gd name="T20" fmla="*/ 181 w 357"/>
                <a:gd name="T21" fmla="*/ 294 h 816"/>
                <a:gd name="T22" fmla="*/ 97 w 357"/>
                <a:gd name="T23" fmla="*/ 330 h 816"/>
                <a:gd name="T24" fmla="*/ 61 w 357"/>
                <a:gd name="T25" fmla="*/ 354 h 816"/>
                <a:gd name="T26" fmla="*/ 43 w 357"/>
                <a:gd name="T27" fmla="*/ 366 h 816"/>
                <a:gd name="T28" fmla="*/ 103 w 357"/>
                <a:gd name="T29" fmla="*/ 414 h 816"/>
                <a:gd name="T30" fmla="*/ 145 w 357"/>
                <a:gd name="T31" fmla="*/ 402 h 816"/>
                <a:gd name="T32" fmla="*/ 163 w 357"/>
                <a:gd name="T33" fmla="*/ 414 h 816"/>
                <a:gd name="T34" fmla="*/ 253 w 357"/>
                <a:gd name="T35" fmla="*/ 462 h 816"/>
                <a:gd name="T36" fmla="*/ 247 w 357"/>
                <a:gd name="T37" fmla="*/ 576 h 816"/>
                <a:gd name="T38" fmla="*/ 193 w 357"/>
                <a:gd name="T39" fmla="*/ 606 h 816"/>
                <a:gd name="T40" fmla="*/ 181 w 357"/>
                <a:gd name="T41" fmla="*/ 684 h 816"/>
                <a:gd name="T42" fmla="*/ 163 w 357"/>
                <a:gd name="T43" fmla="*/ 780 h 816"/>
                <a:gd name="T44" fmla="*/ 175 w 357"/>
                <a:gd name="T45" fmla="*/ 816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7" h="816">
                  <a:moveTo>
                    <a:pt x="169" y="0"/>
                  </a:moveTo>
                  <a:cubicBezTo>
                    <a:pt x="149" y="7"/>
                    <a:pt x="135" y="17"/>
                    <a:pt x="115" y="24"/>
                  </a:cubicBezTo>
                  <a:cubicBezTo>
                    <a:pt x="100" y="39"/>
                    <a:pt x="44" y="78"/>
                    <a:pt x="25" y="84"/>
                  </a:cubicBezTo>
                  <a:cubicBezTo>
                    <a:pt x="16" y="98"/>
                    <a:pt x="0" y="113"/>
                    <a:pt x="19" y="132"/>
                  </a:cubicBezTo>
                  <a:cubicBezTo>
                    <a:pt x="28" y="141"/>
                    <a:pt x="43" y="140"/>
                    <a:pt x="55" y="144"/>
                  </a:cubicBezTo>
                  <a:cubicBezTo>
                    <a:pt x="61" y="146"/>
                    <a:pt x="73" y="150"/>
                    <a:pt x="73" y="150"/>
                  </a:cubicBezTo>
                  <a:cubicBezTo>
                    <a:pt x="148" y="139"/>
                    <a:pt x="235" y="168"/>
                    <a:pt x="307" y="192"/>
                  </a:cubicBezTo>
                  <a:cubicBezTo>
                    <a:pt x="313" y="198"/>
                    <a:pt x="320" y="203"/>
                    <a:pt x="325" y="210"/>
                  </a:cubicBezTo>
                  <a:cubicBezTo>
                    <a:pt x="357" y="258"/>
                    <a:pt x="272" y="256"/>
                    <a:pt x="253" y="258"/>
                  </a:cubicBezTo>
                  <a:cubicBezTo>
                    <a:pt x="196" y="272"/>
                    <a:pt x="265" y="251"/>
                    <a:pt x="205" y="288"/>
                  </a:cubicBezTo>
                  <a:cubicBezTo>
                    <a:pt x="198" y="292"/>
                    <a:pt x="189" y="291"/>
                    <a:pt x="181" y="294"/>
                  </a:cubicBezTo>
                  <a:cubicBezTo>
                    <a:pt x="62" y="343"/>
                    <a:pt x="192" y="298"/>
                    <a:pt x="97" y="330"/>
                  </a:cubicBezTo>
                  <a:cubicBezTo>
                    <a:pt x="83" y="335"/>
                    <a:pt x="73" y="346"/>
                    <a:pt x="61" y="354"/>
                  </a:cubicBezTo>
                  <a:cubicBezTo>
                    <a:pt x="55" y="358"/>
                    <a:pt x="43" y="366"/>
                    <a:pt x="43" y="366"/>
                  </a:cubicBezTo>
                  <a:cubicBezTo>
                    <a:pt x="53" y="397"/>
                    <a:pt x="78" y="397"/>
                    <a:pt x="103" y="414"/>
                  </a:cubicBezTo>
                  <a:cubicBezTo>
                    <a:pt x="117" y="410"/>
                    <a:pt x="131" y="400"/>
                    <a:pt x="145" y="402"/>
                  </a:cubicBezTo>
                  <a:cubicBezTo>
                    <a:pt x="152" y="403"/>
                    <a:pt x="157" y="411"/>
                    <a:pt x="163" y="414"/>
                  </a:cubicBezTo>
                  <a:cubicBezTo>
                    <a:pt x="192" y="429"/>
                    <a:pt x="225" y="444"/>
                    <a:pt x="253" y="462"/>
                  </a:cubicBezTo>
                  <a:cubicBezTo>
                    <a:pt x="265" y="497"/>
                    <a:pt x="270" y="542"/>
                    <a:pt x="247" y="576"/>
                  </a:cubicBezTo>
                  <a:cubicBezTo>
                    <a:pt x="236" y="593"/>
                    <a:pt x="193" y="606"/>
                    <a:pt x="193" y="606"/>
                  </a:cubicBezTo>
                  <a:cubicBezTo>
                    <a:pt x="178" y="651"/>
                    <a:pt x="173" y="626"/>
                    <a:pt x="181" y="684"/>
                  </a:cubicBezTo>
                  <a:cubicBezTo>
                    <a:pt x="171" y="715"/>
                    <a:pt x="168" y="748"/>
                    <a:pt x="163" y="780"/>
                  </a:cubicBezTo>
                  <a:cubicBezTo>
                    <a:pt x="170" y="808"/>
                    <a:pt x="165" y="797"/>
                    <a:pt x="175" y="816"/>
                  </a:cubicBezTo>
                </a:path>
              </a:pathLst>
            </a:custGeom>
            <a:noFill/>
            <a:ln w="28575" cmpd="sng">
              <a:solidFill>
                <a:srgbClr val="1C1C6E"/>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1077" name="Text Box 5"/>
            <p:cNvSpPr txBox="1">
              <a:spLocks noChangeArrowheads="1"/>
            </p:cNvSpPr>
            <p:nvPr/>
          </p:nvSpPr>
          <p:spPr bwMode="auto">
            <a:xfrm>
              <a:off x="5868154" y="4375210"/>
              <a:ext cx="1097280" cy="461665"/>
            </a:xfrm>
            <a:prstGeom prst="rect">
              <a:avLst/>
            </a:prstGeom>
            <a:noFill/>
            <a:ln>
              <a:noFill/>
            </a:ln>
            <a:effectLst/>
            <a:extLst>
              <a:ext uri="{909E8E84-426E-40dd-AFC4-6F175D3DCCD1}">
                <a14:hiddenFill xmlns:a14="http://schemas.microsoft.com/office/drawing/2010/main" xmlns="">
                  <a:solidFill>
                    <a:srgbClr val="EBEB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b="0" dirty="0">
                  <a:latin typeface="Calibri" panose="020F0502020204030204" pitchFamily="34" charset="0"/>
                  <a:cs typeface="Calibri" panose="020F0502020204030204" pitchFamily="34" charset="0"/>
                </a:rPr>
                <a:t>thread</a:t>
              </a:r>
            </a:p>
          </p:txBody>
        </p:sp>
        <p:sp>
          <p:nvSpPr>
            <p:cNvPr id="131078" name="Line 6"/>
            <p:cNvSpPr>
              <a:spLocks noChangeShapeType="1"/>
            </p:cNvSpPr>
            <p:nvPr/>
          </p:nvSpPr>
          <p:spPr bwMode="auto">
            <a:xfrm flipH="1">
              <a:off x="4953000" y="4648200"/>
              <a:ext cx="914400" cy="762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43077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07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107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10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10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Multi-threaded Search Engine (Pseudocode)</a:t>
            </a:r>
          </a:p>
        </p:txBody>
      </p:sp>
      <p:sp>
        <p:nvSpPr>
          <p:cNvPr id="4" name="Slide Number Placeholder 3"/>
          <p:cNvSpPr>
            <a:spLocks noGrp="1"/>
          </p:cNvSpPr>
          <p:nvPr>
            <p:ph type="sldNum" sz="quarter" idx="10"/>
          </p:nvPr>
        </p:nvSpPr>
        <p:spPr/>
        <p:txBody>
          <a:bodyPr/>
          <a:lstStyle/>
          <a:p>
            <a:fld id="{DD885E81-BA38-47C8-A5B8-10943A3815FF}" type="slidenum">
              <a:rPr lang="en-US" smtClean="0"/>
              <a:t>18</a:t>
            </a:fld>
            <a:endParaRPr lang="en-US"/>
          </a:p>
        </p:txBody>
      </p:sp>
      <p:sp>
        <p:nvSpPr>
          <p:cNvPr id="5" name="Rounded Rectangle 4"/>
          <p:cNvSpPr/>
          <p:nvPr/>
        </p:nvSpPr>
        <p:spPr bwMode="auto">
          <a:xfrm>
            <a:off x="914400" y="3108960"/>
            <a:ext cx="7315200" cy="3383280"/>
          </a:xfrm>
          <a:prstGeom prst="roundRect">
            <a:avLst>
              <a:gd name="adj" fmla="val 2151"/>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0" rIns="91440" bIns="45720" numCol="1" rtlCol="0" anchor="t" anchorCtr="0" compatLnSpc="1">
            <a:prstTxWarp prst="textNoShape">
              <a:avLst/>
            </a:prstTxWarp>
            <a:noAutofit/>
          </a:bodyPr>
          <a:lstStyle/>
          <a:p>
            <a:r>
              <a:rPr lang="en-US" sz="1600" dirty="0" err="1">
                <a:solidFill>
                  <a:srgbClr val="0066FF"/>
                </a:solidFill>
                <a:latin typeface="Courier New" panose="02070309020205020404" pitchFamily="49" charset="0"/>
                <a:cs typeface="Courier New" panose="02070309020205020404" pitchFamily="49" charset="0"/>
              </a:rPr>
              <a:t>doclist</a:t>
            </a:r>
            <a:r>
              <a:rPr lang="en-US" sz="1600" dirty="0">
                <a:solidFill>
                  <a:srgbClr val="0066FF"/>
                </a:solidFill>
                <a:latin typeface="Courier New" panose="02070309020205020404" pitchFamily="49" charset="0"/>
                <a:cs typeface="Courier New" panose="02070309020205020404" pitchFamily="49" charset="0"/>
              </a:rPr>
              <a:t> </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a:t>
            </a:r>
            <a:r>
              <a:rPr lang="en-US" sz="1600" dirty="0">
                <a:solidFill>
                  <a:srgbClr val="0066FF"/>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word) {</a:t>
            </a:r>
          </a:p>
          <a:p>
            <a:r>
              <a:rPr lang="en-US" sz="1600" dirty="0">
                <a:latin typeface="Courier New" panose="02070309020205020404" pitchFamily="49" charset="0"/>
                <a:cs typeface="Courier New" panose="02070309020205020404" pitchFamily="49" charset="0"/>
              </a:rPr>
              <a:t>  bucket = </a:t>
            </a:r>
            <a:r>
              <a:rPr lang="en-US" sz="1600" b="1" dirty="0">
                <a:solidFill>
                  <a:srgbClr val="669900"/>
                </a:solidFill>
                <a:latin typeface="Courier New" panose="02070309020205020404" pitchFamily="49" charset="0"/>
                <a:cs typeface="Courier New" panose="02070309020205020404" pitchFamily="49" charset="0"/>
              </a:rPr>
              <a:t>hash</a:t>
            </a:r>
            <a:r>
              <a:rPr lang="en-US" sz="1600" dirty="0">
                <a:latin typeface="Courier New" panose="02070309020205020404" pitchFamily="49" charset="0"/>
                <a:cs typeface="Courier New" panose="02070309020205020404" pitchFamily="49" charset="0"/>
              </a:rPr>
              <a:t>(word);</a:t>
            </a:r>
          </a:p>
          <a:p>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hitlist</a:t>
            </a:r>
            <a:r>
              <a:rPr lang="en-US" sz="1600" dirty="0">
                <a:latin typeface="Courier New" panose="02070309020205020404" pitchFamily="49" charset="0"/>
                <a:cs typeface="Courier New" panose="02070309020205020404" pitchFamily="49" charset="0"/>
              </a:rPr>
              <a:t> = </a:t>
            </a:r>
            <a:r>
              <a:rPr lang="en-US" sz="1600" dirty="0" err="1">
                <a:solidFill>
                  <a:srgbClr val="0066FF"/>
                </a:solidFill>
                <a:latin typeface="Courier New" panose="02070309020205020404" pitchFamily="49" charset="0"/>
                <a:cs typeface="Courier New" panose="02070309020205020404" pitchFamily="49" charset="0"/>
              </a:rPr>
              <a:t>file</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read</a:t>
            </a:r>
            <a:r>
              <a:rPr lang="en-US" sz="1600" dirty="0">
                <a:latin typeface="Courier New" panose="02070309020205020404" pitchFamily="49" charset="0"/>
                <a:cs typeface="Courier New" panose="02070309020205020404" pitchFamily="49" charset="0"/>
              </a:rPr>
              <a:t>(bucket);</a:t>
            </a:r>
          </a:p>
          <a:p>
            <a:r>
              <a:rPr lang="en-US" sz="1600" dirty="0">
                <a:latin typeface="Courier New" panose="02070309020205020404" pitchFamily="49" charset="0"/>
                <a:cs typeface="Courier New" panose="02070309020205020404" pitchFamily="49" charset="0"/>
              </a:rPr>
              <a:t>  </a:t>
            </a:r>
            <a:r>
              <a:rPr lang="en-US" sz="1600" dirty="0" err="1">
                <a:solidFill>
                  <a:srgbClr val="E2661A"/>
                </a:solidFill>
                <a:latin typeface="Courier New" panose="02070309020205020404" pitchFamily="49" charset="0"/>
                <a:cs typeface="Courier New" panose="02070309020205020404" pitchFamily="49" charset="0"/>
              </a:rPr>
              <a:t>foreach</a:t>
            </a:r>
            <a:r>
              <a:rPr lang="en-US" sz="1600" dirty="0">
                <a:solidFill>
                  <a:srgbClr val="E2661A"/>
                </a:solidFill>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hit </a:t>
            </a:r>
            <a:r>
              <a:rPr lang="en-US" sz="1600" dirty="0">
                <a:solidFill>
                  <a:srgbClr val="E2661A"/>
                </a:solidFill>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hitlist</a:t>
            </a:r>
            <a:endParaRPr lang="en-US" sz="1600" dirty="0">
              <a:latin typeface="Courier New" panose="02070309020205020404" pitchFamily="49" charset="0"/>
              <a:cs typeface="Courier New" panose="02070309020205020404" pitchFamily="49" charset="0"/>
            </a:endParaRPr>
          </a:p>
          <a:p>
            <a:r>
              <a:rPr lang="en-US" sz="1600" dirty="0">
                <a:latin typeface="Courier New" panose="02070309020205020404" pitchFamily="49" charset="0"/>
                <a:cs typeface="Courier New" panose="02070309020205020404" pitchFamily="49" charset="0"/>
              </a:rPr>
              <a:t>    </a:t>
            </a:r>
            <a:r>
              <a:rPr lang="en-US" sz="1600" dirty="0" err="1">
                <a:solidFill>
                  <a:srgbClr val="0066FF"/>
                </a:solidFill>
                <a:latin typeface="Courier New" panose="02070309020205020404" pitchFamily="49" charset="0"/>
                <a:cs typeface="Courier New" panose="02070309020205020404" pitchFamily="49" charset="0"/>
              </a:rPr>
              <a:t>doclist</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append</a:t>
            </a:r>
            <a:r>
              <a:rPr lang="en-US" sz="1600" dirty="0">
                <a:latin typeface="Courier New" panose="02070309020205020404" pitchFamily="49" charset="0"/>
                <a:cs typeface="Courier New" panose="02070309020205020404" pitchFamily="49" charset="0"/>
              </a:rPr>
              <a:t>(</a:t>
            </a:r>
            <a:r>
              <a:rPr lang="en-US" sz="1600" dirty="0" err="1">
                <a:solidFill>
                  <a:srgbClr val="0066FF"/>
                </a:solidFill>
                <a:latin typeface="Courier New" panose="02070309020205020404" pitchFamily="49" charset="0"/>
                <a:cs typeface="Courier New" panose="02070309020205020404" pitchFamily="49" charset="0"/>
              </a:rPr>
              <a:t>file</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read</a:t>
            </a:r>
            <a:r>
              <a:rPr lang="en-US" sz="1600" dirty="0">
                <a:latin typeface="Courier New" panose="02070309020205020404" pitchFamily="49" charset="0"/>
                <a:cs typeface="Courier New" panose="02070309020205020404" pitchFamily="49" charset="0"/>
              </a:rPr>
              <a:t>(hit));</a:t>
            </a:r>
          </a:p>
          <a:p>
            <a:r>
              <a:rPr lang="en-US" sz="1600" dirty="0">
                <a:solidFill>
                  <a:srgbClr val="E2661A"/>
                </a:solidFill>
                <a:latin typeface="Courier New" panose="02070309020205020404" pitchFamily="49" charset="0"/>
                <a:cs typeface="Courier New" panose="02070309020205020404" pitchFamily="49" charset="0"/>
              </a:rPr>
              <a:t>  return</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doclist</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a:t>
            </a:r>
          </a:p>
          <a:p>
            <a:endParaRPr lang="en-US" sz="1100" dirty="0">
              <a:latin typeface="Courier New" panose="02070309020205020404" pitchFamily="49" charset="0"/>
              <a:cs typeface="Courier New" panose="02070309020205020404" pitchFamily="49" charset="0"/>
            </a:endParaRPr>
          </a:p>
          <a:p>
            <a:r>
              <a:rPr lang="en-US" sz="1600" b="1" dirty="0" err="1">
                <a:solidFill>
                  <a:srgbClr val="669900"/>
                </a:solidFill>
                <a:latin typeface="Courier New" panose="02070309020205020404" pitchFamily="49" charset="0"/>
                <a:cs typeface="Courier New" panose="02070309020205020404" pitchFamily="49" charset="0"/>
              </a:rPr>
              <a:t>ProcessQuery</a:t>
            </a:r>
            <a:r>
              <a:rPr lang="en-US" sz="1600" dirty="0">
                <a:latin typeface="Courier New" panose="02070309020205020404" pitchFamily="49" charset="0"/>
                <a:cs typeface="Courier New" panose="02070309020205020404" pitchFamily="49" charset="0"/>
              </a:rPr>
              <a:t>(</a:t>
            </a:r>
            <a:r>
              <a:rPr lang="en-US" sz="1600" dirty="0">
                <a:solidFill>
                  <a:srgbClr val="0066FF"/>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results = </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a:t>
            </a:r>
            <a:r>
              <a:rPr lang="en-US" sz="1600" dirty="0">
                <a:solidFill>
                  <a:schemeClr val="accent1"/>
                </a:solidFill>
                <a:latin typeface="Courier New" panose="02070309020205020404" pitchFamily="49" charset="0"/>
                <a:cs typeface="Courier New" panose="02070309020205020404" pitchFamily="49" charset="0"/>
              </a:rPr>
              <a:t>0</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err="1">
                <a:solidFill>
                  <a:srgbClr val="E2661A"/>
                </a:solidFill>
                <a:latin typeface="Courier New" panose="02070309020205020404" pitchFamily="49" charset="0"/>
                <a:cs typeface="Courier New" panose="02070309020205020404" pitchFamily="49" charset="0"/>
              </a:rPr>
              <a:t>foreach</a:t>
            </a:r>
            <a:r>
              <a:rPr lang="en-US" sz="1600" dirty="0">
                <a:solidFill>
                  <a:srgbClr val="E2661A"/>
                </a:solidFill>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word </a:t>
            </a:r>
            <a:r>
              <a:rPr lang="en-US" sz="1600" dirty="0">
                <a:solidFill>
                  <a:srgbClr val="E2661A"/>
                </a:solidFill>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query[</a:t>
            </a:r>
            <a:r>
              <a:rPr lang="en-US" sz="1600" dirty="0">
                <a:solidFill>
                  <a:schemeClr val="accent1"/>
                </a:solidFill>
                <a:latin typeface="Courier New" panose="02070309020205020404" pitchFamily="49" charset="0"/>
                <a:cs typeface="Courier New" panose="02070309020205020404" pitchFamily="49" charset="0"/>
              </a:rPr>
              <a:t>1</a:t>
            </a:r>
            <a:r>
              <a:rPr lang="en-US" sz="1600" dirty="0">
                <a:solidFill>
                  <a:srgbClr val="E2661A"/>
                </a:solidFill>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n]</a:t>
            </a:r>
          </a:p>
          <a:p>
            <a:r>
              <a:rPr lang="en-US" sz="1600" dirty="0">
                <a:latin typeface="Courier New" panose="02070309020205020404" pitchFamily="49" charset="0"/>
                <a:cs typeface="Courier New" panose="02070309020205020404" pitchFamily="49" charset="0"/>
              </a:rPr>
              <a:t>    results = </a:t>
            </a:r>
            <a:r>
              <a:rPr lang="en-US" sz="1600" dirty="0" err="1">
                <a:latin typeface="Courier New" panose="02070309020205020404" pitchFamily="49" charset="0"/>
                <a:cs typeface="Courier New" panose="02070309020205020404" pitchFamily="49" charset="0"/>
              </a:rPr>
              <a:t>results.</a:t>
            </a:r>
            <a:r>
              <a:rPr lang="en-US" sz="1600" b="1" dirty="0" err="1">
                <a:solidFill>
                  <a:srgbClr val="669900"/>
                </a:solidFill>
                <a:latin typeface="Courier New" panose="02070309020205020404" pitchFamily="49" charset="0"/>
                <a:cs typeface="Courier New" panose="02070309020205020404" pitchFamily="49" charset="0"/>
              </a:rPr>
              <a:t>intersect</a:t>
            </a:r>
            <a:r>
              <a:rPr lang="en-US" sz="1600" dirty="0">
                <a:latin typeface="Courier New" panose="02070309020205020404" pitchFamily="49" charset="0"/>
                <a:cs typeface="Courier New" panose="02070309020205020404" pitchFamily="49" charset="0"/>
              </a:rPr>
              <a:t>(</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(word));</a:t>
            </a:r>
          </a:p>
          <a:p>
            <a:r>
              <a:rPr lang="en-US" sz="1600" b="1" dirty="0">
                <a:solidFill>
                  <a:srgbClr val="669900"/>
                </a:solidFill>
                <a:latin typeface="Courier New" panose="02070309020205020404" pitchFamily="49" charset="0"/>
                <a:cs typeface="Courier New" panose="02070309020205020404" pitchFamily="49" charset="0"/>
              </a:rPr>
              <a:t>  Display</a:t>
            </a:r>
            <a:r>
              <a:rPr lang="en-US" sz="1600" dirty="0">
                <a:latin typeface="Courier New" panose="02070309020205020404" pitchFamily="49" charset="0"/>
                <a:cs typeface="Courier New" panose="02070309020205020404" pitchFamily="49" charset="0"/>
              </a:rPr>
              <a:t>(results);</a:t>
            </a:r>
          </a:p>
          <a:p>
            <a:r>
              <a:rPr lang="en-US" sz="1600" dirty="0">
                <a:latin typeface="Courier New" panose="02070309020205020404" pitchFamily="49" charset="0"/>
                <a:cs typeface="Courier New" panose="02070309020205020404" pitchFamily="49" charset="0"/>
              </a:rPr>
              <a:t>}</a:t>
            </a:r>
          </a:p>
        </p:txBody>
      </p:sp>
      <p:sp>
        <p:nvSpPr>
          <p:cNvPr id="6" name="Rounded Rectangle 5"/>
          <p:cNvSpPr/>
          <p:nvPr/>
        </p:nvSpPr>
        <p:spPr bwMode="auto">
          <a:xfrm>
            <a:off x="914400" y="1371600"/>
            <a:ext cx="7315200" cy="1557230"/>
          </a:xfrm>
          <a:prstGeom prst="roundRect">
            <a:avLst>
              <a:gd name="adj" fmla="val 7499"/>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0" rIns="91440" bIns="45720" numCol="1" rtlCol="0" anchor="t" anchorCtr="0" compatLnSpc="1">
            <a:prstTxWarp prst="textNoShape">
              <a:avLst/>
            </a:prstTxWarp>
            <a:noAutofit/>
          </a:bodyPr>
          <a:lstStyle/>
          <a:p>
            <a:r>
              <a:rPr lang="en-US" sz="1600" b="1" dirty="0">
                <a:solidFill>
                  <a:srgbClr val="669900"/>
                </a:solidFill>
                <a:latin typeface="Courier New" panose="02070309020205020404" pitchFamily="49" charset="0"/>
                <a:cs typeface="Courier New" panose="02070309020205020404" pitchFamily="49" charset="0"/>
              </a:rPr>
              <a:t>main</a:t>
            </a:r>
            <a:r>
              <a:rPr lang="en-US" sz="1600" dirty="0">
                <a:latin typeface="Courier New" panose="02070309020205020404" pitchFamily="49" charset="0"/>
                <a:cs typeface="Courier New" panose="02070309020205020404" pitchFamily="49" charset="0"/>
              </a:rPr>
              <a:t>() {</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a:t>
            </a:r>
            <a:r>
              <a:rPr lang="en-US" sz="1600" dirty="0">
                <a:solidFill>
                  <a:schemeClr val="accent1"/>
                </a:solidFill>
                <a:latin typeface="Courier New" panose="02070309020205020404" pitchFamily="49" charset="0"/>
                <a:cs typeface="Courier New" panose="02070309020205020404" pitchFamily="49" charset="0"/>
              </a:rPr>
              <a:t>1</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a:solidFill>
                  <a:srgbClr val="0066FF"/>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 = </a:t>
            </a:r>
            <a:r>
              <a:rPr lang="en-US" sz="1600" b="1" dirty="0" err="1">
                <a:solidFill>
                  <a:srgbClr val="669900"/>
                </a:solidFill>
                <a:latin typeface="Courier New" panose="02070309020205020404" pitchFamily="49" charset="0"/>
                <a:cs typeface="Courier New" panose="02070309020205020404" pitchFamily="49" charset="0"/>
              </a:rPr>
              <a:t>GetNextQuery</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b="1" dirty="0" err="1">
                <a:solidFill>
                  <a:srgbClr val="669900"/>
                </a:solidFill>
                <a:latin typeface="Courier New" panose="02070309020205020404" pitchFamily="49" charset="0"/>
                <a:cs typeface="Courier New" panose="02070309020205020404" pitchFamily="49" charset="0"/>
              </a:rPr>
              <a:t>CreateThread</a:t>
            </a:r>
            <a:r>
              <a:rPr lang="en-US" sz="1600" dirty="0">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ProcessQuery</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514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9" end="9"/>
                                            </p:txEl>
                                          </p:spTgt>
                                        </p:tgtEl>
                                        <p:attrNameLst>
                                          <p:attrName>style.visibility</p:attrName>
                                        </p:attrNameLst>
                                      </p:cBhvr>
                                      <p:to>
                                        <p:strVal val="visible"/>
                                      </p:to>
                                    </p:set>
                                    <p:animEffect transition="in" filter="fade">
                                      <p:cBhvr>
                                        <p:cTn id="18" dur="500"/>
                                        <p:tgtEl>
                                          <p:spTgt spid="5">
                                            <p:txEl>
                                              <p:pRg st="9" end="9"/>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animEffect transition="in" filter="fade">
                                      <p:cBhvr>
                                        <p:cTn id="21" dur="500"/>
                                        <p:tgtEl>
                                          <p:spTgt spid="5">
                                            <p:txEl>
                                              <p:pRg st="10" end="1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11" end="11"/>
                                            </p:txEl>
                                          </p:spTgt>
                                        </p:tgtEl>
                                        <p:attrNameLst>
                                          <p:attrName>style.visibility</p:attrName>
                                        </p:attrNameLst>
                                      </p:cBhvr>
                                      <p:to>
                                        <p:strVal val="visible"/>
                                      </p:to>
                                    </p:set>
                                    <p:animEffect transition="in" filter="fade">
                                      <p:cBhvr>
                                        <p:cTn id="24" dur="500"/>
                                        <p:tgtEl>
                                          <p:spTgt spid="5">
                                            <p:txEl>
                                              <p:pRg st="11" end="1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fade">
                                      <p:cBhvr>
                                        <p:cTn id="29" dur="500"/>
                                        <p:tgtEl>
                                          <p:spTgt spid="5">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Effect transition="in" filter="fade">
                                      <p:cBhvr>
                                        <p:cTn id="35" dur="500"/>
                                        <p:tgtEl>
                                          <p:spTgt spid="5">
                                            <p:txEl>
                                              <p:pRg st="2" end="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Effect transition="in" filter="fade">
                                      <p:cBhvr>
                                        <p:cTn id="38" dur="500"/>
                                        <p:tgtEl>
                                          <p:spTgt spid="5">
                                            <p:txEl>
                                              <p:pRg st="3" end="3"/>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500"/>
                                        <p:tgtEl>
                                          <p:spTgt spid="5">
                                            <p:txEl>
                                              <p:pRg st="4" end="4"/>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5">
                                            <p:txEl>
                                              <p:pRg st="5" end="5"/>
                                            </p:txEl>
                                          </p:spTgt>
                                        </p:tgtEl>
                                        <p:attrNameLst>
                                          <p:attrName>style.visibility</p:attrName>
                                        </p:attrNameLst>
                                      </p:cBhvr>
                                      <p:to>
                                        <p:strVal val="visible"/>
                                      </p:to>
                                    </p:set>
                                    <p:animEffect transition="in" filter="fade">
                                      <p:cBhvr>
                                        <p:cTn id="44" dur="500"/>
                                        <p:tgtEl>
                                          <p:spTgt spid="5">
                                            <p:txEl>
                                              <p:pRg st="5" end="5"/>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Effect transition="in" filter="fade">
                                      <p:cBhvr>
                                        <p:cTn id="47" dur="500"/>
                                        <p:tgtEl>
                                          <p:spTgt spid="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Effect transition="in" filter="fade">
                                      <p:cBhvr>
                                        <p:cTn id="5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Multithreaded Queries – Simplified</a:t>
            </a:r>
          </a:p>
        </p:txBody>
      </p:sp>
      <p:sp>
        <p:nvSpPr>
          <p:cNvPr id="4" name="Slide Number Placeholder 3"/>
          <p:cNvSpPr>
            <a:spLocks noGrp="1"/>
          </p:cNvSpPr>
          <p:nvPr>
            <p:ph type="sldNum" sz="quarter" idx="10"/>
          </p:nvPr>
        </p:nvSpPr>
        <p:spPr/>
        <p:txBody>
          <a:bodyPr/>
          <a:lstStyle/>
          <a:p>
            <a:fld id="{DD885E81-BA38-47C8-A5B8-10943A3815FF}" type="slidenum">
              <a:rPr lang="en-US" smtClean="0"/>
              <a:t>19</a:t>
            </a:fld>
            <a:endParaRPr lang="en-US"/>
          </a:p>
        </p:txBody>
      </p:sp>
      <p:graphicFrame>
        <p:nvGraphicFramePr>
          <p:cNvPr id="5" name="Table 4"/>
          <p:cNvGraphicFramePr>
            <a:graphicFrameLocks noGrp="1"/>
          </p:cNvGraphicFramePr>
          <p:nvPr/>
        </p:nvGraphicFramePr>
        <p:xfrm>
          <a:off x="1828800" y="4663440"/>
          <a:ext cx="320040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118872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2743200" y="3108960"/>
          <a:ext cx="128016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3840480" y="1554480"/>
          <a:ext cx="402336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36576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365760">
                  <a:extLst>
                    <a:ext uri="{9D8B030D-6E8A-4147-A177-3AD203B41FA5}">
                      <a16:colId xmlns:a16="http://schemas.microsoft.com/office/drawing/2014/main" val="20004"/>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48640" y="6217920"/>
            <a:ext cx="8046720" cy="369332"/>
            <a:chOff x="548640" y="5486399"/>
            <a:chExt cx="8046720" cy="369332"/>
          </a:xfrm>
        </p:grpSpPr>
        <p:cxnSp>
          <p:nvCxnSpPr>
            <p:cNvPr id="10" name="Straight Arrow Connector 9"/>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11" name="TextBox 10"/>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sp>
        <p:nvSpPr>
          <p:cNvPr id="12" name="TextBox 11"/>
          <p:cNvSpPr txBox="1"/>
          <p:nvPr/>
        </p:nvSpPr>
        <p:spPr>
          <a:xfrm>
            <a:off x="1463040" y="3520440"/>
            <a:ext cx="10972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2</a:t>
            </a:r>
          </a:p>
        </p:txBody>
      </p:sp>
      <p:sp>
        <p:nvSpPr>
          <p:cNvPr id="13" name="TextBox 12"/>
          <p:cNvSpPr txBox="1"/>
          <p:nvPr/>
        </p:nvSpPr>
        <p:spPr>
          <a:xfrm>
            <a:off x="2560320" y="1965960"/>
            <a:ext cx="10972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3</a:t>
            </a:r>
          </a:p>
        </p:txBody>
      </p:sp>
      <p:sp>
        <p:nvSpPr>
          <p:cNvPr id="14" name="TextBox 13"/>
          <p:cNvSpPr txBox="1"/>
          <p:nvPr/>
        </p:nvSpPr>
        <p:spPr>
          <a:xfrm>
            <a:off x="731520" y="5074920"/>
            <a:ext cx="1097280" cy="457200"/>
          </a:xfrm>
          <a:prstGeom prst="rect">
            <a:avLst/>
          </a:prstGeom>
          <a:noFill/>
        </p:spPr>
        <p:txBody>
          <a:bodyPr wrap="square" rtlCol="0" anchor="ctr" anchorCtr="0">
            <a:noAutofit/>
          </a:bodyPr>
          <a:lstStyle/>
          <a:p>
            <a:pPr algn="ctr"/>
            <a:r>
              <a:rPr lang="en-US" sz="2000" b="1" dirty="0">
                <a:latin typeface="Calibri" panose="020F0502020204030204" pitchFamily="34" charset="0"/>
                <a:ea typeface="CMU Bright" panose="02000603000000000000" pitchFamily="2" charset="0"/>
                <a:cs typeface="Calibri" panose="020F0502020204030204" pitchFamily="34" charset="0"/>
              </a:rPr>
              <a:t>query 1</a:t>
            </a:r>
          </a:p>
        </p:txBody>
      </p:sp>
      <p:graphicFrame>
        <p:nvGraphicFramePr>
          <p:cNvPr id="15" name="Table 14"/>
          <p:cNvGraphicFramePr>
            <a:graphicFrameLocks noGrp="1"/>
          </p:cNvGraphicFramePr>
          <p:nvPr/>
        </p:nvGraphicFramePr>
        <p:xfrm>
          <a:off x="4206240" y="3108960"/>
          <a:ext cx="192024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E2661A">
                        <a:alpha val="70000"/>
                      </a:srgbClr>
                    </a:solidFill>
                  </a:tcP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583680" y="3108960"/>
          <a:ext cx="365760" cy="128016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28016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5584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Administrivia</a:t>
            </a:r>
            <a:endParaRPr lang="en-US" dirty="0"/>
          </a:p>
        </p:txBody>
      </p:sp>
      <p:sp>
        <p:nvSpPr>
          <p:cNvPr id="3" name="Content Placeholder 2"/>
          <p:cNvSpPr>
            <a:spLocks noGrp="1"/>
          </p:cNvSpPr>
          <p:nvPr>
            <p:ph idx="1"/>
          </p:nvPr>
        </p:nvSpPr>
        <p:spPr/>
        <p:txBody>
          <a:bodyPr>
            <a:normAutofit lnSpcReduction="10000"/>
          </a:bodyPr>
          <a:lstStyle/>
          <a:p>
            <a:r>
              <a:rPr lang="en-US" dirty="0"/>
              <a:t>Sections tomorrow: </a:t>
            </a:r>
            <a:r>
              <a:rPr lang="en-US" dirty="0" err="1">
                <a:latin typeface="Courier New" panose="02070309020205020404" pitchFamily="49" charset="0"/>
                <a:cs typeface="Courier New" panose="02070309020205020404" pitchFamily="49" charset="0"/>
              </a:rPr>
              <a:t>pthread</a:t>
            </a:r>
            <a:r>
              <a:rPr lang="en-US" dirty="0"/>
              <a:t> tutorial/demo</a:t>
            </a:r>
          </a:p>
          <a:p>
            <a:pPr lvl="1"/>
            <a:r>
              <a:rPr lang="en-US" dirty="0" err="1"/>
              <a:t>pthread</a:t>
            </a:r>
            <a:r>
              <a:rPr lang="en-US" dirty="0"/>
              <a:t> exercise posted after sections, due Monday morning</a:t>
            </a:r>
          </a:p>
          <a:p>
            <a:pPr lvl="1"/>
            <a:r>
              <a:rPr lang="en-US" dirty="0"/>
              <a:t>Much more about concurrency in this and next several lectures</a:t>
            </a:r>
          </a:p>
          <a:p>
            <a:pPr lvl="2"/>
            <a:r>
              <a:rPr lang="en-US" dirty="0"/>
              <a:t>But will not repeat section material</a:t>
            </a:r>
            <a:br>
              <a:rPr lang="en-US" dirty="0"/>
            </a:br>
            <a:r>
              <a:rPr lang="en-US" dirty="0"/>
              <a:t>(This means you should show up if you can)</a:t>
            </a:r>
          </a:p>
          <a:p>
            <a:endParaRPr lang="en-US" dirty="0"/>
          </a:p>
          <a:p>
            <a:r>
              <a:rPr lang="en-US" dirty="0"/>
              <a:t>hw4 due next Thursday night</a:t>
            </a:r>
          </a:p>
          <a:p>
            <a:pPr lvl="1"/>
            <a:r>
              <a:rPr lang="en-US" dirty="0"/>
              <a:t>Yes, can still use up to 2 late days on hw4 (</a:t>
            </a:r>
            <a:r>
              <a:rPr lang="en-US" i="1" dirty="0"/>
              <a:t>if</a:t>
            </a:r>
            <a:r>
              <a:rPr lang="en-US" dirty="0"/>
              <a:t> you haven’t used them up already – check!)</a:t>
            </a:r>
          </a:p>
          <a:p>
            <a:endParaRPr lang="en-US" dirty="0"/>
          </a:p>
          <a:p>
            <a:r>
              <a:rPr lang="en-US" dirty="0"/>
              <a:t>Please update your Zoom client app if the one you’re using is older than version 5.0</a:t>
            </a:r>
          </a:p>
          <a:p>
            <a:pPr lvl="3"/>
            <a:endParaRPr lang="en-US" dirty="0"/>
          </a:p>
        </p:txBody>
      </p:sp>
      <p:sp>
        <p:nvSpPr>
          <p:cNvPr id="4" name="Slide Number Placeholder 3"/>
          <p:cNvSpPr>
            <a:spLocks noGrp="1"/>
          </p:cNvSpPr>
          <p:nvPr>
            <p:ph type="sldNum" sz="quarter" idx="10"/>
          </p:nvPr>
        </p:nvSpPr>
        <p:spPr/>
        <p:txBody>
          <a:bodyPr/>
          <a:lstStyle/>
          <a:p>
            <a:fld id="{CC1B5E29-5BFE-4A77-A178-85B6D82C95E0}" type="slidenum">
              <a:rPr lang="en-US" smtClean="0"/>
              <a:t>2</a:t>
            </a:fld>
            <a:endParaRPr lang="en-US"/>
          </a:p>
        </p:txBody>
      </p:sp>
    </p:spTree>
    <p:extLst>
      <p:ext uri="{BB962C8B-B14F-4D97-AF65-F5344CB8AC3E}">
        <p14:creationId xmlns:p14="http://schemas.microsoft.com/office/powerpoint/2010/main" val="2764431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Threads?</a:t>
            </a:r>
          </a:p>
        </p:txBody>
      </p:sp>
      <p:sp>
        <p:nvSpPr>
          <p:cNvPr id="3" name="Content Placeholder 2"/>
          <p:cNvSpPr>
            <a:spLocks noGrp="1"/>
          </p:cNvSpPr>
          <p:nvPr>
            <p:ph idx="1"/>
          </p:nvPr>
        </p:nvSpPr>
        <p:spPr/>
        <p:txBody>
          <a:bodyPr/>
          <a:lstStyle/>
          <a:p>
            <a:r>
              <a:rPr lang="en-US" dirty="0"/>
              <a:t>Advantages:</a:t>
            </a:r>
          </a:p>
          <a:p>
            <a:pPr lvl="1"/>
            <a:r>
              <a:rPr lang="en-US" dirty="0"/>
              <a:t>You (mostly) write sequential-looking code</a:t>
            </a:r>
          </a:p>
          <a:p>
            <a:pPr lvl="1"/>
            <a:r>
              <a:rPr lang="en-US" dirty="0"/>
              <a:t>Threads can run in parallel if you have multiple CPUs/cores</a:t>
            </a:r>
          </a:p>
          <a:p>
            <a:pPr lvl="3"/>
            <a:endParaRPr lang="en-US" dirty="0"/>
          </a:p>
          <a:p>
            <a:r>
              <a:rPr lang="en-US" dirty="0"/>
              <a:t>Disadvantages:</a:t>
            </a:r>
          </a:p>
          <a:p>
            <a:pPr lvl="1"/>
            <a:r>
              <a:rPr lang="en-US" dirty="0"/>
              <a:t>If threads share data, you need </a:t>
            </a:r>
            <a:r>
              <a:rPr lang="en-US" dirty="0">
                <a:solidFill>
                  <a:srgbClr val="0066FF"/>
                </a:solidFill>
              </a:rPr>
              <a:t>locks</a:t>
            </a:r>
            <a:r>
              <a:rPr lang="en-US" dirty="0"/>
              <a:t> or other </a:t>
            </a:r>
            <a:r>
              <a:rPr lang="en-US" dirty="0">
                <a:solidFill>
                  <a:srgbClr val="0066FF"/>
                </a:solidFill>
              </a:rPr>
              <a:t>synchronization</a:t>
            </a:r>
          </a:p>
          <a:p>
            <a:pPr lvl="2"/>
            <a:r>
              <a:rPr lang="en-US" dirty="0"/>
              <a:t>Very bug-prone and difficult to debug</a:t>
            </a:r>
          </a:p>
          <a:p>
            <a:pPr lvl="1"/>
            <a:r>
              <a:rPr lang="en-US" dirty="0"/>
              <a:t>Threads can introduce overhead</a:t>
            </a:r>
          </a:p>
          <a:p>
            <a:pPr lvl="2"/>
            <a:r>
              <a:rPr lang="en-US" dirty="0"/>
              <a:t>Lock contention, context switch overhead, and other issues</a:t>
            </a:r>
          </a:p>
          <a:p>
            <a:pPr lvl="1"/>
            <a:r>
              <a:rPr lang="en-US" dirty="0"/>
              <a:t>Need language support for threads</a:t>
            </a:r>
          </a:p>
        </p:txBody>
      </p:sp>
      <p:sp>
        <p:nvSpPr>
          <p:cNvPr id="4" name="Slide Number Placeholder 3"/>
          <p:cNvSpPr>
            <a:spLocks noGrp="1"/>
          </p:cNvSpPr>
          <p:nvPr>
            <p:ph type="sldNum" sz="quarter" idx="10"/>
          </p:nvPr>
        </p:nvSpPr>
        <p:spPr/>
        <p:txBody>
          <a:bodyPr/>
          <a:lstStyle/>
          <a:p>
            <a:fld id="{DD885E81-BA38-47C8-A5B8-10943A3815FF}" type="slidenum">
              <a:rPr lang="en-US" smtClean="0"/>
              <a:t>20</a:t>
            </a:fld>
            <a:endParaRPr lang="en-US"/>
          </a:p>
        </p:txBody>
      </p:sp>
    </p:spTree>
    <p:extLst>
      <p:ext uri="{BB962C8B-B14F-4D97-AF65-F5344CB8AC3E}">
        <p14:creationId xmlns:p14="http://schemas.microsoft.com/office/powerpoint/2010/main" val="43332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 vs. Processes</a:t>
            </a:r>
          </a:p>
        </p:txBody>
      </p:sp>
      <p:sp>
        <p:nvSpPr>
          <p:cNvPr id="3" name="Content Placeholder 2"/>
          <p:cNvSpPr>
            <a:spLocks noGrp="1"/>
          </p:cNvSpPr>
          <p:nvPr>
            <p:ph idx="1"/>
          </p:nvPr>
        </p:nvSpPr>
        <p:spPr>
          <a:xfrm>
            <a:off x="357017" y="1251239"/>
            <a:ext cx="7941855" cy="5037512"/>
          </a:xfrm>
        </p:spPr>
        <p:txBody>
          <a:bodyPr/>
          <a:lstStyle/>
          <a:p>
            <a:r>
              <a:rPr lang="en-US" dirty="0"/>
              <a:t>In most modern OS’s:</a:t>
            </a:r>
          </a:p>
          <a:p>
            <a:pPr lvl="1"/>
            <a:r>
              <a:rPr lang="en-US" dirty="0"/>
              <a:t>A </a:t>
            </a:r>
            <a:r>
              <a:rPr lang="en-US" u="sng" dirty="0"/>
              <a:t>Process</a:t>
            </a:r>
            <a:r>
              <a:rPr lang="en-US" dirty="0"/>
              <a:t> has a unique:  address space, OS resources, </a:t>
            </a:r>
            <a:br>
              <a:rPr lang="en-US" dirty="0"/>
            </a:br>
            <a:r>
              <a:rPr lang="en-US" dirty="0"/>
              <a:t>				&amp; security attributes</a:t>
            </a:r>
          </a:p>
          <a:p>
            <a:pPr lvl="1"/>
            <a:endParaRPr lang="en-US" dirty="0"/>
          </a:p>
          <a:p>
            <a:pPr lvl="1"/>
            <a:r>
              <a:rPr lang="en-US" dirty="0"/>
              <a:t>A </a:t>
            </a:r>
            <a:r>
              <a:rPr lang="en-US" u="sng" dirty="0"/>
              <a:t>Thread</a:t>
            </a:r>
            <a:r>
              <a:rPr lang="en-US" dirty="0"/>
              <a:t> has a unique:  stack, stack pointer, program counter,</a:t>
            </a:r>
            <a:br>
              <a:rPr lang="en-US" dirty="0"/>
            </a:br>
            <a:r>
              <a:rPr lang="en-US" dirty="0"/>
              <a:t>				&amp; registers</a:t>
            </a:r>
          </a:p>
          <a:p>
            <a:pPr lvl="1"/>
            <a:endParaRPr lang="en-US" dirty="0"/>
          </a:p>
          <a:p>
            <a:pPr lvl="1"/>
            <a:r>
              <a:rPr lang="en-US" dirty="0"/>
              <a:t>Threads are the </a:t>
            </a:r>
            <a:r>
              <a:rPr lang="en-US" i="1" dirty="0"/>
              <a:t>unit of scheduling </a:t>
            </a:r>
            <a:r>
              <a:rPr lang="en-US" dirty="0"/>
              <a:t>and processes are their </a:t>
            </a:r>
            <a:r>
              <a:rPr lang="en-US" i="1" dirty="0"/>
              <a:t>containers</a:t>
            </a:r>
            <a:r>
              <a:rPr lang="en-US" dirty="0"/>
              <a:t>; every process has at least one thread running in it</a:t>
            </a:r>
            <a:endParaRPr lang="en-US" i="1" dirty="0"/>
          </a:p>
        </p:txBody>
      </p:sp>
      <p:sp>
        <p:nvSpPr>
          <p:cNvPr id="4" name="Slide Number Placeholder 3"/>
          <p:cNvSpPr>
            <a:spLocks noGrp="1"/>
          </p:cNvSpPr>
          <p:nvPr>
            <p:ph type="sldNum" sz="quarter" idx="10"/>
          </p:nvPr>
        </p:nvSpPr>
        <p:spPr/>
        <p:txBody>
          <a:bodyPr/>
          <a:lstStyle/>
          <a:p>
            <a:fld id="{DD885E81-BA38-47C8-A5B8-10943A3815FF}" type="slidenum">
              <a:rPr lang="en-US" smtClean="0"/>
              <a:t>21</a:t>
            </a:fld>
            <a:endParaRPr lang="en-US"/>
          </a:p>
        </p:txBody>
      </p:sp>
    </p:spTree>
    <p:extLst>
      <p:ext uri="{BB962C8B-B14F-4D97-AF65-F5344CB8AC3E}">
        <p14:creationId xmlns:p14="http://schemas.microsoft.com/office/powerpoint/2010/main" val="649604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 vs. Processes</a:t>
            </a:r>
          </a:p>
        </p:txBody>
      </p:sp>
      <p:sp>
        <p:nvSpPr>
          <p:cNvPr id="4" name="Slide Number Placeholder 3"/>
          <p:cNvSpPr>
            <a:spLocks noGrp="1"/>
          </p:cNvSpPr>
          <p:nvPr>
            <p:ph type="sldNum" sz="quarter" idx="10"/>
          </p:nvPr>
        </p:nvSpPr>
        <p:spPr/>
        <p:txBody>
          <a:bodyPr/>
          <a:lstStyle/>
          <a:p>
            <a:fld id="{DD885E81-BA38-47C8-A5B8-10943A3815FF}" type="slidenum">
              <a:rPr lang="en-US" smtClean="0"/>
              <a:t>22</a:t>
            </a:fld>
            <a:endParaRPr lang="en-US"/>
          </a:p>
        </p:txBody>
      </p:sp>
      <p:grpSp>
        <p:nvGrpSpPr>
          <p:cNvPr id="18" name="Group 17">
            <a:extLst>
              <a:ext uri="{FF2B5EF4-FFF2-40B4-BE49-F238E27FC236}">
                <a16:creationId xmlns:a16="http://schemas.microsoft.com/office/drawing/2014/main" id="{D68FA8A7-03E9-47ED-BCCB-25497E8028B2}"/>
              </a:ext>
            </a:extLst>
          </p:cNvPr>
          <p:cNvGrpSpPr/>
          <p:nvPr/>
        </p:nvGrpSpPr>
        <p:grpSpPr>
          <a:xfrm>
            <a:off x="381000" y="1166035"/>
            <a:ext cx="2226855" cy="5037513"/>
            <a:chOff x="6583680" y="1280160"/>
            <a:chExt cx="2377440" cy="5212080"/>
          </a:xfrm>
        </p:grpSpPr>
        <p:sp>
          <p:nvSpPr>
            <p:cNvPr id="19" name="Rectangle 7">
              <a:extLst>
                <a:ext uri="{FF2B5EF4-FFF2-40B4-BE49-F238E27FC236}">
                  <a16:creationId xmlns:a16="http://schemas.microsoft.com/office/drawing/2014/main" id="{8670ECCC-238B-4E3F-BA7B-A386A5C15AB1}"/>
                </a:ext>
              </a:extLst>
            </p:cNvPr>
            <p:cNvSpPr>
              <a:spLocks noChangeArrowheads="1"/>
            </p:cNvSpPr>
            <p:nvPr>
              <p:custDataLst>
                <p:tags r:id="rId2"/>
              </p:custDataLst>
            </p:nvPr>
          </p:nvSpPr>
          <p:spPr bwMode="auto">
            <a:xfrm>
              <a:off x="6583680" y="1280160"/>
              <a:ext cx="2377440" cy="5212080"/>
            </a:xfrm>
            <a:prstGeom prst="rect">
              <a:avLst/>
            </a:prstGeom>
            <a:solidFill>
              <a:schemeClr val="accent2">
                <a:lumMod val="20000"/>
                <a:lumOff val="80000"/>
              </a:schemeClr>
            </a:solidFill>
            <a:ln w="25400">
              <a:solidFill>
                <a:schemeClr val="tx1"/>
              </a:solidFill>
              <a:miter lim="800000"/>
              <a:headEnd/>
              <a:tailEnd/>
            </a:ln>
            <a:effectLst/>
          </p:spPr>
          <p:txBody>
            <a:bodyPr wrap="none" anchorCtr="1"/>
            <a:lstStyle/>
            <a:p>
              <a:pPr algn="ctr">
                <a:lnSpc>
                  <a:spcPct val="100000"/>
                </a:lnSpc>
              </a:pPr>
              <a:endParaRPr lang="en-US" b="0" dirty="0">
                <a:latin typeface="Calibri" panose="020F0502020204030204" pitchFamily="34" charset="0"/>
                <a:ea typeface="CMU Bright" panose="02000603000000000000" pitchFamily="2" charset="0"/>
                <a:cs typeface="Calibri" panose="020F0502020204030204" pitchFamily="34" charset="0"/>
              </a:endParaRPr>
            </a:p>
          </p:txBody>
        </p:sp>
        <p:sp>
          <p:nvSpPr>
            <p:cNvPr id="20" name="Rectangle 19">
              <a:extLst>
                <a:ext uri="{FF2B5EF4-FFF2-40B4-BE49-F238E27FC236}">
                  <a16:creationId xmlns:a16="http://schemas.microsoft.com/office/drawing/2014/main" id="{F9186760-9E1F-45C4-B21D-D83BDDE992FB}"/>
                </a:ext>
              </a:extLst>
            </p:cNvPr>
            <p:cNvSpPr/>
            <p:nvPr/>
          </p:nvSpPr>
          <p:spPr bwMode="auto">
            <a:xfrm>
              <a:off x="6583680" y="1280160"/>
              <a:ext cx="2377440" cy="457200"/>
            </a:xfrm>
            <a:prstGeom prst="rect">
              <a:avLst/>
            </a:prstGeom>
            <a:solidFill>
              <a:srgbClr val="CC0066">
                <a:alpha val="6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OS kernel [protected]</a:t>
              </a:r>
            </a:p>
          </p:txBody>
        </p:sp>
        <p:sp>
          <p:nvSpPr>
            <p:cNvPr id="21" name="Rectangle 20">
              <a:extLst>
                <a:ext uri="{FF2B5EF4-FFF2-40B4-BE49-F238E27FC236}">
                  <a16:creationId xmlns:a16="http://schemas.microsoft.com/office/drawing/2014/main" id="{BFFBCF64-42C7-4A41-AD94-9F12305153DE}"/>
                </a:ext>
              </a:extLst>
            </p:cNvPr>
            <p:cNvSpPr/>
            <p:nvPr/>
          </p:nvSpPr>
          <p:spPr bwMode="auto">
            <a:xfrm>
              <a:off x="6583680" y="173736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latin typeface="Calibri" panose="020F0502020204030204" pitchFamily="34" charset="0"/>
                  <a:ea typeface="CMU Bright" panose="02000603000000000000" pitchFamily="2" charset="0"/>
                  <a:cs typeface="Calibri" panose="020F0502020204030204" pitchFamily="34" charset="0"/>
                </a:rPr>
                <a:t>parent</a:t>
              </a:r>
              <a:endParaRPr lang="en-US" baseline="-25000" dirty="0">
                <a:latin typeface="Calibri" panose="020F0502020204030204" pitchFamily="34" charset="0"/>
                <a:ea typeface="CMU Bright" panose="02000603000000000000" pitchFamily="2" charset="0"/>
                <a:cs typeface="Calibri" panose="020F0502020204030204" pitchFamily="34" charset="0"/>
              </a:endParaRPr>
            </a:p>
          </p:txBody>
        </p:sp>
        <p:sp>
          <p:nvSpPr>
            <p:cNvPr id="22" name="Rectangle 21">
              <a:extLst>
                <a:ext uri="{FF2B5EF4-FFF2-40B4-BE49-F238E27FC236}">
                  <a16:creationId xmlns:a16="http://schemas.microsoft.com/office/drawing/2014/main" id="{E7F2EFA5-F045-4812-AB91-84DCCC1FDA96}"/>
                </a:ext>
              </a:extLst>
            </p:cNvPr>
            <p:cNvSpPr/>
            <p:nvPr/>
          </p:nvSpPr>
          <p:spPr bwMode="auto">
            <a:xfrm>
              <a:off x="6583680" y="4114800"/>
              <a:ext cx="2377440" cy="45720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Heap (</a:t>
              </a:r>
              <a:r>
                <a:rPr lang="en-US" dirty="0" err="1">
                  <a:latin typeface="Calibri" panose="020F0502020204030204" pitchFamily="34" charset="0"/>
                  <a:ea typeface="CMU Bright" panose="02000603000000000000" pitchFamily="2" charset="0"/>
                  <a:cs typeface="Calibri" panose="020F0502020204030204" pitchFamily="34" charset="0"/>
                </a:rPr>
                <a:t>malloc</a:t>
              </a:r>
              <a:r>
                <a:rPr lang="en-US" dirty="0">
                  <a:latin typeface="Calibri" panose="020F0502020204030204" pitchFamily="34" charset="0"/>
                  <a:ea typeface="CMU Bright" panose="02000603000000000000" pitchFamily="2" charset="0"/>
                  <a:cs typeface="Calibri" panose="020F0502020204030204" pitchFamily="34" charset="0"/>
                </a:rPr>
                <a:t>/free)</a:t>
              </a:r>
            </a:p>
          </p:txBody>
        </p:sp>
        <p:sp>
          <p:nvSpPr>
            <p:cNvPr id="23" name="Rectangle 22">
              <a:extLst>
                <a:ext uri="{FF2B5EF4-FFF2-40B4-BE49-F238E27FC236}">
                  <a16:creationId xmlns:a16="http://schemas.microsoft.com/office/drawing/2014/main" id="{F5627079-8C17-4FDA-A98E-23E48A86099A}"/>
                </a:ext>
              </a:extLst>
            </p:cNvPr>
            <p:cNvSpPr/>
            <p:nvPr/>
          </p:nvSpPr>
          <p:spPr bwMode="auto">
            <a:xfrm>
              <a:off x="6583680" y="4572000"/>
              <a:ext cx="2377440" cy="54864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Read/Write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.data</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bss</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sp>
          <p:nvSpPr>
            <p:cNvPr id="24" name="Rectangle 23">
              <a:extLst>
                <a:ext uri="{FF2B5EF4-FFF2-40B4-BE49-F238E27FC236}">
                  <a16:creationId xmlns:a16="http://schemas.microsoft.com/office/drawing/2014/main" id="{87444B1B-0760-44F5-A8E6-B5A957A74A53}"/>
                </a:ext>
              </a:extLst>
            </p:cNvPr>
            <p:cNvSpPr/>
            <p:nvPr/>
          </p:nvSpPr>
          <p:spPr bwMode="auto">
            <a:xfrm>
              <a:off x="6583680" y="338328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Shared Libraries</a:t>
              </a:r>
            </a:p>
          </p:txBody>
        </p:sp>
        <p:sp>
          <p:nvSpPr>
            <p:cNvPr id="25" name="Rectangle 24">
              <a:extLst>
                <a:ext uri="{FF2B5EF4-FFF2-40B4-BE49-F238E27FC236}">
                  <a16:creationId xmlns:a16="http://schemas.microsoft.com/office/drawing/2014/main" id="{A68B28E5-DA22-4FE6-BECB-03EF4C4C03F7}"/>
                </a:ext>
              </a:extLst>
            </p:cNvPr>
            <p:cNvSpPr/>
            <p:nvPr/>
          </p:nvSpPr>
          <p:spPr bwMode="auto">
            <a:xfrm>
              <a:off x="6583680" y="5120640"/>
              <a:ext cx="2377440" cy="8229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Read-Only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.text</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rodata</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0B60C5F6-324C-4CCB-9795-B55F9C088904}"/>
                </a:ext>
              </a:extLst>
            </p:cNvPr>
            <p:cNvCxnSpPr/>
            <p:nvPr/>
          </p:nvCxnSpPr>
          <p:spPr bwMode="auto">
            <a:xfrm>
              <a:off x="7772400" y="2103120"/>
              <a:ext cx="0" cy="274320"/>
            </a:xfrm>
            <a:prstGeom prst="straightConnector1">
              <a:avLst/>
            </a:prstGeom>
            <a:noFill/>
            <a:ln w="2540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4443300D-3C2E-44BF-8E41-6718F5191B8F}"/>
                </a:ext>
              </a:extLst>
            </p:cNvPr>
            <p:cNvCxnSpPr/>
            <p:nvPr/>
          </p:nvCxnSpPr>
          <p:spPr bwMode="auto">
            <a:xfrm>
              <a:off x="7772400" y="3108960"/>
              <a:ext cx="0" cy="274320"/>
            </a:xfrm>
            <a:prstGeom prst="straightConnector1">
              <a:avLst/>
            </a:prstGeom>
            <a:noFill/>
            <a:ln w="25400" cap="flat" cmpd="sng" algn="ctr">
              <a:solidFill>
                <a:schemeClr val="tx1"/>
              </a:solidFill>
              <a:prstDash val="solid"/>
              <a:round/>
              <a:headEnd type="triangle" w="med" len="med"/>
              <a:tailEnd type="none"/>
            </a:ln>
            <a:effectLst/>
          </p:spPr>
        </p:cxnSp>
        <p:cxnSp>
          <p:nvCxnSpPr>
            <p:cNvPr id="28" name="Straight Arrow Connector 27">
              <a:extLst>
                <a:ext uri="{FF2B5EF4-FFF2-40B4-BE49-F238E27FC236}">
                  <a16:creationId xmlns:a16="http://schemas.microsoft.com/office/drawing/2014/main" id="{8EC3D621-4781-4B49-B009-BDF1F59F7D41}"/>
                </a:ext>
              </a:extLst>
            </p:cNvPr>
            <p:cNvCxnSpPr/>
            <p:nvPr/>
          </p:nvCxnSpPr>
          <p:spPr bwMode="auto">
            <a:xfrm>
              <a:off x="7772400" y="3840480"/>
              <a:ext cx="0" cy="274320"/>
            </a:xfrm>
            <a:prstGeom prst="straightConnector1">
              <a:avLst/>
            </a:prstGeom>
            <a:noFill/>
            <a:ln w="25400" cap="flat" cmpd="sng" algn="ctr">
              <a:solidFill>
                <a:schemeClr val="tx1"/>
              </a:solidFill>
              <a:prstDash val="solid"/>
              <a:round/>
              <a:headEnd type="triangle" w="med" len="med"/>
              <a:tailEnd type="none"/>
            </a:ln>
            <a:effectLst/>
          </p:spPr>
        </p:cxnSp>
      </p:grpSp>
      <p:grpSp>
        <p:nvGrpSpPr>
          <p:cNvPr id="29" name="Group 28">
            <a:extLst>
              <a:ext uri="{FF2B5EF4-FFF2-40B4-BE49-F238E27FC236}">
                <a16:creationId xmlns:a16="http://schemas.microsoft.com/office/drawing/2014/main" id="{D8505D41-C1FB-4A70-B446-3A3AE6BF245E}"/>
              </a:ext>
            </a:extLst>
          </p:cNvPr>
          <p:cNvGrpSpPr/>
          <p:nvPr/>
        </p:nvGrpSpPr>
        <p:grpSpPr>
          <a:xfrm>
            <a:off x="6222818" y="1166034"/>
            <a:ext cx="2226855" cy="5037513"/>
            <a:chOff x="6583680" y="1280160"/>
            <a:chExt cx="2377440" cy="5212080"/>
          </a:xfrm>
        </p:grpSpPr>
        <p:sp>
          <p:nvSpPr>
            <p:cNvPr id="30" name="Rectangle 7">
              <a:extLst>
                <a:ext uri="{FF2B5EF4-FFF2-40B4-BE49-F238E27FC236}">
                  <a16:creationId xmlns:a16="http://schemas.microsoft.com/office/drawing/2014/main" id="{2F824FC3-2DA0-490F-9B2D-050A15D6754E}"/>
                </a:ext>
              </a:extLst>
            </p:cNvPr>
            <p:cNvSpPr>
              <a:spLocks noChangeArrowheads="1"/>
            </p:cNvSpPr>
            <p:nvPr>
              <p:custDataLst>
                <p:tags r:id="rId1"/>
              </p:custDataLst>
            </p:nvPr>
          </p:nvSpPr>
          <p:spPr bwMode="auto">
            <a:xfrm>
              <a:off x="6583680" y="1280160"/>
              <a:ext cx="2377440" cy="5212080"/>
            </a:xfrm>
            <a:prstGeom prst="rect">
              <a:avLst/>
            </a:prstGeom>
            <a:solidFill>
              <a:schemeClr val="accent2">
                <a:lumMod val="20000"/>
                <a:lumOff val="80000"/>
              </a:schemeClr>
            </a:solidFill>
            <a:ln w="25400">
              <a:solidFill>
                <a:schemeClr val="tx1"/>
              </a:solidFill>
              <a:miter lim="800000"/>
              <a:headEnd/>
              <a:tailEnd/>
            </a:ln>
            <a:effectLst/>
          </p:spPr>
          <p:txBody>
            <a:bodyPr wrap="none" anchorCtr="1"/>
            <a:lstStyle/>
            <a:p>
              <a:pPr algn="ctr">
                <a:lnSpc>
                  <a:spcPct val="100000"/>
                </a:lnSpc>
              </a:pPr>
              <a:endParaRPr lang="en-US" b="0" dirty="0">
                <a:latin typeface="Calibri" panose="020F0502020204030204" pitchFamily="34" charset="0"/>
                <a:ea typeface="CMU Bright" panose="02000603000000000000" pitchFamily="2" charset="0"/>
                <a:cs typeface="Calibri" panose="020F0502020204030204" pitchFamily="34" charset="0"/>
              </a:endParaRPr>
            </a:p>
          </p:txBody>
        </p:sp>
        <p:sp>
          <p:nvSpPr>
            <p:cNvPr id="31" name="Rectangle 30">
              <a:extLst>
                <a:ext uri="{FF2B5EF4-FFF2-40B4-BE49-F238E27FC236}">
                  <a16:creationId xmlns:a16="http://schemas.microsoft.com/office/drawing/2014/main" id="{6B810932-8EE8-4A6F-8856-F75C8C327BF8}"/>
                </a:ext>
              </a:extLst>
            </p:cNvPr>
            <p:cNvSpPr/>
            <p:nvPr/>
          </p:nvSpPr>
          <p:spPr bwMode="auto">
            <a:xfrm>
              <a:off x="6583680" y="1280160"/>
              <a:ext cx="2377440" cy="457200"/>
            </a:xfrm>
            <a:prstGeom prst="rect">
              <a:avLst/>
            </a:prstGeom>
            <a:solidFill>
              <a:srgbClr val="CC0066">
                <a:alpha val="6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OS kernel [protected]</a:t>
              </a:r>
            </a:p>
          </p:txBody>
        </p:sp>
        <p:sp>
          <p:nvSpPr>
            <p:cNvPr id="32" name="Rectangle 31">
              <a:extLst>
                <a:ext uri="{FF2B5EF4-FFF2-40B4-BE49-F238E27FC236}">
                  <a16:creationId xmlns:a16="http://schemas.microsoft.com/office/drawing/2014/main" id="{796258DB-DAC6-4F28-95C7-4990D18D0D3A}"/>
                </a:ext>
              </a:extLst>
            </p:cNvPr>
            <p:cNvSpPr/>
            <p:nvPr/>
          </p:nvSpPr>
          <p:spPr bwMode="auto">
            <a:xfrm>
              <a:off x="6583680" y="173736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solidFill>
                    <a:srgbClr val="FF0000"/>
                  </a:solidFill>
                  <a:latin typeface="Calibri" panose="020F0502020204030204" pitchFamily="34" charset="0"/>
                  <a:ea typeface="CMU Bright" panose="02000603000000000000" pitchFamily="2" charset="0"/>
                  <a:cs typeface="Calibri" panose="020F0502020204030204" pitchFamily="34" charset="0"/>
                </a:rPr>
                <a:t>parent</a:t>
              </a:r>
              <a:endParaRPr lang="en-US" baseline="-25000" dirty="0">
                <a:solidFill>
                  <a:srgbClr val="FF0000"/>
                </a:solidFill>
                <a:latin typeface="Calibri" panose="020F0502020204030204" pitchFamily="34" charset="0"/>
                <a:ea typeface="CMU Bright" panose="02000603000000000000" pitchFamily="2" charset="0"/>
                <a:cs typeface="Calibri" panose="020F0502020204030204" pitchFamily="34" charset="0"/>
              </a:endParaRPr>
            </a:p>
          </p:txBody>
        </p:sp>
        <p:sp>
          <p:nvSpPr>
            <p:cNvPr id="33" name="Rectangle 32">
              <a:extLst>
                <a:ext uri="{FF2B5EF4-FFF2-40B4-BE49-F238E27FC236}">
                  <a16:creationId xmlns:a16="http://schemas.microsoft.com/office/drawing/2014/main" id="{17DA7A61-8C59-4ACA-8B47-88E12592A1FF}"/>
                </a:ext>
              </a:extLst>
            </p:cNvPr>
            <p:cNvSpPr/>
            <p:nvPr/>
          </p:nvSpPr>
          <p:spPr bwMode="auto">
            <a:xfrm>
              <a:off x="6583680" y="4114800"/>
              <a:ext cx="2377440" cy="45720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Heap (</a:t>
              </a:r>
              <a:r>
                <a:rPr lang="en-US" dirty="0" err="1">
                  <a:latin typeface="Calibri" panose="020F0502020204030204" pitchFamily="34" charset="0"/>
                  <a:ea typeface="CMU Bright" panose="02000603000000000000" pitchFamily="2" charset="0"/>
                  <a:cs typeface="Calibri" panose="020F0502020204030204" pitchFamily="34" charset="0"/>
                </a:rPr>
                <a:t>malloc</a:t>
              </a:r>
              <a:r>
                <a:rPr lang="en-US" dirty="0">
                  <a:latin typeface="Calibri" panose="020F0502020204030204" pitchFamily="34" charset="0"/>
                  <a:ea typeface="CMU Bright" panose="02000603000000000000" pitchFamily="2" charset="0"/>
                  <a:cs typeface="Calibri" panose="020F0502020204030204" pitchFamily="34" charset="0"/>
                </a:rPr>
                <a:t>/free)</a:t>
              </a:r>
            </a:p>
          </p:txBody>
        </p:sp>
        <p:sp>
          <p:nvSpPr>
            <p:cNvPr id="34" name="Rectangle 33">
              <a:extLst>
                <a:ext uri="{FF2B5EF4-FFF2-40B4-BE49-F238E27FC236}">
                  <a16:creationId xmlns:a16="http://schemas.microsoft.com/office/drawing/2014/main" id="{B15C58CD-40A8-44D7-80E2-3FC746BAE8A4}"/>
                </a:ext>
              </a:extLst>
            </p:cNvPr>
            <p:cNvSpPr/>
            <p:nvPr/>
          </p:nvSpPr>
          <p:spPr bwMode="auto">
            <a:xfrm>
              <a:off x="6583680" y="4572000"/>
              <a:ext cx="2377440" cy="54864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Read/Write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.data</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bss</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sp>
          <p:nvSpPr>
            <p:cNvPr id="35" name="Rectangle 34">
              <a:extLst>
                <a:ext uri="{FF2B5EF4-FFF2-40B4-BE49-F238E27FC236}">
                  <a16:creationId xmlns:a16="http://schemas.microsoft.com/office/drawing/2014/main" id="{9FCF1C63-03BB-44C0-BE2A-DD8CD36F8601}"/>
                </a:ext>
              </a:extLst>
            </p:cNvPr>
            <p:cNvSpPr/>
            <p:nvPr/>
          </p:nvSpPr>
          <p:spPr bwMode="auto">
            <a:xfrm>
              <a:off x="6583680" y="338328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Shared Libraries</a:t>
              </a:r>
            </a:p>
          </p:txBody>
        </p:sp>
        <p:sp>
          <p:nvSpPr>
            <p:cNvPr id="36" name="Rectangle 35">
              <a:extLst>
                <a:ext uri="{FF2B5EF4-FFF2-40B4-BE49-F238E27FC236}">
                  <a16:creationId xmlns:a16="http://schemas.microsoft.com/office/drawing/2014/main" id="{E7ABEF75-F233-4F16-8CAA-C73A7272254B}"/>
                </a:ext>
              </a:extLst>
            </p:cNvPr>
            <p:cNvSpPr/>
            <p:nvPr/>
          </p:nvSpPr>
          <p:spPr bwMode="auto">
            <a:xfrm>
              <a:off x="6583680" y="5120640"/>
              <a:ext cx="2377440" cy="8229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Read-Only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.text</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rodata</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cxnSp>
          <p:nvCxnSpPr>
            <p:cNvPr id="37" name="Straight Arrow Connector 36">
              <a:extLst>
                <a:ext uri="{FF2B5EF4-FFF2-40B4-BE49-F238E27FC236}">
                  <a16:creationId xmlns:a16="http://schemas.microsoft.com/office/drawing/2014/main" id="{A70E0F4F-AECF-4922-8CB6-82020F8B29F8}"/>
                </a:ext>
              </a:extLst>
            </p:cNvPr>
            <p:cNvCxnSpPr/>
            <p:nvPr/>
          </p:nvCxnSpPr>
          <p:spPr bwMode="auto">
            <a:xfrm>
              <a:off x="7772400" y="2103120"/>
              <a:ext cx="0" cy="274320"/>
            </a:xfrm>
            <a:prstGeom prst="straightConnector1">
              <a:avLst/>
            </a:prstGeom>
            <a:noFill/>
            <a:ln w="25400"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1367B476-DACA-4E0B-B0BC-D027F3208077}"/>
                </a:ext>
              </a:extLst>
            </p:cNvPr>
            <p:cNvCxnSpPr/>
            <p:nvPr/>
          </p:nvCxnSpPr>
          <p:spPr bwMode="auto">
            <a:xfrm>
              <a:off x="7772400" y="3108960"/>
              <a:ext cx="0" cy="274320"/>
            </a:xfrm>
            <a:prstGeom prst="straightConnector1">
              <a:avLst/>
            </a:prstGeom>
            <a:noFill/>
            <a:ln w="25400" cap="flat" cmpd="sng" algn="ctr">
              <a:solidFill>
                <a:schemeClr val="tx1"/>
              </a:solidFill>
              <a:prstDash val="solid"/>
              <a:round/>
              <a:headEnd type="triangle" w="med" len="med"/>
              <a:tailEnd type="none"/>
            </a:ln>
            <a:effectLst/>
          </p:spPr>
        </p:cxnSp>
        <p:cxnSp>
          <p:nvCxnSpPr>
            <p:cNvPr id="39" name="Straight Arrow Connector 38">
              <a:extLst>
                <a:ext uri="{FF2B5EF4-FFF2-40B4-BE49-F238E27FC236}">
                  <a16:creationId xmlns:a16="http://schemas.microsoft.com/office/drawing/2014/main" id="{5E864190-4EB2-42C2-A326-BE0F494D8136}"/>
                </a:ext>
              </a:extLst>
            </p:cNvPr>
            <p:cNvCxnSpPr/>
            <p:nvPr/>
          </p:nvCxnSpPr>
          <p:spPr bwMode="auto">
            <a:xfrm>
              <a:off x="7772400" y="3840480"/>
              <a:ext cx="0" cy="274320"/>
            </a:xfrm>
            <a:prstGeom prst="straightConnector1">
              <a:avLst/>
            </a:prstGeom>
            <a:noFill/>
            <a:ln w="25400" cap="flat" cmpd="sng" algn="ctr">
              <a:solidFill>
                <a:schemeClr val="tx1"/>
              </a:solidFill>
              <a:prstDash val="solid"/>
              <a:round/>
              <a:headEnd type="triangle" w="med" len="med"/>
              <a:tailEnd type="none"/>
            </a:ln>
            <a:effectLst/>
          </p:spPr>
        </p:cxnSp>
      </p:grpSp>
      <p:sp>
        <p:nvSpPr>
          <p:cNvPr id="3" name="TextBox 2">
            <a:extLst>
              <a:ext uri="{FF2B5EF4-FFF2-40B4-BE49-F238E27FC236}">
                <a16:creationId xmlns:a16="http://schemas.microsoft.com/office/drawing/2014/main" id="{AFAD979A-E0A6-4F14-B6B6-35D6637E8E4B}"/>
              </a:ext>
            </a:extLst>
          </p:cNvPr>
          <p:cNvSpPr txBox="1"/>
          <p:nvPr/>
        </p:nvSpPr>
        <p:spPr>
          <a:xfrm>
            <a:off x="3275706" y="3198714"/>
            <a:ext cx="2390398" cy="369332"/>
          </a:xfrm>
          <a:prstGeom prst="rect">
            <a:avLst/>
          </a:prstGeom>
          <a:noFill/>
        </p:spPr>
        <p:txBody>
          <a:bodyPr wrap="none" rtlCol="0">
            <a:spAutoFit/>
          </a:bodyPr>
          <a:lstStyle/>
          <a:p>
            <a:r>
              <a:rPr lang="en-US" b="1" dirty="0" err="1">
                <a:latin typeface="Courier New" panose="02070309020205020404" pitchFamily="49" charset="0"/>
                <a:cs typeface="Courier New" panose="02070309020205020404" pitchFamily="49" charset="0"/>
              </a:rPr>
              <a:t>pthread_create</a:t>
            </a:r>
            <a:r>
              <a:rPr lang="en-US" b="1" dirty="0">
                <a:latin typeface="Courier New" panose="02070309020205020404" pitchFamily="49" charset="0"/>
                <a:cs typeface="Courier New" panose="02070309020205020404" pitchFamily="49" charset="0"/>
              </a:rPr>
              <a:t>()</a:t>
            </a:r>
          </a:p>
        </p:txBody>
      </p:sp>
      <p:cxnSp>
        <p:nvCxnSpPr>
          <p:cNvPr id="17" name="Straight Arrow Connector 16">
            <a:extLst>
              <a:ext uri="{FF2B5EF4-FFF2-40B4-BE49-F238E27FC236}">
                <a16:creationId xmlns:a16="http://schemas.microsoft.com/office/drawing/2014/main" id="{DA7DBB9F-E4CF-4BD9-A6EB-FE42D23E2A61}"/>
              </a:ext>
            </a:extLst>
          </p:cNvPr>
          <p:cNvCxnSpPr>
            <a:stCxn id="19" idx="3"/>
            <a:endCxn id="30" idx="1"/>
          </p:cNvCxnSpPr>
          <p:nvPr/>
        </p:nvCxnSpPr>
        <p:spPr bwMode="auto">
          <a:xfrm flipV="1">
            <a:off x="2607855" y="3684791"/>
            <a:ext cx="3614963" cy="1"/>
          </a:xfrm>
          <a:prstGeom prst="straightConnector1">
            <a:avLst/>
          </a:prstGeom>
          <a:noFill/>
          <a:ln w="25400" cap="flat" cmpd="sng" algn="ctr">
            <a:solidFill>
              <a:srgbClr val="CC0000"/>
            </a:solidFill>
            <a:prstDash val="solid"/>
            <a:round/>
            <a:headEnd type="none" w="med" len="med"/>
            <a:tailEnd type="triangle"/>
          </a:ln>
          <a:effectLst/>
        </p:spPr>
      </p:cxnSp>
      <p:sp>
        <p:nvSpPr>
          <p:cNvPr id="40" name="Rectangle 39">
            <a:extLst>
              <a:ext uri="{FF2B5EF4-FFF2-40B4-BE49-F238E27FC236}">
                <a16:creationId xmlns:a16="http://schemas.microsoft.com/office/drawing/2014/main" id="{6F302CA6-A972-4E2F-B98A-FEC77D7D88FE}"/>
              </a:ext>
            </a:extLst>
          </p:cNvPr>
          <p:cNvSpPr/>
          <p:nvPr/>
        </p:nvSpPr>
        <p:spPr bwMode="auto">
          <a:xfrm>
            <a:off x="6222828" y="2271113"/>
            <a:ext cx="2226845" cy="375604"/>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solidFill>
                  <a:srgbClr val="FF0000"/>
                </a:solidFill>
                <a:latin typeface="Calibri" panose="020F0502020204030204" pitchFamily="34" charset="0"/>
                <a:ea typeface="CMU Bright" panose="02000603000000000000" pitchFamily="2" charset="0"/>
                <a:cs typeface="Calibri" panose="020F0502020204030204" pitchFamily="34" charset="0"/>
              </a:rPr>
              <a:t>child</a:t>
            </a:r>
            <a:endParaRPr lang="en-US" baseline="-25000" dirty="0">
              <a:solidFill>
                <a:srgbClr val="FF0000"/>
              </a:solidFill>
              <a:latin typeface="Calibri" panose="020F0502020204030204" pitchFamily="34" charset="0"/>
              <a:ea typeface="CMU Bright" panose="02000603000000000000" pitchFamily="2" charset="0"/>
              <a:cs typeface="Calibri" panose="020F0502020204030204" pitchFamily="34" charset="0"/>
            </a:endParaRPr>
          </a:p>
        </p:txBody>
      </p:sp>
      <p:cxnSp>
        <p:nvCxnSpPr>
          <p:cNvPr id="41" name="Straight Arrow Connector 40">
            <a:extLst>
              <a:ext uri="{FF2B5EF4-FFF2-40B4-BE49-F238E27FC236}">
                <a16:creationId xmlns:a16="http://schemas.microsoft.com/office/drawing/2014/main" id="{05183BD4-1B96-4857-8293-D4419BD667D0}"/>
              </a:ext>
            </a:extLst>
          </p:cNvPr>
          <p:cNvCxnSpPr>
            <a:cxnSpLocks/>
          </p:cNvCxnSpPr>
          <p:nvPr/>
        </p:nvCxnSpPr>
        <p:spPr bwMode="auto">
          <a:xfrm>
            <a:off x="7336246" y="2668450"/>
            <a:ext cx="0" cy="209897"/>
          </a:xfrm>
          <a:prstGeom prst="straightConnector1">
            <a:avLst/>
          </a:prstGeom>
          <a:noFill/>
          <a:ln w="254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9073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par>
                                <p:cTn id="19" presetID="10" presetClass="entr" presetSubtype="0" fill="hold"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 vs. Processes</a:t>
            </a:r>
          </a:p>
        </p:txBody>
      </p:sp>
      <p:sp>
        <p:nvSpPr>
          <p:cNvPr id="4" name="Slide Number Placeholder 3"/>
          <p:cNvSpPr>
            <a:spLocks noGrp="1"/>
          </p:cNvSpPr>
          <p:nvPr>
            <p:ph type="sldNum" sz="quarter" idx="10"/>
          </p:nvPr>
        </p:nvSpPr>
        <p:spPr/>
        <p:txBody>
          <a:bodyPr/>
          <a:lstStyle/>
          <a:p>
            <a:fld id="{DD885E81-BA38-47C8-A5B8-10943A3815FF}" type="slidenum">
              <a:rPr lang="en-US" smtClean="0"/>
              <a:t>23</a:t>
            </a:fld>
            <a:endParaRPr lang="en-US"/>
          </a:p>
        </p:txBody>
      </p:sp>
      <p:grpSp>
        <p:nvGrpSpPr>
          <p:cNvPr id="5" name="Group 4">
            <a:extLst>
              <a:ext uri="{FF2B5EF4-FFF2-40B4-BE49-F238E27FC236}">
                <a16:creationId xmlns:a16="http://schemas.microsoft.com/office/drawing/2014/main" id="{63A4E116-55A2-487D-B207-C4CCA1BF5F61}"/>
              </a:ext>
            </a:extLst>
          </p:cNvPr>
          <p:cNvGrpSpPr/>
          <p:nvPr/>
        </p:nvGrpSpPr>
        <p:grpSpPr>
          <a:xfrm>
            <a:off x="6560127" y="1166035"/>
            <a:ext cx="2226855" cy="5037513"/>
            <a:chOff x="6583680" y="1280160"/>
            <a:chExt cx="2377440" cy="5212080"/>
          </a:xfrm>
        </p:grpSpPr>
        <p:sp>
          <p:nvSpPr>
            <p:cNvPr id="6" name="Rectangle 7">
              <a:extLst>
                <a:ext uri="{FF2B5EF4-FFF2-40B4-BE49-F238E27FC236}">
                  <a16:creationId xmlns:a16="http://schemas.microsoft.com/office/drawing/2014/main" id="{BCF9CF65-715F-4E5D-8D12-B775DA2FE1C6}"/>
                </a:ext>
              </a:extLst>
            </p:cNvPr>
            <p:cNvSpPr>
              <a:spLocks noChangeArrowheads="1"/>
            </p:cNvSpPr>
            <p:nvPr>
              <p:custDataLst>
                <p:tags r:id="rId3"/>
              </p:custDataLst>
            </p:nvPr>
          </p:nvSpPr>
          <p:spPr bwMode="auto">
            <a:xfrm>
              <a:off x="6583680" y="1280160"/>
              <a:ext cx="2377440" cy="5212080"/>
            </a:xfrm>
            <a:prstGeom prst="rect">
              <a:avLst/>
            </a:prstGeom>
            <a:solidFill>
              <a:schemeClr val="accent2">
                <a:lumMod val="20000"/>
                <a:lumOff val="80000"/>
              </a:schemeClr>
            </a:solidFill>
            <a:ln w="25400">
              <a:solidFill>
                <a:schemeClr val="tx1"/>
              </a:solidFill>
              <a:miter lim="800000"/>
              <a:headEnd/>
              <a:tailEnd/>
            </a:ln>
            <a:effectLst/>
          </p:spPr>
          <p:txBody>
            <a:bodyPr wrap="none" anchorCtr="1"/>
            <a:lstStyle/>
            <a:p>
              <a:pPr algn="ctr">
                <a:lnSpc>
                  <a:spcPct val="100000"/>
                </a:lnSpc>
              </a:pPr>
              <a:endParaRPr lang="en-US" b="0" dirty="0">
                <a:latin typeface="Calibri" panose="020F0502020204030204" pitchFamily="34" charset="0"/>
                <a:ea typeface="CMU Bright" panose="02000603000000000000" pitchFamily="2" charset="0"/>
                <a:cs typeface="Calibri" panose="020F0502020204030204" pitchFamily="34" charset="0"/>
              </a:endParaRPr>
            </a:p>
          </p:txBody>
        </p:sp>
        <p:sp>
          <p:nvSpPr>
            <p:cNvPr id="7" name="Rectangle 6">
              <a:extLst>
                <a:ext uri="{FF2B5EF4-FFF2-40B4-BE49-F238E27FC236}">
                  <a16:creationId xmlns:a16="http://schemas.microsoft.com/office/drawing/2014/main" id="{4845C273-7EE1-4C46-9CFA-9BC4E96AF36A}"/>
                </a:ext>
              </a:extLst>
            </p:cNvPr>
            <p:cNvSpPr/>
            <p:nvPr/>
          </p:nvSpPr>
          <p:spPr bwMode="auto">
            <a:xfrm>
              <a:off x="6583680" y="1280160"/>
              <a:ext cx="2377440" cy="457200"/>
            </a:xfrm>
            <a:prstGeom prst="rect">
              <a:avLst/>
            </a:prstGeom>
            <a:solidFill>
              <a:srgbClr val="CC0066">
                <a:alpha val="6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OS kernel [protected]</a:t>
              </a:r>
            </a:p>
          </p:txBody>
        </p:sp>
        <p:sp>
          <p:nvSpPr>
            <p:cNvPr id="8" name="Rectangle 7">
              <a:extLst>
                <a:ext uri="{FF2B5EF4-FFF2-40B4-BE49-F238E27FC236}">
                  <a16:creationId xmlns:a16="http://schemas.microsoft.com/office/drawing/2014/main" id="{67A749A5-4915-414C-96EE-9B268E5B4D24}"/>
                </a:ext>
              </a:extLst>
            </p:cNvPr>
            <p:cNvSpPr/>
            <p:nvPr/>
          </p:nvSpPr>
          <p:spPr bwMode="auto">
            <a:xfrm>
              <a:off x="6583680" y="173736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solidFill>
                    <a:srgbClr val="FF0000"/>
                  </a:solidFill>
                  <a:latin typeface="Calibri" panose="020F0502020204030204" pitchFamily="34" charset="0"/>
                  <a:ea typeface="CMU Bright" panose="02000603000000000000" pitchFamily="2" charset="0"/>
                  <a:cs typeface="Calibri" panose="020F0502020204030204" pitchFamily="34" charset="0"/>
                </a:rPr>
                <a:t>child</a:t>
              </a:r>
              <a:endParaRPr lang="en-US" baseline="-25000" dirty="0">
                <a:solidFill>
                  <a:srgbClr val="FF0000"/>
                </a:solidFill>
                <a:latin typeface="Calibri" panose="020F0502020204030204" pitchFamily="34" charset="0"/>
                <a:ea typeface="CMU Bright" panose="02000603000000000000" pitchFamily="2" charset="0"/>
                <a:cs typeface="Calibri" panose="020F0502020204030204" pitchFamily="34" charset="0"/>
              </a:endParaRPr>
            </a:p>
          </p:txBody>
        </p:sp>
        <p:sp>
          <p:nvSpPr>
            <p:cNvPr id="9" name="Rectangle 8">
              <a:extLst>
                <a:ext uri="{FF2B5EF4-FFF2-40B4-BE49-F238E27FC236}">
                  <a16:creationId xmlns:a16="http://schemas.microsoft.com/office/drawing/2014/main" id="{333BC60F-6C8C-46F3-8FBE-AF874E8FEBB7}"/>
                </a:ext>
              </a:extLst>
            </p:cNvPr>
            <p:cNvSpPr/>
            <p:nvPr/>
          </p:nvSpPr>
          <p:spPr bwMode="auto">
            <a:xfrm>
              <a:off x="6583680" y="4114800"/>
              <a:ext cx="2377440" cy="45720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Heap (</a:t>
              </a:r>
              <a:r>
                <a:rPr lang="en-US" dirty="0" err="1">
                  <a:latin typeface="Calibri" panose="020F0502020204030204" pitchFamily="34" charset="0"/>
                  <a:ea typeface="CMU Bright" panose="02000603000000000000" pitchFamily="2" charset="0"/>
                  <a:cs typeface="Calibri" panose="020F0502020204030204" pitchFamily="34" charset="0"/>
                </a:rPr>
                <a:t>malloc</a:t>
              </a:r>
              <a:r>
                <a:rPr lang="en-US" dirty="0">
                  <a:latin typeface="Calibri" panose="020F0502020204030204" pitchFamily="34" charset="0"/>
                  <a:ea typeface="CMU Bright" panose="02000603000000000000" pitchFamily="2" charset="0"/>
                  <a:cs typeface="Calibri" panose="020F0502020204030204" pitchFamily="34" charset="0"/>
                </a:rPr>
                <a:t>/free)</a:t>
              </a:r>
            </a:p>
          </p:txBody>
        </p:sp>
        <p:sp>
          <p:nvSpPr>
            <p:cNvPr id="10" name="Rectangle 9">
              <a:extLst>
                <a:ext uri="{FF2B5EF4-FFF2-40B4-BE49-F238E27FC236}">
                  <a16:creationId xmlns:a16="http://schemas.microsoft.com/office/drawing/2014/main" id="{F65368E9-2418-48AF-ADB9-D7AD5545E36D}"/>
                </a:ext>
              </a:extLst>
            </p:cNvPr>
            <p:cNvSpPr/>
            <p:nvPr/>
          </p:nvSpPr>
          <p:spPr bwMode="auto">
            <a:xfrm>
              <a:off x="6583680" y="4572000"/>
              <a:ext cx="2377440" cy="54864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Read/Write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.data</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bss</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sp>
          <p:nvSpPr>
            <p:cNvPr id="11" name="Rectangle 10">
              <a:extLst>
                <a:ext uri="{FF2B5EF4-FFF2-40B4-BE49-F238E27FC236}">
                  <a16:creationId xmlns:a16="http://schemas.microsoft.com/office/drawing/2014/main" id="{BA1A69FB-88C4-4079-9DBA-934FF9646B1A}"/>
                </a:ext>
              </a:extLst>
            </p:cNvPr>
            <p:cNvSpPr/>
            <p:nvPr/>
          </p:nvSpPr>
          <p:spPr bwMode="auto">
            <a:xfrm>
              <a:off x="6583680" y="338328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Shared Libraries</a:t>
              </a:r>
            </a:p>
          </p:txBody>
        </p:sp>
        <p:sp>
          <p:nvSpPr>
            <p:cNvPr id="12" name="Rectangle 11">
              <a:extLst>
                <a:ext uri="{FF2B5EF4-FFF2-40B4-BE49-F238E27FC236}">
                  <a16:creationId xmlns:a16="http://schemas.microsoft.com/office/drawing/2014/main" id="{36642ECF-657B-4519-90D3-0E5F7D70D210}"/>
                </a:ext>
              </a:extLst>
            </p:cNvPr>
            <p:cNvSpPr/>
            <p:nvPr/>
          </p:nvSpPr>
          <p:spPr bwMode="auto">
            <a:xfrm>
              <a:off x="6583680" y="5120640"/>
              <a:ext cx="2377440" cy="8229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Read-Only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.text</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rodata</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cxnSp>
          <p:nvCxnSpPr>
            <p:cNvPr id="13" name="Straight Arrow Connector 12">
              <a:extLst>
                <a:ext uri="{FF2B5EF4-FFF2-40B4-BE49-F238E27FC236}">
                  <a16:creationId xmlns:a16="http://schemas.microsoft.com/office/drawing/2014/main" id="{F1CAD3F3-1860-403F-86EF-69A4A1EE97C9}"/>
                </a:ext>
              </a:extLst>
            </p:cNvPr>
            <p:cNvCxnSpPr/>
            <p:nvPr/>
          </p:nvCxnSpPr>
          <p:spPr bwMode="auto">
            <a:xfrm>
              <a:off x="7772400" y="2103120"/>
              <a:ext cx="0" cy="274320"/>
            </a:xfrm>
            <a:prstGeom prst="straightConnector1">
              <a:avLst/>
            </a:prstGeom>
            <a:noFill/>
            <a:ln w="2540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1D21C476-B830-48CF-951B-D16C8F9DBEF8}"/>
                </a:ext>
              </a:extLst>
            </p:cNvPr>
            <p:cNvCxnSpPr/>
            <p:nvPr/>
          </p:nvCxnSpPr>
          <p:spPr bwMode="auto">
            <a:xfrm>
              <a:off x="7772400" y="3108960"/>
              <a:ext cx="0" cy="274320"/>
            </a:xfrm>
            <a:prstGeom prst="straightConnector1">
              <a:avLst/>
            </a:prstGeom>
            <a:noFill/>
            <a:ln w="25400" cap="flat" cmpd="sng" algn="ctr">
              <a:solidFill>
                <a:schemeClr val="tx1"/>
              </a:solidFill>
              <a:prstDash val="solid"/>
              <a:round/>
              <a:headEnd type="triangle" w="med" len="med"/>
              <a:tailEnd type="none"/>
            </a:ln>
            <a:effectLst/>
          </p:spPr>
        </p:cxnSp>
        <p:cxnSp>
          <p:nvCxnSpPr>
            <p:cNvPr id="15" name="Straight Arrow Connector 14">
              <a:extLst>
                <a:ext uri="{FF2B5EF4-FFF2-40B4-BE49-F238E27FC236}">
                  <a16:creationId xmlns:a16="http://schemas.microsoft.com/office/drawing/2014/main" id="{7A153B61-EAAD-4EFD-BAE7-3BC8C1F92013}"/>
                </a:ext>
              </a:extLst>
            </p:cNvPr>
            <p:cNvCxnSpPr/>
            <p:nvPr/>
          </p:nvCxnSpPr>
          <p:spPr bwMode="auto">
            <a:xfrm>
              <a:off x="7772400" y="3840480"/>
              <a:ext cx="0" cy="274320"/>
            </a:xfrm>
            <a:prstGeom prst="straightConnector1">
              <a:avLst/>
            </a:prstGeom>
            <a:noFill/>
            <a:ln w="25400" cap="flat" cmpd="sng" algn="ctr">
              <a:solidFill>
                <a:schemeClr val="tx1"/>
              </a:solidFill>
              <a:prstDash val="solid"/>
              <a:round/>
              <a:headEnd type="triangle" w="med" len="med"/>
              <a:tailEnd type="none"/>
            </a:ln>
            <a:effectLst/>
          </p:spPr>
        </p:cxnSp>
      </p:grpSp>
      <p:grpSp>
        <p:nvGrpSpPr>
          <p:cNvPr id="18" name="Group 17">
            <a:extLst>
              <a:ext uri="{FF2B5EF4-FFF2-40B4-BE49-F238E27FC236}">
                <a16:creationId xmlns:a16="http://schemas.microsoft.com/office/drawing/2014/main" id="{D68FA8A7-03E9-47ED-BCCB-25497E8028B2}"/>
              </a:ext>
            </a:extLst>
          </p:cNvPr>
          <p:cNvGrpSpPr/>
          <p:nvPr/>
        </p:nvGrpSpPr>
        <p:grpSpPr>
          <a:xfrm>
            <a:off x="381000" y="1166035"/>
            <a:ext cx="2226855" cy="5037513"/>
            <a:chOff x="6583680" y="1280160"/>
            <a:chExt cx="2377440" cy="5212080"/>
          </a:xfrm>
        </p:grpSpPr>
        <p:sp>
          <p:nvSpPr>
            <p:cNvPr id="19" name="Rectangle 7">
              <a:extLst>
                <a:ext uri="{FF2B5EF4-FFF2-40B4-BE49-F238E27FC236}">
                  <a16:creationId xmlns:a16="http://schemas.microsoft.com/office/drawing/2014/main" id="{8670ECCC-238B-4E3F-BA7B-A386A5C15AB1}"/>
                </a:ext>
              </a:extLst>
            </p:cNvPr>
            <p:cNvSpPr>
              <a:spLocks noChangeArrowheads="1"/>
            </p:cNvSpPr>
            <p:nvPr>
              <p:custDataLst>
                <p:tags r:id="rId2"/>
              </p:custDataLst>
            </p:nvPr>
          </p:nvSpPr>
          <p:spPr bwMode="auto">
            <a:xfrm>
              <a:off x="6583680" y="1280160"/>
              <a:ext cx="2377440" cy="5212080"/>
            </a:xfrm>
            <a:prstGeom prst="rect">
              <a:avLst/>
            </a:prstGeom>
            <a:solidFill>
              <a:schemeClr val="accent2">
                <a:lumMod val="20000"/>
                <a:lumOff val="80000"/>
              </a:schemeClr>
            </a:solidFill>
            <a:ln w="25400">
              <a:solidFill>
                <a:schemeClr val="tx1"/>
              </a:solidFill>
              <a:miter lim="800000"/>
              <a:headEnd/>
              <a:tailEnd/>
            </a:ln>
            <a:effectLst/>
          </p:spPr>
          <p:txBody>
            <a:bodyPr wrap="none" anchorCtr="1"/>
            <a:lstStyle/>
            <a:p>
              <a:pPr algn="ctr">
                <a:lnSpc>
                  <a:spcPct val="100000"/>
                </a:lnSpc>
              </a:pPr>
              <a:endParaRPr lang="en-US" b="0" dirty="0">
                <a:latin typeface="Calibri" panose="020F0502020204030204" pitchFamily="34" charset="0"/>
                <a:ea typeface="CMU Bright" panose="02000603000000000000" pitchFamily="2" charset="0"/>
                <a:cs typeface="Calibri" panose="020F0502020204030204" pitchFamily="34" charset="0"/>
              </a:endParaRPr>
            </a:p>
          </p:txBody>
        </p:sp>
        <p:sp>
          <p:nvSpPr>
            <p:cNvPr id="20" name="Rectangle 19">
              <a:extLst>
                <a:ext uri="{FF2B5EF4-FFF2-40B4-BE49-F238E27FC236}">
                  <a16:creationId xmlns:a16="http://schemas.microsoft.com/office/drawing/2014/main" id="{F9186760-9E1F-45C4-B21D-D83BDDE992FB}"/>
                </a:ext>
              </a:extLst>
            </p:cNvPr>
            <p:cNvSpPr/>
            <p:nvPr/>
          </p:nvSpPr>
          <p:spPr bwMode="auto">
            <a:xfrm>
              <a:off x="6583680" y="1280160"/>
              <a:ext cx="2377440" cy="457200"/>
            </a:xfrm>
            <a:prstGeom prst="rect">
              <a:avLst/>
            </a:prstGeom>
            <a:solidFill>
              <a:srgbClr val="CC0066">
                <a:alpha val="6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OS kernel [protected]</a:t>
              </a:r>
            </a:p>
          </p:txBody>
        </p:sp>
        <p:sp>
          <p:nvSpPr>
            <p:cNvPr id="21" name="Rectangle 20">
              <a:extLst>
                <a:ext uri="{FF2B5EF4-FFF2-40B4-BE49-F238E27FC236}">
                  <a16:creationId xmlns:a16="http://schemas.microsoft.com/office/drawing/2014/main" id="{BFFBCF64-42C7-4A41-AD94-9F12305153DE}"/>
                </a:ext>
              </a:extLst>
            </p:cNvPr>
            <p:cNvSpPr/>
            <p:nvPr/>
          </p:nvSpPr>
          <p:spPr bwMode="auto">
            <a:xfrm>
              <a:off x="6583680" y="173736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latin typeface="Calibri" panose="020F0502020204030204" pitchFamily="34" charset="0"/>
                  <a:ea typeface="CMU Bright" panose="02000603000000000000" pitchFamily="2" charset="0"/>
                  <a:cs typeface="Calibri" panose="020F0502020204030204" pitchFamily="34" charset="0"/>
                </a:rPr>
                <a:t>parent</a:t>
              </a:r>
              <a:endParaRPr lang="en-US" baseline="-25000" dirty="0">
                <a:latin typeface="Calibri" panose="020F0502020204030204" pitchFamily="34" charset="0"/>
                <a:ea typeface="CMU Bright" panose="02000603000000000000" pitchFamily="2" charset="0"/>
                <a:cs typeface="Calibri" panose="020F0502020204030204" pitchFamily="34" charset="0"/>
              </a:endParaRPr>
            </a:p>
          </p:txBody>
        </p:sp>
        <p:sp>
          <p:nvSpPr>
            <p:cNvPr id="22" name="Rectangle 21">
              <a:extLst>
                <a:ext uri="{FF2B5EF4-FFF2-40B4-BE49-F238E27FC236}">
                  <a16:creationId xmlns:a16="http://schemas.microsoft.com/office/drawing/2014/main" id="{E7F2EFA5-F045-4812-AB91-84DCCC1FDA96}"/>
                </a:ext>
              </a:extLst>
            </p:cNvPr>
            <p:cNvSpPr/>
            <p:nvPr/>
          </p:nvSpPr>
          <p:spPr bwMode="auto">
            <a:xfrm>
              <a:off x="6583680" y="4114800"/>
              <a:ext cx="2377440" cy="45720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Heap (</a:t>
              </a:r>
              <a:r>
                <a:rPr lang="en-US" dirty="0" err="1">
                  <a:latin typeface="Calibri" panose="020F0502020204030204" pitchFamily="34" charset="0"/>
                  <a:ea typeface="CMU Bright" panose="02000603000000000000" pitchFamily="2" charset="0"/>
                  <a:cs typeface="Calibri" panose="020F0502020204030204" pitchFamily="34" charset="0"/>
                </a:rPr>
                <a:t>malloc</a:t>
              </a:r>
              <a:r>
                <a:rPr lang="en-US" dirty="0">
                  <a:latin typeface="Calibri" panose="020F0502020204030204" pitchFamily="34" charset="0"/>
                  <a:ea typeface="CMU Bright" panose="02000603000000000000" pitchFamily="2" charset="0"/>
                  <a:cs typeface="Calibri" panose="020F0502020204030204" pitchFamily="34" charset="0"/>
                </a:rPr>
                <a:t>/free)</a:t>
              </a:r>
            </a:p>
          </p:txBody>
        </p:sp>
        <p:sp>
          <p:nvSpPr>
            <p:cNvPr id="23" name="Rectangle 22">
              <a:extLst>
                <a:ext uri="{FF2B5EF4-FFF2-40B4-BE49-F238E27FC236}">
                  <a16:creationId xmlns:a16="http://schemas.microsoft.com/office/drawing/2014/main" id="{F5627079-8C17-4FDA-A98E-23E48A86099A}"/>
                </a:ext>
              </a:extLst>
            </p:cNvPr>
            <p:cNvSpPr/>
            <p:nvPr/>
          </p:nvSpPr>
          <p:spPr bwMode="auto">
            <a:xfrm>
              <a:off x="6583680" y="4572000"/>
              <a:ext cx="2377440" cy="54864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Read/Write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.data</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bss</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sp>
          <p:nvSpPr>
            <p:cNvPr id="24" name="Rectangle 23">
              <a:extLst>
                <a:ext uri="{FF2B5EF4-FFF2-40B4-BE49-F238E27FC236}">
                  <a16:creationId xmlns:a16="http://schemas.microsoft.com/office/drawing/2014/main" id="{87444B1B-0760-44F5-A8E6-B5A957A74A53}"/>
                </a:ext>
              </a:extLst>
            </p:cNvPr>
            <p:cNvSpPr/>
            <p:nvPr/>
          </p:nvSpPr>
          <p:spPr bwMode="auto">
            <a:xfrm>
              <a:off x="6583680" y="338328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Shared Libraries</a:t>
              </a:r>
            </a:p>
          </p:txBody>
        </p:sp>
        <p:sp>
          <p:nvSpPr>
            <p:cNvPr id="25" name="Rectangle 24">
              <a:extLst>
                <a:ext uri="{FF2B5EF4-FFF2-40B4-BE49-F238E27FC236}">
                  <a16:creationId xmlns:a16="http://schemas.microsoft.com/office/drawing/2014/main" id="{A68B28E5-DA22-4FE6-BECB-03EF4C4C03F7}"/>
                </a:ext>
              </a:extLst>
            </p:cNvPr>
            <p:cNvSpPr/>
            <p:nvPr/>
          </p:nvSpPr>
          <p:spPr bwMode="auto">
            <a:xfrm>
              <a:off x="6583680" y="5120640"/>
              <a:ext cx="2377440" cy="8229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Read-Only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.text</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rodata</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0B60C5F6-324C-4CCB-9795-B55F9C088904}"/>
                </a:ext>
              </a:extLst>
            </p:cNvPr>
            <p:cNvCxnSpPr/>
            <p:nvPr/>
          </p:nvCxnSpPr>
          <p:spPr bwMode="auto">
            <a:xfrm>
              <a:off x="7772400" y="2103120"/>
              <a:ext cx="0" cy="274320"/>
            </a:xfrm>
            <a:prstGeom prst="straightConnector1">
              <a:avLst/>
            </a:prstGeom>
            <a:noFill/>
            <a:ln w="2540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4443300D-3C2E-44BF-8E41-6718F5191B8F}"/>
                </a:ext>
              </a:extLst>
            </p:cNvPr>
            <p:cNvCxnSpPr/>
            <p:nvPr/>
          </p:nvCxnSpPr>
          <p:spPr bwMode="auto">
            <a:xfrm>
              <a:off x="7772400" y="3108960"/>
              <a:ext cx="0" cy="274320"/>
            </a:xfrm>
            <a:prstGeom prst="straightConnector1">
              <a:avLst/>
            </a:prstGeom>
            <a:noFill/>
            <a:ln w="25400" cap="flat" cmpd="sng" algn="ctr">
              <a:solidFill>
                <a:schemeClr val="tx1"/>
              </a:solidFill>
              <a:prstDash val="solid"/>
              <a:round/>
              <a:headEnd type="triangle" w="med" len="med"/>
              <a:tailEnd type="none"/>
            </a:ln>
            <a:effectLst/>
          </p:spPr>
        </p:cxnSp>
        <p:cxnSp>
          <p:nvCxnSpPr>
            <p:cNvPr id="28" name="Straight Arrow Connector 27">
              <a:extLst>
                <a:ext uri="{FF2B5EF4-FFF2-40B4-BE49-F238E27FC236}">
                  <a16:creationId xmlns:a16="http://schemas.microsoft.com/office/drawing/2014/main" id="{8EC3D621-4781-4B49-B009-BDF1F59F7D41}"/>
                </a:ext>
              </a:extLst>
            </p:cNvPr>
            <p:cNvCxnSpPr/>
            <p:nvPr/>
          </p:nvCxnSpPr>
          <p:spPr bwMode="auto">
            <a:xfrm>
              <a:off x="7772400" y="3840480"/>
              <a:ext cx="0" cy="274320"/>
            </a:xfrm>
            <a:prstGeom prst="straightConnector1">
              <a:avLst/>
            </a:prstGeom>
            <a:noFill/>
            <a:ln w="25400" cap="flat" cmpd="sng" algn="ctr">
              <a:solidFill>
                <a:schemeClr val="tx1"/>
              </a:solidFill>
              <a:prstDash val="solid"/>
              <a:round/>
              <a:headEnd type="triangle" w="med" len="med"/>
              <a:tailEnd type="none"/>
            </a:ln>
            <a:effectLst/>
          </p:spPr>
        </p:cxnSp>
      </p:grpSp>
      <p:grpSp>
        <p:nvGrpSpPr>
          <p:cNvPr id="29" name="Group 28">
            <a:extLst>
              <a:ext uri="{FF2B5EF4-FFF2-40B4-BE49-F238E27FC236}">
                <a16:creationId xmlns:a16="http://schemas.microsoft.com/office/drawing/2014/main" id="{D8505D41-C1FB-4A70-B446-3A3AE6BF245E}"/>
              </a:ext>
            </a:extLst>
          </p:cNvPr>
          <p:cNvGrpSpPr/>
          <p:nvPr/>
        </p:nvGrpSpPr>
        <p:grpSpPr>
          <a:xfrm>
            <a:off x="4186200" y="1153489"/>
            <a:ext cx="2226855" cy="5037513"/>
            <a:chOff x="6583680" y="1280160"/>
            <a:chExt cx="2377440" cy="5212080"/>
          </a:xfrm>
        </p:grpSpPr>
        <p:sp>
          <p:nvSpPr>
            <p:cNvPr id="30" name="Rectangle 7">
              <a:extLst>
                <a:ext uri="{FF2B5EF4-FFF2-40B4-BE49-F238E27FC236}">
                  <a16:creationId xmlns:a16="http://schemas.microsoft.com/office/drawing/2014/main" id="{2F824FC3-2DA0-490F-9B2D-050A15D6754E}"/>
                </a:ext>
              </a:extLst>
            </p:cNvPr>
            <p:cNvSpPr>
              <a:spLocks noChangeArrowheads="1"/>
            </p:cNvSpPr>
            <p:nvPr>
              <p:custDataLst>
                <p:tags r:id="rId1"/>
              </p:custDataLst>
            </p:nvPr>
          </p:nvSpPr>
          <p:spPr bwMode="auto">
            <a:xfrm>
              <a:off x="6583680" y="1280160"/>
              <a:ext cx="2377440" cy="5212080"/>
            </a:xfrm>
            <a:prstGeom prst="rect">
              <a:avLst/>
            </a:prstGeom>
            <a:solidFill>
              <a:schemeClr val="accent2">
                <a:lumMod val="20000"/>
                <a:lumOff val="80000"/>
              </a:schemeClr>
            </a:solidFill>
            <a:ln w="25400">
              <a:solidFill>
                <a:schemeClr val="tx1"/>
              </a:solidFill>
              <a:miter lim="800000"/>
              <a:headEnd/>
              <a:tailEnd/>
            </a:ln>
            <a:effectLst/>
          </p:spPr>
          <p:txBody>
            <a:bodyPr wrap="none" anchorCtr="1"/>
            <a:lstStyle/>
            <a:p>
              <a:pPr algn="ctr">
                <a:lnSpc>
                  <a:spcPct val="100000"/>
                </a:lnSpc>
              </a:pPr>
              <a:endParaRPr lang="en-US" b="0" dirty="0">
                <a:latin typeface="Calibri" panose="020F0502020204030204" pitchFamily="34" charset="0"/>
                <a:ea typeface="CMU Bright" panose="02000603000000000000" pitchFamily="2" charset="0"/>
                <a:cs typeface="Calibri" panose="020F0502020204030204" pitchFamily="34" charset="0"/>
              </a:endParaRPr>
            </a:p>
          </p:txBody>
        </p:sp>
        <p:sp>
          <p:nvSpPr>
            <p:cNvPr id="31" name="Rectangle 30">
              <a:extLst>
                <a:ext uri="{FF2B5EF4-FFF2-40B4-BE49-F238E27FC236}">
                  <a16:creationId xmlns:a16="http://schemas.microsoft.com/office/drawing/2014/main" id="{6B810932-8EE8-4A6F-8856-F75C8C327BF8}"/>
                </a:ext>
              </a:extLst>
            </p:cNvPr>
            <p:cNvSpPr/>
            <p:nvPr/>
          </p:nvSpPr>
          <p:spPr bwMode="auto">
            <a:xfrm>
              <a:off x="6583680" y="1280160"/>
              <a:ext cx="2377440" cy="457200"/>
            </a:xfrm>
            <a:prstGeom prst="rect">
              <a:avLst/>
            </a:prstGeom>
            <a:solidFill>
              <a:srgbClr val="CC0066">
                <a:alpha val="6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OS kernel [protected]</a:t>
              </a:r>
            </a:p>
          </p:txBody>
        </p:sp>
        <p:sp>
          <p:nvSpPr>
            <p:cNvPr id="32" name="Rectangle 31">
              <a:extLst>
                <a:ext uri="{FF2B5EF4-FFF2-40B4-BE49-F238E27FC236}">
                  <a16:creationId xmlns:a16="http://schemas.microsoft.com/office/drawing/2014/main" id="{796258DB-DAC6-4F28-95C7-4990D18D0D3A}"/>
                </a:ext>
              </a:extLst>
            </p:cNvPr>
            <p:cNvSpPr/>
            <p:nvPr/>
          </p:nvSpPr>
          <p:spPr bwMode="auto">
            <a:xfrm>
              <a:off x="6583680" y="173736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anose="020F0502020204030204" pitchFamily="34" charset="0"/>
                  <a:ea typeface="CMU Bright" panose="02000603000000000000" pitchFamily="2" charset="0"/>
                  <a:cs typeface="Calibri" panose="020F0502020204030204" pitchFamily="34" charset="0"/>
                </a:rPr>
                <a:t>Stack</a:t>
              </a:r>
              <a:r>
                <a:rPr lang="en-US" baseline="-25000" dirty="0" err="1">
                  <a:solidFill>
                    <a:srgbClr val="FF0000"/>
                  </a:solidFill>
                  <a:latin typeface="Calibri" panose="020F0502020204030204" pitchFamily="34" charset="0"/>
                  <a:ea typeface="CMU Bright" panose="02000603000000000000" pitchFamily="2" charset="0"/>
                  <a:cs typeface="Calibri" panose="020F0502020204030204" pitchFamily="34" charset="0"/>
                </a:rPr>
                <a:t>parent</a:t>
              </a:r>
              <a:endParaRPr lang="en-US" baseline="-25000" dirty="0">
                <a:solidFill>
                  <a:srgbClr val="FF0000"/>
                </a:solidFill>
                <a:latin typeface="Calibri" panose="020F0502020204030204" pitchFamily="34" charset="0"/>
                <a:ea typeface="CMU Bright" panose="02000603000000000000" pitchFamily="2" charset="0"/>
                <a:cs typeface="Calibri" panose="020F0502020204030204" pitchFamily="34" charset="0"/>
              </a:endParaRPr>
            </a:p>
          </p:txBody>
        </p:sp>
        <p:sp>
          <p:nvSpPr>
            <p:cNvPr id="33" name="Rectangle 32">
              <a:extLst>
                <a:ext uri="{FF2B5EF4-FFF2-40B4-BE49-F238E27FC236}">
                  <a16:creationId xmlns:a16="http://schemas.microsoft.com/office/drawing/2014/main" id="{17DA7A61-8C59-4ACA-8B47-88E12592A1FF}"/>
                </a:ext>
              </a:extLst>
            </p:cNvPr>
            <p:cNvSpPr/>
            <p:nvPr/>
          </p:nvSpPr>
          <p:spPr bwMode="auto">
            <a:xfrm>
              <a:off x="6583680" y="4114800"/>
              <a:ext cx="2377440" cy="45720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Heap (</a:t>
              </a:r>
              <a:r>
                <a:rPr lang="en-US" dirty="0" err="1">
                  <a:latin typeface="Calibri" panose="020F0502020204030204" pitchFamily="34" charset="0"/>
                  <a:ea typeface="CMU Bright" panose="02000603000000000000" pitchFamily="2" charset="0"/>
                  <a:cs typeface="Calibri" panose="020F0502020204030204" pitchFamily="34" charset="0"/>
                </a:rPr>
                <a:t>malloc</a:t>
              </a:r>
              <a:r>
                <a:rPr lang="en-US" dirty="0">
                  <a:latin typeface="Calibri" panose="020F0502020204030204" pitchFamily="34" charset="0"/>
                  <a:ea typeface="CMU Bright" panose="02000603000000000000" pitchFamily="2" charset="0"/>
                  <a:cs typeface="Calibri" panose="020F0502020204030204" pitchFamily="34" charset="0"/>
                </a:rPr>
                <a:t>/free)</a:t>
              </a:r>
            </a:p>
          </p:txBody>
        </p:sp>
        <p:sp>
          <p:nvSpPr>
            <p:cNvPr id="34" name="Rectangle 33">
              <a:extLst>
                <a:ext uri="{FF2B5EF4-FFF2-40B4-BE49-F238E27FC236}">
                  <a16:creationId xmlns:a16="http://schemas.microsoft.com/office/drawing/2014/main" id="{B15C58CD-40A8-44D7-80E2-3FC746BAE8A4}"/>
                </a:ext>
              </a:extLst>
            </p:cNvPr>
            <p:cNvSpPr/>
            <p:nvPr/>
          </p:nvSpPr>
          <p:spPr bwMode="auto">
            <a:xfrm>
              <a:off x="6583680" y="4572000"/>
              <a:ext cx="2377440" cy="54864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Read/Write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.data</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bss</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sp>
          <p:nvSpPr>
            <p:cNvPr id="35" name="Rectangle 34">
              <a:extLst>
                <a:ext uri="{FF2B5EF4-FFF2-40B4-BE49-F238E27FC236}">
                  <a16:creationId xmlns:a16="http://schemas.microsoft.com/office/drawing/2014/main" id="{9FCF1C63-03BB-44C0-BE2A-DD8CD36F8601}"/>
                </a:ext>
              </a:extLst>
            </p:cNvPr>
            <p:cNvSpPr/>
            <p:nvPr/>
          </p:nvSpPr>
          <p:spPr bwMode="auto">
            <a:xfrm>
              <a:off x="6583680" y="3383280"/>
              <a:ext cx="2377440" cy="3657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Shared Libraries</a:t>
              </a:r>
            </a:p>
          </p:txBody>
        </p:sp>
        <p:sp>
          <p:nvSpPr>
            <p:cNvPr id="36" name="Rectangle 35">
              <a:extLst>
                <a:ext uri="{FF2B5EF4-FFF2-40B4-BE49-F238E27FC236}">
                  <a16:creationId xmlns:a16="http://schemas.microsoft.com/office/drawing/2014/main" id="{E7ABEF75-F233-4F16-8CAA-C73A7272254B}"/>
                </a:ext>
              </a:extLst>
            </p:cNvPr>
            <p:cNvSpPr/>
            <p:nvPr/>
          </p:nvSpPr>
          <p:spPr bwMode="auto">
            <a:xfrm>
              <a:off x="6583680" y="5120640"/>
              <a:ext cx="2377440" cy="822960"/>
            </a:xfrm>
            <a:prstGeom prst="rect">
              <a:avLst/>
            </a:prstGeom>
            <a:solidFill>
              <a:srgbClr val="B7A57A"/>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ea typeface="CMU Bright" panose="02000603000000000000" pitchFamily="2" charset="0"/>
                  <a:cs typeface="Calibri" panose="020F0502020204030204" pitchFamily="34" charset="0"/>
                </a:rPr>
                <a:t>Read-Only Segments</a:t>
              </a:r>
              <a:br>
                <a:rPr lang="en-US" dirty="0">
                  <a:latin typeface="Calibri" panose="020F0502020204030204" pitchFamily="34" charset="0"/>
                  <a:ea typeface="CMU Bright" panose="02000603000000000000" pitchFamily="2" charset="0"/>
                  <a:cs typeface="Calibri" panose="020F0502020204030204" pitchFamily="34" charset="0"/>
                </a:rPr>
              </a:br>
              <a:r>
                <a:rPr lang="en-US" i="1" dirty="0">
                  <a:latin typeface="Calibri" panose="020F0502020204030204" pitchFamily="34" charset="0"/>
                  <a:ea typeface="CMU Bright" panose="02000603000000000000" pitchFamily="2" charset="0"/>
                  <a:cs typeface="Calibri" panose="020F0502020204030204" pitchFamily="34" charset="0"/>
                </a:rPr>
                <a:t>.text</a:t>
              </a:r>
              <a:r>
                <a:rPr lang="en-US" dirty="0">
                  <a:latin typeface="Calibri" panose="020F0502020204030204" pitchFamily="34" charset="0"/>
                  <a:ea typeface="CMU Bright" panose="02000603000000000000" pitchFamily="2" charset="0"/>
                  <a:cs typeface="Calibri" panose="020F0502020204030204" pitchFamily="34" charset="0"/>
                </a:rPr>
                <a:t>, </a:t>
              </a:r>
              <a:r>
                <a:rPr lang="en-US" i="1" dirty="0">
                  <a:latin typeface="Calibri" panose="020F0502020204030204" pitchFamily="34" charset="0"/>
                  <a:ea typeface="CMU Bright" panose="02000603000000000000" pitchFamily="2" charset="0"/>
                  <a:cs typeface="Calibri" panose="020F0502020204030204" pitchFamily="34" charset="0"/>
                </a:rPr>
                <a:t>.</a:t>
              </a:r>
              <a:r>
                <a:rPr lang="en-US" i="1" dirty="0" err="1">
                  <a:latin typeface="Calibri" panose="020F0502020204030204" pitchFamily="34" charset="0"/>
                  <a:ea typeface="CMU Bright" panose="02000603000000000000" pitchFamily="2" charset="0"/>
                  <a:cs typeface="Calibri" panose="020F0502020204030204" pitchFamily="34" charset="0"/>
                </a:rPr>
                <a:t>rodata</a:t>
              </a:r>
              <a:endParaRPr lang="en-US" i="1" dirty="0">
                <a:latin typeface="Calibri" panose="020F0502020204030204" pitchFamily="34" charset="0"/>
                <a:ea typeface="CMU Bright" panose="02000603000000000000" pitchFamily="2" charset="0"/>
                <a:cs typeface="Calibri" panose="020F0502020204030204" pitchFamily="34" charset="0"/>
              </a:endParaRPr>
            </a:p>
          </p:txBody>
        </p:sp>
        <p:cxnSp>
          <p:nvCxnSpPr>
            <p:cNvPr id="37" name="Straight Arrow Connector 36">
              <a:extLst>
                <a:ext uri="{FF2B5EF4-FFF2-40B4-BE49-F238E27FC236}">
                  <a16:creationId xmlns:a16="http://schemas.microsoft.com/office/drawing/2014/main" id="{A70E0F4F-AECF-4922-8CB6-82020F8B29F8}"/>
                </a:ext>
              </a:extLst>
            </p:cNvPr>
            <p:cNvCxnSpPr/>
            <p:nvPr/>
          </p:nvCxnSpPr>
          <p:spPr bwMode="auto">
            <a:xfrm>
              <a:off x="7772400" y="2103120"/>
              <a:ext cx="0" cy="274320"/>
            </a:xfrm>
            <a:prstGeom prst="straightConnector1">
              <a:avLst/>
            </a:prstGeom>
            <a:noFill/>
            <a:ln w="25400"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1367B476-DACA-4E0B-B0BC-D027F3208077}"/>
                </a:ext>
              </a:extLst>
            </p:cNvPr>
            <p:cNvCxnSpPr/>
            <p:nvPr/>
          </p:nvCxnSpPr>
          <p:spPr bwMode="auto">
            <a:xfrm>
              <a:off x="7772400" y="3108960"/>
              <a:ext cx="0" cy="274320"/>
            </a:xfrm>
            <a:prstGeom prst="straightConnector1">
              <a:avLst/>
            </a:prstGeom>
            <a:noFill/>
            <a:ln w="25400" cap="flat" cmpd="sng" algn="ctr">
              <a:solidFill>
                <a:schemeClr val="tx1"/>
              </a:solidFill>
              <a:prstDash val="solid"/>
              <a:round/>
              <a:headEnd type="triangle" w="med" len="med"/>
              <a:tailEnd type="none"/>
            </a:ln>
            <a:effectLst/>
          </p:spPr>
        </p:cxnSp>
        <p:cxnSp>
          <p:nvCxnSpPr>
            <p:cNvPr id="39" name="Straight Arrow Connector 38">
              <a:extLst>
                <a:ext uri="{FF2B5EF4-FFF2-40B4-BE49-F238E27FC236}">
                  <a16:creationId xmlns:a16="http://schemas.microsoft.com/office/drawing/2014/main" id="{5E864190-4EB2-42C2-A326-BE0F494D8136}"/>
                </a:ext>
              </a:extLst>
            </p:cNvPr>
            <p:cNvCxnSpPr/>
            <p:nvPr/>
          </p:nvCxnSpPr>
          <p:spPr bwMode="auto">
            <a:xfrm>
              <a:off x="7772400" y="3840480"/>
              <a:ext cx="0" cy="274320"/>
            </a:xfrm>
            <a:prstGeom prst="straightConnector1">
              <a:avLst/>
            </a:prstGeom>
            <a:noFill/>
            <a:ln w="25400" cap="flat" cmpd="sng" algn="ctr">
              <a:solidFill>
                <a:schemeClr val="tx1"/>
              </a:solidFill>
              <a:prstDash val="solid"/>
              <a:round/>
              <a:headEnd type="triangle" w="med" len="med"/>
              <a:tailEnd type="none"/>
            </a:ln>
            <a:effectLst/>
          </p:spPr>
        </p:cxnSp>
      </p:grpSp>
      <p:sp>
        <p:nvSpPr>
          <p:cNvPr id="3" name="TextBox 2">
            <a:extLst>
              <a:ext uri="{FF2B5EF4-FFF2-40B4-BE49-F238E27FC236}">
                <a16:creationId xmlns:a16="http://schemas.microsoft.com/office/drawing/2014/main" id="{AFAD979A-E0A6-4F14-B6B6-35D6637E8E4B}"/>
              </a:ext>
            </a:extLst>
          </p:cNvPr>
          <p:cNvSpPr txBox="1"/>
          <p:nvPr/>
        </p:nvSpPr>
        <p:spPr>
          <a:xfrm>
            <a:off x="2919892" y="3178259"/>
            <a:ext cx="1011815" cy="36933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fork()</a:t>
            </a:r>
          </a:p>
        </p:txBody>
      </p:sp>
      <p:cxnSp>
        <p:nvCxnSpPr>
          <p:cNvPr id="17" name="Straight Arrow Connector 16">
            <a:extLst>
              <a:ext uri="{FF2B5EF4-FFF2-40B4-BE49-F238E27FC236}">
                <a16:creationId xmlns:a16="http://schemas.microsoft.com/office/drawing/2014/main" id="{DA7DBB9F-E4CF-4BD9-A6EB-FE42D23E2A61}"/>
              </a:ext>
            </a:extLst>
          </p:cNvPr>
          <p:cNvCxnSpPr>
            <a:stCxn id="19" idx="3"/>
            <a:endCxn id="30" idx="1"/>
          </p:cNvCxnSpPr>
          <p:nvPr/>
        </p:nvCxnSpPr>
        <p:spPr bwMode="auto">
          <a:xfrm flipV="1">
            <a:off x="2607855" y="3672246"/>
            <a:ext cx="1578345" cy="12546"/>
          </a:xfrm>
          <a:prstGeom prst="straightConnector1">
            <a:avLst/>
          </a:prstGeom>
          <a:noFill/>
          <a:ln w="25400" cap="flat" cmpd="sng" algn="ctr">
            <a:solidFill>
              <a:srgbClr val="CC0000"/>
            </a:solidFill>
            <a:prstDash val="solid"/>
            <a:round/>
            <a:headEnd type="none" w="med" len="med"/>
            <a:tailEnd type="triangle"/>
          </a:ln>
          <a:effectLst/>
        </p:spPr>
      </p:cxnSp>
    </p:spTree>
    <p:extLst>
      <p:ext uri="{BB962C8B-B14F-4D97-AF65-F5344CB8AC3E}">
        <p14:creationId xmlns:p14="http://schemas.microsoft.com/office/powerpoint/2010/main" val="256333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Processes</a:t>
            </a:r>
          </a:p>
        </p:txBody>
      </p:sp>
      <p:sp>
        <p:nvSpPr>
          <p:cNvPr id="3" name="Content Placeholder 2"/>
          <p:cNvSpPr>
            <a:spLocks noGrp="1"/>
          </p:cNvSpPr>
          <p:nvPr>
            <p:ph idx="1"/>
          </p:nvPr>
        </p:nvSpPr>
        <p:spPr/>
        <p:txBody>
          <a:bodyPr/>
          <a:lstStyle/>
          <a:p>
            <a:r>
              <a:rPr lang="en-US" dirty="0"/>
              <a:t>What if we forked processes instead of threads?</a:t>
            </a:r>
          </a:p>
          <a:p>
            <a:pPr lvl="3"/>
            <a:endParaRPr lang="en-US" dirty="0"/>
          </a:p>
          <a:p>
            <a:r>
              <a:rPr lang="en-US" dirty="0"/>
              <a:t>Advantages:</a:t>
            </a:r>
          </a:p>
          <a:p>
            <a:pPr lvl="1"/>
            <a:r>
              <a:rPr lang="en-US" dirty="0"/>
              <a:t>No shared memory between processes</a:t>
            </a:r>
          </a:p>
          <a:p>
            <a:pPr lvl="1"/>
            <a:r>
              <a:rPr lang="en-US" dirty="0"/>
              <a:t>No need for language support; OS provides “fork”</a:t>
            </a:r>
          </a:p>
          <a:p>
            <a:pPr lvl="1"/>
            <a:r>
              <a:rPr lang="en-US" dirty="0"/>
              <a:t>Processes are isolated. If one crashes, other processes keep going</a:t>
            </a:r>
          </a:p>
          <a:p>
            <a:pPr lvl="3"/>
            <a:endParaRPr lang="en-US" dirty="0"/>
          </a:p>
          <a:p>
            <a:r>
              <a:rPr lang="en-US" dirty="0"/>
              <a:t>Disadvantages:</a:t>
            </a:r>
          </a:p>
          <a:p>
            <a:pPr lvl="1"/>
            <a:r>
              <a:rPr lang="en-US" dirty="0"/>
              <a:t>More overhead than threads during creation and context switching</a:t>
            </a:r>
          </a:p>
          <a:p>
            <a:pPr lvl="1"/>
            <a:r>
              <a:rPr lang="en-US" dirty="0"/>
              <a:t>Cannot easily share memory between processes – typically communicate through the file system</a:t>
            </a:r>
          </a:p>
        </p:txBody>
      </p:sp>
      <p:sp>
        <p:nvSpPr>
          <p:cNvPr id="4" name="Slide Number Placeholder 3"/>
          <p:cNvSpPr>
            <a:spLocks noGrp="1"/>
          </p:cNvSpPr>
          <p:nvPr>
            <p:ph type="sldNum" sz="quarter" idx="10"/>
          </p:nvPr>
        </p:nvSpPr>
        <p:spPr/>
        <p:txBody>
          <a:bodyPr/>
          <a:lstStyle/>
          <a:p>
            <a:fld id="{DD885E81-BA38-47C8-A5B8-10943A3815FF}" type="slidenum">
              <a:rPr lang="en-US" smtClean="0"/>
              <a:t>24</a:t>
            </a:fld>
            <a:endParaRPr lang="en-US"/>
          </a:p>
        </p:txBody>
      </p:sp>
    </p:spTree>
    <p:extLst>
      <p:ext uri="{BB962C8B-B14F-4D97-AF65-F5344CB8AC3E}">
        <p14:creationId xmlns:p14="http://schemas.microsoft.com/office/powerpoint/2010/main" val="152597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Alternate: Asynchronous I/O</a:t>
            </a:r>
          </a:p>
        </p:txBody>
      </p:sp>
      <p:sp>
        <p:nvSpPr>
          <p:cNvPr id="3" name="Content Placeholder 2"/>
          <p:cNvSpPr>
            <a:spLocks noGrp="1"/>
          </p:cNvSpPr>
          <p:nvPr>
            <p:ph idx="1"/>
          </p:nvPr>
        </p:nvSpPr>
        <p:spPr/>
        <p:txBody>
          <a:bodyPr/>
          <a:lstStyle/>
          <a:p>
            <a:r>
              <a:rPr lang="en-US" dirty="0"/>
              <a:t>Use </a:t>
            </a:r>
            <a:r>
              <a:rPr lang="en-US" dirty="0">
                <a:solidFill>
                  <a:srgbClr val="0066FF"/>
                </a:solidFill>
              </a:rPr>
              <a:t>asynchronous</a:t>
            </a:r>
            <a:r>
              <a:rPr lang="en-US" dirty="0"/>
              <a:t> or </a:t>
            </a:r>
            <a:r>
              <a:rPr lang="en-US" dirty="0">
                <a:solidFill>
                  <a:srgbClr val="0066FF"/>
                </a:solidFill>
              </a:rPr>
              <a:t>non-blocking</a:t>
            </a:r>
            <a:r>
              <a:rPr lang="en-US" dirty="0"/>
              <a:t> I/O</a:t>
            </a:r>
          </a:p>
          <a:p>
            <a:pPr lvl="3"/>
            <a:endParaRPr lang="en-US" dirty="0"/>
          </a:p>
          <a:p>
            <a:r>
              <a:rPr lang="en-US" dirty="0"/>
              <a:t>Your program begins processing a query</a:t>
            </a:r>
          </a:p>
          <a:p>
            <a:pPr lvl="1"/>
            <a:r>
              <a:rPr lang="en-US" dirty="0"/>
              <a:t>When your program needs to read data to make further progress, it registers interest in the data with the OS and then switches to a different query</a:t>
            </a:r>
          </a:p>
          <a:p>
            <a:pPr lvl="1"/>
            <a:r>
              <a:rPr lang="en-US" dirty="0"/>
              <a:t>The OS handles the details of issuing the read on the disk, or waiting for data from the console (or other devices, like the network)</a:t>
            </a:r>
          </a:p>
          <a:p>
            <a:pPr lvl="1"/>
            <a:r>
              <a:rPr lang="en-US" dirty="0"/>
              <a:t>When data becomes available, the OS lets your program know</a:t>
            </a:r>
          </a:p>
          <a:p>
            <a:pPr lvl="3"/>
            <a:endParaRPr lang="en-US" dirty="0"/>
          </a:p>
          <a:p>
            <a:r>
              <a:rPr lang="en-US" dirty="0"/>
              <a:t>Your program (almost never) blocks on I/O</a:t>
            </a:r>
          </a:p>
        </p:txBody>
      </p:sp>
      <p:sp>
        <p:nvSpPr>
          <p:cNvPr id="4" name="Slide Number Placeholder 3"/>
          <p:cNvSpPr>
            <a:spLocks noGrp="1"/>
          </p:cNvSpPr>
          <p:nvPr>
            <p:ph type="sldNum" sz="quarter" idx="10"/>
          </p:nvPr>
        </p:nvSpPr>
        <p:spPr/>
        <p:txBody>
          <a:bodyPr/>
          <a:lstStyle/>
          <a:p>
            <a:fld id="{DD885E81-BA38-47C8-A5B8-10943A3815FF}" type="slidenum">
              <a:rPr lang="en-US" smtClean="0"/>
              <a:t>25</a:t>
            </a:fld>
            <a:endParaRPr lang="en-US"/>
          </a:p>
        </p:txBody>
      </p:sp>
    </p:spTree>
    <p:extLst>
      <p:ext uri="{BB962C8B-B14F-4D97-AF65-F5344CB8AC3E}">
        <p14:creationId xmlns:p14="http://schemas.microsoft.com/office/powerpoint/2010/main" val="94953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Event-Driven Programming</a:t>
            </a:r>
          </a:p>
        </p:txBody>
      </p:sp>
      <p:sp>
        <p:nvSpPr>
          <p:cNvPr id="3" name="Content Placeholder 2"/>
          <p:cNvSpPr>
            <a:spLocks noGrp="1"/>
          </p:cNvSpPr>
          <p:nvPr>
            <p:ph idx="1"/>
          </p:nvPr>
        </p:nvSpPr>
        <p:spPr>
          <a:xfrm>
            <a:off x="396875" y="1362075"/>
            <a:ext cx="8366125" cy="914400"/>
          </a:xfrm>
        </p:spPr>
        <p:txBody>
          <a:bodyPr/>
          <a:lstStyle/>
          <a:p>
            <a:r>
              <a:rPr lang="en-US" dirty="0"/>
              <a:t>Your program is structured as an </a:t>
            </a:r>
            <a:r>
              <a:rPr lang="en-US" i="1" dirty="0"/>
              <a:t>event-loop</a:t>
            </a:r>
            <a:endParaRPr lang="en-US" dirty="0"/>
          </a:p>
        </p:txBody>
      </p:sp>
      <p:sp>
        <p:nvSpPr>
          <p:cNvPr id="4" name="Slide Number Placeholder 3"/>
          <p:cNvSpPr>
            <a:spLocks noGrp="1"/>
          </p:cNvSpPr>
          <p:nvPr>
            <p:ph type="sldNum" sz="quarter" idx="10"/>
          </p:nvPr>
        </p:nvSpPr>
        <p:spPr/>
        <p:txBody>
          <a:bodyPr/>
          <a:lstStyle/>
          <a:p>
            <a:fld id="{DD885E81-BA38-47C8-A5B8-10943A3815FF}" type="slidenum">
              <a:rPr lang="en-US" smtClean="0"/>
              <a:t>26</a:t>
            </a:fld>
            <a:endParaRPr lang="en-US"/>
          </a:p>
        </p:txBody>
      </p:sp>
      <p:sp>
        <p:nvSpPr>
          <p:cNvPr id="5" name="Rounded Rectangle 4"/>
          <p:cNvSpPr/>
          <p:nvPr/>
        </p:nvSpPr>
        <p:spPr bwMode="auto">
          <a:xfrm>
            <a:off x="914400" y="2011679"/>
            <a:ext cx="7315200" cy="4651767"/>
          </a:xfrm>
          <a:prstGeom prst="roundRect">
            <a:avLst>
              <a:gd name="adj" fmla="val 2151"/>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0" rIns="91440" bIns="45720" numCol="1" rtlCol="0" anchor="t" anchorCtr="0" compatLnSpc="1">
            <a:prstTxWarp prst="textNoShape">
              <a:avLst/>
            </a:prstTxWarp>
            <a:noAutofit/>
          </a:bodyPr>
          <a:lstStyle/>
          <a:p>
            <a:r>
              <a:rPr lang="en-US" sz="1600" dirty="0">
                <a:solidFill>
                  <a:srgbClr val="0066FF"/>
                </a:solidFill>
                <a:latin typeface="Courier New" panose="02070309020205020404" pitchFamily="49" charset="0"/>
                <a:cs typeface="Courier New" panose="02070309020205020404" pitchFamily="49" charset="0"/>
              </a:rPr>
              <a:t>void </a:t>
            </a:r>
            <a:r>
              <a:rPr lang="en-US" sz="1600" b="1" dirty="0">
                <a:solidFill>
                  <a:srgbClr val="669900"/>
                </a:solidFill>
                <a:latin typeface="Courier New" panose="02070309020205020404" pitchFamily="49" charset="0"/>
                <a:cs typeface="Courier New" panose="02070309020205020404" pitchFamily="49" charset="0"/>
              </a:rPr>
              <a:t>dispatch</a:t>
            </a:r>
            <a:r>
              <a:rPr lang="en-US" sz="1600" dirty="0">
                <a:latin typeface="Courier New" panose="02070309020205020404" pitchFamily="49" charset="0"/>
                <a:cs typeface="Courier New" panose="02070309020205020404" pitchFamily="49" charset="0"/>
              </a:rPr>
              <a:t>(task, event) {</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switch </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task.state</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case</a:t>
            </a:r>
            <a:r>
              <a:rPr lang="en-US" sz="1600" dirty="0">
                <a:latin typeface="Courier New" panose="02070309020205020404" pitchFamily="49" charset="0"/>
                <a:cs typeface="Courier New" panose="02070309020205020404" pitchFamily="49" charset="0"/>
              </a:rPr>
              <a:t> </a:t>
            </a:r>
            <a:r>
              <a:rPr lang="en-US" sz="1600" dirty="0">
                <a:solidFill>
                  <a:schemeClr val="accent1"/>
                </a:solidFill>
                <a:latin typeface="Courier New" panose="02070309020205020404" pitchFamily="49" charset="0"/>
                <a:cs typeface="Courier New" panose="02070309020205020404" pitchFamily="49" charset="0"/>
              </a:rPr>
              <a:t>READING_FROM_CONSOLE</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event.data</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b="1" dirty="0" err="1">
                <a:solidFill>
                  <a:srgbClr val="669900"/>
                </a:solidFill>
                <a:latin typeface="Courier New" panose="02070309020205020404" pitchFamily="49" charset="0"/>
                <a:cs typeface="Courier New" panose="02070309020205020404" pitchFamily="49" charset="0"/>
              </a:rPr>
              <a:t>async_read</a:t>
            </a:r>
            <a:r>
              <a:rPr lang="en-US" sz="1600" dirty="0">
                <a:latin typeface="Courier New" panose="02070309020205020404" pitchFamily="49" charset="0"/>
                <a:cs typeface="Courier New" panose="02070309020205020404" pitchFamily="49" charset="0"/>
              </a:rPr>
              <a:t>(index, </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a:t>
            </a:r>
            <a:r>
              <a:rPr lang="en-US" sz="1600" dirty="0">
                <a:solidFill>
                  <a:schemeClr val="accent1"/>
                </a:solidFill>
                <a:latin typeface="Courier New" panose="02070309020205020404" pitchFamily="49" charset="0"/>
                <a:cs typeface="Courier New" panose="02070309020205020404" pitchFamily="49" charset="0"/>
              </a:rPr>
              <a:t>0</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task.state</a:t>
            </a:r>
            <a:r>
              <a:rPr lang="en-US" sz="1600" dirty="0">
                <a:latin typeface="Courier New" panose="02070309020205020404" pitchFamily="49" charset="0"/>
                <a:cs typeface="Courier New" panose="02070309020205020404" pitchFamily="49" charset="0"/>
              </a:rPr>
              <a:t> = </a:t>
            </a:r>
            <a:r>
              <a:rPr lang="en-US" sz="1600" dirty="0">
                <a:solidFill>
                  <a:schemeClr val="accent1"/>
                </a:solidFill>
                <a:latin typeface="Courier New" panose="02070309020205020404" pitchFamily="49" charset="0"/>
                <a:cs typeface="Courier New" panose="02070309020205020404" pitchFamily="49" charset="0"/>
              </a:rPr>
              <a:t>READING_FROM_INDEX</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case</a:t>
            </a:r>
            <a:r>
              <a:rPr lang="en-US" sz="1600" dirty="0">
                <a:latin typeface="Courier New" panose="02070309020205020404" pitchFamily="49" charset="0"/>
                <a:cs typeface="Courier New" panose="02070309020205020404" pitchFamily="49" charset="0"/>
              </a:rPr>
              <a:t> </a:t>
            </a:r>
            <a:r>
              <a:rPr lang="en-US" sz="1600" dirty="0">
                <a:solidFill>
                  <a:schemeClr val="accent1"/>
                </a:solidFill>
                <a:latin typeface="Courier New" panose="02070309020205020404" pitchFamily="49" charset="0"/>
                <a:cs typeface="Courier New" panose="02070309020205020404" pitchFamily="49" charset="0"/>
              </a:rPr>
              <a:t>READING_FROM_INDEX</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a:t>
            </a:r>
          </a:p>
          <a:p>
            <a:endParaRPr lang="en-US" sz="1100" dirty="0">
              <a:latin typeface="Courier New" panose="02070309020205020404" pitchFamily="49" charset="0"/>
              <a:cs typeface="Courier New" panose="02070309020205020404" pitchFamily="49" charset="0"/>
            </a:endParaRPr>
          </a:p>
          <a:p>
            <a:r>
              <a:rPr lang="en-US" sz="1600" dirty="0">
                <a:solidFill>
                  <a:srgbClr val="0066FF"/>
                </a:solidFill>
                <a:latin typeface="Courier New" panose="02070309020205020404" pitchFamily="49" charset="0"/>
                <a:cs typeface="Courier New" panose="02070309020205020404" pitchFamily="49" charset="0"/>
              </a:rPr>
              <a:t>int</a:t>
            </a:r>
            <a:r>
              <a:rPr lang="en-US" sz="1600" dirty="0">
                <a:solidFill>
                  <a:srgbClr val="E2661A"/>
                </a:solidFill>
                <a:latin typeface="Courier New" panose="02070309020205020404" pitchFamily="49" charset="0"/>
                <a:cs typeface="Courier New" panose="02070309020205020404" pitchFamily="49" charset="0"/>
              </a:rPr>
              <a:t> </a:t>
            </a:r>
            <a:r>
              <a:rPr lang="en-US" sz="1600" b="1" dirty="0">
                <a:solidFill>
                  <a:srgbClr val="669900"/>
                </a:solidFill>
                <a:latin typeface="Courier New" panose="02070309020205020404" pitchFamily="49" charset="0"/>
                <a:cs typeface="Courier New" panose="02070309020205020404" pitchFamily="49" charset="0"/>
              </a:rPr>
              <a:t>main</a:t>
            </a:r>
            <a:r>
              <a:rPr lang="en-US" sz="1600" dirty="0">
                <a:latin typeface="Courier New" panose="02070309020205020404" pitchFamily="49" charset="0"/>
                <a:cs typeface="Courier New" panose="02070309020205020404" pitchFamily="49" charset="0"/>
              </a:rPr>
              <a:t>() {</a:t>
            </a:r>
          </a:p>
          <a:p>
            <a:r>
              <a:rPr lang="en-US" sz="1600" dirty="0">
                <a:solidFill>
                  <a:srgbClr val="E2661A"/>
                </a:solidFill>
                <a:latin typeface="Courier New" panose="02070309020205020404" pitchFamily="49" charset="0"/>
                <a:cs typeface="Courier New" panose="02070309020205020404" pitchFamily="49" charset="0"/>
              </a:rPr>
              <a:t>  while</a:t>
            </a:r>
            <a:r>
              <a:rPr lang="en-US" sz="1600" dirty="0">
                <a:latin typeface="Courier New" panose="02070309020205020404" pitchFamily="49" charset="0"/>
                <a:cs typeface="Courier New" panose="02070309020205020404" pitchFamily="49" charset="0"/>
              </a:rPr>
              <a:t> (</a:t>
            </a:r>
            <a:r>
              <a:rPr lang="en-US" sz="1600" dirty="0">
                <a:solidFill>
                  <a:schemeClr val="accent1"/>
                </a:solidFill>
                <a:latin typeface="Courier New" panose="02070309020205020404" pitchFamily="49" charset="0"/>
                <a:cs typeface="Courier New" panose="02070309020205020404" pitchFamily="49" charset="0"/>
              </a:rPr>
              <a:t>1</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event = </a:t>
            </a:r>
            <a:r>
              <a:rPr lang="en-US" sz="1600" dirty="0" err="1">
                <a:latin typeface="Courier New" panose="02070309020205020404" pitchFamily="49" charset="0"/>
                <a:cs typeface="Courier New" panose="02070309020205020404" pitchFamily="49" charset="0"/>
              </a:rPr>
              <a:t>OS.</a:t>
            </a:r>
            <a:r>
              <a:rPr lang="en-US" sz="1600" b="1" dirty="0" err="1">
                <a:solidFill>
                  <a:srgbClr val="669900"/>
                </a:solidFill>
                <a:latin typeface="Courier New" panose="02070309020205020404" pitchFamily="49" charset="0"/>
                <a:cs typeface="Courier New" panose="02070309020205020404" pitchFamily="49" charset="0"/>
              </a:rPr>
              <a:t>GetNextEvent</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task = </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(event);</a:t>
            </a:r>
          </a:p>
          <a:p>
            <a:r>
              <a:rPr lang="en-US" sz="1600" b="1" dirty="0">
                <a:solidFill>
                  <a:srgbClr val="669900"/>
                </a:solidFill>
                <a:latin typeface="Courier New" panose="02070309020205020404" pitchFamily="49" charset="0"/>
                <a:cs typeface="Courier New" panose="02070309020205020404" pitchFamily="49" charset="0"/>
              </a:rPr>
              <a:t>    dispatch</a:t>
            </a:r>
            <a:r>
              <a:rPr lang="en-US" sz="1600" dirty="0">
                <a:latin typeface="Courier New" panose="02070309020205020404" pitchFamily="49" charset="0"/>
                <a:cs typeface="Courier New" panose="02070309020205020404" pitchFamily="49" charset="0"/>
              </a:rPr>
              <a:t>(task, event);</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08182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Asynchronous, Event-Driven</a:t>
            </a:r>
          </a:p>
        </p:txBody>
      </p:sp>
      <p:sp>
        <p:nvSpPr>
          <p:cNvPr id="4" name="Slide Number Placeholder 3"/>
          <p:cNvSpPr>
            <a:spLocks noGrp="1"/>
          </p:cNvSpPr>
          <p:nvPr>
            <p:ph type="sldNum" sz="quarter" idx="10"/>
          </p:nvPr>
        </p:nvSpPr>
        <p:spPr/>
        <p:txBody>
          <a:bodyPr/>
          <a:lstStyle/>
          <a:p>
            <a:fld id="{DD885E81-BA38-47C8-A5B8-10943A3815FF}" type="slidenum">
              <a:rPr lang="en-US" smtClean="0"/>
              <a:t>27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247250319"/>
              </p:ext>
            </p:extLst>
          </p:nvPr>
        </p:nvGraphicFramePr>
        <p:xfrm>
          <a:off x="1828800" y="3749040"/>
          <a:ext cx="914400" cy="109728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33430309"/>
              </p:ext>
            </p:extLst>
          </p:nvPr>
        </p:nvGraphicFramePr>
        <p:xfrm>
          <a:off x="2194560" y="2468880"/>
          <a:ext cx="1097280" cy="10972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63449291"/>
              </p:ext>
            </p:extLst>
          </p:nvPr>
        </p:nvGraphicFramePr>
        <p:xfrm>
          <a:off x="4206240" y="1188720"/>
          <a:ext cx="2011680" cy="1097280"/>
        </p:xfrm>
        <a:graphic>
          <a:graphicData uri="http://schemas.openxmlformats.org/drawingml/2006/table">
            <a:tbl>
              <a:tblPr firstRow="1" bandRow="1">
                <a:tableStyleId>{5940675A-B579-460E-94D1-54222C63F5DA}</a:tableStyleId>
              </a:tblPr>
              <a:tblGrid>
                <a:gridCol w="201168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.b</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48640" y="6309360"/>
            <a:ext cx="8046720" cy="369332"/>
            <a:chOff x="548640" y="5486399"/>
            <a:chExt cx="8046720" cy="369332"/>
          </a:xfrm>
        </p:grpSpPr>
        <p:cxnSp>
          <p:nvCxnSpPr>
            <p:cNvPr id="10" name="Straight Arrow Connector 9"/>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11" name="TextBox 10"/>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graphicFrame>
        <p:nvGraphicFramePr>
          <p:cNvPr id="15" name="Table 14"/>
          <p:cNvGraphicFramePr>
            <a:graphicFrameLocks noGrp="1"/>
          </p:cNvGraphicFramePr>
          <p:nvPr>
            <p:extLst>
              <p:ext uri="{D42A27DB-BD31-4B8C-83A1-F6EECF244321}">
                <p14:modId xmlns:p14="http://schemas.microsoft.com/office/powerpoint/2010/main" val="4270978709"/>
              </p:ext>
            </p:extLst>
          </p:nvPr>
        </p:nvGraphicFramePr>
        <p:xfrm>
          <a:off x="3657600" y="2468880"/>
          <a:ext cx="1554480" cy="1097280"/>
        </p:xfrm>
        <a:graphic>
          <a:graphicData uri="http://schemas.openxmlformats.org/drawingml/2006/table">
            <a:tbl>
              <a:tblPr firstRow="1" bandRow="1">
                <a:tableStyleId>{5940675A-B579-460E-94D1-54222C63F5DA}</a:tableStyleId>
              </a:tblPr>
              <a:tblGrid>
                <a:gridCol w="155448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409008185"/>
              </p:ext>
            </p:extLst>
          </p:nvPr>
        </p:nvGraphicFramePr>
        <p:xfrm>
          <a:off x="384048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306362475"/>
              </p:ext>
            </p:extLst>
          </p:nvPr>
        </p:nvGraphicFramePr>
        <p:xfrm>
          <a:off x="146304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435961476"/>
              </p:ext>
            </p:extLst>
          </p:nvPr>
        </p:nvGraphicFramePr>
        <p:xfrm>
          <a:off x="182880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.a</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050252131"/>
              </p:ext>
            </p:extLst>
          </p:nvPr>
        </p:nvGraphicFramePr>
        <p:xfrm>
          <a:off x="3108960" y="3749040"/>
          <a:ext cx="1188720" cy="1097280"/>
        </p:xfrm>
        <a:graphic>
          <a:graphicData uri="http://schemas.openxmlformats.org/drawingml/2006/table">
            <a:tbl>
              <a:tblPr firstRow="1" bandRow="1">
                <a:tableStyleId>{5940675A-B579-460E-94D1-54222C63F5DA}</a:tableStyleId>
              </a:tblPr>
              <a:tblGrid>
                <a:gridCol w="118872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284634152"/>
              </p:ext>
            </p:extLst>
          </p:nvPr>
        </p:nvGraphicFramePr>
        <p:xfrm>
          <a:off x="274320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505988654"/>
              </p:ext>
            </p:extLst>
          </p:nvPr>
        </p:nvGraphicFramePr>
        <p:xfrm>
          <a:off x="329184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76657801"/>
              </p:ext>
            </p:extLst>
          </p:nvPr>
        </p:nvGraphicFramePr>
        <p:xfrm>
          <a:off x="6583680" y="1188720"/>
          <a:ext cx="914400" cy="109728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I/O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.d</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C00000">
                        <a:alpha val="70000"/>
                      </a:srgbClr>
                    </a:solidFill>
                  </a:tcPr>
                </a:tc>
                <a:extLst>
                  <a:ext uri="{0D108BD9-81ED-4DB2-BD59-A6C34878D82A}">
                    <a16:rowId xmlns:a16="http://schemas.microsoft.com/office/drawing/2014/main" val="10000"/>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2269066374"/>
              </p:ext>
            </p:extLst>
          </p:nvPr>
        </p:nvGraphicFramePr>
        <p:xfrm>
          <a:off x="429768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1</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980693440"/>
              </p:ext>
            </p:extLst>
          </p:nvPr>
        </p:nvGraphicFramePr>
        <p:xfrm>
          <a:off x="521208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2</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2952527385"/>
              </p:ext>
            </p:extLst>
          </p:nvPr>
        </p:nvGraphicFramePr>
        <p:xfrm>
          <a:off x="621792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.c</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59474501"/>
              </p:ext>
            </p:extLst>
          </p:nvPr>
        </p:nvGraphicFramePr>
        <p:xfrm>
          <a:off x="7498080" y="5029200"/>
          <a:ext cx="365760" cy="1097280"/>
        </p:xfrm>
        <a:graphic>
          <a:graphicData uri="http://schemas.openxmlformats.org/drawingml/2006/table">
            <a:tbl>
              <a:tblPr firstRow="1" bandRow="1">
                <a:tableStyleId>{5940675A-B579-460E-94D1-54222C63F5DA}</a:tableStyleId>
              </a:tblPr>
              <a:tblGrid>
                <a:gridCol w="365760">
                  <a:extLst>
                    <a:ext uri="{9D8B030D-6E8A-4147-A177-3AD203B41FA5}">
                      <a16:colId xmlns:a16="http://schemas.microsoft.com/office/drawing/2014/main" val="20000"/>
                    </a:ext>
                  </a:extLst>
                </a:gridCol>
              </a:tblGrid>
              <a:tr h="1097280">
                <a:tc>
                  <a:txBody>
                    <a:bodyPr/>
                    <a:lstStyle/>
                    <a:p>
                      <a:r>
                        <a:rPr lang="en-US" dirty="0">
                          <a:solidFill>
                            <a:schemeClr val="bg1"/>
                          </a:solidFill>
                          <a:latin typeface="Courier New" panose="02070309020205020404" pitchFamily="49" charset="0"/>
                          <a:cs typeface="Courier New" panose="02070309020205020404" pitchFamily="49" charset="0"/>
                        </a:rPr>
                        <a:t>CPU </a:t>
                      </a:r>
                      <a:r>
                        <a:rPr lang="en-US" b="1" dirty="0">
                          <a:solidFill>
                            <a:schemeClr val="bg1"/>
                          </a:solidFill>
                          <a:latin typeface="Courier New" panose="02070309020205020404" pitchFamily="49" charset="0"/>
                          <a:cs typeface="Courier New" panose="02070309020205020404" pitchFamily="49" charset="0"/>
                        </a:rPr>
                        <a:t>3</a:t>
                      </a:r>
                      <a:r>
                        <a:rPr lang="en-US" dirty="0">
                          <a:solidFill>
                            <a:schemeClr val="bg1"/>
                          </a:solidFill>
                          <a:latin typeface="Courier New" panose="02070309020205020404" pitchFamily="49" charset="0"/>
                          <a:cs typeface="Courier New" panose="02070309020205020404" pitchFamily="49" charset="0"/>
                        </a:rPr>
                        <a:t>.e</a:t>
                      </a:r>
                    </a:p>
                  </a:txBody>
                  <a:tcPr vert="vert270" anchor="ctr" anchorCtr="1">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0066FF">
                        <a:alpha val="70000"/>
                      </a:srgb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08132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Non-blocking vs. Asynchronous</a:t>
            </a:r>
          </a:p>
        </p:txBody>
      </p:sp>
      <p:sp>
        <p:nvSpPr>
          <p:cNvPr id="3" name="Content Placeholder 2"/>
          <p:cNvSpPr>
            <a:spLocks noGrp="1"/>
          </p:cNvSpPr>
          <p:nvPr>
            <p:ph idx="1"/>
          </p:nvPr>
        </p:nvSpPr>
        <p:spPr/>
        <p:txBody>
          <a:bodyPr/>
          <a:lstStyle/>
          <a:p>
            <a:r>
              <a:rPr lang="en-US" dirty="0"/>
              <a:t>Reading from the network can truly </a:t>
            </a:r>
            <a:r>
              <a:rPr lang="en-US" i="1" dirty="0"/>
              <a:t>block</a:t>
            </a:r>
            <a:r>
              <a:rPr lang="en-US" dirty="0"/>
              <a:t> your program</a:t>
            </a:r>
          </a:p>
          <a:p>
            <a:pPr lvl="1"/>
            <a:r>
              <a:rPr lang="en-US" dirty="0"/>
              <a:t>Remote computer may wait arbitrarily long before sending data</a:t>
            </a:r>
          </a:p>
          <a:p>
            <a:pPr lvl="3"/>
            <a:endParaRPr lang="en-US" dirty="0"/>
          </a:p>
          <a:p>
            <a:r>
              <a:rPr lang="en-US" dirty="0"/>
              <a:t>Non-blocking I/O (network, console)</a:t>
            </a:r>
          </a:p>
          <a:p>
            <a:pPr lvl="1"/>
            <a:r>
              <a:rPr lang="en-US" dirty="0"/>
              <a:t>Your program enables non-blocking I/O on its file descriptors</a:t>
            </a:r>
          </a:p>
          <a:p>
            <a:pPr lvl="1"/>
            <a:r>
              <a:rPr lang="en-US" dirty="0"/>
              <a:t>Your program issues </a:t>
            </a:r>
            <a:r>
              <a:rPr lang="en-US" b="1" dirty="0">
                <a:solidFill>
                  <a:srgbClr val="669900"/>
                </a:solidFill>
                <a:latin typeface="Courier New" panose="02070309020205020404" pitchFamily="49" charset="0"/>
                <a:cs typeface="Courier New" panose="02070309020205020404" pitchFamily="49" charset="0"/>
              </a:rPr>
              <a:t>read</a:t>
            </a:r>
            <a:r>
              <a:rPr lang="en-US" dirty="0">
                <a:latin typeface="Courier New" panose="02070309020205020404" pitchFamily="49" charset="0"/>
                <a:cs typeface="Courier New" panose="02070309020205020404" pitchFamily="49" charset="0"/>
              </a:rPr>
              <a:t>()</a:t>
            </a:r>
            <a:r>
              <a:rPr lang="en-US" dirty="0"/>
              <a:t> and </a:t>
            </a:r>
            <a:r>
              <a:rPr lang="en-US" b="1" dirty="0">
                <a:solidFill>
                  <a:srgbClr val="669900"/>
                </a:solidFill>
                <a:latin typeface="Courier New" panose="02070309020205020404" pitchFamily="49" charset="0"/>
                <a:cs typeface="Courier New" panose="02070309020205020404" pitchFamily="49" charset="0"/>
              </a:rPr>
              <a:t>write</a:t>
            </a:r>
            <a:r>
              <a:rPr lang="en-US" dirty="0">
                <a:latin typeface="Courier New" panose="02070309020205020404" pitchFamily="49" charset="0"/>
                <a:cs typeface="Courier New" panose="02070309020205020404" pitchFamily="49" charset="0"/>
              </a:rPr>
              <a:t>()</a:t>
            </a:r>
            <a:r>
              <a:rPr lang="en-US" dirty="0"/>
              <a:t> system calls</a:t>
            </a:r>
          </a:p>
          <a:p>
            <a:pPr lvl="2"/>
            <a:r>
              <a:rPr lang="en-US" dirty="0"/>
              <a:t>If the read/write would block, the system call returns immediately</a:t>
            </a:r>
          </a:p>
          <a:p>
            <a:pPr lvl="1"/>
            <a:r>
              <a:rPr lang="en-US" dirty="0"/>
              <a:t>Program can ask the OS which file descriptors are readable/writeable</a:t>
            </a:r>
          </a:p>
          <a:p>
            <a:pPr lvl="2"/>
            <a:r>
              <a:rPr lang="en-US" dirty="0"/>
              <a:t>Program can choose to block while no file descriptors are ready</a:t>
            </a:r>
          </a:p>
        </p:txBody>
      </p:sp>
      <p:sp>
        <p:nvSpPr>
          <p:cNvPr id="4" name="Slide Number Placeholder 3"/>
          <p:cNvSpPr>
            <a:spLocks noGrp="1"/>
          </p:cNvSpPr>
          <p:nvPr>
            <p:ph type="sldNum" sz="quarter" idx="10"/>
          </p:nvPr>
        </p:nvSpPr>
        <p:spPr/>
        <p:txBody>
          <a:bodyPr/>
          <a:lstStyle/>
          <a:p>
            <a:fld id="{DD885E81-BA38-47C8-A5B8-10943A3815FF}" type="slidenum">
              <a:rPr lang="en-US" smtClean="0"/>
              <a:t>28</a:t>
            </a:fld>
            <a:endParaRPr lang="en-US"/>
          </a:p>
        </p:txBody>
      </p:sp>
    </p:spTree>
    <p:extLst>
      <p:ext uri="{BB962C8B-B14F-4D97-AF65-F5344CB8AC3E}">
        <p14:creationId xmlns:p14="http://schemas.microsoft.com/office/powerpoint/2010/main" val="256438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Non-blocking vs. Asynchronous</a:t>
            </a:r>
          </a:p>
        </p:txBody>
      </p:sp>
      <p:sp>
        <p:nvSpPr>
          <p:cNvPr id="3" name="Content Placeholder 2"/>
          <p:cNvSpPr>
            <a:spLocks noGrp="1"/>
          </p:cNvSpPr>
          <p:nvPr>
            <p:ph idx="1"/>
          </p:nvPr>
        </p:nvSpPr>
        <p:spPr/>
        <p:txBody>
          <a:bodyPr/>
          <a:lstStyle/>
          <a:p>
            <a:r>
              <a:rPr lang="en-US" dirty="0"/>
              <a:t>Asynchronous I/O (disk)</a:t>
            </a:r>
          </a:p>
          <a:p>
            <a:pPr lvl="1"/>
            <a:r>
              <a:rPr lang="en-US" dirty="0"/>
              <a:t>Program tells the OS to begin reading/writing</a:t>
            </a:r>
          </a:p>
          <a:p>
            <a:pPr lvl="2"/>
            <a:r>
              <a:rPr lang="en-US" dirty="0"/>
              <a:t>The “</a:t>
            </a:r>
            <a:r>
              <a:rPr lang="en-US" dirty="0" err="1"/>
              <a:t>begin_read</a:t>
            </a:r>
            <a:r>
              <a:rPr lang="en-US" dirty="0"/>
              <a:t>” or “</a:t>
            </a:r>
            <a:r>
              <a:rPr lang="en-US" dirty="0" err="1"/>
              <a:t>begin_write</a:t>
            </a:r>
            <a:r>
              <a:rPr lang="en-US" dirty="0"/>
              <a:t>” returns immediately</a:t>
            </a:r>
          </a:p>
          <a:p>
            <a:pPr lvl="2"/>
            <a:r>
              <a:rPr lang="en-US" dirty="0"/>
              <a:t>When the I/O completes, OS delivers an event to the program</a:t>
            </a:r>
          </a:p>
          <a:p>
            <a:pPr lvl="3"/>
            <a:endParaRPr lang="en-US" dirty="0"/>
          </a:p>
          <a:p>
            <a:r>
              <a:rPr lang="en-US" dirty="0"/>
              <a:t>According to the Linux specification, the disk never blocks your program (just delays it)</a:t>
            </a:r>
          </a:p>
          <a:p>
            <a:pPr lvl="1"/>
            <a:r>
              <a:rPr lang="en-US" dirty="0"/>
              <a:t>Asynchronous I/O is primarily used to hide disk latency</a:t>
            </a:r>
          </a:p>
          <a:p>
            <a:pPr lvl="1"/>
            <a:r>
              <a:rPr lang="en-US" dirty="0"/>
              <a:t>Asynchronous I/O system calls are messy and complicated </a:t>
            </a:r>
            <a:r>
              <a:rPr lang="en-US" dirty="0">
                <a:sym typeface="Wingdings" panose="05000000000000000000" pitchFamily="2" charset="2"/>
              </a:rPr>
              <a:t></a:t>
            </a:r>
          </a:p>
          <a:p>
            <a:pPr lvl="1"/>
            <a:endParaRPr lang="en-US" dirty="0"/>
          </a:p>
        </p:txBody>
      </p:sp>
      <p:sp>
        <p:nvSpPr>
          <p:cNvPr id="4" name="Slide Number Placeholder 3"/>
          <p:cNvSpPr>
            <a:spLocks noGrp="1"/>
          </p:cNvSpPr>
          <p:nvPr>
            <p:ph type="sldNum" sz="quarter" idx="10"/>
          </p:nvPr>
        </p:nvSpPr>
        <p:spPr/>
        <p:txBody>
          <a:bodyPr/>
          <a:lstStyle/>
          <a:p>
            <a:fld id="{DD885E81-BA38-47C8-A5B8-10943A3815FF}" type="slidenum">
              <a:rPr lang="en-US" smtClean="0"/>
              <a:t>29</a:t>
            </a:fld>
            <a:endParaRPr lang="en-US"/>
          </a:p>
        </p:txBody>
      </p:sp>
    </p:spTree>
    <p:extLst>
      <p:ext uri="{BB962C8B-B14F-4D97-AF65-F5344CB8AC3E}">
        <p14:creationId xmlns:p14="http://schemas.microsoft.com/office/powerpoint/2010/main" val="256789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Understanding Concurrency</a:t>
            </a:r>
          </a:p>
          <a:p>
            <a:pPr lvl="1"/>
            <a:r>
              <a:rPr lang="en-US" dirty="0"/>
              <a:t>Why is it useful</a:t>
            </a:r>
          </a:p>
          <a:p>
            <a:pPr lvl="1"/>
            <a:r>
              <a:rPr lang="en-US" dirty="0"/>
              <a:t>Why is it hard</a:t>
            </a:r>
          </a:p>
          <a:p>
            <a:endParaRPr lang="en-US" dirty="0"/>
          </a:p>
          <a:p>
            <a:r>
              <a:rPr lang="en-US" dirty="0"/>
              <a:t>Concurrent Programming Styles</a:t>
            </a:r>
          </a:p>
          <a:p>
            <a:pPr lvl="1"/>
            <a:r>
              <a:rPr lang="en-US" dirty="0"/>
              <a:t>Threads vs. processes</a:t>
            </a:r>
          </a:p>
          <a:p>
            <a:pPr lvl="1"/>
            <a:r>
              <a:rPr lang="en-US" dirty="0"/>
              <a:t>Asynchronous or non-blocking I/O</a:t>
            </a:r>
          </a:p>
          <a:p>
            <a:pPr lvl="2"/>
            <a:r>
              <a:rPr lang="en-US" dirty="0"/>
              <a:t>“Event-driven programming”</a:t>
            </a:r>
          </a:p>
        </p:txBody>
      </p:sp>
      <p:sp>
        <p:nvSpPr>
          <p:cNvPr id="4" name="Slide Number Placeholder 3"/>
          <p:cNvSpPr>
            <a:spLocks noGrp="1"/>
          </p:cNvSpPr>
          <p:nvPr>
            <p:ph type="sldNum" sz="quarter" idx="10"/>
          </p:nvPr>
        </p:nvSpPr>
        <p:spPr/>
        <p:txBody>
          <a:bodyPr/>
          <a:lstStyle/>
          <a:p>
            <a:fld id="{DD885E81-BA38-47C8-A5B8-10943A3815FF}" type="slidenum">
              <a:rPr lang="en-US" smtClean="0"/>
              <a:t>3</a:t>
            </a:fld>
            <a:endParaRPr lang="en-US"/>
          </a:p>
        </p:txBody>
      </p:sp>
    </p:spTree>
    <p:extLst>
      <p:ext uri="{BB962C8B-B14F-4D97-AF65-F5344CB8AC3E}">
        <p14:creationId xmlns:p14="http://schemas.microsoft.com/office/powerpoint/2010/main" val="1334808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Events?</a:t>
            </a:r>
          </a:p>
        </p:txBody>
      </p:sp>
      <p:sp>
        <p:nvSpPr>
          <p:cNvPr id="3" name="Content Placeholder 2"/>
          <p:cNvSpPr>
            <a:spLocks noGrp="1"/>
          </p:cNvSpPr>
          <p:nvPr>
            <p:ph idx="1"/>
          </p:nvPr>
        </p:nvSpPr>
        <p:spPr/>
        <p:txBody>
          <a:bodyPr/>
          <a:lstStyle/>
          <a:p>
            <a:r>
              <a:rPr lang="en-US" dirty="0"/>
              <a:t>Advantages:</a:t>
            </a:r>
          </a:p>
          <a:p>
            <a:pPr lvl="1"/>
            <a:r>
              <a:rPr lang="en-US" dirty="0"/>
              <a:t>Don’t have to worry about locks and race conditions</a:t>
            </a:r>
          </a:p>
          <a:p>
            <a:pPr lvl="1"/>
            <a:r>
              <a:rPr lang="en-US" dirty="0"/>
              <a:t>For some kinds of programs, especially GUIs, leads to a very simple and intuitive program structure</a:t>
            </a:r>
          </a:p>
          <a:p>
            <a:pPr lvl="2"/>
            <a:r>
              <a:rPr lang="en-US" dirty="0"/>
              <a:t>One event handler for each </a:t>
            </a:r>
            <a:r>
              <a:rPr lang="en-US"/>
              <a:t>UI element</a:t>
            </a:r>
            <a:endParaRPr lang="en-US" dirty="0"/>
          </a:p>
          <a:p>
            <a:pPr lvl="3"/>
            <a:endParaRPr lang="en-US" dirty="0"/>
          </a:p>
          <a:p>
            <a:r>
              <a:rPr lang="en-US" dirty="0"/>
              <a:t>Disadvantages:</a:t>
            </a:r>
          </a:p>
          <a:p>
            <a:pPr lvl="1"/>
            <a:r>
              <a:rPr lang="en-US" dirty="0"/>
              <a:t>Can lead to very complex structure for programs that do lots of disk and network I/O</a:t>
            </a:r>
          </a:p>
          <a:p>
            <a:pPr lvl="2"/>
            <a:r>
              <a:rPr lang="en-US" dirty="0"/>
              <a:t>Sequential code gets broken up into a jumble of small event handlers</a:t>
            </a:r>
          </a:p>
          <a:p>
            <a:pPr lvl="2"/>
            <a:r>
              <a:rPr lang="en-US" dirty="0"/>
              <a:t>You have to package up all task state between handlers</a:t>
            </a:r>
          </a:p>
        </p:txBody>
      </p:sp>
      <p:sp>
        <p:nvSpPr>
          <p:cNvPr id="4" name="Slide Number Placeholder 3"/>
          <p:cNvSpPr>
            <a:spLocks noGrp="1"/>
          </p:cNvSpPr>
          <p:nvPr>
            <p:ph type="sldNum" sz="quarter" idx="10"/>
          </p:nvPr>
        </p:nvSpPr>
        <p:spPr/>
        <p:txBody>
          <a:bodyPr/>
          <a:lstStyle/>
          <a:p>
            <a:fld id="{DD885E81-BA38-47C8-A5B8-10943A3815FF}" type="slidenum">
              <a:rPr lang="en-US" smtClean="0"/>
              <a:t>30</a:t>
            </a:fld>
            <a:endParaRPr lang="en-US"/>
          </a:p>
        </p:txBody>
      </p:sp>
    </p:spTree>
    <p:extLst>
      <p:ext uri="{BB962C8B-B14F-4D97-AF65-F5344CB8AC3E}">
        <p14:creationId xmlns:p14="http://schemas.microsoft.com/office/powerpoint/2010/main" val="176440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Way to Think About It</a:t>
            </a:r>
          </a:p>
        </p:txBody>
      </p:sp>
      <p:sp>
        <p:nvSpPr>
          <p:cNvPr id="3" name="Content Placeholder 2"/>
          <p:cNvSpPr>
            <a:spLocks noGrp="1"/>
          </p:cNvSpPr>
          <p:nvPr>
            <p:ph idx="1"/>
          </p:nvPr>
        </p:nvSpPr>
        <p:spPr/>
        <p:txBody>
          <a:bodyPr/>
          <a:lstStyle/>
          <a:p>
            <a:r>
              <a:rPr lang="en-US" dirty="0"/>
              <a:t>Threaded code:</a:t>
            </a:r>
          </a:p>
          <a:p>
            <a:pPr lvl="1"/>
            <a:r>
              <a:rPr lang="en-US" dirty="0"/>
              <a:t>Each thread executes its task sequentially, and per-task state is naturally stored in the thread’s stack</a:t>
            </a:r>
          </a:p>
          <a:p>
            <a:pPr lvl="1"/>
            <a:r>
              <a:rPr lang="en-US" dirty="0"/>
              <a:t>OS and thread scheduler switch between threads for you</a:t>
            </a:r>
          </a:p>
          <a:p>
            <a:pPr lvl="3"/>
            <a:endParaRPr lang="en-US" dirty="0"/>
          </a:p>
          <a:p>
            <a:r>
              <a:rPr lang="en-US" dirty="0"/>
              <a:t>Event-driven code:</a:t>
            </a:r>
          </a:p>
          <a:p>
            <a:pPr lvl="1"/>
            <a:r>
              <a:rPr lang="en-US" dirty="0"/>
              <a:t>*You* are the scheduler</a:t>
            </a:r>
          </a:p>
          <a:p>
            <a:pPr lvl="1"/>
            <a:r>
              <a:rPr lang="en-US" dirty="0"/>
              <a:t>You have to bundle up task state into continuations (data structures describing what-to-do-next); tasks do not have their own stacks</a:t>
            </a:r>
          </a:p>
        </p:txBody>
      </p:sp>
      <p:sp>
        <p:nvSpPr>
          <p:cNvPr id="4" name="Slide Number Placeholder 3"/>
          <p:cNvSpPr>
            <a:spLocks noGrp="1"/>
          </p:cNvSpPr>
          <p:nvPr>
            <p:ph type="sldNum" sz="quarter" idx="10"/>
          </p:nvPr>
        </p:nvSpPr>
        <p:spPr/>
        <p:txBody>
          <a:bodyPr/>
          <a:lstStyle/>
          <a:p>
            <a:fld id="{DD885E81-BA38-47C8-A5B8-10943A3815FF}" type="slidenum">
              <a:rPr lang="en-US" smtClean="0"/>
              <a:t>31</a:t>
            </a:fld>
            <a:endParaRPr lang="en-US"/>
          </a:p>
        </p:txBody>
      </p:sp>
    </p:spTree>
    <p:extLst>
      <p:ext uri="{BB962C8B-B14F-4D97-AF65-F5344CB8AC3E}">
        <p14:creationId xmlns:p14="http://schemas.microsoft.com/office/powerpoint/2010/main" val="149557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en-US" dirty="0"/>
              <a:t>Building a Web Search Engine</a:t>
            </a:r>
          </a:p>
        </p:txBody>
      </p:sp>
      <p:sp>
        <p:nvSpPr>
          <p:cNvPr id="3" name="Content Placeholder 2"/>
          <p:cNvSpPr>
            <a:spLocks noGrp="1"/>
          </p:cNvSpPr>
          <p:nvPr>
            <p:ph idx="1"/>
          </p:nvPr>
        </p:nvSpPr>
        <p:spPr/>
        <p:txBody>
          <a:bodyPr/>
          <a:lstStyle/>
          <a:p>
            <a:r>
              <a:rPr lang="en-US" dirty="0"/>
              <a:t>We need:</a:t>
            </a:r>
          </a:p>
          <a:p>
            <a:pPr lvl="1"/>
            <a:r>
              <a:rPr lang="en-US" dirty="0"/>
              <a:t>A web index</a:t>
            </a:r>
          </a:p>
          <a:p>
            <a:pPr lvl="2"/>
            <a:r>
              <a:rPr lang="en-US" dirty="0"/>
              <a:t>A map from &lt;</a:t>
            </a:r>
            <a:r>
              <a:rPr lang="en-US" i="1" dirty="0"/>
              <a:t>word</a:t>
            </a:r>
            <a:r>
              <a:rPr lang="en-US" dirty="0"/>
              <a:t>&gt; to &lt;</a:t>
            </a:r>
            <a:r>
              <a:rPr lang="en-US" i="1" dirty="0"/>
              <a:t>list of documents containing the word</a:t>
            </a:r>
            <a:r>
              <a:rPr lang="en-US" dirty="0"/>
              <a:t>&gt;</a:t>
            </a:r>
          </a:p>
          <a:p>
            <a:pPr lvl="2"/>
            <a:r>
              <a:rPr lang="en-US" dirty="0"/>
              <a:t>This is probably </a:t>
            </a:r>
            <a:r>
              <a:rPr lang="en-US" i="1" dirty="0" err="1"/>
              <a:t>sharded</a:t>
            </a:r>
            <a:r>
              <a:rPr lang="en-US" dirty="0"/>
              <a:t> over multiple files</a:t>
            </a:r>
          </a:p>
          <a:p>
            <a:pPr lvl="1"/>
            <a:r>
              <a:rPr lang="en-US" dirty="0"/>
              <a:t>A query processor</a:t>
            </a:r>
          </a:p>
          <a:p>
            <a:pPr lvl="2"/>
            <a:r>
              <a:rPr lang="en-US" dirty="0"/>
              <a:t>Accepts a query composed of multiple words</a:t>
            </a:r>
          </a:p>
          <a:p>
            <a:pPr lvl="2"/>
            <a:r>
              <a:rPr lang="en-US" dirty="0"/>
              <a:t>Looks up each word in the index</a:t>
            </a:r>
          </a:p>
          <a:p>
            <a:pPr lvl="2"/>
            <a:r>
              <a:rPr lang="en-US" dirty="0"/>
              <a:t>Merges the result from each word into an overall result set</a:t>
            </a:r>
          </a:p>
        </p:txBody>
      </p:sp>
      <p:sp>
        <p:nvSpPr>
          <p:cNvPr id="4" name="Slide Number Placeholder 3"/>
          <p:cNvSpPr>
            <a:spLocks noGrp="1"/>
          </p:cNvSpPr>
          <p:nvPr>
            <p:ph type="sldNum" sz="quarter" idx="10"/>
          </p:nvPr>
        </p:nvSpPr>
        <p:spPr/>
        <p:txBody>
          <a:bodyPr/>
          <a:lstStyle/>
          <a:p>
            <a:fld id="{DD885E81-BA38-47C8-A5B8-10943A3815FF}" type="slidenum">
              <a:rPr lang="en-US" smtClean="0"/>
              <a:t>4</a:t>
            </a:fld>
            <a:endParaRPr lang="en-US"/>
          </a:p>
        </p:txBody>
      </p:sp>
    </p:spTree>
    <p:extLst>
      <p:ext uri="{BB962C8B-B14F-4D97-AF65-F5344CB8AC3E}">
        <p14:creationId xmlns:p14="http://schemas.microsoft.com/office/powerpoint/2010/main" val="1351497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Simplified Search Engine Architecture</a:t>
            </a:r>
          </a:p>
        </p:txBody>
      </p:sp>
      <p:sp>
        <p:nvSpPr>
          <p:cNvPr id="4" name="Slide Number Placeholder 3"/>
          <p:cNvSpPr>
            <a:spLocks noGrp="1"/>
          </p:cNvSpPr>
          <p:nvPr>
            <p:ph type="sldNum" sz="quarter" idx="10"/>
          </p:nvPr>
        </p:nvSpPr>
        <p:spPr/>
        <p:txBody>
          <a:bodyPr/>
          <a:lstStyle/>
          <a:p>
            <a:fld id="{DD885E81-BA38-47C8-A5B8-10943A3815FF}" type="slidenum">
              <a:rPr lang="en-US" smtClean="0"/>
              <a:t>5</a:t>
            </a:fld>
            <a:endParaRPr lang="en-US"/>
          </a:p>
        </p:txBody>
      </p:sp>
      <p:sp>
        <p:nvSpPr>
          <p:cNvPr id="45" name="Rectangle 44"/>
          <p:cNvSpPr/>
          <p:nvPr/>
        </p:nvSpPr>
        <p:spPr bwMode="auto">
          <a:xfrm>
            <a:off x="4070771" y="3474117"/>
            <a:ext cx="1463040" cy="822960"/>
          </a:xfrm>
          <a:prstGeom prst="rect">
            <a:avLst/>
          </a:prstGeom>
          <a:solidFill>
            <a:srgbClr val="00B050">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solidFill>
                  <a:schemeClr val="bg1"/>
                </a:solidFill>
                <a:latin typeface="Calibri" panose="020F0502020204030204" pitchFamily="34" charset="0"/>
                <a:ea typeface="CMU Bright" panose="02000603000000000000" pitchFamily="2" charset="0"/>
                <a:cs typeface="Calibri" panose="020F0502020204030204" pitchFamily="34" charset="0"/>
              </a:rPr>
              <a:t>query processor</a:t>
            </a:r>
            <a:endParaRPr lang="en-US" b="1"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grpSp>
        <p:nvGrpSpPr>
          <p:cNvPr id="77" name="Group 76"/>
          <p:cNvGrpSpPr/>
          <p:nvPr/>
        </p:nvGrpSpPr>
        <p:grpSpPr>
          <a:xfrm>
            <a:off x="5596475" y="3646162"/>
            <a:ext cx="1905000" cy="512064"/>
            <a:chOff x="5775960" y="3657600"/>
            <a:chExt cx="1905000" cy="512064"/>
          </a:xfrm>
        </p:grpSpPr>
        <p:sp>
          <p:nvSpPr>
            <p:cNvPr id="42" name="Rectangle 41"/>
            <p:cNvSpPr/>
            <p:nvPr/>
          </p:nvSpPr>
          <p:spPr bwMode="auto">
            <a:xfrm>
              <a:off x="6583680" y="3657600"/>
              <a:ext cx="1097280" cy="512064"/>
            </a:xfrm>
            <a:prstGeom prst="rect">
              <a:avLst/>
            </a:prstGeom>
            <a:solidFill>
              <a:srgbClr val="0066FF">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alibri" panose="020F0502020204030204" pitchFamily="34" charset="0"/>
                  <a:ea typeface="CMU Bright" panose="02000603000000000000" pitchFamily="2" charset="0"/>
                  <a:cs typeface="Calibri" panose="020F0502020204030204" pitchFamily="34" charset="0"/>
                </a:rPr>
                <a:t>client</a:t>
              </a:r>
              <a:endParaRPr lang="en-US" dirty="0">
                <a:solidFill>
                  <a:schemeClr val="bg1"/>
                </a:solidFill>
                <a:latin typeface="Calibri" panose="020F0502020204030204" pitchFamily="34" charset="0"/>
                <a:ea typeface="CMU Bright" panose="02000603000000000000" pitchFamily="2" charset="0"/>
                <a:cs typeface="Calibri" panose="020F0502020204030204" pitchFamily="34" charset="0"/>
              </a:endParaRPr>
            </a:p>
          </p:txBody>
        </p:sp>
        <p:cxnSp>
          <p:nvCxnSpPr>
            <p:cNvPr id="53" name="Straight Arrow Connector 52"/>
            <p:cNvCxnSpPr>
              <a:cxnSpLocks/>
            </p:cNvCxnSpPr>
            <p:nvPr/>
          </p:nvCxnSpPr>
          <p:spPr bwMode="auto">
            <a:xfrm>
              <a:off x="5775960" y="3913632"/>
              <a:ext cx="771144" cy="0"/>
            </a:xfrm>
            <a:prstGeom prst="straightConnector1">
              <a:avLst/>
            </a:prstGeom>
            <a:noFill/>
            <a:ln w="38100" cap="flat" cmpd="sng" algn="ctr">
              <a:solidFill>
                <a:srgbClr val="FFC000"/>
              </a:solidFill>
              <a:prstDash val="dash"/>
              <a:round/>
              <a:headEnd type="triangle" w="med" len="med"/>
              <a:tailEnd type="triangle"/>
            </a:ln>
            <a:effectLst/>
          </p:spPr>
        </p:cxnSp>
      </p:grpSp>
      <p:grpSp>
        <p:nvGrpSpPr>
          <p:cNvPr id="76" name="Group 75"/>
          <p:cNvGrpSpPr/>
          <p:nvPr/>
        </p:nvGrpSpPr>
        <p:grpSpPr>
          <a:xfrm>
            <a:off x="1693331" y="2166525"/>
            <a:ext cx="2340864" cy="3438144"/>
            <a:chOff x="1463040" y="2194560"/>
            <a:chExt cx="2340864" cy="3438144"/>
          </a:xfrm>
        </p:grpSpPr>
        <p:sp>
          <p:nvSpPr>
            <p:cNvPr id="46" name="Rectangle 45"/>
            <p:cNvSpPr/>
            <p:nvPr/>
          </p:nvSpPr>
          <p:spPr bwMode="auto">
            <a:xfrm>
              <a:off x="1463040" y="3593592"/>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sp>
          <p:nvSpPr>
            <p:cNvPr id="49" name="Rectangle 48"/>
            <p:cNvSpPr/>
            <p:nvPr/>
          </p:nvSpPr>
          <p:spPr bwMode="auto">
            <a:xfrm>
              <a:off x="1463040" y="2194560"/>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sp>
          <p:nvSpPr>
            <p:cNvPr id="50" name="Rectangle 49"/>
            <p:cNvSpPr/>
            <p:nvPr/>
          </p:nvSpPr>
          <p:spPr bwMode="auto">
            <a:xfrm>
              <a:off x="1463040" y="4992624"/>
              <a:ext cx="1097280" cy="640080"/>
            </a:xfrm>
            <a:prstGeom prst="rect">
              <a:avLst/>
            </a:prstGeom>
            <a:solidFill>
              <a:srgbClr val="F6F5BD"/>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latin typeface="Calibri" panose="020F0502020204030204" pitchFamily="34" charset="0"/>
                  <a:ea typeface="CMU Bright" panose="02000603000000000000" pitchFamily="2" charset="0"/>
                  <a:cs typeface="Calibri" panose="020F0502020204030204" pitchFamily="34" charset="0"/>
                </a:rPr>
                <a:t>index file</a:t>
              </a:r>
              <a:endParaRPr lang="en-US" dirty="0">
                <a:latin typeface="Calibri" panose="020F0502020204030204" pitchFamily="34" charset="0"/>
                <a:ea typeface="CMU Bright" panose="02000603000000000000" pitchFamily="2" charset="0"/>
                <a:cs typeface="Calibri" panose="020F0502020204030204" pitchFamily="34" charset="0"/>
              </a:endParaRPr>
            </a:p>
          </p:txBody>
        </p:sp>
        <p:cxnSp>
          <p:nvCxnSpPr>
            <p:cNvPr id="69" name="Straight Arrow Connector 68"/>
            <p:cNvCxnSpPr/>
            <p:nvPr/>
          </p:nvCxnSpPr>
          <p:spPr bwMode="auto">
            <a:xfrm>
              <a:off x="2596896" y="2514600"/>
              <a:ext cx="1207008" cy="1124712"/>
            </a:xfrm>
            <a:prstGeom prst="straightConnector1">
              <a:avLst/>
            </a:prstGeom>
            <a:noFill/>
            <a:ln w="38100" cap="flat" cmpd="sng" algn="ctr">
              <a:solidFill>
                <a:schemeClr val="tx1"/>
              </a:solidFill>
              <a:prstDash val="solid"/>
              <a:round/>
              <a:headEnd type="none" w="med" len="med"/>
              <a:tailEnd type="triangle"/>
            </a:ln>
            <a:effectLst/>
          </p:spPr>
        </p:cxnSp>
        <p:cxnSp>
          <p:nvCxnSpPr>
            <p:cNvPr id="70" name="Straight Arrow Connector 69"/>
            <p:cNvCxnSpPr/>
            <p:nvPr/>
          </p:nvCxnSpPr>
          <p:spPr bwMode="auto">
            <a:xfrm>
              <a:off x="2596896" y="3913632"/>
              <a:ext cx="1207008" cy="0"/>
            </a:xfrm>
            <a:prstGeom prst="straightConnector1">
              <a:avLst/>
            </a:prstGeom>
            <a:noFill/>
            <a:ln w="38100" cap="flat" cmpd="sng" algn="ctr">
              <a:solidFill>
                <a:schemeClr val="tx1"/>
              </a:solidFill>
              <a:prstDash val="solid"/>
              <a:round/>
              <a:headEnd type="none" w="med" len="med"/>
              <a:tailEnd type="triangle"/>
            </a:ln>
            <a:effectLst/>
          </p:spPr>
        </p:cxnSp>
        <p:cxnSp>
          <p:nvCxnSpPr>
            <p:cNvPr id="71" name="Straight Arrow Connector 70"/>
            <p:cNvCxnSpPr/>
            <p:nvPr/>
          </p:nvCxnSpPr>
          <p:spPr bwMode="auto">
            <a:xfrm flipV="1">
              <a:off x="2596896" y="4187952"/>
              <a:ext cx="1207008" cy="1124712"/>
            </a:xfrm>
            <a:prstGeom prst="straightConnector1">
              <a:avLst/>
            </a:prstGeom>
            <a:noFill/>
            <a:ln w="381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5180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Engine (Pseudocode) Sequential</a:t>
            </a:r>
          </a:p>
        </p:txBody>
      </p:sp>
      <p:sp>
        <p:nvSpPr>
          <p:cNvPr id="4" name="Slide Number Placeholder 3"/>
          <p:cNvSpPr>
            <a:spLocks noGrp="1"/>
          </p:cNvSpPr>
          <p:nvPr>
            <p:ph type="sldNum" sz="quarter" idx="10"/>
          </p:nvPr>
        </p:nvSpPr>
        <p:spPr/>
        <p:txBody>
          <a:bodyPr/>
          <a:lstStyle/>
          <a:p>
            <a:fld id="{DD885E81-BA38-47C8-A5B8-10943A3815FF}" type="slidenum">
              <a:rPr lang="en-US" smtClean="0"/>
              <a:t>6</a:t>
            </a:fld>
            <a:endParaRPr lang="en-US"/>
          </a:p>
        </p:txBody>
      </p:sp>
      <p:sp>
        <p:nvSpPr>
          <p:cNvPr id="5" name="Rounded Rectangle 4"/>
          <p:cNvSpPr/>
          <p:nvPr/>
        </p:nvSpPr>
        <p:spPr bwMode="auto">
          <a:xfrm>
            <a:off x="902409" y="1197678"/>
            <a:ext cx="7315200" cy="5099213"/>
          </a:xfrm>
          <a:prstGeom prst="roundRect">
            <a:avLst>
              <a:gd name="adj" fmla="val 2151"/>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0" rIns="91440" bIns="45720" numCol="1" rtlCol="0" anchor="t" anchorCtr="0" compatLnSpc="1">
            <a:prstTxWarp prst="textNoShape">
              <a:avLst/>
            </a:prstTxWarp>
            <a:noAutofit/>
          </a:bodyPr>
          <a:lstStyle/>
          <a:p>
            <a:r>
              <a:rPr lang="en-US" sz="1600" dirty="0" err="1">
                <a:solidFill>
                  <a:srgbClr val="0066FF"/>
                </a:solidFill>
                <a:latin typeface="Courier New" panose="02070309020205020404" pitchFamily="49" charset="0"/>
                <a:cs typeface="Courier New" panose="02070309020205020404" pitchFamily="49" charset="0"/>
              </a:rPr>
              <a:t>doclist</a:t>
            </a:r>
            <a:r>
              <a:rPr lang="en-US" sz="1600" dirty="0">
                <a:solidFill>
                  <a:srgbClr val="0066FF"/>
                </a:solidFill>
                <a:latin typeface="Courier New" panose="02070309020205020404" pitchFamily="49" charset="0"/>
                <a:cs typeface="Courier New" panose="02070309020205020404" pitchFamily="49" charset="0"/>
              </a:rPr>
              <a:t> </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a:t>
            </a:r>
            <a:r>
              <a:rPr lang="en-US" sz="1600" dirty="0">
                <a:solidFill>
                  <a:srgbClr val="0066FF"/>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word) {</a:t>
            </a:r>
          </a:p>
          <a:p>
            <a:r>
              <a:rPr lang="en-US" sz="1600" dirty="0">
                <a:latin typeface="Courier New" panose="02070309020205020404" pitchFamily="49" charset="0"/>
                <a:cs typeface="Courier New" panose="02070309020205020404" pitchFamily="49" charset="0"/>
              </a:rPr>
              <a:t>  bucket = </a:t>
            </a:r>
            <a:r>
              <a:rPr lang="en-US" sz="1600" b="1" dirty="0">
                <a:solidFill>
                  <a:srgbClr val="669900"/>
                </a:solidFill>
                <a:latin typeface="Courier New" panose="02070309020205020404" pitchFamily="49" charset="0"/>
                <a:cs typeface="Courier New" panose="02070309020205020404" pitchFamily="49" charset="0"/>
              </a:rPr>
              <a:t>hash</a:t>
            </a:r>
            <a:r>
              <a:rPr lang="en-US" sz="1600" dirty="0">
                <a:latin typeface="Courier New" panose="02070309020205020404" pitchFamily="49" charset="0"/>
                <a:cs typeface="Courier New" panose="02070309020205020404" pitchFamily="49" charset="0"/>
              </a:rPr>
              <a:t>(word);</a:t>
            </a:r>
          </a:p>
          <a:p>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hitlist</a:t>
            </a:r>
            <a:r>
              <a:rPr lang="en-US" sz="1600" dirty="0">
                <a:latin typeface="Courier New" panose="02070309020205020404" pitchFamily="49" charset="0"/>
                <a:cs typeface="Courier New" panose="02070309020205020404" pitchFamily="49" charset="0"/>
              </a:rPr>
              <a:t> = </a:t>
            </a:r>
            <a:r>
              <a:rPr lang="en-US" sz="1600" dirty="0" err="1">
                <a:solidFill>
                  <a:srgbClr val="0066FF"/>
                </a:solidFill>
                <a:latin typeface="Courier New" panose="02070309020205020404" pitchFamily="49" charset="0"/>
                <a:cs typeface="Courier New" panose="02070309020205020404" pitchFamily="49" charset="0"/>
              </a:rPr>
              <a:t>file</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read</a:t>
            </a:r>
            <a:r>
              <a:rPr lang="en-US" sz="1600" dirty="0">
                <a:latin typeface="Courier New" panose="02070309020205020404" pitchFamily="49" charset="0"/>
                <a:cs typeface="Courier New" panose="02070309020205020404" pitchFamily="49" charset="0"/>
              </a:rPr>
              <a:t>(bucket);</a:t>
            </a:r>
          </a:p>
          <a:p>
            <a:r>
              <a:rPr lang="en-US" sz="1600" dirty="0">
                <a:latin typeface="Courier New" panose="02070309020205020404" pitchFamily="49" charset="0"/>
                <a:cs typeface="Courier New" panose="02070309020205020404" pitchFamily="49" charset="0"/>
              </a:rPr>
              <a:t>  </a:t>
            </a:r>
            <a:r>
              <a:rPr lang="en-US" sz="1600" dirty="0" err="1">
                <a:solidFill>
                  <a:srgbClr val="E2661A"/>
                </a:solidFill>
                <a:latin typeface="Courier New" panose="02070309020205020404" pitchFamily="49" charset="0"/>
                <a:cs typeface="Courier New" panose="02070309020205020404" pitchFamily="49" charset="0"/>
              </a:rPr>
              <a:t>foreach</a:t>
            </a:r>
            <a:r>
              <a:rPr lang="en-US" sz="1600" dirty="0">
                <a:solidFill>
                  <a:srgbClr val="E2661A"/>
                </a:solidFill>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hit </a:t>
            </a:r>
            <a:r>
              <a:rPr lang="en-US" sz="1600" dirty="0">
                <a:solidFill>
                  <a:srgbClr val="E2661A"/>
                </a:solidFill>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hitlist</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err="1">
                <a:solidFill>
                  <a:srgbClr val="0066FF"/>
                </a:solidFill>
                <a:latin typeface="Courier New" panose="02070309020205020404" pitchFamily="49" charset="0"/>
                <a:cs typeface="Courier New" panose="02070309020205020404" pitchFamily="49" charset="0"/>
              </a:rPr>
              <a:t>doclist</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append</a:t>
            </a:r>
            <a:r>
              <a:rPr lang="en-US" sz="1600" dirty="0">
                <a:latin typeface="Courier New" panose="02070309020205020404" pitchFamily="49" charset="0"/>
                <a:cs typeface="Courier New" panose="02070309020205020404" pitchFamily="49" charset="0"/>
              </a:rPr>
              <a:t>(</a:t>
            </a:r>
            <a:r>
              <a:rPr lang="en-US" sz="1600" dirty="0" err="1">
                <a:solidFill>
                  <a:srgbClr val="0066FF"/>
                </a:solidFill>
                <a:latin typeface="Courier New" panose="02070309020205020404" pitchFamily="49" charset="0"/>
                <a:cs typeface="Courier New" panose="02070309020205020404" pitchFamily="49" charset="0"/>
              </a:rPr>
              <a:t>file</a:t>
            </a:r>
            <a:r>
              <a:rPr lang="en-US" sz="1600" dirty="0" err="1">
                <a:latin typeface="Courier New" panose="02070309020205020404" pitchFamily="49" charset="0"/>
                <a:cs typeface="Courier New" panose="02070309020205020404" pitchFamily="49" charset="0"/>
              </a:rPr>
              <a:t>.</a:t>
            </a:r>
            <a:r>
              <a:rPr lang="en-US" sz="1600" b="1" dirty="0" err="1">
                <a:solidFill>
                  <a:srgbClr val="669900"/>
                </a:solidFill>
                <a:latin typeface="Courier New" panose="02070309020205020404" pitchFamily="49" charset="0"/>
                <a:cs typeface="Courier New" panose="02070309020205020404" pitchFamily="49" charset="0"/>
              </a:rPr>
              <a:t>read</a:t>
            </a:r>
            <a:r>
              <a:rPr lang="en-US" sz="1600" dirty="0">
                <a:latin typeface="Courier New" panose="02070309020205020404" pitchFamily="49" charset="0"/>
                <a:cs typeface="Courier New" panose="02070309020205020404" pitchFamily="49" charset="0"/>
              </a:rPr>
              <a:t>(hit));</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doclist</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a:t>
            </a:r>
          </a:p>
          <a:p>
            <a:endParaRPr lang="en-US" sz="1100" dirty="0">
              <a:latin typeface="Courier New" panose="02070309020205020404" pitchFamily="49" charset="0"/>
              <a:cs typeface="Courier New" panose="02070309020205020404" pitchFamily="49" charset="0"/>
            </a:endParaRPr>
          </a:p>
          <a:p>
            <a:r>
              <a:rPr lang="en-US" sz="1600" b="1" dirty="0">
                <a:solidFill>
                  <a:srgbClr val="669900"/>
                </a:solidFill>
                <a:latin typeface="Courier New" panose="02070309020205020404" pitchFamily="49" charset="0"/>
                <a:cs typeface="Courier New" panose="02070309020205020404" pitchFamily="49" charset="0"/>
              </a:rPr>
              <a:t>main</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b="1" dirty="0" err="1">
                <a:solidFill>
                  <a:srgbClr val="669900"/>
                </a:solidFill>
                <a:latin typeface="Courier New" panose="02070309020205020404" pitchFamily="49" charset="0"/>
                <a:cs typeface="Courier New" panose="02070309020205020404" pitchFamily="49" charset="0"/>
              </a:rPr>
              <a:t>SetupServerToReceiveConnections</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a:solidFill>
                  <a:srgbClr val="E2661A"/>
                </a:solidFill>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a:t>
            </a:r>
            <a:r>
              <a:rPr lang="en-US" sz="1600" dirty="0">
                <a:solidFill>
                  <a:schemeClr val="accent1"/>
                </a:solidFill>
                <a:latin typeface="Courier New" panose="02070309020205020404" pitchFamily="49" charset="0"/>
                <a:cs typeface="Courier New" panose="02070309020205020404" pitchFamily="49" charset="0"/>
              </a:rPr>
              <a:t>1</a:t>
            </a:r>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a:solidFill>
                  <a:srgbClr val="0066FF"/>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 = </a:t>
            </a:r>
            <a:r>
              <a:rPr lang="en-US" sz="1600" b="1" dirty="0" err="1">
                <a:solidFill>
                  <a:srgbClr val="669900"/>
                </a:solidFill>
                <a:latin typeface="Courier New" panose="02070309020205020404" pitchFamily="49" charset="0"/>
                <a:cs typeface="Courier New" panose="02070309020205020404" pitchFamily="49" charset="0"/>
              </a:rPr>
              <a:t>GetNextQuery</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results = </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query_words</a:t>
            </a:r>
            <a:r>
              <a:rPr lang="en-US" sz="1600" dirty="0">
                <a:latin typeface="Courier New" panose="02070309020205020404" pitchFamily="49" charset="0"/>
                <a:cs typeface="Courier New" panose="02070309020205020404" pitchFamily="49" charset="0"/>
              </a:rPr>
              <a:t>[</a:t>
            </a:r>
            <a:r>
              <a:rPr lang="en-US" sz="1600" dirty="0">
                <a:solidFill>
                  <a:schemeClr val="accent1"/>
                </a:solidFill>
                <a:latin typeface="Courier New" panose="02070309020205020404" pitchFamily="49" charset="0"/>
                <a:cs typeface="Courier New" panose="02070309020205020404" pitchFamily="49" charset="0"/>
              </a:rPr>
              <a:t>0</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err="1">
                <a:solidFill>
                  <a:srgbClr val="E2661A"/>
                </a:solidFill>
                <a:latin typeface="Courier New" panose="02070309020205020404" pitchFamily="49" charset="0"/>
                <a:cs typeface="Courier New" panose="02070309020205020404" pitchFamily="49" charset="0"/>
              </a:rPr>
              <a:t>foreach</a:t>
            </a:r>
            <a:r>
              <a:rPr lang="en-US" sz="1600" dirty="0">
                <a:solidFill>
                  <a:srgbClr val="E2661A"/>
                </a:solidFill>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word </a:t>
            </a:r>
            <a:r>
              <a:rPr lang="en-US" sz="1600" dirty="0">
                <a:solidFill>
                  <a:srgbClr val="E2661A"/>
                </a:solidFill>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query[</a:t>
            </a:r>
            <a:r>
              <a:rPr lang="en-US" sz="1600" dirty="0">
                <a:solidFill>
                  <a:schemeClr val="accent1"/>
                </a:solidFill>
                <a:latin typeface="Courier New" panose="02070309020205020404" pitchFamily="49" charset="0"/>
                <a:cs typeface="Courier New" panose="02070309020205020404" pitchFamily="49" charset="0"/>
              </a:rPr>
              <a:t>1</a:t>
            </a:r>
            <a:r>
              <a:rPr lang="en-US" sz="1600" dirty="0">
                <a:solidFill>
                  <a:srgbClr val="E2661A"/>
                </a:solidFill>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n] {</a:t>
            </a:r>
          </a:p>
          <a:p>
            <a:r>
              <a:rPr lang="en-US" sz="1600" dirty="0">
                <a:latin typeface="Courier New" panose="02070309020205020404" pitchFamily="49" charset="0"/>
                <a:cs typeface="Courier New" panose="02070309020205020404" pitchFamily="49" charset="0"/>
              </a:rPr>
              <a:t>      results = </a:t>
            </a:r>
            <a:r>
              <a:rPr lang="en-US" sz="1600" dirty="0" err="1">
                <a:latin typeface="Courier New" panose="02070309020205020404" pitchFamily="49" charset="0"/>
                <a:cs typeface="Courier New" panose="02070309020205020404" pitchFamily="49" charset="0"/>
              </a:rPr>
              <a:t>results.</a:t>
            </a:r>
            <a:r>
              <a:rPr lang="en-US" sz="1600" b="1" dirty="0" err="1">
                <a:solidFill>
                  <a:srgbClr val="669900"/>
                </a:solidFill>
                <a:latin typeface="Courier New" panose="02070309020205020404" pitchFamily="49" charset="0"/>
                <a:cs typeface="Courier New" panose="02070309020205020404" pitchFamily="49" charset="0"/>
              </a:rPr>
              <a:t>intersect</a:t>
            </a:r>
            <a:r>
              <a:rPr lang="en-US" sz="1600" dirty="0">
                <a:latin typeface="Courier New" panose="02070309020205020404" pitchFamily="49" charset="0"/>
                <a:cs typeface="Courier New" panose="02070309020205020404" pitchFamily="49" charset="0"/>
              </a:rPr>
              <a:t>(</a:t>
            </a:r>
            <a:r>
              <a:rPr lang="en-US" sz="1600" b="1" dirty="0">
                <a:solidFill>
                  <a:srgbClr val="669900"/>
                </a:solidFill>
                <a:latin typeface="Courier New" panose="02070309020205020404" pitchFamily="49" charset="0"/>
                <a:cs typeface="Courier New" panose="02070309020205020404" pitchFamily="49" charset="0"/>
              </a:rPr>
              <a:t>Lookup</a:t>
            </a:r>
            <a:r>
              <a:rPr lang="en-US" sz="1600" dirty="0">
                <a:latin typeface="Courier New" panose="02070309020205020404" pitchFamily="49" charset="0"/>
                <a:cs typeface="Courier New" panose="02070309020205020404" pitchFamily="49" charset="0"/>
              </a:rPr>
              <a:t>(word));</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b="1" dirty="0">
                <a:solidFill>
                  <a:srgbClr val="669900"/>
                </a:solidFill>
                <a:latin typeface="Courier New" panose="02070309020205020404" pitchFamily="49" charset="0"/>
                <a:cs typeface="Courier New" panose="02070309020205020404" pitchFamily="49" charset="0"/>
              </a:rPr>
              <a:t>Display</a:t>
            </a:r>
            <a:r>
              <a:rPr lang="en-US" sz="1600" dirty="0">
                <a:latin typeface="Courier New" panose="02070309020205020404" pitchFamily="49" charset="0"/>
                <a:cs typeface="Courier New" panose="02070309020205020404" pitchFamily="49" charset="0"/>
              </a:rPr>
              <a:t>(results);</a:t>
            </a: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7054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8" end="1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13" end="1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Execution Timeline: a Multi-Word Query</a:t>
            </a:r>
          </a:p>
        </p:txBody>
      </p:sp>
      <p:sp>
        <p:nvSpPr>
          <p:cNvPr id="4" name="Slide Number Placeholder 3"/>
          <p:cNvSpPr>
            <a:spLocks noGrp="1"/>
          </p:cNvSpPr>
          <p:nvPr>
            <p:ph type="sldNum" sz="quarter" idx="10"/>
          </p:nvPr>
        </p:nvSpPr>
        <p:spPr/>
        <p:txBody>
          <a:bodyPr/>
          <a:lstStyle/>
          <a:p>
            <a:fld id="{DD885E81-BA38-47C8-A5B8-10943A3815FF}" type="slidenum">
              <a:rPr lang="en-US" smtClean="0"/>
              <a:t>7</a:t>
            </a:fld>
            <a:endParaRPr lang="en-US"/>
          </a:p>
        </p:txBody>
      </p:sp>
      <p:grpSp>
        <p:nvGrpSpPr>
          <p:cNvPr id="23" name="Group 22"/>
          <p:cNvGrpSpPr/>
          <p:nvPr/>
        </p:nvGrpSpPr>
        <p:grpSpPr>
          <a:xfrm>
            <a:off x="173737" y="1805249"/>
            <a:ext cx="9017326" cy="3383456"/>
            <a:chOff x="91441" y="1329760"/>
            <a:chExt cx="9017326" cy="3383456"/>
          </a:xfrm>
        </p:grpSpPr>
        <p:grpSp>
          <p:nvGrpSpPr>
            <p:cNvPr id="17" name="Group 16"/>
            <p:cNvGrpSpPr/>
            <p:nvPr/>
          </p:nvGrpSpPr>
          <p:grpSpPr>
            <a:xfrm>
              <a:off x="91441" y="1360228"/>
              <a:ext cx="1481369" cy="3322408"/>
              <a:chOff x="91441" y="1360228"/>
              <a:chExt cx="1481369" cy="3322408"/>
            </a:xfrm>
          </p:grpSpPr>
          <p:sp>
            <p:nvSpPr>
              <p:cNvPr id="5" name="Rectangle 4"/>
              <p:cNvSpPr/>
              <p:nvPr/>
            </p:nvSpPr>
            <p:spPr bwMode="auto">
              <a:xfrm rot="16200000">
                <a:off x="-393150" y="2716676"/>
                <a:ext cx="3291840" cy="640080"/>
              </a:xfrm>
              <a:prstGeom prst="rect">
                <a:avLst/>
              </a:prstGeom>
              <a:solidFill>
                <a:srgbClr val="C00000">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network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7" name="TextBox 6"/>
              <p:cNvSpPr txBox="1"/>
              <p:nvPr/>
            </p:nvSpPr>
            <p:spPr>
              <a:xfrm rot="16200000">
                <a:off x="-1234439" y="2686108"/>
                <a:ext cx="3291840" cy="640080"/>
              </a:xfrm>
              <a:prstGeom prst="rect">
                <a:avLst/>
              </a:prstGeom>
              <a:noFill/>
            </p:spPr>
            <p:txBody>
              <a:bodyPr wrap="square" rtlCol="0">
                <a:spAutoFit/>
              </a:bodyPr>
              <a:lstStyle/>
              <a:p>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main</a:t>
                </a:r>
                <a:r>
                  <a:rPr lang="en-US" dirty="0">
                    <a:latin typeface="Courier New" panose="02070309020205020404" pitchFamily="49" charset="0"/>
                    <a:ea typeface="CMU Bright" panose="02000603000000000000" pitchFamily="2" charset="0"/>
                    <a:cs typeface="Courier New" panose="02070309020205020404" pitchFamily="49" charset="0"/>
                  </a:rPr>
                  <a:t>()</a:t>
                </a:r>
              </a:p>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err="1">
                    <a:solidFill>
                      <a:srgbClr val="669900"/>
                    </a:solidFill>
                    <a:latin typeface="Courier New" panose="02070309020205020404" pitchFamily="49" charset="0"/>
                    <a:ea typeface="CMU Bright" panose="02000603000000000000" pitchFamily="2" charset="0"/>
                    <a:cs typeface="Courier New" panose="02070309020205020404" pitchFamily="49" charset="0"/>
                  </a:rPr>
                  <a:t>GetNextQuery</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grpSp>
          <p:nvGrpSpPr>
            <p:cNvPr id="10" name="Group 9"/>
            <p:cNvGrpSpPr/>
            <p:nvPr/>
          </p:nvGrpSpPr>
          <p:grpSpPr>
            <a:xfrm>
              <a:off x="1771911" y="1360228"/>
              <a:ext cx="2245357" cy="3322409"/>
              <a:chOff x="1771911" y="1360228"/>
              <a:chExt cx="2245357" cy="3322409"/>
            </a:xfrm>
          </p:grpSpPr>
          <p:sp>
            <p:nvSpPr>
              <p:cNvPr id="6" name="Rectangle 5"/>
              <p:cNvSpPr/>
              <p:nvPr/>
            </p:nvSpPr>
            <p:spPr bwMode="auto">
              <a:xfrm rot="16200000">
                <a:off x="2051308" y="2716676"/>
                <a:ext cx="3291840" cy="640081"/>
              </a:xfrm>
              <a:prstGeom prst="rect">
                <a:avLst/>
              </a:prstGeom>
              <a:solidFill>
                <a:srgbClr val="E2661A">
                  <a:alpha val="69804"/>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9" name="TextBox 8"/>
              <p:cNvSpPr txBox="1"/>
              <p:nvPr/>
            </p:nvSpPr>
            <p:spPr>
              <a:xfrm rot="16200000">
                <a:off x="310657" y="2821482"/>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Lookup</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grpSp>
          <p:nvGrpSpPr>
            <p:cNvPr id="11" name="Group 10"/>
            <p:cNvGrpSpPr/>
            <p:nvPr/>
          </p:nvGrpSpPr>
          <p:grpSpPr>
            <a:xfrm>
              <a:off x="2144212" y="1329760"/>
              <a:ext cx="1225690" cy="3352876"/>
              <a:chOff x="589730" y="1329760"/>
              <a:chExt cx="1225690" cy="3352876"/>
            </a:xfrm>
          </p:grpSpPr>
          <p:sp>
            <p:nvSpPr>
              <p:cNvPr id="12" name="Rectangle 11"/>
              <p:cNvSpPr/>
              <p:nvPr/>
            </p:nvSpPr>
            <p:spPr bwMode="auto">
              <a:xfrm rot="16200000">
                <a:off x="-742518" y="2723044"/>
                <a:ext cx="3291840" cy="627343"/>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13" name="TextBox 12"/>
              <p:cNvSpPr txBox="1"/>
              <p:nvPr/>
            </p:nvSpPr>
            <p:spPr>
              <a:xfrm rot="16200000">
                <a:off x="-15166" y="2791014"/>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Lookup</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grpSp>
          <p:nvGrpSpPr>
            <p:cNvPr id="14" name="Group 13"/>
            <p:cNvGrpSpPr/>
            <p:nvPr/>
          </p:nvGrpSpPr>
          <p:grpSpPr>
            <a:xfrm>
              <a:off x="5214309" y="1349741"/>
              <a:ext cx="978789" cy="3332901"/>
              <a:chOff x="2099802" y="1349741"/>
              <a:chExt cx="978789" cy="3332901"/>
            </a:xfrm>
          </p:grpSpPr>
          <p:sp>
            <p:nvSpPr>
              <p:cNvPr id="15" name="Rectangle 14"/>
              <p:cNvSpPr/>
              <p:nvPr/>
            </p:nvSpPr>
            <p:spPr bwMode="auto">
              <a:xfrm rot="16200000">
                <a:off x="1118999" y="2723050"/>
                <a:ext cx="3291840" cy="627344"/>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16" name="TextBox 15"/>
              <p:cNvSpPr txBox="1"/>
              <p:nvPr/>
            </p:nvSpPr>
            <p:spPr>
              <a:xfrm rot="16200000">
                <a:off x="638548" y="2810995"/>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Lookup</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grpSp>
          <p:nvGrpSpPr>
            <p:cNvPr id="18" name="Group 17"/>
            <p:cNvGrpSpPr/>
            <p:nvPr/>
          </p:nvGrpSpPr>
          <p:grpSpPr>
            <a:xfrm>
              <a:off x="7225877" y="1360228"/>
              <a:ext cx="992917" cy="3352988"/>
              <a:chOff x="1271183" y="1360228"/>
              <a:chExt cx="992917" cy="3352988"/>
            </a:xfrm>
          </p:grpSpPr>
          <p:sp>
            <p:nvSpPr>
              <p:cNvPr id="19" name="Rectangle 18"/>
              <p:cNvSpPr/>
              <p:nvPr/>
            </p:nvSpPr>
            <p:spPr bwMode="auto">
              <a:xfrm rot="16200000">
                <a:off x="298140" y="2747256"/>
                <a:ext cx="3291840" cy="640080"/>
              </a:xfrm>
              <a:prstGeom prst="rect">
                <a:avLst/>
              </a:prstGeom>
              <a:solidFill>
                <a:srgbClr val="C00000">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network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20" name="TextBox 19"/>
              <p:cNvSpPr txBox="1"/>
              <p:nvPr/>
            </p:nvSpPr>
            <p:spPr>
              <a:xfrm rot="16200000">
                <a:off x="-190071" y="2821482"/>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Display</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sp>
          <p:nvSpPr>
            <p:cNvPr id="21" name="TextBox 20"/>
            <p:cNvSpPr txBox="1"/>
            <p:nvPr/>
          </p:nvSpPr>
          <p:spPr>
            <a:xfrm rot="16200000">
              <a:off x="6838024" y="2823465"/>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b="1" dirty="0" err="1">
                  <a:solidFill>
                    <a:srgbClr val="669900"/>
                  </a:solidFill>
                  <a:latin typeface="Courier New" panose="02070309020205020404" pitchFamily="49" charset="0"/>
                  <a:ea typeface="CMU Bright" panose="02000603000000000000" pitchFamily="2" charset="0"/>
                  <a:cs typeface="Courier New" panose="02070309020205020404" pitchFamily="49" charset="0"/>
                </a:rPr>
                <a:t>GetNextQuery</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sp>
          <p:nvSpPr>
            <p:cNvPr id="22" name="TextBox 21"/>
            <p:cNvSpPr txBox="1"/>
            <p:nvPr/>
          </p:nvSpPr>
          <p:spPr>
            <a:xfrm>
              <a:off x="8560127" y="3006148"/>
              <a:ext cx="548640" cy="369332"/>
            </a:xfrm>
            <a:prstGeom prst="rect">
              <a:avLst/>
            </a:prstGeom>
            <a:noFill/>
          </p:spPr>
          <p:txBody>
            <a:bodyPr wrap="square" lIns="0" rIns="0" rtlCol="0" anchor="ctr" anchorCtr="0">
              <a:spAutoFit/>
            </a:bodyPr>
            <a:lstStyle/>
            <a:p>
              <a:pPr algn="ctr"/>
              <a:r>
                <a:rPr lang="en-US" dirty="0">
                  <a:latin typeface="Calibri" panose="020F0502020204030204" pitchFamily="34" charset="0"/>
                  <a:ea typeface="CMU Bright" panose="02000603000000000000" pitchFamily="2" charset="0"/>
                  <a:cs typeface="Calibri" panose="020F0502020204030204" pitchFamily="34" charset="0"/>
                </a:rPr>
                <a:t>• • •</a:t>
              </a:r>
            </a:p>
          </p:txBody>
        </p:sp>
      </p:grpSp>
      <p:grpSp>
        <p:nvGrpSpPr>
          <p:cNvPr id="33" name="Group 32"/>
          <p:cNvGrpSpPr/>
          <p:nvPr/>
        </p:nvGrpSpPr>
        <p:grpSpPr>
          <a:xfrm>
            <a:off x="548640" y="5486399"/>
            <a:ext cx="8046720" cy="369332"/>
            <a:chOff x="548640" y="5486399"/>
            <a:chExt cx="8046720" cy="369332"/>
          </a:xfrm>
        </p:grpSpPr>
        <p:cxnSp>
          <p:nvCxnSpPr>
            <p:cNvPr id="24" name="Straight Arrow Connector 23"/>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25" name="TextBox 24"/>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grpSp>
        <p:nvGrpSpPr>
          <p:cNvPr id="32" name="Group 31"/>
          <p:cNvGrpSpPr/>
          <p:nvPr/>
        </p:nvGrpSpPr>
        <p:grpSpPr>
          <a:xfrm>
            <a:off x="548641" y="5760720"/>
            <a:ext cx="7735956" cy="633163"/>
            <a:chOff x="997527" y="5943600"/>
            <a:chExt cx="6411063" cy="633163"/>
          </a:xfrm>
        </p:grpSpPr>
        <p:cxnSp>
          <p:nvCxnSpPr>
            <p:cNvPr id="27" name="Straight Arrow Connector 26"/>
            <p:cNvCxnSpPr/>
            <p:nvPr/>
          </p:nvCxnSpPr>
          <p:spPr bwMode="auto">
            <a:xfrm flipV="1">
              <a:off x="997527" y="6217920"/>
              <a:ext cx="6411063" cy="0"/>
            </a:xfrm>
            <a:prstGeom prst="straightConnector1">
              <a:avLst/>
            </a:prstGeom>
            <a:noFill/>
            <a:ln w="38100" cap="flat" cmpd="sng" algn="ctr">
              <a:solidFill>
                <a:schemeClr val="tx1"/>
              </a:solidFill>
              <a:prstDash val="solid"/>
              <a:round/>
              <a:headEnd type="stealth" w="med" len="med"/>
              <a:tailEnd type="stealth"/>
            </a:ln>
            <a:effectLst/>
          </p:spPr>
        </p:cxnSp>
        <p:cxnSp>
          <p:nvCxnSpPr>
            <p:cNvPr id="29" name="Straight Connector 28"/>
            <p:cNvCxnSpPr/>
            <p:nvPr/>
          </p:nvCxnSpPr>
          <p:spPr bwMode="auto">
            <a:xfrm>
              <a:off x="1005840" y="5943600"/>
              <a:ext cx="0" cy="548640"/>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7408590" y="5943600"/>
              <a:ext cx="0" cy="548640"/>
            </a:xfrm>
            <a:prstGeom prst="line">
              <a:avLst/>
            </a:prstGeom>
            <a:noFill/>
            <a:ln w="25400" cap="flat" cmpd="sng" algn="ctr">
              <a:solidFill>
                <a:schemeClr val="tx1"/>
              </a:solidFill>
              <a:prstDash val="solid"/>
              <a:round/>
              <a:headEnd type="none" w="med" len="med"/>
              <a:tailEnd type="none" w="med" len="med"/>
            </a:ln>
            <a:effectLst/>
          </p:spPr>
        </p:cxnSp>
        <p:sp>
          <p:nvSpPr>
            <p:cNvPr id="31" name="TextBox 30"/>
            <p:cNvSpPr txBox="1"/>
            <p:nvPr/>
          </p:nvSpPr>
          <p:spPr>
            <a:xfrm>
              <a:off x="3291429" y="6145876"/>
              <a:ext cx="1823258" cy="430887"/>
            </a:xfrm>
            <a:prstGeom prst="rect">
              <a:avLst/>
            </a:prstGeom>
            <a:noFill/>
          </p:spPr>
          <p:txBody>
            <a:bodyPr wrap="square" rtlCol="0">
              <a:spAutoFit/>
            </a:bodyPr>
            <a:lstStyle/>
            <a:p>
              <a:pPr algn="ctr"/>
              <a:r>
                <a:rPr lang="en-US" sz="2200" b="1" dirty="0">
                  <a:latin typeface="Calibri" panose="020F0502020204030204" pitchFamily="34" charset="0"/>
                  <a:ea typeface="CMU Bright" panose="02000603000000000000" pitchFamily="2" charset="0"/>
                  <a:cs typeface="Calibri" panose="020F0502020204030204" pitchFamily="34" charset="0"/>
                </a:rPr>
                <a:t>query</a:t>
              </a:r>
            </a:p>
          </p:txBody>
        </p:sp>
      </p:grpSp>
      <p:sp>
        <p:nvSpPr>
          <p:cNvPr id="34" name="Rectangle 33">
            <a:extLst>
              <a:ext uri="{FF2B5EF4-FFF2-40B4-BE49-F238E27FC236}">
                <a16:creationId xmlns:a16="http://schemas.microsoft.com/office/drawing/2014/main" id="{C817D2AA-C546-43BC-85BD-6DBE7B9451DD}"/>
              </a:ext>
            </a:extLst>
          </p:cNvPr>
          <p:cNvSpPr/>
          <p:nvPr/>
        </p:nvSpPr>
        <p:spPr bwMode="auto">
          <a:xfrm rot="16200000">
            <a:off x="3229897" y="3317959"/>
            <a:ext cx="3291840" cy="388496"/>
          </a:xfrm>
          <a:prstGeom prst="rect">
            <a:avLst/>
          </a:prstGeom>
          <a:solidFill>
            <a:srgbClr val="0066FF">
              <a:alpha val="69804"/>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CPU</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35" name="Rectangle 34">
            <a:extLst>
              <a:ext uri="{FF2B5EF4-FFF2-40B4-BE49-F238E27FC236}">
                <a16:creationId xmlns:a16="http://schemas.microsoft.com/office/drawing/2014/main" id="{95D0C31C-5444-4441-92DF-C4609CE4F1BF}"/>
              </a:ext>
            </a:extLst>
          </p:cNvPr>
          <p:cNvSpPr/>
          <p:nvPr/>
        </p:nvSpPr>
        <p:spPr bwMode="auto">
          <a:xfrm rot="16200000">
            <a:off x="5379405" y="3317963"/>
            <a:ext cx="3291840" cy="388496"/>
          </a:xfrm>
          <a:prstGeom prst="rect">
            <a:avLst/>
          </a:prstGeom>
          <a:solidFill>
            <a:srgbClr val="0066FF">
              <a:alpha val="69804"/>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CPU</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38" name="TextBox 37">
            <a:extLst>
              <a:ext uri="{FF2B5EF4-FFF2-40B4-BE49-F238E27FC236}">
                <a16:creationId xmlns:a16="http://schemas.microsoft.com/office/drawing/2014/main" id="{5B6EA93A-6867-4C6A-9DAC-9B6D7AFB4B8A}"/>
              </a:ext>
            </a:extLst>
          </p:cNvPr>
          <p:cNvSpPr txBox="1"/>
          <p:nvPr/>
        </p:nvSpPr>
        <p:spPr>
          <a:xfrm rot="16200000">
            <a:off x="5038225" y="3491677"/>
            <a:ext cx="3291840"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dirty="0" err="1">
                <a:latin typeface="Courier New" panose="02070309020205020404" pitchFamily="49" charset="0"/>
                <a:ea typeface="CMU Bright" panose="02000603000000000000" pitchFamily="2" charset="0"/>
                <a:cs typeface="Courier New" panose="02070309020205020404" pitchFamily="49" charset="0"/>
              </a:rPr>
              <a:t>results.</a:t>
            </a:r>
            <a:r>
              <a:rPr lang="en-US" b="1" dirty="0" err="1">
                <a:solidFill>
                  <a:srgbClr val="669900"/>
                </a:solidFill>
                <a:latin typeface="Courier New" panose="02070309020205020404" pitchFamily="49" charset="0"/>
                <a:ea typeface="CMU Bright" panose="02000603000000000000" pitchFamily="2" charset="0"/>
                <a:cs typeface="Courier New" panose="02070309020205020404" pitchFamily="49" charset="0"/>
              </a:rPr>
              <a:t>intersect</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sp>
        <p:nvSpPr>
          <p:cNvPr id="39" name="TextBox 38">
            <a:extLst>
              <a:ext uri="{FF2B5EF4-FFF2-40B4-BE49-F238E27FC236}">
                <a16:creationId xmlns:a16="http://schemas.microsoft.com/office/drawing/2014/main" id="{3D819722-4E95-452D-97E3-4442AD3C44CA}"/>
              </a:ext>
            </a:extLst>
          </p:cNvPr>
          <p:cNvSpPr txBox="1"/>
          <p:nvPr/>
        </p:nvSpPr>
        <p:spPr>
          <a:xfrm rot="16200000">
            <a:off x="2334295" y="2948625"/>
            <a:ext cx="4377943" cy="369332"/>
          </a:xfrm>
          <a:prstGeom prst="rect">
            <a:avLst/>
          </a:prstGeom>
          <a:noFill/>
        </p:spPr>
        <p:txBody>
          <a:bodyPr wrap="square" rtlCol="0">
            <a:spAutoFit/>
          </a:bodyPr>
          <a:lstStyle/>
          <a:p>
            <a:r>
              <a:rPr lang="en-US" dirty="0">
                <a:latin typeface="Courier New" panose="02070309020205020404" pitchFamily="49" charset="0"/>
                <a:ea typeface="CMU Bright" panose="02000603000000000000" pitchFamily="2" charset="0"/>
                <a:cs typeface="Courier New" panose="02070309020205020404" pitchFamily="49" charset="0"/>
              </a:rPr>
              <a:t>   </a:t>
            </a:r>
            <a:r>
              <a:rPr lang="en-US" dirty="0" err="1">
                <a:latin typeface="Courier New" panose="02070309020205020404" pitchFamily="49" charset="0"/>
                <a:ea typeface="CMU Bright" panose="02000603000000000000" pitchFamily="2" charset="0"/>
                <a:cs typeface="Courier New" panose="02070309020205020404" pitchFamily="49" charset="0"/>
              </a:rPr>
              <a:t>results.</a:t>
            </a:r>
            <a:r>
              <a:rPr lang="en-US" b="1" dirty="0" err="1">
                <a:solidFill>
                  <a:srgbClr val="669900"/>
                </a:solidFill>
                <a:latin typeface="Courier New" panose="02070309020205020404" pitchFamily="49" charset="0"/>
                <a:ea typeface="CMU Bright" panose="02000603000000000000" pitchFamily="2" charset="0"/>
                <a:cs typeface="Courier New" panose="02070309020205020404" pitchFamily="49" charset="0"/>
              </a:rPr>
              <a:t>intersect</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spTree>
    <p:extLst>
      <p:ext uri="{BB962C8B-B14F-4D97-AF65-F5344CB8AC3E}">
        <p14:creationId xmlns:p14="http://schemas.microsoft.com/office/powerpoint/2010/main" val="3144790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I/O-caused Latency?</a:t>
            </a:r>
          </a:p>
        </p:txBody>
      </p:sp>
      <p:sp>
        <p:nvSpPr>
          <p:cNvPr id="3" name="Content Placeholder 2"/>
          <p:cNvSpPr>
            <a:spLocks noGrp="1"/>
          </p:cNvSpPr>
          <p:nvPr>
            <p:ph idx="1"/>
          </p:nvPr>
        </p:nvSpPr>
        <p:spPr>
          <a:xfrm>
            <a:off x="396875" y="1362075"/>
            <a:ext cx="8366125" cy="914400"/>
          </a:xfrm>
        </p:spPr>
        <p:txBody>
          <a:bodyPr/>
          <a:lstStyle/>
          <a:p>
            <a:r>
              <a:rPr lang="en-US" dirty="0"/>
              <a:t>Jeff Dean’s “Numbers Everyone Should Know” (LADIS ‘09)</a:t>
            </a:r>
          </a:p>
        </p:txBody>
      </p:sp>
      <p:sp>
        <p:nvSpPr>
          <p:cNvPr id="4" name="Slide Number Placeholder 3"/>
          <p:cNvSpPr>
            <a:spLocks noGrp="1"/>
          </p:cNvSpPr>
          <p:nvPr>
            <p:ph type="sldNum" sz="quarter" idx="10"/>
          </p:nvPr>
        </p:nvSpPr>
        <p:spPr/>
        <p:txBody>
          <a:bodyPr/>
          <a:lstStyle/>
          <a:p>
            <a:fld id="{DD885E81-BA38-47C8-A5B8-10943A3815FF}" type="slidenum">
              <a:rPr lang="en-US" smtClean="0"/>
              <a:t>8</a:t>
            </a:fld>
            <a:endParaRPr lang="en-US"/>
          </a:p>
        </p:txBody>
      </p:sp>
      <p:pic>
        <p:nvPicPr>
          <p:cNvPr id="7" name="Picture 6">
            <a:extLst>
              <a:ext uri="{FF2B5EF4-FFF2-40B4-BE49-F238E27FC236}">
                <a16:creationId xmlns:a16="http://schemas.microsoft.com/office/drawing/2014/main" id="{B37DED60-B187-4B24-9EBB-947150BCD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1251" y="2109402"/>
            <a:ext cx="5677371" cy="4312920"/>
          </a:xfrm>
          <a:prstGeom prst="rect">
            <a:avLst/>
          </a:prstGeom>
        </p:spPr>
      </p:pic>
      <p:sp>
        <p:nvSpPr>
          <p:cNvPr id="6" name="Arrow: Right 5">
            <a:extLst>
              <a:ext uri="{FF2B5EF4-FFF2-40B4-BE49-F238E27FC236}">
                <a16:creationId xmlns:a16="http://schemas.microsoft.com/office/drawing/2014/main" id="{594B6D50-F124-4496-8F53-F86B73DD0FFE}"/>
              </a:ext>
            </a:extLst>
          </p:cNvPr>
          <p:cNvSpPr/>
          <p:nvPr/>
        </p:nvSpPr>
        <p:spPr bwMode="auto">
          <a:xfrm>
            <a:off x="1026936" y="5400060"/>
            <a:ext cx="978408" cy="191729"/>
          </a:xfrm>
          <a:prstGeom prst="rightArrow">
            <a:avLst/>
          </a:prstGeom>
          <a:solidFill>
            <a:srgbClr val="C00000"/>
          </a:solidFill>
          <a:ln w="25400" cap="flat" cmpd="sng" algn="ctr">
            <a:solidFill>
              <a:srgbClr val="C00000"/>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8" name="Arrow: Right 7">
            <a:extLst>
              <a:ext uri="{FF2B5EF4-FFF2-40B4-BE49-F238E27FC236}">
                <a16:creationId xmlns:a16="http://schemas.microsoft.com/office/drawing/2014/main" id="{1220BE4C-BDE9-48F0-A8B2-BE2C919FF314}"/>
              </a:ext>
            </a:extLst>
          </p:cNvPr>
          <p:cNvSpPr/>
          <p:nvPr/>
        </p:nvSpPr>
        <p:spPr bwMode="auto">
          <a:xfrm>
            <a:off x="1026936" y="5208331"/>
            <a:ext cx="978408" cy="191729"/>
          </a:xfrm>
          <a:prstGeom prst="rightArrow">
            <a:avLst/>
          </a:prstGeom>
          <a:solidFill>
            <a:srgbClr val="C00000"/>
          </a:solidFill>
          <a:ln w="25400" cap="flat" cmpd="sng" algn="ctr">
            <a:solidFill>
              <a:srgbClr val="C00000"/>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Tree>
    <p:extLst>
      <p:ext uri="{BB962C8B-B14F-4D97-AF65-F5344CB8AC3E}">
        <p14:creationId xmlns:p14="http://schemas.microsoft.com/office/powerpoint/2010/main" val="335534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Execution Timeline: To Scale</a:t>
            </a:r>
          </a:p>
        </p:txBody>
      </p:sp>
      <p:sp>
        <p:nvSpPr>
          <p:cNvPr id="4" name="Slide Number Placeholder 3"/>
          <p:cNvSpPr>
            <a:spLocks noGrp="1"/>
          </p:cNvSpPr>
          <p:nvPr>
            <p:ph type="sldNum" sz="quarter" idx="10"/>
          </p:nvPr>
        </p:nvSpPr>
        <p:spPr/>
        <p:txBody>
          <a:bodyPr/>
          <a:lstStyle/>
          <a:p>
            <a:fld id="{DD885E81-BA38-47C8-A5B8-10943A3815FF}" type="slidenum">
              <a:rPr lang="en-US" smtClean="0"/>
              <a:t>9</a:t>
            </a:fld>
            <a:endParaRPr lang="en-US"/>
          </a:p>
        </p:txBody>
      </p:sp>
      <p:grpSp>
        <p:nvGrpSpPr>
          <p:cNvPr id="23" name="Group 22"/>
          <p:cNvGrpSpPr/>
          <p:nvPr/>
        </p:nvGrpSpPr>
        <p:grpSpPr>
          <a:xfrm>
            <a:off x="629150" y="1828801"/>
            <a:ext cx="8017453" cy="3300603"/>
            <a:chOff x="546854" y="1353312"/>
            <a:chExt cx="8017453" cy="3300603"/>
          </a:xfrm>
        </p:grpSpPr>
        <p:grpSp>
          <p:nvGrpSpPr>
            <p:cNvPr id="17" name="Group 16"/>
            <p:cNvGrpSpPr/>
            <p:nvPr/>
          </p:nvGrpSpPr>
          <p:grpSpPr>
            <a:xfrm>
              <a:off x="546854" y="1353312"/>
              <a:ext cx="1779324" cy="3300600"/>
              <a:chOff x="546854" y="1353312"/>
              <a:chExt cx="1779324" cy="3300600"/>
            </a:xfrm>
          </p:grpSpPr>
          <p:sp>
            <p:nvSpPr>
              <p:cNvPr id="5" name="Rectangle 4"/>
              <p:cNvSpPr/>
              <p:nvPr/>
            </p:nvSpPr>
            <p:spPr bwMode="auto">
              <a:xfrm rot="16200000">
                <a:off x="40178" y="2367911"/>
                <a:ext cx="3291840" cy="1280161"/>
              </a:xfrm>
              <a:prstGeom prst="rect">
                <a:avLst/>
              </a:prstGeom>
              <a:solidFill>
                <a:srgbClr val="C00000">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network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7" name="TextBox 6"/>
              <p:cNvSpPr txBox="1"/>
              <p:nvPr/>
            </p:nvSpPr>
            <p:spPr>
              <a:xfrm rot="16200000">
                <a:off x="-914400" y="2814566"/>
                <a:ext cx="3291840" cy="369332"/>
              </a:xfrm>
              <a:prstGeom prst="rect">
                <a:avLst/>
              </a:prstGeom>
              <a:noFill/>
            </p:spPr>
            <p:txBody>
              <a:bodyPr wrap="square" rtlCol="0">
                <a:spAutoFit/>
              </a:bodyPr>
              <a:lstStyle/>
              <a:p>
                <a:r>
                  <a:rPr lang="en-US" b="1" dirty="0">
                    <a:solidFill>
                      <a:srgbClr val="669900"/>
                    </a:solidFill>
                    <a:latin typeface="Courier New" panose="02070309020205020404" pitchFamily="49" charset="0"/>
                    <a:ea typeface="CMU Bright" panose="02000603000000000000" pitchFamily="2" charset="0"/>
                    <a:cs typeface="Courier New" panose="02070309020205020404" pitchFamily="49" charset="0"/>
                  </a:rPr>
                  <a:t>main</a:t>
                </a:r>
                <a:r>
                  <a:rPr lang="en-US" dirty="0">
                    <a:latin typeface="Courier New" panose="02070309020205020404" pitchFamily="49" charset="0"/>
                    <a:ea typeface="CMU Bright" panose="02000603000000000000" pitchFamily="2" charset="0"/>
                    <a:cs typeface="Courier New" panose="02070309020205020404" pitchFamily="49" charset="0"/>
                  </a:rPr>
                  <a:t>()</a:t>
                </a:r>
              </a:p>
            </p:txBody>
          </p:sp>
        </p:grpSp>
        <p:sp>
          <p:nvSpPr>
            <p:cNvPr id="6" name="Rectangle 5"/>
            <p:cNvSpPr/>
            <p:nvPr/>
          </p:nvSpPr>
          <p:spPr bwMode="auto">
            <a:xfrm rot="16200000">
              <a:off x="1463042" y="2230752"/>
              <a:ext cx="3291840" cy="1554482"/>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12" name="Rectangle 11"/>
            <p:cNvSpPr/>
            <p:nvPr/>
          </p:nvSpPr>
          <p:spPr bwMode="auto">
            <a:xfrm rot="16200000">
              <a:off x="3017526" y="2230753"/>
              <a:ext cx="3291840" cy="1554484"/>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15" name="Rectangle 14"/>
            <p:cNvSpPr/>
            <p:nvPr/>
          </p:nvSpPr>
          <p:spPr bwMode="auto">
            <a:xfrm rot="16200000">
              <a:off x="4388190" y="2548959"/>
              <a:ext cx="3291840" cy="914400"/>
            </a:xfrm>
            <a:prstGeom prst="rect">
              <a:avLst/>
            </a:prstGeom>
            <a:solidFill>
              <a:srgbClr val="E2661A">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disk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22" name="TextBox 21"/>
            <p:cNvSpPr txBox="1"/>
            <p:nvPr/>
          </p:nvSpPr>
          <p:spPr>
            <a:xfrm>
              <a:off x="8015667" y="2823328"/>
              <a:ext cx="548640" cy="369332"/>
            </a:xfrm>
            <a:prstGeom prst="rect">
              <a:avLst/>
            </a:prstGeom>
            <a:noFill/>
          </p:spPr>
          <p:txBody>
            <a:bodyPr wrap="square" lIns="0" rIns="0" rtlCol="0" anchor="ctr" anchorCtr="0">
              <a:spAutoFit/>
            </a:bodyPr>
            <a:lstStyle/>
            <a:p>
              <a:pPr algn="ctr"/>
              <a:r>
                <a:rPr lang="en-US" dirty="0">
                  <a:latin typeface="Calibri" panose="020F0502020204030204" pitchFamily="34" charset="0"/>
                  <a:ea typeface="CMU Bright" panose="02000603000000000000" pitchFamily="2" charset="0"/>
                  <a:cs typeface="Calibri" panose="020F0502020204030204" pitchFamily="34" charset="0"/>
                </a:rPr>
                <a:t>• • •</a:t>
              </a:r>
            </a:p>
          </p:txBody>
        </p:sp>
      </p:grpSp>
      <p:grpSp>
        <p:nvGrpSpPr>
          <p:cNvPr id="33" name="Group 32"/>
          <p:cNvGrpSpPr/>
          <p:nvPr/>
        </p:nvGrpSpPr>
        <p:grpSpPr>
          <a:xfrm>
            <a:off x="548640" y="5486399"/>
            <a:ext cx="8046720" cy="369332"/>
            <a:chOff x="548640" y="5486399"/>
            <a:chExt cx="8046720" cy="369332"/>
          </a:xfrm>
        </p:grpSpPr>
        <p:cxnSp>
          <p:nvCxnSpPr>
            <p:cNvPr id="24" name="Straight Arrow Connector 23"/>
            <p:cNvCxnSpPr/>
            <p:nvPr/>
          </p:nvCxnSpPr>
          <p:spPr bwMode="auto">
            <a:xfrm>
              <a:off x="548640" y="5486400"/>
              <a:ext cx="8046720" cy="0"/>
            </a:xfrm>
            <a:prstGeom prst="straightConnector1">
              <a:avLst/>
            </a:prstGeom>
            <a:noFill/>
            <a:ln w="38100" cap="flat" cmpd="sng" algn="ctr">
              <a:solidFill>
                <a:srgbClr val="FFC000"/>
              </a:solidFill>
              <a:prstDash val="dash"/>
              <a:round/>
              <a:headEnd type="none" w="med" len="med"/>
              <a:tailEnd type="triangle"/>
            </a:ln>
            <a:effectLst/>
          </p:spPr>
        </p:cxnSp>
        <p:sp>
          <p:nvSpPr>
            <p:cNvPr id="25" name="TextBox 24"/>
            <p:cNvSpPr txBox="1"/>
            <p:nvPr/>
          </p:nvSpPr>
          <p:spPr>
            <a:xfrm>
              <a:off x="7863840" y="5486399"/>
              <a:ext cx="731520" cy="369332"/>
            </a:xfrm>
            <a:prstGeom prst="rect">
              <a:avLst/>
            </a:prstGeom>
            <a:noFill/>
          </p:spPr>
          <p:txBody>
            <a:bodyPr wrap="square" rtlCol="0">
              <a:spAutoFit/>
            </a:bodyPr>
            <a:lstStyle/>
            <a:p>
              <a:r>
                <a:rPr lang="en-US" b="1" dirty="0">
                  <a:solidFill>
                    <a:srgbClr val="FFC000"/>
                  </a:solidFill>
                  <a:latin typeface="Calibri" panose="020F0502020204030204" pitchFamily="34" charset="0"/>
                  <a:ea typeface="CMU Bright" panose="02000603000000000000" pitchFamily="2" charset="0"/>
                  <a:cs typeface="Calibri" panose="020F0502020204030204" pitchFamily="34" charset="0"/>
                </a:rPr>
                <a:t>time</a:t>
              </a:r>
            </a:p>
          </p:txBody>
        </p:sp>
      </p:grpSp>
      <p:grpSp>
        <p:nvGrpSpPr>
          <p:cNvPr id="32" name="Group 31"/>
          <p:cNvGrpSpPr/>
          <p:nvPr/>
        </p:nvGrpSpPr>
        <p:grpSpPr>
          <a:xfrm>
            <a:off x="1256141" y="5760720"/>
            <a:ext cx="6411063" cy="633163"/>
            <a:chOff x="997527" y="5943600"/>
            <a:chExt cx="6411063" cy="633163"/>
          </a:xfrm>
        </p:grpSpPr>
        <p:cxnSp>
          <p:nvCxnSpPr>
            <p:cNvPr id="27" name="Straight Arrow Connector 26"/>
            <p:cNvCxnSpPr/>
            <p:nvPr/>
          </p:nvCxnSpPr>
          <p:spPr bwMode="auto">
            <a:xfrm flipV="1">
              <a:off x="997527" y="6217920"/>
              <a:ext cx="6411063" cy="0"/>
            </a:xfrm>
            <a:prstGeom prst="straightConnector1">
              <a:avLst/>
            </a:prstGeom>
            <a:noFill/>
            <a:ln w="38100" cap="flat" cmpd="sng" algn="ctr">
              <a:solidFill>
                <a:schemeClr val="tx1"/>
              </a:solidFill>
              <a:prstDash val="solid"/>
              <a:round/>
              <a:headEnd type="stealth" w="med" len="med"/>
              <a:tailEnd type="stealth"/>
            </a:ln>
            <a:effectLst/>
          </p:spPr>
        </p:cxnSp>
        <p:cxnSp>
          <p:nvCxnSpPr>
            <p:cNvPr id="29" name="Straight Connector 28"/>
            <p:cNvCxnSpPr/>
            <p:nvPr/>
          </p:nvCxnSpPr>
          <p:spPr bwMode="auto">
            <a:xfrm>
              <a:off x="1005840" y="5943600"/>
              <a:ext cx="0" cy="548640"/>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7408590" y="5943600"/>
              <a:ext cx="0" cy="548640"/>
            </a:xfrm>
            <a:prstGeom prst="line">
              <a:avLst/>
            </a:prstGeom>
            <a:noFill/>
            <a:ln w="25400" cap="flat" cmpd="sng" algn="ctr">
              <a:solidFill>
                <a:schemeClr val="tx1"/>
              </a:solidFill>
              <a:prstDash val="solid"/>
              <a:round/>
              <a:headEnd type="none" w="med" len="med"/>
              <a:tailEnd type="none" w="med" len="med"/>
            </a:ln>
            <a:effectLst/>
          </p:spPr>
        </p:cxnSp>
        <p:sp>
          <p:nvSpPr>
            <p:cNvPr id="31" name="TextBox 30"/>
            <p:cNvSpPr txBox="1"/>
            <p:nvPr/>
          </p:nvSpPr>
          <p:spPr>
            <a:xfrm>
              <a:off x="3291429" y="6145876"/>
              <a:ext cx="1823258" cy="430887"/>
            </a:xfrm>
            <a:prstGeom prst="rect">
              <a:avLst/>
            </a:prstGeom>
            <a:noFill/>
          </p:spPr>
          <p:txBody>
            <a:bodyPr wrap="square" rtlCol="0">
              <a:spAutoFit/>
            </a:bodyPr>
            <a:lstStyle/>
            <a:p>
              <a:pPr algn="ctr"/>
              <a:r>
                <a:rPr lang="en-US" sz="2200" b="1" dirty="0">
                  <a:latin typeface="Calibri" panose="020F0502020204030204" pitchFamily="34" charset="0"/>
                  <a:ea typeface="CMU Bright" panose="02000603000000000000" pitchFamily="2" charset="0"/>
                  <a:cs typeface="Calibri" panose="020F0502020204030204" pitchFamily="34" charset="0"/>
                </a:rPr>
                <a:t>query</a:t>
              </a:r>
            </a:p>
          </p:txBody>
        </p:sp>
      </p:grpSp>
      <p:sp>
        <p:nvSpPr>
          <p:cNvPr id="34" name="Rectangle 33">
            <a:extLst>
              <a:ext uri="{FF2B5EF4-FFF2-40B4-BE49-F238E27FC236}">
                <a16:creationId xmlns:a16="http://schemas.microsoft.com/office/drawing/2014/main" id="{D197B677-AEC9-4DAD-9650-441DC18782EE}"/>
              </a:ext>
            </a:extLst>
          </p:cNvPr>
          <p:cNvSpPr/>
          <p:nvPr/>
        </p:nvSpPr>
        <p:spPr bwMode="auto">
          <a:xfrm rot="16200000">
            <a:off x="5684519" y="2841568"/>
            <a:ext cx="3291840" cy="1280161"/>
          </a:xfrm>
          <a:prstGeom prst="rect">
            <a:avLst/>
          </a:prstGeom>
          <a:solidFill>
            <a:srgbClr val="C00000">
              <a:alpha val="70000"/>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network I/O</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26" name="Rectangle 25">
            <a:extLst>
              <a:ext uri="{FF2B5EF4-FFF2-40B4-BE49-F238E27FC236}">
                <a16:creationId xmlns:a16="http://schemas.microsoft.com/office/drawing/2014/main" id="{F81488C6-A36F-4BAE-B6D2-914989E3F80B}"/>
              </a:ext>
            </a:extLst>
          </p:cNvPr>
          <p:cNvSpPr/>
          <p:nvPr/>
        </p:nvSpPr>
        <p:spPr bwMode="auto">
          <a:xfrm rot="16200000">
            <a:off x="3940623" y="3425595"/>
            <a:ext cx="3291840" cy="112104"/>
          </a:xfrm>
          <a:prstGeom prst="rect">
            <a:avLst/>
          </a:prstGeom>
          <a:solidFill>
            <a:srgbClr val="0066FF">
              <a:alpha val="69804"/>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CPU</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
        <p:nvSpPr>
          <p:cNvPr id="28" name="Rectangle 27">
            <a:extLst>
              <a:ext uri="{FF2B5EF4-FFF2-40B4-BE49-F238E27FC236}">
                <a16:creationId xmlns:a16="http://schemas.microsoft.com/office/drawing/2014/main" id="{C0F951D5-D178-42FE-BD58-BBD55DB72EED}"/>
              </a:ext>
            </a:extLst>
          </p:cNvPr>
          <p:cNvSpPr/>
          <p:nvPr/>
        </p:nvSpPr>
        <p:spPr bwMode="auto">
          <a:xfrm rot="16200000">
            <a:off x="4991407" y="3423624"/>
            <a:ext cx="3291840" cy="112104"/>
          </a:xfrm>
          <a:prstGeom prst="rect">
            <a:avLst/>
          </a:prstGeom>
          <a:solidFill>
            <a:srgbClr val="0066FF">
              <a:alpha val="69804"/>
            </a:srgb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a:solidFill>
                  <a:schemeClr val="bg1"/>
                </a:solidFill>
                <a:latin typeface="Courier New" panose="02070309020205020404" pitchFamily="49" charset="0"/>
                <a:ea typeface="CMU Bright" panose="02000603000000000000" pitchFamily="2" charset="0"/>
                <a:cs typeface="Courier New" panose="02070309020205020404" pitchFamily="49" charset="0"/>
              </a:rPr>
              <a:t>CPU</a:t>
            </a:r>
            <a:endParaRPr lang="en-US" dirty="0">
              <a:solidFill>
                <a:schemeClr val="bg1"/>
              </a:solidFill>
              <a:latin typeface="Courier New" panose="02070309020205020404" pitchFamily="49" charset="0"/>
              <a:ea typeface="CMU Bright" panose="02000603000000000000" pitchFamily="2" charset="0"/>
              <a:cs typeface="Courier New" panose="02070309020205020404" pitchFamily="49" charset="0"/>
            </a:endParaRPr>
          </a:p>
        </p:txBody>
      </p:sp>
    </p:spTree>
    <p:extLst>
      <p:ext uri="{BB962C8B-B14F-4D97-AF65-F5344CB8AC3E}">
        <p14:creationId xmlns:p14="http://schemas.microsoft.com/office/powerpoint/2010/main" val="35867206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4B2A85">
            <a:alpha val="40000"/>
          </a:srgbClr>
        </a:solidFill>
        <a:ln w="25400" cap="flat" cmpd="sng" algn="ctr">
          <a:noFill/>
          <a:prstDash val="solid"/>
          <a:round/>
          <a:headEnd type="none" w="med" len="med"/>
          <a:tailEnd type="triangl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sz="2000" dirty="0" smtClean="0">
            <a:latin typeface="CMU Bright" panose="02000603000000000000" pitchFamily="2" charset="0"/>
            <a:ea typeface="CMU Bright" panose="02000603000000000000" pitchFamily="2" charset="0"/>
            <a:cs typeface="CMU Bright" panose="02000603000000000000" pitchFamily="2" charset="0"/>
          </a:defRPr>
        </a:defPPr>
      </a:lstStyle>
    </a:spDef>
    <a:lnDef>
      <a:spPr bwMode="auto">
        <a:xfrm>
          <a:off x="0" y="0"/>
          <a:ext cx="1" cy="1"/>
        </a:xfrm>
        <a:custGeom>
          <a:avLst/>
          <a:gdLst/>
          <a:ahLst/>
          <a:cxnLst/>
          <a:rect l="0" t="0" r="0" b="0"/>
          <a:pathLst/>
        </a:custGeom>
        <a:noFill/>
        <a:ln w="25400" cap="flat" cmpd="sng" algn="ctr">
          <a:solidFill>
            <a:srgbClr val="CC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Narrow" pitchFamily="34" charset="0"/>
          </a:defRPr>
        </a:defPPr>
      </a:lstStyle>
    </a:lnDef>
    <a:txDef>
      <a:spPr>
        <a:noFill/>
      </a:spPr>
      <a:bodyPr wrap="square" rtlCol="0">
        <a:spAutoFit/>
      </a:bodyPr>
      <a:lstStyle>
        <a:defPPr>
          <a:defRPr dirty="0" err="1" smtClean="0">
            <a:latin typeface="CMU Bright" panose="02000603000000000000" pitchFamily="2" charset="0"/>
            <a:ea typeface="CMU Bright" panose="02000603000000000000" pitchFamily="2" charset="0"/>
            <a:cs typeface="CMU Bright" panose="02000603000000000000" pitchFamily="2"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WTheme-333-Sp18" id="{4FC5D4F5-7D4E-40B6-B5AD-809164416F42}" vid="{1CFFABF9-0812-4376-AE68-2F06AFE035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UWTheme-333-Sp18</Template>
  <TotalTime>4306</TotalTime>
  <Words>2952</Words>
  <Application>Microsoft Office PowerPoint</Application>
  <PresentationFormat>On-screen Show (4:3)</PresentationFormat>
  <Paragraphs>510</Paragraphs>
  <Slides>31</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Narrow</vt:lpstr>
      <vt:lpstr>Calibri</vt:lpstr>
      <vt:lpstr>Courier New</vt:lpstr>
      <vt:lpstr>Times New Roman</vt:lpstr>
      <vt:lpstr>Wingdings</vt:lpstr>
      <vt:lpstr>UWTheme-333-Sp18</vt:lpstr>
      <vt:lpstr>Introduction to Concurrency CSE 333 Spring 2020</vt:lpstr>
      <vt:lpstr>Administrivia</vt:lpstr>
      <vt:lpstr>Outline</vt:lpstr>
      <vt:lpstr>Building a Web Search Engine</vt:lpstr>
      <vt:lpstr>Simplified Search Engine Architecture</vt:lpstr>
      <vt:lpstr>Search Engine (Pseudocode) Sequential</vt:lpstr>
      <vt:lpstr>Execution Timeline: a Multi-Word Query</vt:lpstr>
      <vt:lpstr>What About I/O-caused Latency?</vt:lpstr>
      <vt:lpstr>Execution Timeline: To Scale</vt:lpstr>
      <vt:lpstr>Sequential Queries – Simplified</vt:lpstr>
      <vt:lpstr>Sequential Queries: To Scale</vt:lpstr>
      <vt:lpstr>Web Search Architecture</vt:lpstr>
      <vt:lpstr>Multiple Clients – Simplified</vt:lpstr>
      <vt:lpstr>Sequential Can Be Inefficient</vt:lpstr>
      <vt:lpstr>Concurrency</vt:lpstr>
      <vt:lpstr>A Concurrent Implementation </vt:lpstr>
      <vt:lpstr>Introducing Threads</vt:lpstr>
      <vt:lpstr>Multi-threaded Search Engine (Pseudocode)</vt:lpstr>
      <vt:lpstr>Multithreaded Queries – Simplified</vt:lpstr>
      <vt:lpstr>Why Threads?</vt:lpstr>
      <vt:lpstr>Threads vs. Processes</vt:lpstr>
      <vt:lpstr>Threads vs. Processes</vt:lpstr>
      <vt:lpstr>Threads vs. Processes</vt:lpstr>
      <vt:lpstr>Alternative: Processes</vt:lpstr>
      <vt:lpstr>Alternate: Asynchronous I/O</vt:lpstr>
      <vt:lpstr>Event-Driven Programming</vt:lpstr>
      <vt:lpstr>Asynchronous, Event-Driven</vt:lpstr>
      <vt:lpstr>Non-blocking vs. Asynchronous</vt:lpstr>
      <vt:lpstr>Non-blocking vs. Asynchronous</vt:lpstr>
      <vt:lpstr>Why Events?</vt:lpstr>
      <vt:lpstr>One Way to Think About It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Concurrency Introduction CSE 333 Spring 2018</dc:title>
  <dc:creator>Justin Hsia</dc:creator>
  <cp:lastModifiedBy>Travis McGaha</cp:lastModifiedBy>
  <cp:revision>82</cp:revision>
  <cp:lastPrinted>2018-08-08T00:37:48Z</cp:lastPrinted>
  <dcterms:created xsi:type="dcterms:W3CDTF">2018-05-22T03:02:48Z</dcterms:created>
  <dcterms:modified xsi:type="dcterms:W3CDTF">2020-05-27T06:49:13Z</dcterms:modified>
</cp:coreProperties>
</file>