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3" r:id="rId6"/>
    <p:sldId id="271" r:id="rId7"/>
    <p:sldId id="261" r:id="rId8"/>
    <p:sldId id="264" r:id="rId9"/>
    <p:sldId id="266" r:id="rId10"/>
    <p:sldId id="265" r:id="rId11"/>
    <p:sldId id="267" r:id="rId12"/>
    <p:sldId id="269" r:id="rId13"/>
    <p:sldId id="270" r:id="rId14"/>
    <p:sldId id="26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5A5A5A"/>
    <a:srgbClr val="4B2A85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57" autoAdjust="0"/>
    <p:restoredTop sz="90014" autoAdjust="0"/>
  </p:normalViewPr>
  <p:slideViewPr>
    <p:cSldViewPr snapToGrid="0">
      <p:cViewPr varScale="1">
        <p:scale>
          <a:sx n="106" d="100"/>
          <a:sy n="106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28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EC6E9-0197-A040-B355-0B1E810591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6D5EE-A7D7-7342-80F0-6EF71D133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23-</a:t>
            </a:r>
            <a:fld id="{E5BC69A7-8DD6-6A4D-8C48-2E247190B0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7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8132-A2B7-4966-BD2E-385BF4FDAD27}" type="datetimeFigureOut">
              <a:rPr lang="en-US" smtClean="0"/>
              <a:t>5/18/20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6CB41-8998-4057-8EE2-29794081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6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Analogy: bakery/coffee</a:t>
            </a:r>
            <a:r>
              <a:rPr lang="en-US" baseline="0" dirty="0"/>
              <a:t> shop/</a:t>
            </a:r>
            <a:r>
              <a:rPr lang="en-US" baseline="0" dirty="0" err="1"/>
              <a:t>boba</a:t>
            </a:r>
            <a:r>
              <a:rPr lang="en-US" baseline="0" dirty="0"/>
              <a:t> shop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Steps 1-3:  Morning prep work (still closed)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Step 4:  Open shop and let customers in (queue)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Step 5:  “Next customer in line, please!”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Step 6:  Transaction occurs</a:t>
            </a:r>
          </a:p>
          <a:p>
            <a:pPr marL="171450" indent="-171450">
              <a:buFontTx/>
              <a:buChar char="-"/>
            </a:pPr>
            <a:r>
              <a:rPr lang="en-US" dirty="0"/>
              <a:t>Step 7:  Customer leaves shop</a:t>
            </a:r>
            <a:r>
              <a:rPr lang="en-US" baseline="0" dirty="0"/>
              <a:t> or store refuses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03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https://en.wikipedia.org/wiki/Multihoming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8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http://man7.org/linux/man-pages/man2/bind.2.html</a:t>
            </a:r>
          </a:p>
          <a:p>
            <a:endParaRPr lang="en-US" dirty="0"/>
          </a:p>
          <a:p>
            <a:r>
              <a:rPr lang="en-US" dirty="0"/>
              <a:t>in6addr_any is lowercase because it is a variable</a:t>
            </a:r>
            <a:r>
              <a:rPr lang="en-US" baseline="0" dirty="0"/>
              <a:t> instead of a constant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9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http://man7.org/linux/man-pages/man2/listen.2.html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20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EAGAIN and EWOULDBLOCK checks</a:t>
            </a:r>
            <a:r>
              <a:rPr lang="en-US" baseline="0" dirty="0"/>
              <a:t> are </a:t>
            </a:r>
            <a:r>
              <a:rPr lang="en-US" dirty="0"/>
              <a:t>for when accept()</a:t>
            </a:r>
            <a:r>
              <a:rPr lang="en-US" baseline="0" dirty="0"/>
              <a:t> is called on</a:t>
            </a:r>
            <a:r>
              <a:rPr lang="en-US" dirty="0"/>
              <a:t> </a:t>
            </a:r>
            <a:r>
              <a:rPr lang="en-US" dirty="0" err="1"/>
              <a:t>nonblocking</a:t>
            </a:r>
            <a:r>
              <a:rPr lang="en-US" dirty="0"/>
              <a:t> sockets and there are no connections present to be accepted.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12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Start up server on </a:t>
            </a:r>
            <a:r>
              <a:rPr lang="en-US" dirty="0" err="1"/>
              <a:t>attu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Navigate</a:t>
            </a:r>
            <a:r>
              <a:rPr lang="en-US" baseline="0" dirty="0"/>
              <a:t> to attu.cs.washington.edu (incorrect port – nothing listening on port 80)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Navigate</a:t>
            </a:r>
            <a:r>
              <a:rPr lang="en-US" baseline="0" dirty="0"/>
              <a:t> to attu.cs.washington.edu:4444 (incorrect port)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Navigate</a:t>
            </a:r>
            <a:r>
              <a:rPr lang="en-US" baseline="0" dirty="0"/>
              <a:t> to attu.cs.washington.edu:3333 (correct port)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Show source – you’ll have to send raw text back from server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Run a few queries, show source for results table (hopefully mix of Wikipedia and local files)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Lookup PID (</a:t>
            </a:r>
            <a:r>
              <a:rPr lang="en-US" baseline="0" dirty="0" err="1"/>
              <a:t>ps</a:t>
            </a:r>
            <a:r>
              <a:rPr lang="en-US" baseline="0" dirty="0"/>
              <a:t> –u from another terminal)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Kill PID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Refresh browser</a:t>
            </a:r>
          </a:p>
          <a:p>
            <a:pPr marL="171450" indent="-171450">
              <a:buFontTx/>
              <a:buChar char="-"/>
            </a:pPr>
            <a:r>
              <a:rPr lang="en-US" dirty="0"/>
              <a:t>Start up server on local machine (maybe</a:t>
            </a:r>
            <a:r>
              <a:rPr lang="en-US" baseline="0" dirty="0"/>
              <a:t> even kill </a:t>
            </a:r>
            <a:r>
              <a:rPr lang="en-US" baseline="0" dirty="0" err="1"/>
              <a:t>wifi</a:t>
            </a:r>
            <a:r>
              <a:rPr lang="en-US" baseline="0" dirty="0"/>
              <a:t>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6CB41-8998-4057-8EE2-2979408169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6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5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3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3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E1DFD669-BFA0-4EFD-9FE4-13BF1DFA1E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02046" y="27429"/>
            <a:ext cx="1939955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L23:  Server-side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Programming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8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Server-side Programming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254949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server_bind_listen.cc</a:t>
            </a:r>
          </a:p>
          <a:p>
            <a:pPr lvl="1"/>
            <a:r>
              <a:rPr lang="en-US" dirty="0"/>
              <a:t>Takes in a port number from the command line</a:t>
            </a:r>
          </a:p>
          <a:p>
            <a:pPr lvl="1"/>
            <a:r>
              <a:rPr lang="en-US" dirty="0"/>
              <a:t>Opens a server socket, prints info, then listens for connections for 20 seconds</a:t>
            </a:r>
          </a:p>
          <a:p>
            <a:pPr lvl="2"/>
            <a:r>
              <a:rPr lang="en-US" dirty="0"/>
              <a:t>Can connect to it using </a:t>
            </a:r>
            <a:r>
              <a:rPr lang="en-US" dirty="0" err="1"/>
              <a:t>netcat</a:t>
            </a:r>
            <a:r>
              <a:rPr lang="en-US" dirty="0"/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5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Accept a Client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 an active, ready-to-use socket file descriptor connected to a client (or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on error)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/>
              <a:t> must have been created, bound, </a:t>
            </a:r>
            <a:r>
              <a:rPr lang="en-US" i="1" dirty="0"/>
              <a:t>and</a:t>
            </a:r>
            <a:r>
              <a:rPr lang="en-US" dirty="0"/>
              <a:t> listening</a:t>
            </a:r>
          </a:p>
          <a:p>
            <a:pPr lvl="2"/>
            <a:r>
              <a:rPr lang="en-US" dirty="0"/>
              <a:t>Pulls a queued connection or waits for an incoming one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dirty="0"/>
              <a:t> are output parameters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dirty="0"/>
              <a:t> should initially be set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, gets overwritten with the size of the client address</a:t>
            </a:r>
          </a:p>
          <a:p>
            <a:pPr lvl="2"/>
            <a:r>
              <a:rPr lang="en-US" dirty="0"/>
              <a:t>Address information of client is written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/>
              <a:t>Use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inet_ntop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get the client’s printable IP address</a:t>
            </a:r>
          </a:p>
          <a:p>
            <a:pPr lvl="3"/>
            <a:r>
              <a:rPr lang="en-US" dirty="0"/>
              <a:t>Use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do a </a:t>
            </a:r>
            <a:r>
              <a:rPr lang="en-US" i="1" dirty="0"/>
              <a:t>reverse DNS lookup</a:t>
            </a:r>
            <a:r>
              <a:rPr lang="en-US" dirty="0"/>
              <a:t> on the client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822960" y="1463040"/>
            <a:ext cx="7680960" cy="73152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531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server_accept_rw_close.cc</a:t>
            </a:r>
          </a:p>
          <a:p>
            <a:pPr lvl="1"/>
            <a:r>
              <a:rPr lang="en-US" i="1" dirty="0">
                <a:solidFill>
                  <a:srgbClr val="5A5A5A"/>
                </a:solidFill>
              </a:rPr>
              <a:t>Takes in a port number from the command line</a:t>
            </a:r>
          </a:p>
          <a:p>
            <a:pPr lvl="1"/>
            <a:r>
              <a:rPr lang="en-US" i="1" dirty="0">
                <a:solidFill>
                  <a:srgbClr val="5A5A5A"/>
                </a:solidFill>
              </a:rPr>
              <a:t>Opens a server socket, prints info, then listens for connections</a:t>
            </a:r>
          </a:p>
          <a:p>
            <a:pPr lvl="2"/>
            <a:r>
              <a:rPr lang="en-US" i="1" dirty="0">
                <a:solidFill>
                  <a:srgbClr val="5A5A5A"/>
                </a:solidFill>
              </a:rPr>
              <a:t>Can connect to it using </a:t>
            </a:r>
            <a:r>
              <a:rPr lang="en-US" i="1" dirty="0" err="1">
                <a:solidFill>
                  <a:srgbClr val="5A5A5A"/>
                </a:solidFill>
              </a:rPr>
              <a:t>netcat</a:t>
            </a:r>
            <a:r>
              <a:rPr lang="en-US" i="1" dirty="0">
                <a:solidFill>
                  <a:srgbClr val="5A5A5A"/>
                </a:solidFill>
              </a:rPr>
              <a:t> (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i="1" dirty="0">
                <a:solidFill>
                  <a:srgbClr val="5A5A5A"/>
                </a:solidFill>
              </a:rPr>
              <a:t>)</a:t>
            </a:r>
          </a:p>
          <a:p>
            <a:pPr lvl="1"/>
            <a:r>
              <a:rPr lang="en-US" dirty="0"/>
              <a:t>Accepts connections as they come</a:t>
            </a:r>
          </a:p>
          <a:p>
            <a:pPr lvl="1"/>
            <a:r>
              <a:rPr lang="en-US"/>
              <a:t>Echoes </a:t>
            </a:r>
            <a:r>
              <a:rPr lang="en-US" dirty="0"/>
              <a:t>any data the client sends to it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and also sends it back to the client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Something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server code is not concurrent</a:t>
            </a:r>
          </a:p>
          <a:p>
            <a:pPr lvl="1"/>
            <a:r>
              <a:rPr lang="en-US" dirty="0"/>
              <a:t>Single thread of execution</a:t>
            </a:r>
          </a:p>
          <a:p>
            <a:pPr lvl="1"/>
            <a:r>
              <a:rPr lang="en-US" dirty="0"/>
              <a:t>The thread blocks while waiting for the next connection</a:t>
            </a:r>
          </a:p>
          <a:p>
            <a:pPr lvl="1"/>
            <a:r>
              <a:rPr lang="en-US" dirty="0"/>
              <a:t>The thread blocks waiting for the next message from the connection</a:t>
            </a:r>
          </a:p>
          <a:p>
            <a:pPr lvl="3"/>
            <a:endParaRPr lang="en-US" dirty="0"/>
          </a:p>
          <a:p>
            <a:r>
              <a:rPr lang="en-US" dirty="0"/>
              <a:t>A crowd of clients is, by nature, concurrent</a:t>
            </a:r>
          </a:p>
          <a:p>
            <a:pPr lvl="1"/>
            <a:r>
              <a:rPr lang="en-US" dirty="0"/>
              <a:t>While our server is handling the next client, all other clients are stuck waiting for it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2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hw4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Multithreaded Web Server (333gle)</a:t>
            </a:r>
          </a:p>
          <a:p>
            <a:pPr lvl="1"/>
            <a:r>
              <a:rPr lang="en-US" dirty="0"/>
              <a:t>Don’t worry – multithreading has mostly been written for you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./http333d &lt;port&gt; &lt;static files&gt; &lt;indices+&gt;</a:t>
            </a:r>
          </a:p>
          <a:p>
            <a:pPr lvl="1"/>
            <a:r>
              <a:rPr lang="en-US" dirty="0"/>
              <a:t>Some security bugs to fix, 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5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Creates a listening socket that accepts connections from clients</a:t>
            </a:r>
          </a:p>
          <a:p>
            <a:pPr lvl="1"/>
            <a:r>
              <a:rPr lang="en-US" dirty="0"/>
              <a:t>Reads a line of text from the client</a:t>
            </a:r>
          </a:p>
          <a:p>
            <a:pPr lvl="1"/>
            <a:r>
              <a:rPr lang="en-US" dirty="0"/>
              <a:t>Parses the line of text as a DNS name</a:t>
            </a:r>
          </a:p>
          <a:p>
            <a:pPr lvl="1"/>
            <a:r>
              <a:rPr lang="en-US" dirty="0"/>
              <a:t>Does a DNS lookup on the name</a:t>
            </a:r>
          </a:p>
          <a:p>
            <a:pPr lvl="1"/>
            <a:r>
              <a:rPr lang="en-US" dirty="0"/>
              <a:t>Writes back to the client the list of IP addresses associated with the DNS name</a:t>
            </a:r>
          </a:p>
          <a:p>
            <a:pPr lvl="1"/>
            <a:r>
              <a:rPr lang="en-US" dirty="0"/>
              <a:t>Closes the connection to the client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7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Exercise 15 out after section Thursday, due next Monday? Wednesday? Tuesday?</a:t>
            </a:r>
          </a:p>
          <a:p>
            <a:endParaRPr lang="en-US" dirty="0"/>
          </a:p>
          <a:p>
            <a:r>
              <a:rPr lang="en-US" dirty="0"/>
              <a:t>New exercise 16 released today, due Wednesday morning</a:t>
            </a:r>
          </a:p>
          <a:p>
            <a:pPr lvl="1"/>
            <a:r>
              <a:rPr lang="en-US" dirty="0"/>
              <a:t>Server-side programming</a:t>
            </a:r>
          </a:p>
          <a:p>
            <a:pPr marL="941832" lvl="3" indent="0">
              <a:buNone/>
            </a:pPr>
            <a:endParaRPr lang="en-US" dirty="0"/>
          </a:p>
          <a:p>
            <a:r>
              <a:rPr lang="en-US" dirty="0"/>
              <a:t>hw4 out today – due Thur. March 14 (last week of </a:t>
            </a:r>
            <a:r>
              <a:rPr lang="en-US" dirty="0" err="1"/>
              <a:t>qtr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Demo today in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API: Server 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Pretty similar to clients, but with additional steps: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Figure out the IP address and port on which to listen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Create a socket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the socket to the address(</a:t>
            </a:r>
            <a:r>
              <a:rPr lang="en-US" dirty="0" err="1"/>
              <a:t>es</a:t>
            </a:r>
            <a:r>
              <a:rPr lang="en-US" dirty="0"/>
              <a:t>) and port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Tell the socket to </a:t>
            </a:r>
            <a:r>
              <a:rPr lang="en-US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>
                <a:solidFill>
                  <a:srgbClr val="0066FF"/>
                </a:solidFill>
              </a:rPr>
              <a:t>() </a:t>
            </a:r>
            <a:r>
              <a:rPr lang="en-US" dirty="0"/>
              <a:t>for incoming clients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a client connection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that connection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the client socket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8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Servers can have multiple IP addresses (“</a:t>
            </a:r>
            <a:r>
              <a:rPr lang="en-US" i="1" dirty="0" err="1"/>
              <a:t>multihoming</a:t>
            </a:r>
            <a:r>
              <a:rPr lang="en-US" dirty="0"/>
              <a:t>”)</a:t>
            </a:r>
          </a:p>
          <a:p>
            <a:pPr lvl="1"/>
            <a:r>
              <a:rPr lang="en-US" dirty="0"/>
              <a:t>Usually have at least one externally-visible IP address, as well as a local-only address (127.0.0.1)</a:t>
            </a:r>
          </a:p>
          <a:p>
            <a:pPr lvl="3"/>
            <a:endParaRPr lang="en-US" dirty="0"/>
          </a:p>
          <a:p>
            <a:r>
              <a:rPr lang="en-US" dirty="0"/>
              <a:t>The goals of a server socket are different than a client socket</a:t>
            </a:r>
          </a:p>
          <a:p>
            <a:pPr lvl="1"/>
            <a:r>
              <a:rPr lang="en-US" dirty="0"/>
              <a:t>Want to bind the socket to a particular </a:t>
            </a:r>
            <a:r>
              <a:rPr lang="en-US" i="1" dirty="0"/>
              <a:t>port</a:t>
            </a:r>
            <a:r>
              <a:rPr lang="en-US" dirty="0"/>
              <a:t> of one or more IP addresses of the server</a:t>
            </a:r>
          </a:p>
          <a:p>
            <a:pPr lvl="1"/>
            <a:r>
              <a:rPr lang="en-US" dirty="0"/>
              <a:t>Want to allow multiple clients to connect to the same port</a:t>
            </a:r>
          </a:p>
          <a:p>
            <a:pPr lvl="2"/>
            <a:r>
              <a:rPr lang="en-US" dirty="0"/>
              <a:t>OS uses client IP address and port numbers to direct I/O to the  </a:t>
            </a:r>
            <a:r>
              <a:rPr lang="en-US"/>
              <a:t>correct server file </a:t>
            </a:r>
            <a:r>
              <a:rPr lang="en-US" dirty="0"/>
              <a:t>descriptor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Figure out IP address(</a:t>
            </a:r>
            <a:r>
              <a:rPr lang="en-US" dirty="0" err="1"/>
              <a:t>es</a:t>
            </a:r>
            <a:r>
              <a:rPr lang="en-US" dirty="0"/>
              <a:t>) &amp;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 1</a:t>
            </a:r>
            <a:r>
              <a:rPr lang="en-US" dirty="0"/>
              <a:t>: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invocation may or may not be needed (but we’ll use it)</a:t>
            </a:r>
          </a:p>
          <a:p>
            <a:pPr lvl="1"/>
            <a:r>
              <a:rPr lang="en-US" dirty="0"/>
              <a:t>Do you know your IP address(</a:t>
            </a:r>
            <a:r>
              <a:rPr lang="en-US" dirty="0" err="1"/>
              <a:t>es</a:t>
            </a:r>
            <a:r>
              <a:rPr lang="en-US" dirty="0"/>
              <a:t>) already?</a:t>
            </a:r>
          </a:p>
          <a:p>
            <a:pPr lvl="2"/>
            <a:r>
              <a:rPr lang="en-US" dirty="0"/>
              <a:t>Static vs. dynamic IP address allocation</a:t>
            </a:r>
          </a:p>
          <a:p>
            <a:pPr lvl="2"/>
            <a:r>
              <a:rPr lang="en-US" dirty="0"/>
              <a:t>Even if the machine has a static IP address, don’t wire it into the code – either look it up dynamically or use a configuration file</a:t>
            </a:r>
          </a:p>
          <a:p>
            <a:pPr lvl="1"/>
            <a:r>
              <a:rPr lang="en-US" dirty="0"/>
              <a:t>Can request listen on all local IP addresses by passing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  <a:r>
              <a:rPr lang="en-US" dirty="0"/>
              <a:t> and setting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AI_PASSIVE</a:t>
            </a:r>
            <a:r>
              <a:rPr lang="en-US" dirty="0"/>
              <a:t>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hints.ai_flags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latin typeface="+mn-lt"/>
                <a:cs typeface="Courier New" panose="02070309020205020404" pitchFamily="49" charset="0"/>
              </a:rPr>
              <a:t>Effect is to use address 0.0.0.0 (IPv4) or :: (IPv6)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9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Create a 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 2</a:t>
            </a:r>
            <a:r>
              <a:rPr lang="en-US" dirty="0"/>
              <a:t>: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call is same as before</a:t>
            </a:r>
          </a:p>
          <a:p>
            <a:pPr lvl="1"/>
            <a:r>
              <a:rPr lang="en-US" dirty="0"/>
              <a:t>Can directly use constants or fields from result of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Recall that this just returns a file descriptor – IP address and port are not associated with socket yet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0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Bind the 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Looks nearly identical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Returns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on success,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on error</a:t>
            </a:r>
          </a:p>
          <a:p>
            <a:pPr lvl="3"/>
            <a:endParaRPr lang="en-US" dirty="0"/>
          </a:p>
          <a:p>
            <a:r>
              <a:rPr lang="en-US" dirty="0"/>
              <a:t>Some specifics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Address family:</a:t>
            </a: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AF_INET6</a:t>
            </a:r>
          </a:p>
          <a:p>
            <a:pPr lvl="2"/>
            <a:r>
              <a:rPr lang="en-US" dirty="0"/>
              <a:t>What type of IP connections can we accept?</a:t>
            </a:r>
          </a:p>
          <a:p>
            <a:pPr lvl="2"/>
            <a:r>
              <a:rPr lang="en-US" dirty="0"/>
              <a:t>POSIX systems can handle IPv4 clients via IPv6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/>
            <a:r>
              <a:rPr lang="en-US" b="1" dirty="0"/>
              <a:t>Port:</a:t>
            </a:r>
            <a:r>
              <a:rPr lang="en-US" dirty="0"/>
              <a:t>  port in network byte order (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handy)</a:t>
            </a:r>
          </a:p>
          <a:p>
            <a:pPr lvl="1"/>
            <a:r>
              <a:rPr lang="en-US" b="1" dirty="0"/>
              <a:t>Address:</a:t>
            </a:r>
            <a:r>
              <a:rPr lang="en-US" dirty="0"/>
              <a:t>  specify </a:t>
            </a:r>
            <a:r>
              <a:rPr lang="en-US" i="1" dirty="0"/>
              <a:t>particular</a:t>
            </a:r>
            <a:r>
              <a:rPr lang="en-US" dirty="0"/>
              <a:t> IP address or </a:t>
            </a:r>
            <a:r>
              <a:rPr lang="en-US" i="1" dirty="0"/>
              <a:t>any</a:t>
            </a:r>
            <a:r>
              <a:rPr lang="en-US" dirty="0"/>
              <a:t> IP address</a:t>
            </a:r>
          </a:p>
          <a:p>
            <a:pPr lvl="2"/>
            <a:r>
              <a:rPr lang="en-US" dirty="0"/>
              <a:t>“Wildcard address” –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INADDR_ANY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(IPv4),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in6addr_any</a:t>
            </a:r>
            <a:r>
              <a:rPr lang="en-US" dirty="0"/>
              <a:t> (IPv6)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463040"/>
            <a:ext cx="7680960" cy="73152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869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Listen for Incoming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Tells the OS that the socket is a listening socket that clients can connect 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backlog</a:t>
            </a:r>
            <a:r>
              <a:rPr lang="en-US" dirty="0"/>
              <a:t>:  maximum length of connection queue</a:t>
            </a:r>
          </a:p>
          <a:p>
            <a:pPr lvl="2"/>
            <a:r>
              <a:rPr lang="en-US" dirty="0"/>
              <a:t>Gets truncated, if necessary, to defined constant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SOMAXCONN</a:t>
            </a:r>
          </a:p>
          <a:p>
            <a:pPr lvl="2"/>
            <a:r>
              <a:rPr lang="en-US" dirty="0"/>
              <a:t>The OS will refuse new connections once queue is full until server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s  them (removing them from the queue)</a:t>
            </a:r>
          </a:p>
          <a:p>
            <a:pPr lvl="1"/>
            <a:r>
              <a:rPr lang="en-US" dirty="0"/>
              <a:t>Returns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on success,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on error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Clients can start connecting to the socket as soon as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</a:t>
            </a:r>
          </a:p>
          <a:p>
            <a:pPr lvl="2"/>
            <a:r>
              <a:rPr lang="en-US" dirty="0"/>
              <a:t>Server can’t use a connection until you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463040"/>
            <a:ext cx="7680960" cy="45720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backlog);</a:t>
            </a:r>
          </a:p>
        </p:txBody>
      </p:sp>
    </p:spTree>
    <p:extLst>
      <p:ext uri="{BB962C8B-B14F-4D97-AF65-F5344CB8AC3E}">
        <p14:creationId xmlns:p14="http://schemas.microsoft.com/office/powerpoint/2010/main" val="92449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have set up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hints</a:t>
            </a:r>
            <a:r>
              <a:rPr lang="en-US" dirty="0"/>
              <a:t> to get both IPv4 and IPv6 addresses</a:t>
            </a:r>
          </a:p>
          <a:p>
            <a:pPr lvl="1"/>
            <a:r>
              <a:rPr lang="en-US" dirty="0"/>
              <a:t>Write pseudocode to bind to and listen on the first socket that works</a:t>
            </a:r>
          </a:p>
          <a:p>
            <a:pPr lvl="3"/>
            <a:endParaRPr lang="en-US" dirty="0"/>
          </a:p>
          <a:p>
            <a:r>
              <a:rPr lang="en-US" dirty="0"/>
              <a:t>Pieces you can use:</a:t>
            </a:r>
          </a:p>
          <a:p>
            <a:pPr lvl="1"/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error </a:t>
            </a:r>
            <a:r>
              <a:rPr lang="en-US" sz="20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exit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(..., &amp;res);</a:t>
            </a:r>
          </a:p>
          <a:p>
            <a:pPr lvl="1"/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freeaddrinfo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(res);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SOMAXCONN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FD669-BFA0-4EFD-9FE4-13BF1DFA1E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5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3129</TotalTime>
  <Words>1384</Words>
  <Application>Microsoft Macintosh PowerPoint</Application>
  <PresentationFormat>On-screen Show (4:3)</PresentationFormat>
  <Paragraphs>167</Paragraphs>
  <Slides>15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Server-side Programming CSE 333 Spring 2020</vt:lpstr>
      <vt:lpstr>Administrivia</vt:lpstr>
      <vt:lpstr>Socket API: Server TCP Connection</vt:lpstr>
      <vt:lpstr>Servers</vt:lpstr>
      <vt:lpstr>Step 1: Figure out IP address(es) &amp; Port</vt:lpstr>
      <vt:lpstr>Step 2: Create a Socket</vt:lpstr>
      <vt:lpstr>Step 3: Bind the socket</vt:lpstr>
      <vt:lpstr>Step 4: Listen for Incoming Clients</vt:lpstr>
      <vt:lpstr>Pseudocode Time</vt:lpstr>
      <vt:lpstr>Example #1</vt:lpstr>
      <vt:lpstr>Step 5: Accept a Client Connection</vt:lpstr>
      <vt:lpstr>Example #2</vt:lpstr>
      <vt:lpstr>Something to Note</vt:lpstr>
      <vt:lpstr>hw4 demo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 Sockets CSE 333 Spring 2018</dc:title>
  <dc:creator>Justin Hsia</dc:creator>
  <cp:lastModifiedBy>Hal Perkins</cp:lastModifiedBy>
  <cp:revision>61</cp:revision>
  <cp:lastPrinted>2020-05-19T01:56:49Z</cp:lastPrinted>
  <dcterms:created xsi:type="dcterms:W3CDTF">2018-05-16T23:13:37Z</dcterms:created>
  <dcterms:modified xsi:type="dcterms:W3CDTF">2020-05-19T01:56:52Z</dcterms:modified>
</cp:coreProperties>
</file>