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57" r:id="rId2"/>
    <p:sldId id="258" r:id="rId3"/>
    <p:sldId id="262" r:id="rId4"/>
    <p:sldId id="260" r:id="rId5"/>
    <p:sldId id="263" r:id="rId6"/>
    <p:sldId id="264" r:id="rId7"/>
    <p:sldId id="265" r:id="rId8"/>
    <p:sldId id="270" r:id="rId9"/>
    <p:sldId id="266" r:id="rId10"/>
    <p:sldId id="271" r:id="rId11"/>
    <p:sldId id="267" r:id="rId12"/>
    <p:sldId id="268" r:id="rId13"/>
    <p:sldId id="269" r:id="rId14"/>
    <p:sldId id="26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2A85"/>
    <a:srgbClr val="D94B7B"/>
    <a:srgbClr val="669900"/>
    <a:srgbClr val="0066FF"/>
    <a:srgbClr val="E2661A"/>
    <a:srgbClr val="5A5A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268" autoAdjust="0"/>
    <p:restoredTop sz="91210" autoAdjust="0"/>
  </p:normalViewPr>
  <p:slideViewPr>
    <p:cSldViewPr snapToGrid="0">
      <p:cViewPr varScale="1">
        <p:scale>
          <a:sx n="108" d="100"/>
          <a:sy n="108" d="100"/>
        </p:scale>
        <p:origin x="24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2240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626A18-1118-A942-A5B4-45DFF4B632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CSE 333 20sp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06DE47-760A-AF45-B4F5-31C27EAEAB6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en-US" dirty="0"/>
              <a:t>22-</a:t>
            </a:r>
            <a:fld id="{792D5F64-7540-8C41-8318-A48005078B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3884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1D7198-8945-4DD6-8C2F-6AC3EF1480EA}" type="datetimeFigureOut">
              <a:rPr lang="en-US" smtClean="0"/>
              <a:t>5/20/20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00A7D-9BE5-4C22-A629-035F712484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911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00A7D-9BE5-4C22-A629-035F712484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532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00A7D-9BE5-4C22-A629-035F7124843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0416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00A7D-9BE5-4C22-A629-035F7124843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833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sendreceive</a:t>
            </a:r>
            <a:r>
              <a:rPr lang="en-US" dirty="0"/>
              <a:t> demo: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(term1) ./</a:t>
            </a:r>
            <a:r>
              <a:rPr lang="en-US" dirty="0" err="1"/>
              <a:t>sendreceive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(term2) </a:t>
            </a:r>
            <a:r>
              <a:rPr lang="en-US" dirty="0" err="1"/>
              <a:t>nc</a:t>
            </a:r>
            <a:r>
              <a:rPr lang="en-US" dirty="0"/>
              <a:t> -l</a:t>
            </a:r>
            <a:r>
              <a:rPr lang="en-US" baseline="0" dirty="0"/>
              <a:t> 3333;  (term1) ./</a:t>
            </a:r>
            <a:r>
              <a:rPr lang="en-US" baseline="0" dirty="0" err="1"/>
              <a:t>sendreceive</a:t>
            </a:r>
            <a:r>
              <a:rPr lang="en-US" baseline="0" dirty="0"/>
              <a:t> 127.0.0.1 3333;  (term2) hello, world!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(term2) </a:t>
            </a:r>
            <a:r>
              <a:rPr lang="en-US" baseline="0" dirty="0" err="1"/>
              <a:t>nc</a:t>
            </a:r>
            <a:r>
              <a:rPr lang="en-US" baseline="0" dirty="0"/>
              <a:t> -l 3333;  (term1) ./</a:t>
            </a:r>
            <a:r>
              <a:rPr lang="en-US" baseline="0" dirty="0" err="1"/>
              <a:t>sendreceive</a:t>
            </a:r>
            <a:r>
              <a:rPr lang="en-US" baseline="0" dirty="0"/>
              <a:t> 127.0.0.1 3333;  (term2) Ctrl-D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(term1) ./</a:t>
            </a:r>
            <a:r>
              <a:rPr lang="en-US" baseline="0" dirty="0" err="1"/>
              <a:t>sendreceive</a:t>
            </a:r>
            <a:r>
              <a:rPr lang="en-US" baseline="0" dirty="0"/>
              <a:t> 127.0.0.1 1111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(term1) ./</a:t>
            </a:r>
            <a:r>
              <a:rPr lang="en-US" baseline="0" dirty="0" err="1"/>
              <a:t>sendreceive</a:t>
            </a:r>
            <a:r>
              <a:rPr lang="en-US" baseline="0" dirty="0"/>
              <a:t> 127.0.0.0 3333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800A7D-9BE5-4C22-A629-035F7124843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47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60492-68A4-4453-A9F3-D35110E4E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179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600" b="0"/>
            </a:lvl1pPr>
            <a:lvl2pPr>
              <a:defRPr sz="2200"/>
            </a:lvl2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78B60492-68A4-4453-A9F3-D35110E4E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180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78B60492-68A4-4453-A9F3-D35110E4E2C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019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60492-68A4-4453-A9F3-D35110E4E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64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60492-68A4-4453-A9F3-D35110E4E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528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78B60492-68A4-4453-A9F3-D35110E4E2C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76" y="25342"/>
            <a:ext cx="2150721" cy="16903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749066" y="27429"/>
            <a:ext cx="1394934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CSE333</a:t>
            </a:r>
            <a:r>
              <a:rPr lang="en-US" sz="1100" b="0" i="0" baseline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, </a:t>
            </a:r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Spring 2020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74181" y="27429"/>
            <a:ext cx="1795684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L22:  Client-side Networking</a:t>
            </a:r>
          </a:p>
        </p:txBody>
      </p:sp>
    </p:spTree>
    <p:extLst>
      <p:ext uri="{BB962C8B-B14F-4D97-AF65-F5344CB8AC3E}">
        <p14:creationId xmlns:p14="http://schemas.microsoft.com/office/powerpoint/2010/main" val="4155665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49224" indent="-28575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914400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17043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–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144475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»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pollev.com/justinh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588" indent="-1588"/>
            <a:r>
              <a:rPr lang="en-US" sz="4000" dirty="0"/>
              <a:t>Client-side Networking</a:t>
            </a:r>
            <a:br>
              <a:rPr lang="en-US" sz="4000" dirty="0"/>
            </a:br>
            <a:r>
              <a:rPr lang="en-US" sz="2800" b="0" dirty="0">
                <a:ea typeface="CMU Bright" panose="02000603000000000000" pitchFamily="2" charset="0"/>
              </a:rPr>
              <a:t>CSE 333 Spring 2020</a:t>
            </a:r>
            <a:endParaRPr lang="en-US" sz="3200" dirty="0">
              <a:ea typeface="CMU Bright" panose="02000603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2860040"/>
          </a:xfrm>
        </p:spPr>
        <p:txBody>
          <a:bodyPr/>
          <a:lstStyle/>
          <a:p>
            <a:pPr algn="l"/>
            <a:r>
              <a:rPr lang="en-US" sz="2400" b="1" dirty="0">
                <a:ea typeface="CMU Bright" panose="02000603000000000000" pitchFamily="2" charset="0"/>
              </a:rPr>
              <a:t>Instructor:</a:t>
            </a:r>
            <a:r>
              <a:rPr lang="en-US" sz="2400" dirty="0">
                <a:ea typeface="CMU Bright" panose="02000603000000000000" pitchFamily="2" charset="0"/>
              </a:rPr>
              <a:t>	Hal Perkins</a:t>
            </a:r>
          </a:p>
          <a:p>
            <a:pPr algn="l"/>
            <a:endParaRPr lang="en-US" sz="2400" dirty="0">
              <a:ea typeface="CMU Bright" panose="02000603000000000000" pitchFamily="2" charset="0"/>
            </a:endParaRPr>
          </a:p>
          <a:p>
            <a:pPr algn="l"/>
            <a:r>
              <a:rPr lang="en-US" sz="2000" b="1" dirty="0">
                <a:ea typeface="CMU Bright" panose="02000603000000000000" pitchFamily="2" charset="0"/>
              </a:rPr>
              <a:t>Teaching Assistants:</a:t>
            </a:r>
          </a:p>
          <a:p>
            <a:pPr algn="l">
              <a:tabLst>
                <a:tab pos="2289175" algn="l"/>
                <a:tab pos="4572000" algn="l"/>
              </a:tabLst>
            </a:pPr>
            <a:r>
              <a:rPr lang="en-US" sz="2000" dirty="0"/>
              <a:t>Ramya </a:t>
            </a:r>
            <a:r>
              <a:rPr lang="en-US" sz="2000" dirty="0" err="1"/>
              <a:t>Challa</a:t>
            </a:r>
            <a:r>
              <a:rPr lang="en-US" sz="2000" dirty="0"/>
              <a:t>	</a:t>
            </a:r>
            <a:r>
              <a:rPr lang="en-US" sz="2000" dirty="0" err="1"/>
              <a:t>Mengqui</a:t>
            </a:r>
            <a:r>
              <a:rPr lang="en-US" sz="2000" dirty="0"/>
              <a:t> Chen	John </a:t>
            </a:r>
            <a:r>
              <a:rPr lang="en-US" sz="2000" dirty="0" err="1"/>
              <a:t>Depaszthory</a:t>
            </a:r>
            <a:br>
              <a:rPr lang="en-US" sz="2000" dirty="0"/>
            </a:br>
            <a:r>
              <a:rPr lang="en-US" sz="2000" dirty="0"/>
              <a:t>Greg Guo 	Zachary Keyes	CJ Lin</a:t>
            </a:r>
            <a:br>
              <a:rPr lang="en-US" sz="2000" dirty="0"/>
            </a:br>
            <a:r>
              <a:rPr lang="en-US" sz="2000" dirty="0"/>
              <a:t>Travis McGaha	Arjun Singh	</a:t>
            </a:r>
            <a:r>
              <a:rPr lang="en-US" sz="2000" dirty="0" err="1"/>
              <a:t>Guramrit</a:t>
            </a:r>
            <a:r>
              <a:rPr lang="en-US" sz="2000" dirty="0"/>
              <a:t> Singh</a:t>
            </a:r>
            <a:br>
              <a:rPr lang="en-US" sz="2000" dirty="0"/>
            </a:br>
            <a:r>
              <a:rPr lang="en-US" sz="2000" dirty="0"/>
              <a:t>Cosmo Wang	</a:t>
            </a:r>
            <a:r>
              <a:rPr lang="en-US" sz="2000" dirty="0" err="1"/>
              <a:t>Yifan</a:t>
            </a:r>
            <a:r>
              <a:rPr lang="en-US" sz="2000" dirty="0"/>
              <a:t> Xu	Robin Yang </a:t>
            </a:r>
            <a:br>
              <a:rPr lang="en-US" sz="2000" dirty="0"/>
            </a:br>
            <a:r>
              <a:rPr lang="en-US" sz="2000" dirty="0" err="1"/>
              <a:t>Haoran</a:t>
            </a:r>
            <a:r>
              <a:rPr lang="en-US" sz="2000" dirty="0"/>
              <a:t> Yu	Velocity Yu</a:t>
            </a:r>
          </a:p>
        </p:txBody>
      </p:sp>
    </p:spTree>
    <p:extLst>
      <p:ext uri="{BB962C8B-B14F-4D97-AF65-F5344CB8AC3E}">
        <p14:creationId xmlns:p14="http://schemas.microsoft.com/office/powerpoint/2010/main" val="2748578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4: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we have:</a:t>
            </a:r>
          </a:p>
          <a:p>
            <a:pPr lvl="1"/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socket_fd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     </a:t>
            </a:r>
            <a:r>
              <a:rPr lang="en-US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of connected socket</a:t>
            </a:r>
          </a:p>
          <a:p>
            <a:pPr lvl="1"/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]; </a:t>
            </a:r>
            <a:r>
              <a:rPr lang="en-US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read buffer</a:t>
            </a:r>
          </a:p>
          <a:p>
            <a:pPr lvl="1"/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res;           </a:t>
            </a:r>
            <a:r>
              <a:rPr lang="en-US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to store read result</a:t>
            </a:r>
          </a:p>
          <a:p>
            <a:r>
              <a:rPr lang="en-US" dirty="0"/>
              <a:t>Write </a:t>
            </a:r>
            <a:r>
              <a:rPr lang="en-US" i="1" dirty="0"/>
              <a:t>C++</a:t>
            </a:r>
            <a:r>
              <a:rPr lang="en-US" dirty="0"/>
              <a:t> code to read in </a:t>
            </a:r>
            <a:r>
              <a:rPr lang="en-US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</a:t>
            </a:r>
            <a:r>
              <a:rPr lang="en-US" dirty="0"/>
              <a:t> characters 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socket_fd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If error occurs, send error message to user and exit()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60492-68A4-4453-A9F3-D35110E4E2C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458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4: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write()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</a:t>
            </a:r>
            <a:r>
              <a:rPr lang="en-US" dirty="0" err="1"/>
              <a:t>enqueues</a:t>
            </a:r>
            <a:r>
              <a:rPr lang="en-US" dirty="0"/>
              <a:t> your data in a send buffer in the OS and then returns</a:t>
            </a:r>
          </a:p>
          <a:p>
            <a:pPr lvl="1"/>
            <a:r>
              <a:rPr lang="en-US" dirty="0"/>
              <a:t>The OS transmits the data over the network in the background</a:t>
            </a:r>
          </a:p>
          <a:p>
            <a:pPr lvl="1"/>
            <a:r>
              <a:rPr lang="en-US" dirty="0"/>
              <a:t>When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returns, the receiver probably has not yet received the data!</a:t>
            </a:r>
          </a:p>
          <a:p>
            <a:pPr lvl="3"/>
            <a:endParaRPr lang="en-US" dirty="0"/>
          </a:p>
          <a:p>
            <a:r>
              <a:rPr lang="en-US" dirty="0"/>
              <a:t>If there is no more space left in the send buffer, by default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will </a:t>
            </a:r>
            <a:r>
              <a:rPr lang="en-US" i="1" dirty="0"/>
              <a:t>block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60492-68A4-4453-A9F3-D35110E4E2C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82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Read/Write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See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sendreceive.cc</a:t>
            </a:r>
          </a:p>
          <a:p>
            <a:pPr lvl="1"/>
            <a:r>
              <a:rPr lang="en-US" dirty="0"/>
              <a:t>Demo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60492-68A4-4453-A9F3-D35110E4E2C7}" type="slidenum">
              <a:rPr lang="en-US" smtClean="0"/>
              <a:t>12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1371600"/>
            <a:ext cx="8229600" cy="4023360"/>
          </a:xfrm>
          <a:prstGeom prst="roundRect">
            <a:avLst>
              <a:gd name="adj" fmla="val 215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wres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socket_fd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readbuf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res);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wres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"socket closed prematurely"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close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socket_fd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EXIT_FAILURE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wres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EINTR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"socket write failure: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strerror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close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socket_fd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EXIT_FAILURE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2632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5: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close()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 </a:t>
            </a:r>
          </a:p>
          <a:p>
            <a:pPr lvl="1">
              <a:spcBef>
                <a:spcPts val="1200"/>
              </a:spcBef>
            </a:pPr>
            <a:endParaRPr lang="en-US" dirty="0"/>
          </a:p>
          <a:p>
            <a:pPr lvl="1">
              <a:spcBef>
                <a:spcPts val="1200"/>
              </a:spcBef>
            </a:pPr>
            <a:r>
              <a:rPr lang="en-US" dirty="0"/>
              <a:t>Nothing special here – it’s the same function as with file I/O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Shuts down the socket and frees resources and file descriptors associated with it on both ends of the connection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822960" y="1463040"/>
            <a:ext cx="3749040" cy="457200"/>
          </a:xfrm>
          <a:prstGeom prst="roundRect">
            <a:avLst>
              <a:gd name="adj" fmla="val 10787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close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fd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60492-68A4-4453-A9F3-D35110E4E2C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277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Exercise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program that:</a:t>
            </a:r>
          </a:p>
          <a:p>
            <a:pPr lvl="1"/>
            <a:r>
              <a:rPr lang="en-US" dirty="0"/>
              <a:t>Reads DNS names, one per line, from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Translates each name to one or more IP addresses</a:t>
            </a:r>
          </a:p>
          <a:p>
            <a:pPr lvl="1"/>
            <a:r>
              <a:rPr lang="en-US" dirty="0"/>
              <a:t>Prints out each IP address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dirty="0"/>
              <a:t>, one per 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3A4AC-4F82-42FF-8847-D858899377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081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HW3 due Thursday night</a:t>
            </a:r>
          </a:p>
          <a:p>
            <a:r>
              <a:rPr lang="en-US" dirty="0"/>
              <a:t>Exercise 15 due Monday* – released after Thur. sections</a:t>
            </a:r>
          </a:p>
          <a:p>
            <a:pPr lvl="1"/>
            <a:r>
              <a:rPr lang="en-US" dirty="0"/>
              <a:t>Client-side TCP connection</a:t>
            </a:r>
          </a:p>
          <a:p>
            <a:r>
              <a:rPr lang="en-US" dirty="0"/>
              <a:t>Companion exercise 16 out end of week, due next Wed.</a:t>
            </a:r>
          </a:p>
          <a:p>
            <a:pPr lvl="1"/>
            <a:r>
              <a:rPr lang="en-US" dirty="0"/>
              <a:t>Server-side TCP connection (to talk with your client-side code!)</a:t>
            </a:r>
          </a:p>
          <a:p>
            <a:r>
              <a:rPr lang="en-US" dirty="0"/>
              <a:t>*But next Monday is the Memorial Day holiday.  How should we adjust exercise deadlines?</a:t>
            </a:r>
          </a:p>
          <a:p>
            <a:pPr lvl="1"/>
            <a:r>
              <a:rPr lang="en-US" dirty="0"/>
              <a:t>We will have regular office </a:t>
            </a:r>
            <a:r>
              <a:rPr lang="en-US"/>
              <a:t>hours that day (Thanks TAs!!)</a:t>
            </a:r>
            <a:endParaRPr lang="en-US" dirty="0"/>
          </a:p>
          <a:p>
            <a:endParaRPr lang="en-US" dirty="0"/>
          </a:p>
          <a:p>
            <a:r>
              <a:rPr lang="en-US" dirty="0"/>
              <a:t>Catalyst gradebook has (we think) up-to-date late days and exercise/</a:t>
            </a:r>
            <a:r>
              <a:rPr lang="en-US" dirty="0" err="1"/>
              <a:t>hw</a:t>
            </a:r>
            <a:r>
              <a:rPr lang="en-US" dirty="0"/>
              <a:t> scores.  Please let us know if there are goofs.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41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 API: Client TCP Connection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five steps:</a:t>
            </a:r>
          </a:p>
          <a:p>
            <a:pPr marL="820674" lvl="1" indent="-457200">
              <a:buFont typeface="+mj-lt"/>
              <a:buAutoNum type="arabicParenR"/>
            </a:pPr>
            <a:r>
              <a:rPr lang="en-US" dirty="0"/>
              <a:t>Figure out the IP address and port to connect to</a:t>
            </a:r>
          </a:p>
          <a:p>
            <a:pPr marL="820674" lvl="1" indent="-457200">
              <a:buFont typeface="+mj-lt"/>
              <a:buAutoNum type="arabicParenR"/>
            </a:pPr>
            <a:r>
              <a:rPr lang="en-US" dirty="0"/>
              <a:t>Create a socket</a:t>
            </a:r>
          </a:p>
          <a:p>
            <a:pPr marL="820674" lvl="1" indent="-457200">
              <a:buFont typeface="+mj-lt"/>
              <a:buAutoNum type="arabicParenR"/>
            </a:pPr>
            <a:r>
              <a:rPr lang="en-US" dirty="0"/>
              <a:t>Connect the socket to the remote server</a:t>
            </a:r>
          </a:p>
          <a:p>
            <a:pPr marL="820674" lvl="1" indent="-457200">
              <a:buFont typeface="+mj-lt"/>
              <a:buAutoNum type="arabicParenR"/>
            </a:pPr>
            <a:r>
              <a:rPr lang="en-US" dirty="0">
                <a:solidFill>
                  <a:schemeClr val="bg1"/>
                </a:solidFill>
              </a:rPr>
              <a:t>.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and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data using the socket</a:t>
            </a:r>
          </a:p>
          <a:p>
            <a:pPr marL="820674" lvl="1" indent="-457200">
              <a:buFont typeface="+mj-lt"/>
              <a:buAutoNum type="arabicParenR"/>
            </a:pPr>
            <a:r>
              <a:rPr lang="en-US" dirty="0"/>
              <a:t>Close the socket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3A4AC-4F82-42FF-8847-D858899377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648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DNS Lookup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Details covered in section this week</a:t>
            </a:r>
          </a:p>
          <a:p>
            <a:r>
              <a:rPr lang="en-US" dirty="0"/>
              <a:t>See </a:t>
            </a:r>
            <a:r>
              <a:rPr lang="en-US" dirty="0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dnsresolve.cc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3A4AC-4F82-42FF-8847-D85889937785}" type="slidenum">
              <a:rPr lang="en-US" smtClean="0"/>
              <a:t>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736898" y="3087446"/>
            <a:ext cx="7863840" cy="2468880"/>
          </a:xfrm>
          <a:prstGeom prst="roundRect">
            <a:avLst>
              <a:gd name="adj" fmla="val 215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addrinfo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ai_flags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additional flags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ai_family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AF_INET, AF_INET6, AF_UNSPEC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ai_socktype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SOCK_STREAM, SOCK_DGRAM, 0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ai_protocol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IPPROTO_TCP, IPPROTO_UDP, 0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ai_addrlen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length of socket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bytes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sockaddr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ai_addr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pointer to socket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ai_canonname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canonical name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addrinfo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ai_next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can form a linked list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724893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Creating a Socket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/>
              <a:t>Use the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system call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Creating a socket doesn’t bind it to a local address or port yet</a:t>
            </a:r>
          </a:p>
          <a:p>
            <a:pPr lvl="1"/>
            <a:r>
              <a:rPr lang="en-US" dirty="0"/>
              <a:t>Returns file descriptor or </a:t>
            </a:r>
            <a:r>
              <a:rPr lang="en-US" dirty="0">
                <a:solidFill>
                  <a:schemeClr val="accent1"/>
                </a:solidFill>
              </a:rPr>
              <a:t>-1</a:t>
            </a:r>
            <a:r>
              <a:rPr lang="en-US" dirty="0"/>
              <a:t> on error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822960" y="1463040"/>
            <a:ext cx="7315200" cy="457200"/>
          </a:xfrm>
          <a:prstGeom prst="roundRect">
            <a:avLst>
              <a:gd name="adj" fmla="val 10787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socket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domain, 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type, </a:t>
            </a:r>
            <a:r>
              <a:rPr lang="en-US" sz="20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protocol);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1280160" y="2926080"/>
            <a:ext cx="6583680" cy="3657600"/>
          </a:xfrm>
          <a:prstGeom prst="roundRect">
            <a:avLst>
              <a:gd name="adj" fmla="val 215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arpa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inet.h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unistd.h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iostream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socket_fd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AF_INET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SOCK_STREAM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socket_fd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strerror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EXIT_FAILURE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close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socket_fd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60492-68A4-4453-A9F3-D35110E4E2C7}" type="slidenum">
              <a:rPr lang="en-US" smtClean="0"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937760" y="2525970"/>
            <a:ext cx="2926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socket.cc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419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3: Connect to the Server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8366125" cy="532918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system call establishes a connection to a remote host</a:t>
            </a:r>
          </a:p>
          <a:p>
            <a:pPr lvl="1"/>
            <a:r>
              <a:rPr lang="en-US" dirty="0"/>
              <a:t> </a:t>
            </a:r>
          </a:p>
          <a:p>
            <a:pPr lvl="2"/>
            <a:endParaRPr lang="en-US" dirty="0"/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sockfd</a:t>
            </a:r>
            <a:r>
              <a:rPr lang="en-US" dirty="0"/>
              <a:t>:  Socket file description from Step 2</a:t>
            </a: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/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addrlen</a:t>
            </a:r>
            <a:r>
              <a:rPr lang="en-US" dirty="0"/>
              <a:t>:  Usually from one of the address structures returned by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getaddrinfo</a:t>
            </a:r>
            <a:r>
              <a:rPr lang="en-US" dirty="0"/>
              <a:t> in Step 1 (DNS lookup)</a:t>
            </a:r>
          </a:p>
          <a:p>
            <a:pPr lvl="2"/>
            <a:r>
              <a:rPr lang="en-US" dirty="0"/>
              <a:t>Returns </a:t>
            </a:r>
            <a:r>
              <a:rPr lang="en-US" dirty="0">
                <a:solidFill>
                  <a:schemeClr val="accent1"/>
                </a:solidFill>
              </a:rPr>
              <a:t>0</a:t>
            </a:r>
            <a:r>
              <a:rPr lang="en-US" dirty="0"/>
              <a:t> on success and </a:t>
            </a:r>
            <a:r>
              <a:rPr lang="en-US" dirty="0">
                <a:solidFill>
                  <a:schemeClr val="accent1"/>
                </a:solidFill>
              </a:rPr>
              <a:t>-1</a:t>
            </a:r>
            <a:r>
              <a:rPr lang="en-US" dirty="0"/>
              <a:t> on error</a:t>
            </a:r>
          </a:p>
          <a:p>
            <a:pPr>
              <a:spcBef>
                <a:spcPts val="1200"/>
              </a:spcBef>
            </a:pP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may take some time to return</a:t>
            </a:r>
          </a:p>
          <a:p>
            <a:pPr lvl="1"/>
            <a:r>
              <a:rPr lang="en-US" dirty="0"/>
              <a:t>It is a </a:t>
            </a:r>
            <a:r>
              <a:rPr lang="en-US" i="1" dirty="0"/>
              <a:t>blocking</a:t>
            </a:r>
            <a:r>
              <a:rPr lang="en-US" dirty="0"/>
              <a:t> call by default</a:t>
            </a:r>
          </a:p>
          <a:p>
            <a:pPr lvl="1"/>
            <a:r>
              <a:rPr lang="en-US" dirty="0"/>
              <a:t>The network stack within the OS will communicate with the remote host to establish a TCP connection to it</a:t>
            </a:r>
          </a:p>
          <a:p>
            <a:pPr lvl="2"/>
            <a:r>
              <a:rPr lang="en-US" dirty="0"/>
              <a:t>This involves ~2 </a:t>
            </a:r>
            <a:r>
              <a:rPr lang="en-US" i="1" dirty="0"/>
              <a:t>round trips</a:t>
            </a:r>
            <a:r>
              <a:rPr lang="en-US" dirty="0"/>
              <a:t> across the network</a:t>
            </a:r>
          </a:p>
        </p:txBody>
      </p:sp>
      <p:sp>
        <p:nvSpPr>
          <p:cNvPr id="4" name="Rounded Rectangle 3"/>
          <p:cNvSpPr/>
          <p:nvPr/>
        </p:nvSpPr>
        <p:spPr bwMode="auto">
          <a:xfrm>
            <a:off x="1097280" y="2248349"/>
            <a:ext cx="7589520" cy="640080"/>
          </a:xfrm>
          <a:prstGeom prst="roundRect">
            <a:avLst>
              <a:gd name="adj" fmla="val 10787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sockfd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sockaddr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socklen_t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addrlen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60492-68A4-4453-A9F3-D35110E4E2C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569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914400"/>
          </a:xfrm>
        </p:spPr>
        <p:txBody>
          <a:bodyPr/>
          <a:lstStyle/>
          <a:p>
            <a:r>
              <a:rPr lang="en-US" dirty="0"/>
              <a:t>See </a:t>
            </a:r>
            <a:r>
              <a:rPr lang="en-US" dirty="0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connect.cc</a:t>
            </a:r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640080" y="2011680"/>
            <a:ext cx="7680960" cy="4572000"/>
          </a:xfrm>
          <a:prstGeom prst="roundRect">
            <a:avLst>
              <a:gd name="adj" fmla="val 215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Get an appropriate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sockaddr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structure.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sockaddr_storage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addrlen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LookupName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], port,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addrlen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Create the socket.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socket_fd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addr.ss_family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SOCK_STREAM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socket_fd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"socket() failed: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strerror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EXIT_FAILURE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Connect the socket to the remote host.</a:t>
            </a: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res =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connect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socket_fd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reinterpret_cast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sockaddr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&gt;(&amp;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addrlen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(res ==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cerr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"connect() failed: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strerror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errno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60492-68A4-4453-A9F3-D35110E4E2C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28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Question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</a:t>
            </a:r>
            <a:r>
              <a:rPr lang="en-US" i="1" dirty="0"/>
              <a:t>error</a:t>
            </a:r>
            <a:r>
              <a:rPr lang="en-US" dirty="0"/>
              <a:t> check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and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Vote at </a:t>
            </a:r>
            <a:r>
              <a:rPr lang="en-US" dirty="0">
                <a:hlinkClick r:id="rId2"/>
              </a:rPr>
              <a:t>http://PollEv.com/justinh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pPr marL="0" indent="0">
              <a:buNone/>
              <a:tabLst>
                <a:tab pos="460375" algn="l"/>
                <a:tab pos="1374775" algn="l"/>
              </a:tabLst>
            </a:pPr>
            <a:r>
              <a:rPr lang="en-US" b="1" dirty="0">
                <a:solidFill>
                  <a:srgbClr val="4B2A85"/>
                </a:solidFill>
              </a:rPr>
              <a:t>A.</a:t>
            </a:r>
            <a:r>
              <a:rPr lang="en-US" b="1" dirty="0"/>
              <a:t>	</a:t>
            </a:r>
            <a:r>
              <a:rPr lang="en-US" b="1" dirty="0" err="1">
                <a:solidFill>
                  <a:srgbClr val="FF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ferror</a:t>
            </a:r>
            <a:r>
              <a:rPr lang="en-US" b="1" dirty="0">
                <a:solidFill>
                  <a:srgbClr val="FF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60375" algn="l"/>
                <a:tab pos="1374775" algn="l"/>
              </a:tabLst>
            </a:pPr>
            <a:r>
              <a:rPr lang="en-US" b="1" dirty="0">
                <a:solidFill>
                  <a:srgbClr val="4B2A85"/>
                </a:solidFill>
              </a:rPr>
              <a:t>B.</a:t>
            </a:r>
            <a:r>
              <a:rPr lang="en-US" b="1" dirty="0"/>
              <a:t>	</a:t>
            </a:r>
            <a:r>
              <a:rPr lang="en-US" b="1" dirty="0">
                <a:solidFill>
                  <a:srgbClr val="00B050"/>
                </a:solidFill>
              </a:rPr>
              <a:t>Return value less than expected</a:t>
            </a:r>
          </a:p>
          <a:p>
            <a:pPr marL="0" indent="0">
              <a:buNone/>
              <a:tabLst>
                <a:tab pos="460375" algn="l"/>
                <a:tab pos="1374775" algn="l"/>
              </a:tabLst>
            </a:pPr>
            <a:r>
              <a:rPr lang="en-US" b="1" dirty="0">
                <a:solidFill>
                  <a:srgbClr val="4B2A85"/>
                </a:solidFill>
              </a:rPr>
              <a:t>C.</a:t>
            </a:r>
            <a:r>
              <a:rPr lang="en-US" b="1" dirty="0"/>
              <a:t>	</a:t>
            </a:r>
            <a:r>
              <a:rPr lang="en-US" b="1" dirty="0">
                <a:solidFill>
                  <a:srgbClr val="FF3399"/>
                </a:solidFill>
              </a:rPr>
              <a:t>Return value of 0 or NULL</a:t>
            </a:r>
          </a:p>
          <a:p>
            <a:pPr marL="0" indent="0">
              <a:buNone/>
              <a:tabLst>
                <a:tab pos="460375" algn="l"/>
                <a:tab pos="1374775" algn="l"/>
              </a:tabLst>
            </a:pPr>
            <a:r>
              <a:rPr lang="en-US" b="1" dirty="0">
                <a:solidFill>
                  <a:srgbClr val="4B2A85"/>
                </a:solidFill>
              </a:rPr>
              <a:t>D.</a:t>
            </a:r>
            <a:r>
              <a:rPr lang="en-US" b="1" dirty="0"/>
              <a:t>	</a:t>
            </a:r>
            <a:r>
              <a:rPr lang="en-US" b="1" dirty="0">
                <a:solidFill>
                  <a:srgbClr val="00B0F0"/>
                </a:solidFill>
              </a:rPr>
              <a:t>Return value of -1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tabLst>
                <a:tab pos="460375" algn="l"/>
              </a:tabLst>
            </a:pPr>
            <a:r>
              <a:rPr lang="en-US" b="1" dirty="0">
                <a:solidFill>
                  <a:srgbClr val="4B2A85"/>
                </a:solidFill>
              </a:rPr>
              <a:t>E.</a:t>
            </a:r>
            <a:r>
              <a:rPr lang="en-US" b="1" dirty="0"/>
              <a:t>	</a:t>
            </a:r>
            <a:r>
              <a:rPr lang="en-US" b="1" dirty="0">
                <a:solidFill>
                  <a:srgbClr val="996633"/>
                </a:solidFill>
              </a:rPr>
              <a:t>We’re lost…</a:t>
            </a:r>
            <a:endParaRPr lang="en-US" b="1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60492-68A4-4453-A9F3-D35110E4E2C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19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4: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read()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there is data that has already been received by the network stack, then read will return immediately with it</a:t>
            </a:r>
          </a:p>
          <a:p>
            <a:pPr lvl="1"/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might return with </a:t>
            </a:r>
            <a:r>
              <a:rPr lang="en-US" i="1" dirty="0"/>
              <a:t>less</a:t>
            </a:r>
            <a:r>
              <a:rPr lang="en-US" dirty="0"/>
              <a:t> data than you asked for</a:t>
            </a:r>
          </a:p>
          <a:p>
            <a:pPr lvl="3"/>
            <a:endParaRPr lang="en-US" dirty="0"/>
          </a:p>
          <a:p>
            <a:r>
              <a:rPr lang="en-US" dirty="0"/>
              <a:t>If there is no data waiting for you, by default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/>
              <a:t>will </a:t>
            </a:r>
            <a:r>
              <a:rPr lang="en-US" i="1" dirty="0"/>
              <a:t>block</a:t>
            </a:r>
            <a:r>
              <a:rPr lang="en-US" dirty="0"/>
              <a:t> until something arrives</a:t>
            </a:r>
          </a:p>
          <a:p>
            <a:pPr lvl="1"/>
            <a:r>
              <a:rPr lang="en-US" dirty="0"/>
              <a:t>This might cause </a:t>
            </a:r>
            <a:r>
              <a:rPr lang="en-US" i="1" dirty="0"/>
              <a:t>deadlock</a:t>
            </a:r>
            <a:r>
              <a:rPr lang="en-US" dirty="0"/>
              <a:t>!</a:t>
            </a:r>
          </a:p>
          <a:p>
            <a:pPr lvl="1"/>
            <a:r>
              <a:rPr lang="en-US" dirty="0"/>
              <a:t>Can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return </a:t>
            </a:r>
            <a:r>
              <a:rPr lang="en-US" dirty="0">
                <a:solidFill>
                  <a:schemeClr val="accent1"/>
                </a:solidFill>
              </a:rPr>
              <a:t>0</a:t>
            </a:r>
            <a:r>
              <a:rPr lang="en-US" dirty="0"/>
              <a:t>?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B60492-68A4-4453-A9F3-D35110E4E2C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627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4B2A85">
            <a:alpha val="40000"/>
          </a:srgb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dirty="0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33-Sp18" id="{4FC5D4F5-7D4E-40B6-B5AD-809164416F42}" vid="{1CFFABF9-0812-4376-AE68-2F06AFE035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UWTheme-333-Sp18</Template>
  <TotalTime>1973</TotalTime>
  <Words>1287</Words>
  <Application>Microsoft Macintosh PowerPoint</Application>
  <PresentationFormat>On-screen Show (4:3)</PresentationFormat>
  <Paragraphs>179</Paragraphs>
  <Slides>14</Slides>
  <Notes>4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 Narrow</vt:lpstr>
      <vt:lpstr>Calibri</vt:lpstr>
      <vt:lpstr>Courier New</vt:lpstr>
      <vt:lpstr>Times New Roman</vt:lpstr>
      <vt:lpstr>Wingdings</vt:lpstr>
      <vt:lpstr>UWTheme-333-Sp18</vt:lpstr>
      <vt:lpstr>Client-side Networking CSE 333 Spring 2020</vt:lpstr>
      <vt:lpstr>Administrivia</vt:lpstr>
      <vt:lpstr>Socket API: Client TCP Connection</vt:lpstr>
      <vt:lpstr>Step 1: DNS Lookup</vt:lpstr>
      <vt:lpstr>Step 2: Creating a Socket</vt:lpstr>
      <vt:lpstr>Step 3: Connect to the Server</vt:lpstr>
      <vt:lpstr>Connect Example</vt:lpstr>
      <vt:lpstr>Review Question</vt:lpstr>
      <vt:lpstr>Step 4: read()</vt:lpstr>
      <vt:lpstr>Step 4: read()</vt:lpstr>
      <vt:lpstr>Step 4: write()</vt:lpstr>
      <vt:lpstr>Read/Write Example</vt:lpstr>
      <vt:lpstr>Step 5: close()</vt:lpstr>
      <vt:lpstr>Extra Exercise #1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Client-side Networking CSE 333 Spring 2018</dc:title>
  <dc:creator>Justin Hsia</dc:creator>
  <cp:lastModifiedBy>Hal Perkins</cp:lastModifiedBy>
  <cp:revision>57</cp:revision>
  <cp:lastPrinted>2020-05-18T00:45:37Z</cp:lastPrinted>
  <dcterms:created xsi:type="dcterms:W3CDTF">2018-05-14T23:25:46Z</dcterms:created>
  <dcterms:modified xsi:type="dcterms:W3CDTF">2020-05-20T18:15:59Z</dcterms:modified>
</cp:coreProperties>
</file>