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84" r:id="rId12"/>
    <p:sldId id="268" r:id="rId13"/>
    <p:sldId id="269" r:id="rId14"/>
    <p:sldId id="270" r:id="rId15"/>
    <p:sldId id="273" r:id="rId16"/>
    <p:sldId id="28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5A5A5A"/>
    <a:srgbClr val="E2661A"/>
    <a:srgbClr val="D94B7B"/>
    <a:srgbClr val="669900"/>
    <a:srgbClr val="0FF913"/>
    <a:srgbClr val="3ED340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77" autoAdjust="0"/>
    <p:restoredTop sz="94540"/>
  </p:normalViewPr>
  <p:slideViewPr>
    <p:cSldViewPr snapToGrid="0">
      <p:cViewPr varScale="1">
        <p:scale>
          <a:sx n="104" d="100"/>
          <a:sy n="104" d="100"/>
        </p:scale>
        <p:origin x="2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60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21-</a:t>
            </a:r>
            <a:fld id="{A79AB1CE-C32D-437C-8644-3FEB604BE9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87882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5/14/2018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F8CB4-CBC1-4C49-ADA1-E6847DC5B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2230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37465415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http://man7.org/linux/man-pages/man3/getaddrinfo.3.html</a:t>
            </a:r>
          </a:p>
          <a:p>
            <a:r>
              <a:rPr lang="en-US" dirty="0"/>
              <a:t>https://en.wikipedia.org/wiki/Getaddrinfo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4173430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https://en.wikipedia.org/wiki/Berkeley_sockets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3805996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https://en.wikipedia.org/wiki/IPv4_address_exhaustion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3408039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https://en.wikipedia.org/wiki/IPv4_address_exhaustion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3026358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24972562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4053482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Returns </a:t>
            </a:r>
            <a:r>
              <a:rPr lang="en-US" dirty="0" err="1"/>
              <a:t>dst</a:t>
            </a:r>
            <a:r>
              <a:rPr lang="en-US" dirty="0"/>
              <a:t> on success; NULL on error.</a:t>
            </a:r>
          </a:p>
          <a:p>
            <a:r>
              <a:rPr lang="en-US" dirty="0"/>
              <a:t>Notice that </a:t>
            </a:r>
            <a:r>
              <a:rPr lang="en-US" dirty="0" err="1"/>
              <a:t>inet_ntop</a:t>
            </a:r>
            <a:r>
              <a:rPr lang="en-US" dirty="0"/>
              <a:t>()</a:t>
            </a:r>
            <a:r>
              <a:rPr lang="en-US" baseline="0" dirty="0"/>
              <a:t> will chop off leading 0 in front of </a:t>
            </a:r>
            <a:r>
              <a:rPr lang="en-US" baseline="0" dirty="0" err="1"/>
              <a:t>hextet</a:t>
            </a:r>
            <a:r>
              <a:rPr lang="en-US" baseline="0" dirty="0"/>
              <a:t> “0db8”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2010803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 demo: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dig</a:t>
            </a:r>
            <a:r>
              <a:rPr lang="en-US" baseline="0" dirty="0"/>
              <a:t> www.google.com | more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dig @ns1.google.com www.google.com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/>
              <a:t>dig @ns1.google.com www.google.com any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/>
              <a:t>dig attu.cs.washington.edu +short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aseline="0" dirty="0"/>
              <a:t>dig -x 128.208.1.139 +short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ns = “name server”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2391894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do:  dig en.wikipedia.org</a:t>
            </a:r>
            <a:r>
              <a:rPr lang="en-US" baseline="0" dirty="0"/>
              <a:t> +trace &gt; trace.txt</a:t>
            </a:r>
            <a:endParaRPr lang="en-US" dirty="0"/>
          </a:p>
          <a:p>
            <a:endParaRPr lang="en-US" dirty="0"/>
          </a:p>
          <a:p>
            <a:r>
              <a:rPr lang="en-US" dirty="0"/>
              <a:t>https://en.wikipedia.org/wiki/Root_name_server</a:t>
            </a:r>
          </a:p>
          <a:p>
            <a:r>
              <a:rPr lang="en-US" dirty="0"/>
              <a:t>https://en.wikipedia.org/wiki/Domain_Name_System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8CB4-CBC1-4C49-ADA1-E6847DC5BBC5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5/14/2018</a:t>
            </a:r>
          </a:p>
        </p:txBody>
      </p:sp>
    </p:spTree>
    <p:extLst>
      <p:ext uri="{BB962C8B-B14F-4D97-AF65-F5344CB8AC3E}">
        <p14:creationId xmlns:p14="http://schemas.microsoft.com/office/powerpoint/2010/main" val="266311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7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4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9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9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9A33A4AC-4F82-42FF-8847-D858899377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437" y="27429"/>
            <a:ext cx="152317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L21:  IP Addresses, DNS</a:t>
            </a:r>
          </a:p>
        </p:txBody>
      </p:sp>
    </p:spTree>
    <p:extLst>
      <p:ext uri="{BB962C8B-B14F-4D97-AF65-F5344CB8AC3E}">
        <p14:creationId xmlns:p14="http://schemas.microsoft.com/office/powerpoint/2010/main" val="65615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IP Addresses, DNS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364982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API: Client 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We’ll start by looking at the API from the point of view of a client connecting to a server over TCP</a:t>
            </a:r>
          </a:p>
          <a:p>
            <a:endParaRPr lang="en-US" dirty="0"/>
          </a:p>
          <a:p>
            <a:r>
              <a:rPr lang="en-US" dirty="0"/>
              <a:t>There are five steps: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Figure out the IP address and port to which to connect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Create a socket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Connect the socket to the remote server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data using the socket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Close the socket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3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B2A85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B2A85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5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7B72-D183-A344-B8C0-A19A5E01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Figure Out IP Address and 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5C22FD-2546-E648-8D3E-886A6AB48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Several parts:</a:t>
            </a:r>
          </a:p>
          <a:p>
            <a:pPr lvl="1"/>
            <a:r>
              <a:rPr lang="en-US" dirty="0"/>
              <a:t>Network addresses</a:t>
            </a:r>
          </a:p>
          <a:p>
            <a:pPr lvl="1"/>
            <a:r>
              <a:rPr lang="en-US" dirty="0"/>
              <a:t>Data structures for address info</a:t>
            </a:r>
          </a:p>
          <a:p>
            <a:pPr lvl="1"/>
            <a:r>
              <a:rPr lang="en-US" dirty="0"/>
              <a:t>DNS - Doman Name System – finding IP addresses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C0E98-2922-5040-8DE9-4DB082AF36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55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Network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IPv4 address is a </a:t>
            </a:r>
            <a:r>
              <a:rPr lang="en-US" b="1" dirty="0"/>
              <a:t>4-byte</a:t>
            </a:r>
            <a:r>
              <a:rPr lang="en-US" dirty="0"/>
              <a:t> tuple</a:t>
            </a:r>
          </a:p>
          <a:p>
            <a:pPr lvl="1"/>
            <a:r>
              <a:rPr lang="en-US" dirty="0"/>
              <a:t>For humans, written in “dotted-decimal notation”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128.95.4.1 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80:5f:04:01</a:t>
            </a:r>
            <a:r>
              <a:rPr lang="en-US" dirty="0"/>
              <a:t> in hex)</a:t>
            </a:r>
          </a:p>
          <a:p>
            <a:pPr lvl="2"/>
            <a:endParaRPr lang="en-US" dirty="0"/>
          </a:p>
          <a:p>
            <a:r>
              <a:rPr lang="en-US" dirty="0"/>
              <a:t>IPv4 address exhaustion</a:t>
            </a:r>
          </a:p>
          <a:p>
            <a:pPr lvl="1"/>
            <a:r>
              <a:rPr lang="en-US" dirty="0"/>
              <a:t>There are 2</a:t>
            </a:r>
            <a:r>
              <a:rPr lang="en-US" baseline="30000" dirty="0"/>
              <a:t>32</a:t>
            </a:r>
            <a:r>
              <a:rPr lang="en-US" dirty="0"/>
              <a:t> ≈ 4.3 billion IPv4 addresses</a:t>
            </a:r>
          </a:p>
          <a:p>
            <a:pPr lvl="1"/>
            <a:r>
              <a:rPr lang="en-US" dirty="0"/>
              <a:t>There are ≈ 7.6 billion people in the world (March 2018)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IPv6 Network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IPv6 address is a </a:t>
            </a:r>
            <a:r>
              <a:rPr lang="en-US" b="1" dirty="0"/>
              <a:t>16-byte</a:t>
            </a:r>
            <a:r>
              <a:rPr lang="en-US" dirty="0"/>
              <a:t> tuple</a:t>
            </a:r>
          </a:p>
          <a:p>
            <a:pPr lvl="1"/>
            <a:r>
              <a:rPr lang="en-US" dirty="0"/>
              <a:t>Typically written in “</a:t>
            </a:r>
            <a:r>
              <a:rPr lang="en-US" dirty="0" err="1"/>
              <a:t>hextets</a:t>
            </a:r>
            <a:r>
              <a:rPr lang="en-US" dirty="0"/>
              <a:t>” (groups of 4 hex digits)</a:t>
            </a:r>
          </a:p>
          <a:p>
            <a:pPr lvl="2"/>
            <a:r>
              <a:rPr lang="en-US" dirty="0"/>
              <a:t>Can omit leading zeros in </a:t>
            </a:r>
            <a:r>
              <a:rPr lang="en-US" dirty="0" err="1"/>
              <a:t>hextets</a:t>
            </a:r>
            <a:endParaRPr lang="en-US" dirty="0"/>
          </a:p>
          <a:p>
            <a:pPr lvl="2"/>
            <a:r>
              <a:rPr lang="en-US" dirty="0"/>
              <a:t>Double-colon replaces consecutive sections of zeros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2d01:0db8:f188:0000:0000:0000:0000:1f33</a:t>
            </a:r>
          </a:p>
          <a:p>
            <a:pPr lvl="2"/>
            <a:r>
              <a:rPr lang="en-US" dirty="0"/>
              <a:t>Shorthand: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2d01:db8:f188::1f33</a:t>
            </a:r>
          </a:p>
          <a:p>
            <a:pPr lvl="1"/>
            <a:r>
              <a:rPr lang="en-US" dirty="0"/>
              <a:t>Transition is still ongoing</a:t>
            </a:r>
          </a:p>
          <a:p>
            <a:pPr lvl="2"/>
            <a:r>
              <a:rPr lang="en-US" dirty="0"/>
              <a:t>IPv4-mapped IPv6 addresses</a:t>
            </a:r>
          </a:p>
          <a:p>
            <a:pPr lvl="3"/>
            <a:r>
              <a:rPr lang="en-US" dirty="0"/>
              <a:t>128.95.4.1 mapped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::ffff:</a:t>
            </a:r>
            <a:r>
              <a:rPr lang="en-US" dirty="0"/>
              <a:t>128.95.4.1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::ffff:805f:401</a:t>
            </a:r>
          </a:p>
          <a:p>
            <a:pPr lvl="2"/>
            <a:r>
              <a:rPr lang="en-US" dirty="0"/>
              <a:t>This unfortunately makes network programming more of a headache </a:t>
            </a:r>
            <a:r>
              <a:rPr lang="en-US" dirty="0">
                <a:sym typeface="Wingdings" panose="05000000000000000000" pitchFamily="2" charset="2"/>
              </a:rPr>
              <a:t>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1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Socket 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Structures, constants, and helper functions available in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arpa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1800"/>
              </a:spcBef>
            </a:pPr>
            <a:r>
              <a:rPr lang="en-US" dirty="0"/>
              <a:t>Addresses stored in </a:t>
            </a:r>
            <a:r>
              <a:rPr lang="en-US" dirty="0">
                <a:solidFill>
                  <a:srgbClr val="0066FF"/>
                </a:solidFill>
              </a:rPr>
              <a:t>network byte order</a:t>
            </a:r>
            <a:r>
              <a:rPr lang="en-US" dirty="0"/>
              <a:t> (big endian)</a:t>
            </a:r>
          </a:p>
          <a:p>
            <a:pPr>
              <a:spcBef>
                <a:spcPts val="1800"/>
              </a:spcBef>
            </a:pPr>
            <a:r>
              <a:rPr lang="en-US" dirty="0"/>
              <a:t>Converting between host and network byte orders: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htonl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hostlong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ntohl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netlong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dirty="0"/>
              <a:t>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/>
              <a:t>’ for host byte order and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’ for network byte order</a:t>
            </a:r>
          </a:p>
          <a:p>
            <a:pPr lvl="2"/>
            <a:r>
              <a:rPr lang="en-US" dirty="0"/>
              <a:t>Also versions with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’ for short 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uint16_t</a:t>
            </a:r>
            <a:r>
              <a:rPr lang="en-US" dirty="0"/>
              <a:t> instead)</a:t>
            </a:r>
          </a:p>
          <a:p>
            <a:pPr>
              <a:spcBef>
                <a:spcPts val="1800"/>
              </a:spcBef>
            </a:pPr>
            <a:r>
              <a:rPr lang="en-US" dirty="0"/>
              <a:t>How to handle both IPv4 and IPv6?</a:t>
            </a:r>
          </a:p>
          <a:p>
            <a:pPr lvl="1"/>
            <a:r>
              <a:rPr lang="en-US" dirty="0"/>
              <a:t>Use C </a:t>
            </a:r>
            <a:r>
              <a:rPr lang="en-US" dirty="0" err="1"/>
              <a:t>structs</a:t>
            </a:r>
            <a:r>
              <a:rPr lang="en-US" dirty="0"/>
              <a:t> for each, but make them somewhat similar</a:t>
            </a:r>
          </a:p>
          <a:p>
            <a:pPr lvl="1"/>
            <a:r>
              <a:rPr lang="en-US" dirty="0"/>
              <a:t>Use defined constants to differentiate when to use each: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</a:t>
            </a:r>
            <a:r>
              <a:rPr lang="en-US" dirty="0"/>
              <a:t> for IPv4 and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AF_INET6</a:t>
            </a:r>
            <a:r>
              <a:rPr lang="en-US" dirty="0"/>
              <a:t> for IPv6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5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IPv4 Address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1371600"/>
            <a:ext cx="7863840" cy="292608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 4-byte address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      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in network byte order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 IPv4-specific address structure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 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sa_family_t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family: AF_INET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in_port_t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sin_port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Port in network byte order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in_addr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 address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char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sin_zero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Pad out to 16 bytes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757200"/>
              </p:ext>
            </p:extLst>
          </p:nvPr>
        </p:nvGraphicFramePr>
        <p:xfrm>
          <a:off x="914400" y="5486400"/>
          <a:ext cx="73152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family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port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addr</a:t>
                      </a:r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zero</a:t>
                      </a: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48640" y="4937760"/>
            <a:ext cx="7863840" cy="1280160"/>
            <a:chOff x="548640" y="4937760"/>
            <a:chExt cx="7863840" cy="1280160"/>
          </a:xfrm>
        </p:grpSpPr>
        <p:sp>
          <p:nvSpPr>
            <p:cNvPr id="6" name="TextBox 5"/>
            <p:cNvSpPr txBox="1"/>
            <p:nvPr/>
          </p:nvSpPr>
          <p:spPr>
            <a:xfrm>
              <a:off x="548640" y="4937760"/>
              <a:ext cx="457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66FF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struct</a:t>
              </a:r>
              <a:r>
                <a:rPr lang="en-US" sz="2400" dirty="0">
                  <a:solidFill>
                    <a:srgbClr val="0066FF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</a:t>
              </a:r>
              <a:r>
                <a:rPr lang="en-US" sz="2400" dirty="0" err="1">
                  <a:solidFill>
                    <a:srgbClr val="0066FF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sockaddr_in</a:t>
              </a: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: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731520" y="5852160"/>
              <a:ext cx="7680960" cy="365760"/>
              <a:chOff x="731520" y="5852160"/>
              <a:chExt cx="7680960" cy="36576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80467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16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315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459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5603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891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8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267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/>
          <a:lstStyle/>
          <a:p>
            <a:r>
              <a:rPr lang="en-US" dirty="0"/>
              <a:t>Assume we have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dirty="0"/>
              <a:t> that represents a socket connected to 198.35.26.96 (c6:23:1a:60) on port 80 (0x50) stored on a little-endian machine.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AF_INET = 2</a:t>
            </a:r>
          </a:p>
          <a:p>
            <a:pPr lvl="1"/>
            <a:r>
              <a:rPr lang="en-US" dirty="0"/>
              <a:t>Fill in the bytes in memory below (in hex):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275497"/>
              </p:ext>
            </p:extLst>
          </p:nvPr>
        </p:nvGraphicFramePr>
        <p:xfrm>
          <a:off x="914400" y="4661131"/>
          <a:ext cx="73152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" y="4661131"/>
            <a:ext cx="365760" cy="54864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" y="5212080"/>
            <a:ext cx="365760" cy="54864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7173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IPv6 Address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1371600"/>
            <a:ext cx="7863840" cy="320040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 16-byte address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in6_addr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uint8_t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s6_addr[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in network byte order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 IPv6-specific address structure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sockaddr_in6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sa_family_t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sin6_family;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family: AF_INET6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in_port_t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sin6_port;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Port number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sin6_flowinfo;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 flow information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in6_addr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sin6_addr;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 address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uint32_t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sin6_scope_id;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Scope ID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60567"/>
              </p:ext>
            </p:extLst>
          </p:nvPr>
        </p:nvGraphicFramePr>
        <p:xfrm>
          <a:off x="731520" y="5486400"/>
          <a:ext cx="76809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fam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port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flow</a:t>
                      </a: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urier New" panose="02070309020205020404" pitchFamily="49" charset="0"/>
                        <a:ea typeface="CMU Bright" panose="02000603000000000000" pitchFamily="2" charset="0"/>
                        <a:cs typeface="Courier New" panose="02070309020205020404" pitchFamily="49" charset="0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urier New" panose="02070309020205020404" pitchFamily="49" charset="0"/>
                          <a:ea typeface="CMU Bright" panose="02000603000000000000" pitchFamily="2" charset="0"/>
                          <a:cs typeface="Courier New" panose="02070309020205020404" pitchFamily="49" charset="0"/>
                        </a:rPr>
                        <a:t>scope</a:t>
                      </a:r>
                    </a:p>
                  </a:txBody>
                  <a:tcPr marL="0" marR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548640" y="4937760"/>
            <a:ext cx="8046720" cy="1280160"/>
            <a:chOff x="548640" y="4937760"/>
            <a:chExt cx="8046720" cy="1280160"/>
          </a:xfrm>
        </p:grpSpPr>
        <p:sp>
          <p:nvSpPr>
            <p:cNvPr id="8" name="TextBox 7"/>
            <p:cNvSpPr txBox="1"/>
            <p:nvPr/>
          </p:nvSpPr>
          <p:spPr>
            <a:xfrm>
              <a:off x="548640" y="4937760"/>
              <a:ext cx="457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66FF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struct</a:t>
              </a:r>
              <a:r>
                <a:rPr lang="en-US" sz="2400" dirty="0">
                  <a:solidFill>
                    <a:srgbClr val="0066FF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sockaddr_in6</a:t>
              </a: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: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26079" y="5212080"/>
              <a:ext cx="4389120" cy="276999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ctr"/>
              <a:r>
                <a:rPr lang="en-US" dirty="0" err="1"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addr</a:t>
              </a:r>
              <a:endParaRPr lang="en-US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48640" y="5852160"/>
              <a:ext cx="8046720" cy="365760"/>
              <a:chOff x="548640" y="5852160"/>
              <a:chExt cx="8046720" cy="36576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71323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24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4864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0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09728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4592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4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74320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8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229600" y="5852160"/>
                <a:ext cx="365760" cy="365760"/>
              </a:xfrm>
              <a:prstGeom prst="rect">
                <a:avLst/>
              </a:prstGeom>
              <a:noFill/>
            </p:spPr>
            <p:txBody>
              <a:bodyPr wrap="none" rtlCol="0">
                <a:noAutofit/>
              </a:bodyPr>
              <a:lstStyle/>
              <a:p>
                <a:pPr algn="ctr"/>
                <a:r>
                  <a:rPr lang="en-US" sz="1600" dirty="0"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28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053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Address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Commonly create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sockaddr_storage</a:t>
            </a:r>
            <a:r>
              <a:rPr lang="en-US" dirty="0"/>
              <a:t>, then pass pointer cast as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640080" y="1371600"/>
            <a:ext cx="7863840" cy="420624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mostly-protocol-independent address structure.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this is parameter type for socket system calls.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sa_family_t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family (AF_* constants)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sa_data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Socket address (size varies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according to socket domain)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structure big enough to hold either IPv4 or IPv6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structs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sockaddr_storage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sa_family_t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Address family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padding and alignment; don’t worry about the details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__ss_pad1[_SS_PAD1SIZE];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int64_t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ss_align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__ss_pad2[_SS_PAD2SIZE];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4203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void*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dirty="0"/>
          </a:p>
          <a:p>
            <a:pPr lvl="1"/>
            <a:r>
              <a:rPr lang="en-US" dirty="0"/>
              <a:t>Converts human-readable string representation (“</a:t>
            </a:r>
            <a:r>
              <a:rPr lang="en-US" b="1" dirty="0"/>
              <a:t>p</a:t>
            </a:r>
            <a:r>
              <a:rPr lang="en-US" dirty="0"/>
              <a:t>resentation”) to </a:t>
            </a:r>
            <a:r>
              <a:rPr lang="en-US" b="1" dirty="0"/>
              <a:t>n</a:t>
            </a:r>
            <a:r>
              <a:rPr lang="en-US" dirty="0"/>
              <a:t>etwork byte ordered address</a:t>
            </a:r>
          </a:p>
          <a:p>
            <a:pPr lvl="1"/>
            <a:r>
              <a:rPr lang="en-US" dirty="0"/>
              <a:t>Returns 1 (success), 0 (bad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), or -1 (error)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108960"/>
            <a:ext cx="8229600" cy="338328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arpa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sockaddr_in6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sa6;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IPv4 string to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sockaddr_in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(192.0.2.1 = C0:00:02:01).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"192.0.2.1"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sa.sin_addr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 string to sockaddr_in6.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"2001:db8:63b3:1::3490"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&amp;(sa6.sin6_addr));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60720" y="310896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genaddr.cc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777240" y="1408176"/>
            <a:ext cx="7863840" cy="365760"/>
          </a:xfrm>
          <a:prstGeom prst="roundRect">
            <a:avLst>
              <a:gd name="adj" fmla="val 21848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629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Network Programming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Sockets API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Network Addresses</a:t>
            </a:r>
          </a:p>
          <a:p>
            <a:pPr lvl="1"/>
            <a:r>
              <a:rPr lang="en-US" b="1" dirty="0">
                <a:solidFill>
                  <a:srgbClr val="4B2A85"/>
                </a:solidFill>
              </a:rPr>
              <a:t>DNS Lookup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D1E86-F313-424A-A306-8ECB0BC9B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4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void*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Converts network </a:t>
            </a:r>
            <a:r>
              <a:rPr lang="en-US" dirty="0" err="1"/>
              <a:t>addr</a:t>
            </a:r>
            <a:r>
              <a:rPr lang="en-US" dirty="0"/>
              <a:t>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into buffer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of size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365760" y="2834640"/>
            <a:ext cx="8412480" cy="365760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arpa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sockaddr_in6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sa6;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INET6_ADDRSTRLEN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IPv6 string to sockaddr_in6.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inet_pton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"2001:0db8:63b3:1::3490"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&amp;(sa6.sin6_addr));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sockaddr_in6 to IPv6 string.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inet_ntop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&amp;(sa6.sin6_addr),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INET6_ADDRSTRLEN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36920" y="283464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genstring.cc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777240" y="1408176"/>
            <a:ext cx="7863840" cy="731520"/>
          </a:xfrm>
          <a:prstGeom prst="roundRect">
            <a:avLst>
              <a:gd name="adj" fmla="val 12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inet_ntop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void*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size);</a:t>
            </a:r>
          </a:p>
        </p:txBody>
      </p:sp>
    </p:spTree>
    <p:extLst>
      <p:ext uri="{BB962C8B-B14F-4D97-AF65-F5344CB8AC3E}">
        <p14:creationId xmlns:p14="http://schemas.microsoft.com/office/powerpoint/2010/main" val="32791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tend to use DNS names, not IP addresses</a:t>
            </a:r>
          </a:p>
          <a:p>
            <a:pPr lvl="1"/>
            <a:r>
              <a:rPr lang="en-US" dirty="0"/>
              <a:t>The Sockets API lets you convert between the two</a:t>
            </a:r>
          </a:p>
          <a:p>
            <a:pPr lvl="1"/>
            <a:r>
              <a:rPr lang="en-US" dirty="0"/>
              <a:t>It’s a complicated process, though:</a:t>
            </a:r>
          </a:p>
          <a:p>
            <a:pPr lvl="2"/>
            <a:r>
              <a:rPr lang="en-US" dirty="0"/>
              <a:t>A given DNS name can have many IP addresses</a:t>
            </a:r>
          </a:p>
          <a:p>
            <a:pPr lvl="2"/>
            <a:r>
              <a:rPr lang="en-US" dirty="0"/>
              <a:t>Many different IP addresses can map to the same DNS name</a:t>
            </a:r>
          </a:p>
          <a:p>
            <a:pPr lvl="3"/>
            <a:r>
              <a:rPr lang="en-US" dirty="0"/>
              <a:t>An IP address will reverse map into at most one DNS name</a:t>
            </a:r>
          </a:p>
          <a:p>
            <a:pPr lvl="2"/>
            <a:r>
              <a:rPr lang="en-US" dirty="0"/>
              <a:t>A DNS lookup may require interacting with many DNS servers</a:t>
            </a:r>
          </a:p>
          <a:p>
            <a:pPr lvl="3"/>
            <a:endParaRPr lang="en-US" dirty="0"/>
          </a:p>
          <a:p>
            <a:r>
              <a:rPr lang="en-US" dirty="0"/>
              <a:t>You can use the Linux program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dig</a:t>
            </a:r>
            <a:r>
              <a:rPr lang="en-US" dirty="0"/>
              <a:t>” to explore DNS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dig @server name type (+short)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server</a:t>
            </a:r>
            <a:r>
              <a:rPr lang="en-US" dirty="0"/>
              <a:t>:  specific name server to query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(IPv4),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AAAA</a:t>
            </a:r>
            <a:r>
              <a:rPr lang="en-US" dirty="0"/>
              <a:t> (IPv6),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en-US" dirty="0"/>
              <a:t> (includes all types)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8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Hierarchy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>
                <a:ea typeface="CMU Bright" panose="02000603000000000000" pitchFamily="2" charset="0"/>
              </a:rPr>
              <a:t>22</a:t>
            </a:fld>
            <a:endParaRPr lang="en-US" dirty="0">
              <a:ea typeface="CMU Bright" panose="02000603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66160" y="1554480"/>
            <a:ext cx="731520" cy="457200"/>
          </a:xfrm>
          <a:prstGeom prst="rect">
            <a:avLst/>
          </a:prstGeom>
          <a:solidFill>
            <a:srgbClr val="4B2A85">
              <a:alpha val="40000"/>
            </a:srgb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8720" y="5669280"/>
            <a:ext cx="731520" cy="457200"/>
          </a:xfrm>
          <a:prstGeom prst="rect">
            <a:avLst/>
          </a:prstGeom>
          <a:solidFill>
            <a:srgbClr val="0066FF">
              <a:alpha val="70000"/>
            </a:srgb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mail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103120" y="5669280"/>
            <a:ext cx="731520" cy="457200"/>
          </a:xfrm>
          <a:prstGeom prst="rect">
            <a:avLst/>
          </a:prstGeom>
          <a:solidFill>
            <a:srgbClr val="0066FF">
              <a:alpha val="70000"/>
            </a:srgb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news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74320" y="5669280"/>
            <a:ext cx="731520" cy="457200"/>
          </a:xfrm>
          <a:prstGeom prst="rect">
            <a:avLst/>
          </a:prstGeom>
          <a:solidFill>
            <a:srgbClr val="0066FF">
              <a:alpha val="70000"/>
            </a:srgb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docs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657600" y="5669280"/>
            <a:ext cx="731520" cy="457200"/>
          </a:xfrm>
          <a:prstGeom prst="rect">
            <a:avLst/>
          </a:prstGeom>
          <a:solidFill>
            <a:srgbClr val="0066FF">
              <a:alpha val="70000"/>
            </a:srgbClr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www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371600" y="2926080"/>
            <a:ext cx="5120640" cy="457200"/>
            <a:chOff x="1737360" y="2926080"/>
            <a:chExt cx="5120640" cy="457200"/>
          </a:xfrm>
        </p:grpSpPr>
        <p:sp>
          <p:nvSpPr>
            <p:cNvPr id="7" name="Rectangle 6"/>
            <p:cNvSpPr/>
            <p:nvPr/>
          </p:nvSpPr>
          <p:spPr bwMode="auto">
            <a:xfrm>
              <a:off x="2926080" y="29260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cn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737360" y="29260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com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126480" y="29260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org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114800" y="29260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edu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120640" y="2926080"/>
              <a:ext cx="73152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• • •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57200" y="4297680"/>
            <a:ext cx="3749040" cy="457200"/>
            <a:chOff x="274320" y="4297680"/>
            <a:chExt cx="3749040" cy="4572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554480" y="4297680"/>
              <a:ext cx="822960" cy="457200"/>
            </a:xfrm>
            <a:prstGeom prst="rect">
              <a:avLst/>
            </a:prstGeom>
            <a:solidFill>
              <a:srgbClr val="0066FF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google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291840" y="42976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netflix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74320" y="4297680"/>
              <a:ext cx="100584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facebook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468880" y="4297680"/>
              <a:ext cx="73152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• • •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937760" y="4297680"/>
            <a:ext cx="3749040" cy="457200"/>
            <a:chOff x="4846320" y="4297680"/>
            <a:chExt cx="3749040" cy="457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943600" y="4297680"/>
              <a:ext cx="100584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wikipedia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863840" y="4297680"/>
              <a:ext cx="73152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fsf</a:t>
              </a:r>
              <a:endParaRPr lang="en-US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846320" y="4297680"/>
              <a:ext cx="822960" cy="45720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apache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40880" y="4297680"/>
              <a:ext cx="73152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6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• • •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040880" y="1465747"/>
            <a:ext cx="173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Root 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Name Servers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40880" y="2831514"/>
            <a:ext cx="173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Top-level 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Domain Servers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11680" y="2103120"/>
            <a:ext cx="3840480" cy="731520"/>
            <a:chOff x="2011680" y="2103120"/>
            <a:chExt cx="3840480" cy="731520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 flipH="1">
              <a:off x="2011680" y="2103120"/>
              <a:ext cx="146304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H="1">
              <a:off x="2926080" y="2103120"/>
              <a:ext cx="82296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931920" y="2103120"/>
              <a:ext cx="18288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4389120" y="2103120"/>
              <a:ext cx="146304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2560320" y="3474720"/>
            <a:ext cx="731520" cy="274320"/>
            <a:chOff x="2560320" y="3474720"/>
            <a:chExt cx="731520" cy="274320"/>
          </a:xfrm>
        </p:grpSpPr>
        <p:cxnSp>
          <p:nvCxnSpPr>
            <p:cNvPr id="37" name="Straight Arrow Connector 36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3749040" y="3474720"/>
            <a:ext cx="731520" cy="274320"/>
            <a:chOff x="2560320" y="3474720"/>
            <a:chExt cx="731520" cy="274320"/>
          </a:xfrm>
        </p:grpSpPr>
        <p:cxnSp>
          <p:nvCxnSpPr>
            <p:cNvPr id="43" name="Straight Arrow Connector 42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46" name="Group 45"/>
          <p:cNvGrpSpPr/>
          <p:nvPr/>
        </p:nvGrpSpPr>
        <p:grpSpPr>
          <a:xfrm>
            <a:off x="594360" y="4846320"/>
            <a:ext cx="731520" cy="274320"/>
            <a:chOff x="2560320" y="3474720"/>
            <a:chExt cx="731520" cy="274320"/>
          </a:xfrm>
        </p:grpSpPr>
        <p:cxnSp>
          <p:nvCxnSpPr>
            <p:cNvPr id="47" name="Straight Arrow Connector 46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3474720" y="4846320"/>
            <a:ext cx="731520" cy="274320"/>
            <a:chOff x="2560320" y="3474720"/>
            <a:chExt cx="731520" cy="274320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983480" y="4846320"/>
            <a:ext cx="731520" cy="274320"/>
            <a:chOff x="2560320" y="3474720"/>
            <a:chExt cx="731520" cy="274320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7955280" y="4846320"/>
            <a:ext cx="731520" cy="274320"/>
            <a:chOff x="2560320" y="3474720"/>
            <a:chExt cx="731520" cy="274320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>
              <a:off x="3108960" y="3474720"/>
              <a:ext cx="182880" cy="1828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H="1">
              <a:off x="2560320" y="3474720"/>
              <a:ext cx="182880" cy="180109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H="1">
              <a:off x="2926080" y="34747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sp>
        <p:nvSpPr>
          <p:cNvPr id="62" name="TextBox 61"/>
          <p:cNvSpPr txBox="1"/>
          <p:nvPr/>
        </p:nvSpPr>
        <p:spPr>
          <a:xfrm>
            <a:off x="2926080" y="5669280"/>
            <a:ext cx="640080" cy="4572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• • •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914400" y="4846320"/>
            <a:ext cx="2834640" cy="731520"/>
            <a:chOff x="2697480" y="2103120"/>
            <a:chExt cx="2834640" cy="731520"/>
          </a:xfrm>
        </p:grpSpPr>
        <p:cxnSp>
          <p:nvCxnSpPr>
            <p:cNvPr id="65" name="Straight Arrow Connector 64"/>
            <p:cNvCxnSpPr/>
            <p:nvPr/>
          </p:nvCxnSpPr>
          <p:spPr bwMode="auto">
            <a:xfrm flipH="1">
              <a:off x="2697480" y="2103120"/>
              <a:ext cx="73152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H="1">
              <a:off x="3337560" y="2103120"/>
              <a:ext cx="36576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>
              <a:off x="3931920" y="2103120"/>
              <a:ext cx="27432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>
              <a:off x="4434840" y="2103120"/>
              <a:ext cx="109728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73" name="Group 72"/>
          <p:cNvGrpSpPr/>
          <p:nvPr/>
        </p:nvGrpSpPr>
        <p:grpSpPr>
          <a:xfrm>
            <a:off x="5394960" y="5669280"/>
            <a:ext cx="2286000" cy="457200"/>
            <a:chOff x="2255520" y="5821680"/>
            <a:chExt cx="2286000" cy="457200"/>
          </a:xfrm>
        </p:grpSpPr>
        <p:sp>
          <p:nvSpPr>
            <p:cNvPr id="70" name="Rectangle 69"/>
            <p:cNvSpPr/>
            <p:nvPr/>
          </p:nvSpPr>
          <p:spPr bwMode="auto">
            <a:xfrm>
              <a:off x="2255520" y="5821680"/>
              <a:ext cx="73152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news</a:t>
              </a: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3810000" y="5821680"/>
              <a:ext cx="731520" cy="457200"/>
            </a:xfrm>
            <a:prstGeom prst="rect">
              <a:avLst/>
            </a:prstGeom>
            <a:solidFill>
              <a:srgbClr val="E2661A">
                <a:alpha val="70000"/>
              </a:srgbClr>
            </a:solidFill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www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078480" y="5821680"/>
              <a:ext cx="640080" cy="4572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4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• • •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897880" y="4846319"/>
            <a:ext cx="1280160" cy="731521"/>
            <a:chOff x="2194560" y="3474719"/>
            <a:chExt cx="1280160" cy="731521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>
              <a:off x="3108960" y="3474720"/>
              <a:ext cx="36576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H="1">
              <a:off x="2194560" y="3474719"/>
              <a:ext cx="36576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5486400" y="3474720"/>
            <a:ext cx="2560320" cy="731521"/>
            <a:chOff x="2209801" y="3474719"/>
            <a:chExt cx="2560320" cy="731521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>
              <a:off x="3215641" y="3474720"/>
              <a:ext cx="155448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H="1">
              <a:off x="2209801" y="3474719"/>
              <a:ext cx="45720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2941321" y="3474719"/>
              <a:ext cx="274320" cy="731521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  <p:grpSp>
        <p:nvGrpSpPr>
          <p:cNvPr id="83" name="Group 82"/>
          <p:cNvGrpSpPr/>
          <p:nvPr/>
        </p:nvGrpSpPr>
        <p:grpSpPr>
          <a:xfrm>
            <a:off x="1005840" y="3474720"/>
            <a:ext cx="2560320" cy="731521"/>
            <a:chOff x="2209801" y="3474719"/>
            <a:chExt cx="2560320" cy="731521"/>
          </a:xfrm>
        </p:grpSpPr>
        <p:cxnSp>
          <p:nvCxnSpPr>
            <p:cNvPr id="84" name="Straight Arrow Connector 83"/>
            <p:cNvCxnSpPr/>
            <p:nvPr/>
          </p:nvCxnSpPr>
          <p:spPr bwMode="auto">
            <a:xfrm>
              <a:off x="3215641" y="3474720"/>
              <a:ext cx="155448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H="1">
              <a:off x="2209801" y="3474719"/>
              <a:ext cx="457200" cy="73152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>
              <a:off x="2941321" y="3474719"/>
              <a:ext cx="274320" cy="731521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stealth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44482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DNS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POSIX way is to use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A complicated system call found in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netdb.h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dirty="0"/>
              <a:t>Basic idea: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Tell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which host and port you want resolved</a:t>
            </a:r>
          </a:p>
          <a:p>
            <a:pPr lvl="3"/>
            <a:r>
              <a:rPr lang="en-US" dirty="0"/>
              <a:t>String representation for host: DNS name or IP address</a:t>
            </a:r>
          </a:p>
          <a:p>
            <a:pPr lvl="2"/>
            <a:r>
              <a:rPr lang="en-US" dirty="0"/>
              <a:t>Set up a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hints</a:t>
            </a:r>
            <a:r>
              <a:rPr lang="en-US" dirty="0"/>
              <a:t>” structure with constraints you want respected</a:t>
            </a:r>
          </a:p>
          <a:p>
            <a:pPr lvl="2"/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gives you a list of results packed into an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/>
              <a:t>” structure/linked list</a:t>
            </a:r>
          </a:p>
          <a:p>
            <a:pPr lvl="3"/>
            <a:r>
              <a:rPr lang="en-US" dirty="0"/>
              <a:t>Returns 0 on success; returns negative number on failure</a:t>
            </a:r>
          </a:p>
          <a:p>
            <a:pPr lvl="2"/>
            <a:r>
              <a:rPr lang="en-US" dirty="0"/>
              <a:t>Free the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/>
              <a:t> later using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97280" y="2377440"/>
            <a:ext cx="7589520" cy="1188720"/>
          </a:xfrm>
          <a:prstGeom prst="roundRect">
            <a:avLst>
              <a:gd name="adj" fmla="val 4726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hostname, </a:t>
            </a:r>
          </a:p>
          <a:p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char*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service,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hints,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res);</a:t>
            </a:r>
          </a:p>
        </p:txBody>
      </p:sp>
    </p:spTree>
    <p:extLst>
      <p:ext uri="{BB962C8B-B14F-4D97-AF65-F5344CB8AC3E}">
        <p14:creationId xmlns:p14="http://schemas.microsoft.com/office/powerpoint/2010/main" val="8056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arguments: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  <a:r>
              <a:rPr lang="en-US" dirty="0"/>
              <a:t> – domain name or IP address string</a:t>
            </a:r>
            <a:endParaRPr lang="en-US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2171700" algn="l"/>
              </a:tabLs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service</a:t>
            </a:r>
            <a:r>
              <a:rPr lang="en-US" dirty="0"/>
              <a:t> – port #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"80"</a:t>
            </a:r>
            <a:r>
              <a:rPr lang="en-US" dirty="0"/>
              <a:t>) or service name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"www"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	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See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dnsresolve.cc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24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097280" y="3108960"/>
            <a:ext cx="7863840" cy="246888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ai_flags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additional flags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AF_INET, AF_INET6, AF_UNSPEC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ai_socktype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SOCK_STREAM, SOCK_DGRAM, 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ai_protocol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IPPROTO_TCP, IPPROTO_UDP, 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ai_addrlen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length of socket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bytes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socket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ai_canonname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canonical name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ai_next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can form a linked list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05860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and File Descriptors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POSIX system calls for interacting with files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 a </a:t>
            </a:r>
            <a:r>
              <a:rPr lang="en-US" dirty="0">
                <a:solidFill>
                  <a:srgbClr val="0066FF"/>
                </a:solidFill>
              </a:rPr>
              <a:t>file descriptor</a:t>
            </a:r>
          </a:p>
          <a:p>
            <a:pPr lvl="2"/>
            <a:r>
              <a:rPr lang="en-US" dirty="0"/>
              <a:t>An integer that represents an open file</a:t>
            </a:r>
          </a:p>
          <a:p>
            <a:pPr lvl="2"/>
            <a:r>
              <a:rPr lang="en-US" dirty="0"/>
              <a:t>This file descriptor is then passed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  <a:p>
            <a:pPr lvl="1"/>
            <a:r>
              <a:rPr lang="en-US" dirty="0"/>
              <a:t>Inside the OS, the file descriptor is used to index into a table that keeps track of any OS-level state associated with the file, such as the file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Networks and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likes to make </a:t>
            </a:r>
            <a:r>
              <a:rPr lang="en-US" i="1" dirty="0"/>
              <a:t>all</a:t>
            </a:r>
            <a:r>
              <a:rPr lang="en-US" dirty="0"/>
              <a:t> I/O look like file I/O</a:t>
            </a:r>
          </a:p>
          <a:p>
            <a:pPr lvl="1"/>
            <a:r>
              <a:rPr lang="en-US" dirty="0"/>
              <a:t>You use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communicate with remove computers over the network!</a:t>
            </a:r>
          </a:p>
          <a:p>
            <a:pPr lvl="1"/>
            <a:r>
              <a:rPr lang="en-US" dirty="0"/>
              <a:t>A file descriptor use for network communications is called a </a:t>
            </a:r>
            <a:r>
              <a:rPr lang="en-US" dirty="0">
                <a:solidFill>
                  <a:srgbClr val="0066FF"/>
                </a:solidFill>
              </a:rPr>
              <a:t>socket</a:t>
            </a:r>
          </a:p>
          <a:p>
            <a:pPr lvl="1"/>
            <a:r>
              <a:rPr lang="en-US" dirty="0"/>
              <a:t>Just like with files:</a:t>
            </a:r>
          </a:p>
          <a:p>
            <a:pPr lvl="2"/>
            <a:r>
              <a:rPr lang="en-US" dirty="0"/>
              <a:t>Your program can have multiple network channels open at once</a:t>
            </a:r>
          </a:p>
          <a:p>
            <a:pPr lvl="2"/>
            <a:r>
              <a:rPr lang="en-US" dirty="0"/>
              <a:t>You need to pass a file descriptor to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let the OS know which network channel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2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Descriptor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346386"/>
              </p:ext>
            </p:extLst>
          </p:nvPr>
        </p:nvGraphicFramePr>
        <p:xfrm>
          <a:off x="4297680" y="1362075"/>
          <a:ext cx="4480560" cy="417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OS’s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File Descriptor Table for the Process</a:t>
                      </a:r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CMU Bright" panose="02000603000000000000" pitchFamily="2" charset="0"/>
                        <a:ea typeface="CMU Bright" panose="02000603000000000000" pitchFamily="2" charset="0"/>
                        <a:cs typeface="CMU Bright" panose="02000603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File Descriptor</a:t>
                      </a: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Type</a:t>
                      </a: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4B2A8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Connection</a:t>
                      </a:r>
                    </a:p>
                  </a:txBody>
                  <a:tcPr anchor="ctr">
                    <a:lnT w="12700" cmpd="sng">
                      <a:noFill/>
                    </a:lnT>
                    <a:solidFill>
                      <a:srgbClr val="4B2A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stdin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(console)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stdout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(console)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stderr</a:t>
                      </a:r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 (console)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socket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local:  128.95.4.33:80</a:t>
                      </a:r>
                      <a:b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remote: 44.1.19.32:7113</a:t>
                      </a:r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file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index.html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file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pic.png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TCP socket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local:  128.95.4.33:80</a:t>
                      </a:r>
                      <a:b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US" sz="1600" dirty="0">
                          <a:latin typeface="Calibri" panose="020F0502020204030204" pitchFamily="34" charset="0"/>
                          <a:ea typeface="CMU Bright" panose="02000603000000000000" pitchFamily="2" charset="0"/>
                          <a:cs typeface="Calibri" panose="020F0502020204030204" pitchFamily="34" charset="0"/>
                        </a:rPr>
                        <a:t>remote: 102.12.3.4:5544</a:t>
                      </a:r>
                      <a:endParaRPr lang="en-US" dirty="0">
                        <a:latin typeface="Calibri" panose="020F0502020204030204" pitchFamily="34" charset="0"/>
                        <a:ea typeface="CMU Bright" panose="02000603000000000000" pitchFamily="2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914400" y="2194560"/>
            <a:ext cx="2560320" cy="1097280"/>
          </a:xfrm>
          <a:prstGeom prst="rect">
            <a:avLst/>
          </a:prstGeom>
          <a:solidFill>
            <a:srgbClr val="0066FF">
              <a:alpha val="69804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Web Server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626318" y="4195156"/>
            <a:ext cx="11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index.html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1259570" y="4250174"/>
            <a:ext cx="1188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pic.png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5303520"/>
            <a:ext cx="731520" cy="457200"/>
          </a:xfrm>
          <a:prstGeom prst="rect">
            <a:avLst/>
          </a:prstGeom>
          <a:solidFill>
            <a:srgbClr val="0066FF">
              <a:alpha val="69804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client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360" y="5303520"/>
            <a:ext cx="731520" cy="457200"/>
          </a:xfrm>
          <a:prstGeom prst="rect">
            <a:avLst/>
          </a:prstGeom>
          <a:solidFill>
            <a:srgbClr val="0066FF">
              <a:alpha val="69804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client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1234440" y="3108960"/>
            <a:ext cx="0" cy="7315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914400" y="1828800"/>
            <a:ext cx="2560320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128.95.4.33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1874520" y="3108960"/>
            <a:ext cx="0" cy="7315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514600" y="3108960"/>
            <a:ext cx="0" cy="21945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3154680" y="3108960"/>
            <a:ext cx="0" cy="219456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/>
          </a:ln>
          <a:effectLst/>
        </p:spPr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297" y="3931920"/>
            <a:ext cx="1097280" cy="71836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14400" y="274320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fd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54480" y="274320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fd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94560" y="274320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fd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34640" y="2743200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fd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4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6FF"/>
                </a:solidFill>
              </a:rPr>
              <a:t>Stream sockets</a:t>
            </a:r>
          </a:p>
          <a:p>
            <a:pPr lvl="1"/>
            <a:r>
              <a:rPr lang="en-US" dirty="0"/>
              <a:t>For connection-oriented, point-to-point, reliable byte streams</a:t>
            </a:r>
          </a:p>
          <a:p>
            <a:pPr lvl="2"/>
            <a:r>
              <a:rPr lang="en-US" dirty="0"/>
              <a:t>Using TCP, SCTP, or other stream transports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0066FF"/>
                </a:solidFill>
              </a:rPr>
              <a:t>Datagram sockets</a:t>
            </a:r>
          </a:p>
          <a:p>
            <a:pPr lvl="1"/>
            <a:r>
              <a:rPr lang="en-US" dirty="0"/>
              <a:t>For connection-less, one-to-many, unreliable packets</a:t>
            </a:r>
          </a:p>
          <a:p>
            <a:pPr lvl="2"/>
            <a:r>
              <a:rPr lang="en-US" dirty="0"/>
              <a:t>Using UDP or other packet transports</a:t>
            </a:r>
          </a:p>
          <a:p>
            <a:pPr lvl="3"/>
            <a:endParaRPr lang="en-US" dirty="0"/>
          </a:p>
          <a:p>
            <a:r>
              <a:rPr lang="en-US" dirty="0"/>
              <a:t>Raw sockets</a:t>
            </a:r>
          </a:p>
          <a:p>
            <a:pPr lvl="1"/>
            <a:r>
              <a:rPr lang="en-US" dirty="0"/>
              <a:t>For layer-3 communication (raw IP packet manipulation)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7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used for client-server communications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Client</a:t>
            </a:r>
            <a:r>
              <a:rPr lang="en-US" dirty="0"/>
              <a:t>: An application that establishes a connection to a server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Server</a:t>
            </a:r>
            <a:r>
              <a:rPr lang="en-US" dirty="0"/>
              <a:t>: An application that receives connections from clients</a:t>
            </a:r>
          </a:p>
          <a:p>
            <a:pPr lvl="1"/>
            <a:r>
              <a:rPr lang="en-US" dirty="0"/>
              <a:t>Can also be used for other forms of communication like peer-to-peer</a:t>
            </a:r>
          </a:p>
          <a:p>
            <a:pPr lvl="1"/>
            <a:endParaRPr lang="en-US" dirty="0"/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Establish connection:</a:t>
            </a:r>
          </a:p>
          <a:p>
            <a:pPr marL="820674" lvl="1" indent="-457200">
              <a:buFont typeface="+mj-lt"/>
              <a:buAutoNum type="arabicParenR"/>
            </a:pPr>
            <a:endParaRPr lang="en-US" dirty="0"/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Communicate:</a:t>
            </a:r>
          </a:p>
          <a:p>
            <a:pPr marL="820674" lvl="1" indent="-457200">
              <a:buFont typeface="+mj-lt"/>
              <a:buAutoNum type="arabicParenR"/>
            </a:pPr>
            <a:endParaRPr lang="en-US" dirty="0"/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Close connection: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572000" y="5669280"/>
            <a:ext cx="3474720" cy="457200"/>
            <a:chOff x="4572000" y="5669280"/>
            <a:chExt cx="3474720" cy="4572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572000" y="566928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949440" y="566928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5532120" y="5897880"/>
              <a:ext cx="5486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oval" w="med" len="med"/>
              <a:tailEnd type="non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6537960" y="5897880"/>
              <a:ext cx="5486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oval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6035040" y="5824728"/>
              <a:ext cx="0" cy="146304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537960" y="5824728"/>
              <a:ext cx="0" cy="146304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572000" y="4800600"/>
            <a:ext cx="3474720" cy="457200"/>
            <a:chOff x="4572000" y="4754880"/>
            <a:chExt cx="3474720" cy="4572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4572000" y="475488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949440" y="475488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5532120" y="4983480"/>
              <a:ext cx="155448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oval" w="med" len="med"/>
              <a:tailEnd type="oval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852160" y="475488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6126480" y="482803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7" name="Rectangle 26"/>
            <p:cNvSpPr/>
            <p:nvPr/>
          </p:nvSpPr>
          <p:spPr bwMode="auto">
            <a:xfrm>
              <a:off x="6547104" y="506577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6217920" y="513892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30" name="Slide Number Placeholder 2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572000" y="3931920"/>
            <a:ext cx="3474720" cy="457200"/>
            <a:chOff x="4572000" y="3931920"/>
            <a:chExt cx="3474720" cy="457200"/>
          </a:xfrm>
        </p:grpSpPr>
        <p:sp>
          <p:nvSpPr>
            <p:cNvPr id="4" name="Rectangle 3"/>
            <p:cNvSpPr/>
            <p:nvPr/>
          </p:nvSpPr>
          <p:spPr bwMode="auto">
            <a:xfrm>
              <a:off x="4572000" y="393192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949440" y="393192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server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5532120" y="4160520"/>
              <a:ext cx="109728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oval" w="med" len="med"/>
              <a:tailEnd type="triangl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7086600" y="4160520"/>
              <a:ext cx="27432" cy="0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9569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Datagram Sockets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463040"/>
          </a:xfrm>
        </p:spPr>
        <p:txBody>
          <a:bodyPr/>
          <a:lstStyle/>
          <a:p>
            <a:r>
              <a:rPr lang="en-US" dirty="0"/>
              <a:t>Often used as a building block</a:t>
            </a:r>
          </a:p>
          <a:p>
            <a:pPr lvl="1"/>
            <a:r>
              <a:rPr lang="en-US" dirty="0"/>
              <a:t>No flow control, ordering, or reliability, so used less frequently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streaming media applications or DNS lookups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Create sockets:</a:t>
            </a:r>
          </a:p>
          <a:p>
            <a:pPr marL="1085850" lvl="2" indent="-457200">
              <a:buFont typeface="+mj-lt"/>
              <a:buAutoNum type="arabicParenR"/>
            </a:pPr>
            <a:endParaRPr lang="en-US" dirty="0"/>
          </a:p>
          <a:p>
            <a:pPr marL="1085850" lvl="2" indent="-457200">
              <a:buFont typeface="+mj-lt"/>
              <a:buAutoNum type="arabicParenR"/>
            </a:pPr>
            <a:endParaRPr lang="en-US" dirty="0"/>
          </a:p>
          <a:p>
            <a:pPr marL="1085850" lvl="2" indent="-457200">
              <a:buFont typeface="+mj-lt"/>
              <a:buAutoNum type="arabicParenR"/>
            </a:pPr>
            <a:endParaRPr lang="en-US" dirty="0"/>
          </a:p>
          <a:p>
            <a:pPr marL="1085850" lvl="2" indent="-457200">
              <a:buFont typeface="+mj-lt"/>
              <a:buAutoNum type="arabicParenR"/>
            </a:pPr>
            <a:endParaRPr lang="en-US" dirty="0"/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Communicate: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572000" y="3017520"/>
            <a:ext cx="3474720" cy="1554480"/>
            <a:chOff x="4572000" y="3017520"/>
            <a:chExt cx="3474720" cy="1554480"/>
          </a:xfrm>
        </p:grpSpPr>
        <p:sp>
          <p:nvSpPr>
            <p:cNvPr id="5" name="Rectangle 4"/>
            <p:cNvSpPr/>
            <p:nvPr/>
          </p:nvSpPr>
          <p:spPr bwMode="auto">
            <a:xfrm>
              <a:off x="6126480" y="41148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4572000" y="3566160"/>
              <a:ext cx="1097280" cy="457200"/>
              <a:chOff x="4572000" y="3566160"/>
              <a:chExt cx="1097280" cy="4572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4572000" y="356616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15" name="Straight Connector 14"/>
              <p:cNvCxnSpPr/>
              <p:nvPr/>
            </p:nvCxnSpPr>
            <p:spPr bwMode="auto">
              <a:xfrm>
                <a:off x="5532120" y="379476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  <p:grpSp>
          <p:nvGrpSpPr>
            <p:cNvPr id="41" name="Group 40"/>
            <p:cNvGrpSpPr/>
            <p:nvPr/>
          </p:nvGrpSpPr>
          <p:grpSpPr>
            <a:xfrm>
              <a:off x="6949440" y="3566160"/>
              <a:ext cx="1097280" cy="457200"/>
              <a:chOff x="6949440" y="3566160"/>
              <a:chExt cx="1097280" cy="45720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6949440" y="356616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7086600" y="379476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  <p:grpSp>
          <p:nvGrpSpPr>
            <p:cNvPr id="43" name="Group 42"/>
            <p:cNvGrpSpPr/>
            <p:nvPr/>
          </p:nvGrpSpPr>
          <p:grpSpPr>
            <a:xfrm>
              <a:off x="6126480" y="3017520"/>
              <a:ext cx="1097280" cy="457200"/>
              <a:chOff x="5943600" y="3017520"/>
              <a:chExt cx="1097280" cy="4572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5943600" y="301752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6080760" y="324612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</p:grpSp>
      <p:grpSp>
        <p:nvGrpSpPr>
          <p:cNvPr id="49" name="Group 48"/>
          <p:cNvGrpSpPr/>
          <p:nvPr/>
        </p:nvGrpSpPr>
        <p:grpSpPr>
          <a:xfrm>
            <a:off x="4572000" y="5120640"/>
            <a:ext cx="3474720" cy="1554480"/>
            <a:chOff x="4572000" y="5120640"/>
            <a:chExt cx="3474720" cy="155448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6126480" y="621792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host</a:t>
              </a: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4572000" y="5669280"/>
              <a:ext cx="1097280" cy="457200"/>
              <a:chOff x="4572000" y="5669280"/>
              <a:chExt cx="1097280" cy="457200"/>
            </a:xfrm>
          </p:grpSpPr>
          <p:sp>
            <p:nvSpPr>
              <p:cNvPr id="27" name="Rectangle 26"/>
              <p:cNvSpPr/>
              <p:nvPr/>
            </p:nvSpPr>
            <p:spPr bwMode="auto">
              <a:xfrm>
                <a:off x="4572000" y="566928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>
                <a:off x="5532120" y="589788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  <p:grpSp>
          <p:nvGrpSpPr>
            <p:cNvPr id="45" name="Group 44"/>
            <p:cNvGrpSpPr/>
            <p:nvPr/>
          </p:nvGrpSpPr>
          <p:grpSpPr>
            <a:xfrm>
              <a:off x="6949440" y="5669280"/>
              <a:ext cx="1097280" cy="457200"/>
              <a:chOff x="6949440" y="5669280"/>
              <a:chExt cx="1097280" cy="4572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6949440" y="566928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31" name="Straight Connector 30"/>
              <p:cNvCxnSpPr/>
              <p:nvPr/>
            </p:nvCxnSpPr>
            <p:spPr bwMode="auto">
              <a:xfrm>
                <a:off x="7086600" y="589788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  <p:grpSp>
          <p:nvGrpSpPr>
            <p:cNvPr id="46" name="Group 45"/>
            <p:cNvGrpSpPr/>
            <p:nvPr/>
          </p:nvGrpSpPr>
          <p:grpSpPr>
            <a:xfrm>
              <a:off x="6126480" y="5120640"/>
              <a:ext cx="1097280" cy="457200"/>
              <a:chOff x="5943600" y="5120640"/>
              <a:chExt cx="1097280" cy="457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5943600" y="512064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host</a:t>
                </a:r>
              </a:p>
            </p:txBody>
          </p:sp>
          <p:cxnSp>
            <p:nvCxnSpPr>
              <p:cNvPr id="33" name="Straight Connector 32"/>
              <p:cNvCxnSpPr/>
              <p:nvPr/>
            </p:nvCxnSpPr>
            <p:spPr bwMode="auto">
              <a:xfrm>
                <a:off x="6080760" y="5349240"/>
                <a:ext cx="27432" cy="0"/>
              </a:xfrm>
              <a:prstGeom prst="line">
                <a:avLst/>
              </a:prstGeom>
              <a:noFill/>
              <a:ln w="25400" cap="flat" cmpd="sng" algn="ctr">
                <a:solidFill>
                  <a:srgbClr val="FFC000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</p:grpSp>
        <p:sp>
          <p:nvSpPr>
            <p:cNvPr id="34" name="Rectangle 33"/>
            <p:cNvSpPr/>
            <p:nvPr/>
          </p:nvSpPr>
          <p:spPr bwMode="auto">
            <a:xfrm rot="-2160000">
              <a:off x="5610662" y="5319677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 rot="2160000">
              <a:off x="5827016" y="6024234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83680" y="566928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 flipV="1">
              <a:off x="5669280" y="5394960"/>
              <a:ext cx="36576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5669280" y="6126480"/>
              <a:ext cx="365760" cy="27432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6400800" y="5897880"/>
              <a:ext cx="54864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2160000">
              <a:off x="6025516" y="6327648"/>
              <a:ext cx="0" cy="146304"/>
            </a:xfrm>
            <a:prstGeom prst="line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Slide Number Placeholder 5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3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Sockets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Berkeley sockets originated in 4.2BSD Unix (1983)</a:t>
            </a:r>
          </a:p>
          <a:p>
            <a:pPr lvl="1"/>
            <a:r>
              <a:rPr lang="en-US" dirty="0"/>
              <a:t>It is the standard API for network programming</a:t>
            </a:r>
          </a:p>
          <a:p>
            <a:pPr lvl="2"/>
            <a:r>
              <a:rPr lang="en-US" dirty="0"/>
              <a:t>Available on most OSs</a:t>
            </a:r>
          </a:p>
          <a:p>
            <a:pPr lvl="1"/>
            <a:r>
              <a:rPr lang="en-US" dirty="0"/>
              <a:t>Written in C</a:t>
            </a:r>
          </a:p>
          <a:p>
            <a:pPr lvl="3"/>
            <a:endParaRPr lang="en-US" dirty="0"/>
          </a:p>
          <a:p>
            <a:r>
              <a:rPr lang="en-US" dirty="0"/>
              <a:t>POSIX Socket API</a:t>
            </a:r>
          </a:p>
          <a:p>
            <a:pPr lvl="1"/>
            <a:r>
              <a:rPr lang="en-US" dirty="0"/>
              <a:t>A slight update of the Berkeley sockets API</a:t>
            </a:r>
          </a:p>
          <a:p>
            <a:pPr lvl="2"/>
            <a:r>
              <a:rPr lang="en-US" dirty="0"/>
              <a:t>A few functions were deprecated or replaced</a:t>
            </a:r>
          </a:p>
          <a:p>
            <a:pPr lvl="2"/>
            <a:r>
              <a:rPr lang="en-US" dirty="0"/>
              <a:t>Better support for multi-threading was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7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4439</TotalTime>
  <Words>2360</Words>
  <Application>Microsoft Macintosh PowerPoint</Application>
  <PresentationFormat>On-screen Show (4:3)</PresentationFormat>
  <Paragraphs>425</Paragraphs>
  <Slides>24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IP Addresses, DNS CSE 333 Spring 2020</vt:lpstr>
      <vt:lpstr>Lecture Outline</vt:lpstr>
      <vt:lpstr>Files and File Descriptors</vt:lpstr>
      <vt:lpstr>Networks and Sockets</vt:lpstr>
      <vt:lpstr>File Descriptor Table</vt:lpstr>
      <vt:lpstr>Types of Sockets</vt:lpstr>
      <vt:lpstr>Stream Sockets</vt:lpstr>
      <vt:lpstr>Datagram Sockets</vt:lpstr>
      <vt:lpstr>The Sockets API</vt:lpstr>
      <vt:lpstr>Socket API: Client TCP Connection</vt:lpstr>
      <vt:lpstr>Step 1: Figure Out IP Address and Port</vt:lpstr>
      <vt:lpstr>IPv4 Network Addresses</vt:lpstr>
      <vt:lpstr>IPv6 Network Addresses</vt:lpstr>
      <vt:lpstr>Linux Socket Addresses</vt:lpstr>
      <vt:lpstr>IPv4 Address Structures</vt:lpstr>
      <vt:lpstr>Peer Instruction Question</vt:lpstr>
      <vt:lpstr>IPv6 Address Structures</vt:lpstr>
      <vt:lpstr>Generic Address Structures</vt:lpstr>
      <vt:lpstr>Address Conversion</vt:lpstr>
      <vt:lpstr>Address Conversion</vt:lpstr>
      <vt:lpstr>Domain Name System</vt:lpstr>
      <vt:lpstr>DNS Hierarchy</vt:lpstr>
      <vt:lpstr>Resolving DNS Names</vt:lpstr>
      <vt:lpstr>getaddrinfo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Programming I CSE 333 Spring 2018</dc:title>
  <dc:creator>Justin Hsia</dc:creator>
  <cp:lastModifiedBy>Hal Perkins</cp:lastModifiedBy>
  <cp:revision>102</cp:revision>
  <cp:lastPrinted>2018-07-31T20:49:24Z</cp:lastPrinted>
  <dcterms:created xsi:type="dcterms:W3CDTF">2018-05-12T01:03:49Z</dcterms:created>
  <dcterms:modified xsi:type="dcterms:W3CDTF">2020-05-18T00:20:45Z</dcterms:modified>
</cp:coreProperties>
</file>