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8" r:id="rId3"/>
    <p:sldId id="288" r:id="rId4"/>
    <p:sldId id="287" r:id="rId5"/>
    <p:sldId id="259" r:id="rId6"/>
    <p:sldId id="284" r:id="rId7"/>
    <p:sldId id="260" r:id="rId8"/>
    <p:sldId id="261" r:id="rId9"/>
    <p:sldId id="262" r:id="rId10"/>
    <p:sldId id="266" r:id="rId11"/>
    <p:sldId id="263" r:id="rId12"/>
    <p:sldId id="264" r:id="rId13"/>
    <p:sldId id="265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5" r:id="rId22"/>
    <p:sldId id="285" r:id="rId23"/>
    <p:sldId id="276" r:id="rId24"/>
    <p:sldId id="277" r:id="rId25"/>
    <p:sldId id="279" r:id="rId26"/>
    <p:sldId id="280" r:id="rId27"/>
    <p:sldId id="281" r:id="rId28"/>
    <p:sldId id="282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4B2A85"/>
    <a:srgbClr val="5A5A5A"/>
    <a:srgbClr val="669900"/>
    <a:srgbClr val="E2661A"/>
    <a:srgbClr val="D94B7B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43" autoAdjust="0"/>
    <p:restoredTop sz="88970" autoAdjust="0"/>
  </p:normalViewPr>
  <p:slideViewPr>
    <p:cSldViewPr snapToGrid="0">
      <p:cViewPr varScale="1">
        <p:scale>
          <a:sx n="72" d="100"/>
          <a:sy n="72" d="100"/>
        </p:scale>
        <p:origin x="200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8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5"/>
            <a:ext cx="2971800" cy="4587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5"/>
            <a:ext cx="2971800" cy="4587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r>
              <a:rPr lang="en-US" dirty="0"/>
              <a:t>18-</a:t>
            </a:r>
            <a:fld id="{5C754A96-4958-418B-86ED-C651D0C917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95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FD478FB6-71E4-4772-B45B-3D058B3E4309}" type="datetimeFigureOut">
              <a:rPr lang="en-US" smtClean="0"/>
              <a:t>5/5/20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5"/>
            <a:ext cx="2971800" cy="4587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5"/>
            <a:ext cx="2971800" cy="4587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0FBFC04-FF1A-4B0C-9F59-ABED590B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9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20sp – did this before smart pointers because inheritance is used extensively in hw3 code, but smart pointers aren’t needed for the most part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BFC04-FF1A-4B0C-9F59-ABED590B30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82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20sp – did this before smart pointers because inheritance is used extensively in hw3 code, but smart pointers aren’t needed for the most part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BFC04-FF1A-4B0C-9F59-ABED590B30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11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GOOG – Google</a:t>
            </a:r>
          </a:p>
          <a:p>
            <a:r>
              <a:rPr lang="en-US" dirty="0"/>
              <a:t>INTC – Intel</a:t>
            </a:r>
            <a:r>
              <a:rPr lang="en-US" baseline="0" dirty="0"/>
              <a:t>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BFC04-FF1A-4B0C-9F59-ABED590B30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41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18">
              <a:defRPr/>
            </a:pPr>
            <a:r>
              <a:rPr lang="en-US" dirty="0"/>
              <a:t>optional:</a:t>
            </a:r>
            <a:r>
              <a:rPr lang="en-US" baseline="0" dirty="0"/>
              <a:t>  show useassets.cc for more example code with </a:t>
            </a:r>
            <a:r>
              <a:rPr lang="en-US" baseline="0" dirty="0" err="1"/>
              <a:t>unique_ptr</a:t>
            </a:r>
            <a:r>
              <a:rPr lang="en-US" baseline="0" dirty="0"/>
              <a:t>&lt;&gt;.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BFC04-FF1A-4B0C-9F59-ABED590B30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38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BFC04-FF1A-4B0C-9F59-ABED590B30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58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18">
              <a:defRPr/>
            </a:pPr>
            <a:r>
              <a:rPr lang="en-US" dirty="0"/>
              <a:t>override (C++11) is similar to (@override in Java)</a:t>
            </a:r>
          </a:p>
          <a:p>
            <a:pPr defTabSz="914318">
              <a:defRPr/>
            </a:pPr>
            <a:endParaRPr lang="en-US" dirty="0"/>
          </a:p>
          <a:p>
            <a:pPr defTabSz="914318">
              <a:defRPr/>
            </a:pPr>
            <a:r>
              <a:rPr lang="en-US" dirty="0"/>
              <a:t>Walk through code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inherit.tar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BFC04-FF1A-4B0C-9F59-ABED590B30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37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Which </a:t>
            </a:r>
            <a:r>
              <a:rPr lang="en-US" dirty="0" err="1"/>
              <a:t>GetMarketValue</a:t>
            </a:r>
            <a:r>
              <a:rPr lang="en-US" dirty="0"/>
              <a:t>() gets called in </a:t>
            </a:r>
            <a:r>
              <a:rPr lang="en-US" dirty="0" err="1"/>
              <a:t>DividendStock</a:t>
            </a:r>
            <a:r>
              <a:rPr lang="en-US" dirty="0"/>
              <a:t>::</a:t>
            </a:r>
            <a:r>
              <a:rPr lang="en-US" dirty="0" err="1"/>
              <a:t>GetProfit</a:t>
            </a:r>
            <a:r>
              <a:rPr lang="en-US" dirty="0"/>
              <a:t>()?</a:t>
            </a:r>
          </a:p>
          <a:p>
            <a:r>
              <a:rPr lang="en-US" dirty="0" err="1"/>
              <a:t>DividendStock</a:t>
            </a:r>
            <a:r>
              <a:rPr lang="en-US" dirty="0"/>
              <a:t>::</a:t>
            </a:r>
            <a:r>
              <a:rPr lang="en-US" dirty="0" err="1"/>
              <a:t>GetMarketValue</a:t>
            </a:r>
            <a:r>
              <a:rPr lang="en-US" dirty="0"/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BFC04-FF1A-4B0C-9F59-ABED590B30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53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BFC04-FF1A-4B0C-9F59-ABED590B30D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2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2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317BA16F-8114-47A3-84DE-8276A5C1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7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317BA16F-8114-47A3-84DE-8276A5C1847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9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0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3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317BA16F-8114-47A3-84DE-8276A5C184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42494" y="27429"/>
            <a:ext cx="145905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L18:  C++ Inheritance I</a:t>
            </a:r>
          </a:p>
        </p:txBody>
      </p:sp>
    </p:spTree>
    <p:extLst>
      <p:ext uri="{BB962C8B-B14F-4D97-AF65-F5344CB8AC3E}">
        <p14:creationId xmlns:p14="http://schemas.microsoft.com/office/powerpoint/2010/main" val="166753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pollev.com/justinh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slideLayout" Target="../slideLayouts/slideLayout4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8" Type="http://schemas.openxmlformats.org/officeDocument/2006/relationships/tags" Target="../tags/tag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C++ Inheritance I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</a:t>
            </a:r>
            <a:r>
              <a:rPr lang="en-US" sz="2800" b="0">
                <a:ea typeface="CMU Bright" panose="02000603000000000000" pitchFamily="2" charset="0"/>
              </a:rPr>
              <a:t>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1473439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Mean the same things.  You’ll hear both.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465456"/>
              </p:ext>
            </p:extLst>
          </p:nvPr>
        </p:nvGraphicFramePr>
        <p:xfrm>
          <a:off x="1828800" y="1397000"/>
          <a:ext cx="54864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Java</a:t>
                      </a:r>
                    </a:p>
                  </a:txBody>
                  <a:tcPr marT="91440" marB="91440"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C++</a:t>
                      </a:r>
                    </a:p>
                  </a:txBody>
                  <a:tcPr marT="91440" marB="91440"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Superclass</a:t>
                      </a: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Base Class</a:t>
                      </a:r>
                    </a:p>
                  </a:txBody>
                  <a:tcPr marT="91440" marB="914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Subclass</a:t>
                      </a: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Derived</a:t>
                      </a:r>
                      <a:r>
                        <a:rPr lang="en-US" sz="2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Class</a:t>
                      </a:r>
                      <a:endParaRPr lang="en-US" sz="28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marT="91440" marB="914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43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With Inheritance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002904"/>
              </p:ext>
            </p:extLst>
          </p:nvPr>
        </p:nvGraphicFramePr>
        <p:xfrm>
          <a:off x="457200" y="2560320"/>
          <a:ext cx="219456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Stock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symbol_</a:t>
                      </a:r>
                    </a:p>
                    <a:p>
                      <a:pPr algn="ctr"/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total_shares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total_cost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current_price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GetProfit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797641"/>
              </p:ext>
            </p:extLst>
          </p:nvPr>
        </p:nvGraphicFramePr>
        <p:xfrm>
          <a:off x="6309360" y="2926080"/>
          <a:ext cx="219456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Cash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amount_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102038"/>
              </p:ext>
            </p:extLst>
          </p:nvPr>
        </p:nvGraphicFramePr>
        <p:xfrm>
          <a:off x="3383280" y="3931920"/>
          <a:ext cx="2194560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DividendStock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total_shares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current_price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dividends_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GetProfit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653133"/>
              </p:ext>
            </p:extLst>
          </p:nvPr>
        </p:nvGraphicFramePr>
        <p:xfrm>
          <a:off x="3383280" y="1188720"/>
          <a:ext cx="2194560" cy="149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Asset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(abstract)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GetProfit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 flipH="1">
            <a:off x="2651760" y="2682240"/>
            <a:ext cx="731521" cy="46420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577842" y="2693977"/>
            <a:ext cx="731520" cy="46634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651760" y="3672840"/>
            <a:ext cx="731520" cy="46634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35499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 Java:  Access Modifiers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516188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: 	visible to all other classes</a:t>
            </a:r>
          </a:p>
          <a:p>
            <a:pPr>
              <a:tabLst>
                <a:tab pos="2516188" algn="l"/>
              </a:tabLst>
            </a:pP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:	visible to current class and its </a:t>
            </a:r>
            <a:r>
              <a:rPr lang="en-US" i="1" dirty="0"/>
              <a:t>derived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	classes</a:t>
            </a:r>
          </a:p>
          <a:p>
            <a:pPr>
              <a:tabLst>
                <a:tab pos="2516188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: 	visible only to the current class</a:t>
            </a:r>
          </a:p>
          <a:p>
            <a:pPr>
              <a:tabLst>
                <a:tab pos="2516188" algn="l"/>
              </a:tabLst>
            </a:pPr>
            <a:endParaRPr lang="en-US" dirty="0"/>
          </a:p>
          <a:p>
            <a:pPr>
              <a:tabLst>
                <a:tab pos="2516188" algn="l"/>
              </a:tabLst>
            </a:pPr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 for class members only when</a:t>
            </a:r>
          </a:p>
          <a:p>
            <a:pPr lvl="1">
              <a:tabLst>
                <a:tab pos="2516188" algn="l"/>
              </a:tabLst>
            </a:pPr>
            <a:r>
              <a:rPr lang="en-US" dirty="0"/>
              <a:t>Class is designed to be extended by subclasses</a:t>
            </a:r>
          </a:p>
          <a:p>
            <a:pPr lvl="1">
              <a:tabLst>
                <a:tab pos="2516188" algn="l"/>
              </a:tabLst>
            </a:pPr>
            <a:r>
              <a:rPr lang="en-US" dirty="0"/>
              <a:t>Subclasses must have access but clients should not be allowed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3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derivation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Comma-separated list of classes to inherit from: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Focus on </a:t>
            </a:r>
            <a:r>
              <a:rPr lang="en-US" dirty="0">
                <a:solidFill>
                  <a:srgbClr val="0066FF"/>
                </a:solidFill>
              </a:rPr>
              <a:t>single inheritance</a:t>
            </a:r>
            <a:r>
              <a:rPr lang="en-US" dirty="0"/>
              <a:t>, but </a:t>
            </a:r>
            <a:r>
              <a:rPr lang="en-US" i="1" dirty="0"/>
              <a:t>multiple inheritance</a:t>
            </a:r>
            <a:r>
              <a:rPr lang="en-US" dirty="0"/>
              <a:t> possible</a:t>
            </a:r>
          </a:p>
          <a:p>
            <a:pPr lvl="3"/>
            <a:endParaRPr lang="en-US" dirty="0"/>
          </a:p>
          <a:p>
            <a:r>
              <a:rPr lang="en-US" dirty="0"/>
              <a:t>Almost always you will want </a:t>
            </a:r>
            <a:r>
              <a:rPr lang="en-US" dirty="0">
                <a:solidFill>
                  <a:srgbClr val="0066FF"/>
                </a:solidFill>
              </a:rPr>
              <a:t>public inheritance</a:t>
            </a:r>
          </a:p>
          <a:p>
            <a:pPr lvl="1"/>
            <a:r>
              <a:rPr lang="en-US" dirty="0"/>
              <a:t>Acts like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dirty="0"/>
              <a:t> does in Java</a:t>
            </a:r>
          </a:p>
          <a:p>
            <a:pPr lvl="1"/>
            <a:r>
              <a:rPr lang="en-US" dirty="0"/>
              <a:t>Any member that is non-private in the base class is the same in the derived class; both </a:t>
            </a:r>
            <a:r>
              <a:rPr lang="en-US" i="1" dirty="0"/>
              <a:t>interface and implementation inheritance</a:t>
            </a:r>
          </a:p>
          <a:p>
            <a:pPr lvl="2"/>
            <a:r>
              <a:rPr lang="en-US" dirty="0"/>
              <a:t>Except that constructors, destructors, copy constructor, and assignment operator are </a:t>
            </a:r>
            <a:r>
              <a:rPr lang="en-US" i="1" dirty="0"/>
              <a:t>never</a:t>
            </a:r>
            <a:r>
              <a:rPr lang="en-US" dirty="0"/>
              <a:t> inherited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828800" y="1920240"/>
            <a:ext cx="5486400" cy="118872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BaseClass.h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lvl="1"/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79423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Stocks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  <a:tabLst>
                <a:tab pos="2112963" algn="l"/>
                <a:tab pos="4968875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66FF"/>
                </a:solidFill>
              </a:rPr>
              <a:t>BASE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>
                <a:solidFill>
                  <a:srgbClr val="0066FF"/>
                </a:solidFill>
              </a:rPr>
              <a:t>DERIVED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979353"/>
              </p:ext>
            </p:extLst>
          </p:nvPr>
        </p:nvGraphicFramePr>
        <p:xfrm>
          <a:off x="1920240" y="1490472"/>
          <a:ext cx="219456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Stock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symbol_</a:t>
                      </a:r>
                    </a:p>
                    <a:p>
                      <a:pPr algn="ctr"/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total_shares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total_cost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current_price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GetProfit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039602"/>
              </p:ext>
            </p:extLst>
          </p:nvPr>
        </p:nvGraphicFramePr>
        <p:xfrm>
          <a:off x="5029200" y="1371600"/>
          <a:ext cx="2194560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DividendStock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total_shares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current_price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dividends_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GetProfit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50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Stocks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derived class: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Inherits</a:t>
            </a:r>
            <a:r>
              <a:rPr lang="en-US" dirty="0"/>
              <a:t> the behavior and state (specification) of the base class</a:t>
            </a:r>
          </a:p>
          <a:p>
            <a:pPr lvl="1"/>
            <a:r>
              <a:rPr lang="en-US" b="1" dirty="0">
                <a:solidFill>
                  <a:srgbClr val="FFC000"/>
                </a:solidFill>
              </a:rPr>
              <a:t>Overrides</a:t>
            </a:r>
            <a:r>
              <a:rPr lang="en-US" dirty="0"/>
              <a:t> some of the base class’ member functions (opt.)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Extends</a:t>
            </a:r>
            <a:r>
              <a:rPr lang="en-US" dirty="0"/>
              <a:t> the base class with new member functions, variables (opt.)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59210"/>
              </p:ext>
            </p:extLst>
          </p:nvPr>
        </p:nvGraphicFramePr>
        <p:xfrm>
          <a:off x="1097280" y="1490472"/>
          <a:ext cx="219456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Stock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symbol_</a:t>
                      </a:r>
                    </a:p>
                    <a:p>
                      <a:pPr algn="ctr"/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total_shares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total_cost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current_price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GetProfit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839086"/>
              </p:ext>
            </p:extLst>
          </p:nvPr>
        </p:nvGraphicFramePr>
        <p:xfrm>
          <a:off x="3931920" y="1472184"/>
          <a:ext cx="4114800" cy="226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 rowSpan="3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DividendStock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dividends_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ctr"/>
                      <a:r>
                        <a:rPr lang="en-US" sz="1600" b="1" dirty="0" err="1">
                          <a:solidFill>
                            <a:srgbClr val="FFC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b="1" dirty="0">
                          <a:solidFill>
                            <a:srgbClr val="FFC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b="1" dirty="0" err="1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GetProfit</a:t>
                      </a:r>
                      <a:r>
                        <a:rPr lang="en-US" sz="1600" b="1" dirty="0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b="1" dirty="0" err="1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GetCost</a:t>
                      </a:r>
                      <a:r>
                        <a:rPr lang="en-US" sz="1600" b="1" dirty="0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PayDividend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678921"/>
              </p:ext>
            </p:extLst>
          </p:nvPr>
        </p:nvGraphicFramePr>
        <p:xfrm>
          <a:off x="4023360" y="1733804"/>
          <a:ext cx="173736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Stock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symbol_</a:t>
                      </a:r>
                    </a:p>
                    <a:p>
                      <a:pPr algn="ctr"/>
                      <a:r>
                        <a:rPr lang="en-US" sz="1200" b="1" dirty="0" err="1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total_shares</a:t>
                      </a:r>
                      <a:r>
                        <a:rPr lang="en-US" sz="1200" b="1" dirty="0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200" b="1" dirty="0" err="1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total_cost</a:t>
                      </a:r>
                      <a:r>
                        <a:rPr lang="en-US" sz="1200" b="1" dirty="0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200" b="1" dirty="0" err="1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current_price</a:t>
                      </a:r>
                      <a:r>
                        <a:rPr lang="en-US" sz="1200" b="1" dirty="0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200" dirty="0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200" dirty="0" err="1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GetProfit</a:t>
                      </a:r>
                      <a:r>
                        <a:rPr lang="en-US" sz="1200" dirty="0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200" dirty="0" err="1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GetCost</a:t>
                      </a:r>
                      <a:r>
                        <a:rPr lang="en-US" sz="1200" dirty="0">
                          <a:solidFill>
                            <a:srgbClr val="00B0F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 flipH="1">
            <a:off x="5423925" y="2868149"/>
            <a:ext cx="800810" cy="266937"/>
          </a:xfrm>
          <a:prstGeom prst="straightConnector1">
            <a:avLst/>
          </a:prstGeom>
          <a:noFill/>
          <a:ln w="28575" cap="flat" cmpd="sng" algn="ctr">
            <a:solidFill>
              <a:srgbClr val="00B0F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5310335" y="3080675"/>
            <a:ext cx="1032723" cy="258873"/>
          </a:xfrm>
          <a:prstGeom prst="straightConnector1">
            <a:avLst/>
          </a:prstGeom>
          <a:noFill/>
          <a:ln w="28575" cap="flat" cmpd="sng" algn="ctr">
            <a:solidFill>
              <a:srgbClr val="00B0F0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02927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 Java: Dynamic Dispatch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25944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Usually, when a derived function is available for an object, we want the derived function to be invoked</a:t>
            </a:r>
          </a:p>
          <a:p>
            <a:pPr lvl="1"/>
            <a:r>
              <a:rPr lang="en-US" dirty="0"/>
              <a:t>This requires a </a:t>
            </a:r>
            <a:r>
              <a:rPr lang="en-US" i="1" u="sng" dirty="0"/>
              <a:t>run time</a:t>
            </a:r>
            <a:r>
              <a:rPr lang="en-US" dirty="0"/>
              <a:t> decision of what code to invoke</a:t>
            </a:r>
          </a:p>
          <a:p>
            <a:pPr lvl="1"/>
            <a:r>
              <a:rPr lang="en-US" dirty="0"/>
              <a:t>This is similar to Java</a:t>
            </a:r>
          </a:p>
          <a:p>
            <a:pPr lvl="3"/>
            <a:endParaRPr lang="en-US" dirty="0"/>
          </a:p>
          <a:p>
            <a:r>
              <a:rPr lang="en-US" dirty="0"/>
              <a:t>A member function invoked on an object should be the </a:t>
            </a:r>
            <a:r>
              <a:rPr lang="en-US" i="1" dirty="0"/>
              <a:t>most-derived function </a:t>
            </a:r>
            <a:r>
              <a:rPr lang="en-US" dirty="0"/>
              <a:t>accessible to the object’s visible type</a:t>
            </a:r>
          </a:p>
          <a:p>
            <a:pPr lvl="1"/>
            <a:r>
              <a:rPr lang="en-US" dirty="0"/>
              <a:t>Can determine what to invoke from the </a:t>
            </a:r>
            <a:r>
              <a:rPr lang="en-US" i="1" dirty="0"/>
              <a:t>object</a:t>
            </a:r>
            <a:r>
              <a:rPr lang="en-US" dirty="0"/>
              <a:t> itself</a:t>
            </a:r>
          </a:p>
          <a:p>
            <a:pPr lvl="1"/>
            <a:endParaRPr lang="en-US" dirty="0"/>
          </a:p>
          <a:p>
            <a:r>
              <a:rPr lang="en-US" dirty="0"/>
              <a:t>Example: </a:t>
            </a:r>
            <a:r>
              <a:rPr lang="en-US" dirty="0" err="1"/>
              <a:t>PrintStock</a:t>
            </a:r>
            <a:r>
              <a:rPr lang="en-US" dirty="0"/>
              <a:t>(Stock *s) { s-&gt;Print() }</a:t>
            </a:r>
          </a:p>
          <a:p>
            <a:pPr lvl="1"/>
            <a:r>
              <a:rPr lang="en-US" dirty="0"/>
              <a:t>Calls Print() function appropriate to Stock, </a:t>
            </a:r>
            <a:r>
              <a:rPr lang="en-US" dirty="0" err="1"/>
              <a:t>DividendStock</a:t>
            </a:r>
            <a:r>
              <a:rPr lang="en-US" dirty="0"/>
              <a:t>, etc. without knowing the exact class of *s, other than it is some sort of Stock</a:t>
            </a:r>
          </a:p>
          <a:p>
            <a:pPr lvl="1"/>
            <a:r>
              <a:rPr lang="en-US" dirty="0"/>
              <a:t>So the Stock (</a:t>
            </a:r>
            <a:r>
              <a:rPr lang="en-US" dirty="0" err="1"/>
              <a:t>DividendStock</a:t>
            </a:r>
            <a:r>
              <a:rPr lang="en-US" dirty="0"/>
              <a:t>, etc.) object </a:t>
            </a:r>
            <a:r>
              <a:rPr lang="en-US" i="1" dirty="0"/>
              <a:t>itself</a:t>
            </a:r>
            <a:r>
              <a:rPr lang="en-US" dirty="0"/>
              <a:t> has to carry some sort of information that can be used to decide which Print() to call</a:t>
            </a:r>
          </a:p>
          <a:p>
            <a:pPr lvl="1"/>
            <a:r>
              <a:rPr lang="en-US" dirty="0"/>
              <a:t>(see inherit-design/</a:t>
            </a:r>
            <a:r>
              <a:rPr lang="en-US" dirty="0" err="1"/>
              <a:t>useasssets.cc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9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Requesting Dynamic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474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Prefix the member function declaration with the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keyword</a:t>
            </a:r>
          </a:p>
          <a:p>
            <a:pPr lvl="1"/>
            <a:r>
              <a:rPr lang="en-US" dirty="0"/>
              <a:t>Derived/child functions don’t need to repeat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/>
              <a:t>, but was traditionally good style to do so</a:t>
            </a:r>
          </a:p>
          <a:p>
            <a:pPr lvl="1"/>
            <a:r>
              <a:rPr lang="en-US" dirty="0"/>
              <a:t>This is how method calls work in Java (no virtual keyword needed)</a:t>
            </a:r>
          </a:p>
          <a:p>
            <a:pPr lvl="1"/>
            <a:r>
              <a:rPr lang="en-US" dirty="0"/>
              <a:t>You almost always want functions to be virtual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r>
              <a:rPr lang="en-US" dirty="0"/>
              <a:t> keyword (C++11)</a:t>
            </a:r>
          </a:p>
          <a:p>
            <a:pPr lvl="1"/>
            <a:r>
              <a:rPr lang="en-US" dirty="0"/>
              <a:t>Tells compiler this method should be overriding an inherited virtual function – </a:t>
            </a:r>
            <a:r>
              <a:rPr lang="en-US" i="1" dirty="0">
                <a:solidFill>
                  <a:srgbClr val="FF0000"/>
                </a:solidFill>
              </a:rPr>
              <a:t>always</a:t>
            </a:r>
            <a:r>
              <a:rPr lang="en-US" dirty="0"/>
              <a:t> use if available</a:t>
            </a:r>
          </a:p>
          <a:p>
            <a:pPr lvl="1"/>
            <a:r>
              <a:rPr lang="en-US" dirty="0"/>
              <a:t>Prevents overloading vs. overriding bugs</a:t>
            </a:r>
          </a:p>
          <a:p>
            <a:r>
              <a:rPr lang="en-US" dirty="0"/>
              <a:t>Both of these are technically </a:t>
            </a:r>
            <a:r>
              <a:rPr lang="en-US" i="1" dirty="0"/>
              <a:t>optional</a:t>
            </a:r>
            <a:r>
              <a:rPr lang="en-US" dirty="0"/>
              <a:t> in derived classes</a:t>
            </a:r>
          </a:p>
          <a:p>
            <a:pPr lvl="1"/>
            <a:r>
              <a:rPr lang="en-US" dirty="0"/>
              <a:t>A virtual function is virtual in all subclasses as well</a:t>
            </a:r>
          </a:p>
          <a:p>
            <a:pPr lvl="1"/>
            <a:r>
              <a:rPr lang="en-US" dirty="0"/>
              <a:t>Be consistent and follow local conventions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0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Dispatch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When a member function is invoked on an object: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most-derived function</a:t>
            </a:r>
            <a:r>
              <a:rPr lang="en-US" dirty="0"/>
              <a:t> accessible to the object’s visible type is invoked (decided at </a:t>
            </a:r>
            <a:r>
              <a:rPr lang="en-US" u="sng" dirty="0"/>
              <a:t>run time</a:t>
            </a:r>
            <a:r>
              <a:rPr lang="en-US" dirty="0"/>
              <a:t> based on actual type of the object)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926080"/>
            <a:ext cx="7315200" cy="1828800"/>
          </a:xfrm>
          <a:prstGeom prst="roundRect">
            <a:avLst>
              <a:gd name="adj" fmla="val 378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DividendStock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get_shares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get_share_price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+ dividends_;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"</a:t>
            </a:r>
            <a:r>
              <a:rPr lang="en-US" sz="1600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DividendStock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"::</a:t>
            </a:r>
            <a:r>
              <a:rPr lang="en-US" sz="1600" b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GetProfit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inherited</a:t>
            </a:r>
          </a:p>
          <a:p>
            <a:pPr marL="0" lvl="1"/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1600" b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– </a:t>
            </a:r>
            <a:r>
              <a:rPr lang="en-US" sz="1600" b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GetCost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0" lvl="1"/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really Stock::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GetProfit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16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914400" y="4937760"/>
            <a:ext cx="7315200" cy="1828800"/>
          </a:xfrm>
          <a:prstGeom prst="roundRect">
            <a:avLst>
              <a:gd name="adj" fmla="val 378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Stock::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get_shares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get_share_price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Stock::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GetProfit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–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GetCost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03520" y="435477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DividendStock.cc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03520" y="636645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Stock.cc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62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Dispatch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19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1371599"/>
            <a:ext cx="7863840" cy="4297680"/>
          </a:xfrm>
          <a:prstGeom prst="roundRect">
            <a:avLst>
              <a:gd name="adj" fmla="val 320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Stock.h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DividendStock.h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600" i="1" dirty="0">
              <a:solidFill>
                <a:srgbClr val="D94B7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DividendStock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dividend();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DividendStock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ds = &amp;dividend;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Stock*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 = &amp;dividend;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why is this allowed?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DividendStock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ds-&gt;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DividendStock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s-&gt;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invokes Stock::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GetProfit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since that method is inherited.  // Stock::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GetProfit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invokes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DividendStock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b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since that is the most-derived accessible function.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s-&gt;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GetProfit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10334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Congratulations!  We’re half-way through the quarter!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New exercise out Monday – simple wordcount using STL map – print words alphabetically with their frequencies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hw3 due a week from Thursday night, 5/14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 bit more demo today before we start on subclasses</a:t>
            </a:r>
          </a:p>
          <a:p>
            <a:pPr lvl="3"/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Sections this week: how to debug disk files and other hw3 things + more!</a:t>
            </a:r>
          </a:p>
          <a:p>
            <a:pPr lvl="1"/>
            <a:r>
              <a:rPr lang="en-US" dirty="0"/>
              <a:t>Be there!!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Most-Derived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20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600"/>
            <a:ext cx="4480560" cy="3749040"/>
          </a:xfrm>
          <a:prstGeom prst="roundRect">
            <a:avLst>
              <a:gd name="adj" fmla="val 3143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Foo will use dynamic dispatch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B::Foo overrides A::Foo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 inherits B::Foo()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5120640" y="2103120"/>
            <a:ext cx="3566160" cy="2286000"/>
          </a:xfrm>
          <a:prstGeom prst="roundRect">
            <a:avLst>
              <a:gd name="adj" fmla="val 387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&amp;c;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Whose Foo() is called?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989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Whose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called?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2"/>
              </a:rPr>
              <a:t>http://PollEv.com/justinh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lvl="1" indent="0">
              <a:buNone/>
              <a:tabLst>
                <a:tab pos="460375" algn="l"/>
                <a:tab pos="1374775" algn="l"/>
              </a:tabLst>
            </a:pPr>
            <a:r>
              <a:rPr lang="en-US" sz="2600" dirty="0"/>
              <a:t>	</a:t>
            </a:r>
            <a:r>
              <a:rPr lang="en-US" sz="2600" b="1" dirty="0"/>
              <a:t>Q1	Q2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 </a:t>
            </a:r>
            <a:r>
              <a:rPr lang="en-US" b="1" dirty="0">
                <a:solidFill>
                  <a:srgbClr val="FF9900"/>
                </a:solidFill>
              </a:rPr>
              <a:t>A	 B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 </a:t>
            </a:r>
            <a:r>
              <a:rPr lang="en-US" b="1" dirty="0">
                <a:solidFill>
                  <a:srgbClr val="00B050"/>
                </a:solidFill>
              </a:rPr>
              <a:t>A	 D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 </a:t>
            </a:r>
            <a:r>
              <a:rPr lang="en-US" b="1" dirty="0">
                <a:solidFill>
                  <a:srgbClr val="FF3399"/>
                </a:solidFill>
              </a:rPr>
              <a:t>B	 B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 </a:t>
            </a:r>
            <a:r>
              <a:rPr lang="en-US" b="1" dirty="0">
                <a:solidFill>
                  <a:srgbClr val="00B0F0"/>
                </a:solidFill>
              </a:rPr>
              <a:t>B	 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0" y="1371600"/>
            <a:ext cx="3291840" cy="5212080"/>
          </a:xfrm>
          <a:prstGeom prst="roundRect">
            <a:avLst>
              <a:gd name="adj" fmla="val 2386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926080" y="2560320"/>
            <a:ext cx="2377440" cy="3657600"/>
          </a:xfrm>
          <a:prstGeom prst="roundRect">
            <a:avLst>
              <a:gd name="adj" fmla="val 359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Q1: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&amp;c;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Q2: 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&amp;e;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97696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Turn!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called?</a:t>
            </a:r>
          </a:p>
          <a:p>
            <a:pPr lvl="1"/>
            <a:endParaRPr lang="en-US" dirty="0"/>
          </a:p>
          <a:p>
            <a:pPr marL="0" lvl="1" indent="0">
              <a:buNone/>
              <a:tabLst>
                <a:tab pos="460375" algn="l"/>
                <a:tab pos="1374775" algn="l"/>
              </a:tabLst>
            </a:pPr>
            <a:r>
              <a:rPr lang="en-US" sz="2600" dirty="0"/>
              <a:t>	</a:t>
            </a:r>
            <a:r>
              <a:rPr lang="en-US" sz="2600" b="1" dirty="0"/>
              <a:t>Q1	Q2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/>
              <a:t>	 </a:t>
            </a:r>
            <a:r>
              <a:rPr lang="en-US" b="1" dirty="0">
                <a:solidFill>
                  <a:srgbClr val="FF9900"/>
                </a:solidFill>
              </a:rPr>
              <a:t>A	 A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/>
              <a:t>	 </a:t>
            </a:r>
            <a:r>
              <a:rPr lang="en-US" b="1" dirty="0">
                <a:solidFill>
                  <a:srgbClr val="FF3399"/>
                </a:solidFill>
              </a:rPr>
              <a:t>B	 B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/>
              <a:t>	 </a:t>
            </a:r>
            <a:r>
              <a:rPr lang="en-US" b="1" dirty="0">
                <a:solidFill>
                  <a:srgbClr val="00B0F0"/>
                </a:solidFill>
              </a:rPr>
              <a:t>D	 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 ?          ?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0" y="1371600"/>
            <a:ext cx="3291840" cy="5212080"/>
          </a:xfrm>
          <a:prstGeom prst="roundRect">
            <a:avLst>
              <a:gd name="adj" fmla="val 2386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926080" y="2560320"/>
            <a:ext cx="2377440" cy="3657600"/>
          </a:xfrm>
          <a:prstGeom prst="roundRect">
            <a:avLst>
              <a:gd name="adj" fmla="val 359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Q1: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&amp;c;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Q2: 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&amp;e;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0649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This Possibly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768" y="1358934"/>
            <a:ext cx="8366125" cy="2834640"/>
          </a:xfrm>
        </p:spPr>
        <p:txBody>
          <a:bodyPr/>
          <a:lstStyle/>
          <a:p>
            <a:r>
              <a:rPr lang="en-US" dirty="0"/>
              <a:t>The compiler produces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Stock.o</a:t>
            </a:r>
            <a:r>
              <a:rPr lang="en-US" dirty="0"/>
              <a:t> from </a:t>
            </a:r>
            <a:r>
              <a:rPr lang="en-US" i="1" dirty="0"/>
              <a:t>just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Stock.cc</a:t>
            </a:r>
          </a:p>
          <a:p>
            <a:pPr lvl="1"/>
            <a:r>
              <a:rPr lang="en-US" dirty="0"/>
              <a:t>It doesn’t know that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DividendStock</a:t>
            </a:r>
            <a:r>
              <a:rPr lang="en-US" dirty="0"/>
              <a:t> exists during this process</a:t>
            </a:r>
          </a:p>
          <a:p>
            <a:pPr lvl="1"/>
            <a:r>
              <a:rPr lang="en-US" dirty="0"/>
              <a:t>So then how does the emitted code know to call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Stock::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DividendStock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</a:p>
          <a:p>
            <a:pPr marL="363474" lvl="1" indent="0">
              <a:buNone/>
            </a:pPr>
            <a:r>
              <a:rPr lang="en-US" dirty="0"/>
              <a:t>	or something else that might not exist yet?</a:t>
            </a:r>
          </a:p>
          <a:p>
            <a:pPr lvl="2"/>
            <a:r>
              <a:rPr lang="en-US" b="1" i="1" dirty="0"/>
              <a:t>Function pointers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4937760"/>
            <a:ext cx="7315200" cy="1737360"/>
          </a:xfrm>
          <a:prstGeom prst="roundRect">
            <a:avLst>
              <a:gd name="adj" fmla="val 378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Stock::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get_shares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get_share_price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1"/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Stock::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GetProfit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–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GetCost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03520" y="6274692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Stock.cc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914400" y="4297680"/>
            <a:ext cx="7315200" cy="548640"/>
          </a:xfrm>
          <a:prstGeom prst="roundRect">
            <a:avLst>
              <a:gd name="adj" fmla="val 12062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Stock::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GetMarketValue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Stock::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GetProfit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03520" y="3897252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Stock.h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6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vtables</a:t>
            </a:r>
            <a:r>
              <a:rPr lang="en-US" dirty="0"/>
              <a:t> and the </a:t>
            </a:r>
            <a:r>
              <a:rPr lang="en-US" dirty="0" err="1"/>
              <a:t>vptr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class contains </a:t>
            </a:r>
            <a:r>
              <a:rPr lang="en-US" i="1" dirty="0"/>
              <a:t>any </a:t>
            </a:r>
            <a:r>
              <a:rPr lang="en-US" dirty="0"/>
              <a:t>virtual methods, the compiler emits:</a:t>
            </a:r>
          </a:p>
          <a:p>
            <a:pPr lvl="1"/>
            <a:r>
              <a:rPr lang="en-US" dirty="0"/>
              <a:t>A (single) virtual function table (</a:t>
            </a:r>
            <a:r>
              <a:rPr lang="en-US" dirty="0" err="1">
                <a:solidFill>
                  <a:srgbClr val="0066FF"/>
                </a:solidFill>
              </a:rPr>
              <a:t>vtable</a:t>
            </a:r>
            <a:r>
              <a:rPr lang="en-US" dirty="0"/>
              <a:t>) for</a:t>
            </a:r>
            <a:r>
              <a:rPr lang="en-US" i="1" dirty="0"/>
              <a:t> </a:t>
            </a:r>
            <a:r>
              <a:rPr lang="en-US" i="1" dirty="0">
                <a:solidFill>
                  <a:srgbClr val="0066FF"/>
                </a:solidFill>
              </a:rPr>
              <a:t>the class</a:t>
            </a:r>
            <a:endParaRPr lang="en-US" dirty="0">
              <a:solidFill>
                <a:srgbClr val="0066FF"/>
              </a:solidFill>
            </a:endParaRPr>
          </a:p>
          <a:p>
            <a:pPr lvl="2"/>
            <a:r>
              <a:rPr lang="en-US" dirty="0"/>
              <a:t>Contains a function pointer for each virtual method in the class</a:t>
            </a:r>
          </a:p>
          <a:p>
            <a:pPr lvl="2"/>
            <a:r>
              <a:rPr lang="en-US" dirty="0"/>
              <a:t>The pointers in the </a:t>
            </a:r>
            <a:r>
              <a:rPr lang="en-US" dirty="0" err="1"/>
              <a:t>vtable</a:t>
            </a:r>
            <a:r>
              <a:rPr lang="en-US" dirty="0"/>
              <a:t> point to the most-derived function for that class</a:t>
            </a:r>
          </a:p>
          <a:p>
            <a:pPr lvl="1"/>
            <a:r>
              <a:rPr lang="en-US" dirty="0"/>
              <a:t>A virtual table pointer (</a:t>
            </a:r>
            <a:r>
              <a:rPr lang="en-US" dirty="0" err="1">
                <a:solidFill>
                  <a:srgbClr val="0066FF"/>
                </a:solidFill>
              </a:rPr>
              <a:t>vptr</a:t>
            </a:r>
            <a:r>
              <a:rPr lang="en-US" dirty="0"/>
              <a:t>) for </a:t>
            </a:r>
            <a:r>
              <a:rPr lang="en-US" i="1" dirty="0"/>
              <a:t>each object instance</a:t>
            </a:r>
          </a:p>
          <a:p>
            <a:pPr lvl="2"/>
            <a:r>
              <a:rPr lang="en-US" dirty="0"/>
              <a:t>A pointer to a virtual table as a “hidden” member variable</a:t>
            </a:r>
          </a:p>
          <a:p>
            <a:pPr lvl="2"/>
            <a:r>
              <a:rPr lang="en-US" dirty="0"/>
              <a:t>When the object’s constructor is invoked, the </a:t>
            </a:r>
            <a:r>
              <a:rPr lang="en-US" dirty="0" err="1"/>
              <a:t>vptr</a:t>
            </a:r>
            <a:r>
              <a:rPr lang="en-US" dirty="0"/>
              <a:t> is initialized to point to the </a:t>
            </a:r>
            <a:r>
              <a:rPr lang="en-US" dirty="0" err="1"/>
              <a:t>vtable</a:t>
            </a:r>
            <a:r>
              <a:rPr lang="en-US" dirty="0"/>
              <a:t> for the newly constructed object’s class</a:t>
            </a:r>
          </a:p>
          <a:p>
            <a:pPr lvl="2"/>
            <a:r>
              <a:rPr lang="en-US" dirty="0"/>
              <a:t>Thus, the </a:t>
            </a:r>
            <a:r>
              <a:rPr lang="en-US" dirty="0" err="1"/>
              <a:t>vptr</a:t>
            </a:r>
            <a:r>
              <a:rPr lang="en-US" dirty="0"/>
              <a:t> “remembers” what class the object 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5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1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24713" y="2377440"/>
            <a:ext cx="1371600" cy="411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Rectangle 1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794760" y="2377440"/>
            <a:ext cx="1371600" cy="411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6" name="Rectangle 1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73217" y="3053272"/>
            <a:ext cx="1946804" cy="4114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code for Point()</a:t>
            </a:r>
          </a:p>
        </p:txBody>
      </p:sp>
      <p:sp>
        <p:nvSpPr>
          <p:cNvPr id="57" name="Rectangle 1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852160" y="2560320"/>
            <a:ext cx="3108960" cy="4114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code for Point’s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samePlace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8" name="TextBox 57"/>
          <p:cNvSpPr txBox="1"/>
          <p:nvPr>
            <p:custDataLst>
              <p:tags r:id="rId5"/>
            </p:custDataLst>
          </p:nvPr>
        </p:nvSpPr>
        <p:spPr>
          <a:xfrm>
            <a:off x="731520" y="2372939"/>
            <a:ext cx="175240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ea typeface="Anonymous Pro" panose="02060609030202000504" pitchFamily="49" charset="0"/>
                <a:cs typeface="Courier New" panose="02070309020205020404" pitchFamily="49" charset="0"/>
              </a:rPr>
              <a:t>Point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vtable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731520" y="1280160"/>
            <a:ext cx="7680960" cy="815311"/>
            <a:chOff x="731520" y="1059209"/>
            <a:chExt cx="7680960" cy="815311"/>
          </a:xfrm>
        </p:grpSpPr>
        <p:sp>
          <p:nvSpPr>
            <p:cNvPr id="82" name="Rectangle 11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4023360" y="1463040"/>
              <a:ext cx="2194560" cy="41148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3" name="Rectangle 11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1828800" y="1463040"/>
              <a:ext cx="2194560" cy="411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vtable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4" name="Rectangle 11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6217920" y="1463040"/>
              <a:ext cx="2194560" cy="41148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y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5" name="Rectangle 11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731520" y="1463040"/>
              <a:ext cx="1097280" cy="4114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header</a:t>
              </a:r>
            </a:p>
          </p:txBody>
        </p:sp>
        <p:sp>
          <p:nvSpPr>
            <p:cNvPr id="86" name="Rectangle 85"/>
            <p:cNvSpPr/>
            <p:nvPr>
              <p:custDataLst>
                <p:tags r:id="rId35"/>
              </p:custDataLst>
            </p:nvPr>
          </p:nvSpPr>
          <p:spPr>
            <a:xfrm>
              <a:off x="731520" y="1059209"/>
              <a:ext cx="163057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Point</a:t>
              </a: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object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7160" y="2743200"/>
            <a:ext cx="731519" cy="431800"/>
            <a:chOff x="137160" y="1515015"/>
            <a:chExt cx="731519" cy="431800"/>
          </a:xfrm>
        </p:grpSpPr>
        <p:sp>
          <p:nvSpPr>
            <p:cNvPr id="73" name="Rectangle 11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137160" y="1515015"/>
              <a:ext cx="365760" cy="431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1440" tIns="0" rIns="0" bIns="0" anchor="ctr">
              <a:norm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    ???</a:t>
              </a:r>
            </a:p>
          </p:txBody>
        </p:sp>
        <p:cxnSp>
          <p:nvCxnSpPr>
            <p:cNvPr id="81" name="Straight Arrow Connector 80"/>
            <p:cNvCxnSpPr/>
            <p:nvPr>
              <p:custDataLst>
                <p:tags r:id="rId30"/>
              </p:custDataLst>
            </p:nvPr>
          </p:nvCxnSpPr>
          <p:spPr bwMode="auto">
            <a:xfrm>
              <a:off x="502919" y="1743615"/>
              <a:ext cx="36576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arrow"/>
            </a:ln>
            <a:effectLst/>
          </p:spPr>
        </p:cxn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US" dirty="0"/>
              <a:t>351 Throwback: Dynamic Dispatch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  <p:custDataLst>
              <p:tags r:id="rId7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3" name="TextBox 32"/>
          <p:cNvSpPr txBox="1"/>
          <p:nvPr>
            <p:custDataLst>
              <p:tags r:id="rId8"/>
            </p:custDataLst>
          </p:nvPr>
        </p:nvSpPr>
        <p:spPr>
          <a:xfrm>
            <a:off x="457200" y="6035040"/>
            <a:ext cx="3217547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p = ???;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p.samePlace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(q);</a:t>
            </a:r>
          </a:p>
        </p:txBody>
      </p:sp>
      <p:sp>
        <p:nvSpPr>
          <p:cNvPr id="34" name="TextBox 33"/>
          <p:cNvSpPr txBox="1"/>
          <p:nvPr>
            <p:custDataLst>
              <p:tags r:id="rId9"/>
            </p:custDataLst>
          </p:nvPr>
        </p:nvSpPr>
        <p:spPr>
          <a:xfrm>
            <a:off x="4023360" y="6035040"/>
            <a:ext cx="459613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works regardless of what p is</a:t>
            </a:r>
          </a:p>
          <a:p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p-&gt;</a:t>
            </a:r>
            <a:r>
              <a:rPr lang="en-US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vtable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[1](p, q);</a:t>
            </a:r>
          </a:p>
        </p:txBody>
      </p:sp>
      <p:sp>
        <p:nvSpPr>
          <p:cNvPr id="35" name="TextBox 34"/>
          <p:cNvSpPr txBox="1"/>
          <p:nvPr>
            <p:custDataLst>
              <p:tags r:id="rId10"/>
            </p:custDataLst>
          </p:nvPr>
        </p:nvSpPr>
        <p:spPr>
          <a:xfrm>
            <a:off x="452599" y="5623560"/>
            <a:ext cx="813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Java:</a:t>
            </a:r>
          </a:p>
        </p:txBody>
      </p:sp>
      <p:sp>
        <p:nvSpPr>
          <p:cNvPr id="36" name="TextBox 35"/>
          <p:cNvSpPr txBox="1"/>
          <p:nvPr>
            <p:custDataLst>
              <p:tags r:id="rId11"/>
            </p:custDataLst>
          </p:nvPr>
        </p:nvSpPr>
        <p:spPr>
          <a:xfrm>
            <a:off x="4023360" y="5623560"/>
            <a:ext cx="2922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pseudo-translation:</a:t>
            </a:r>
          </a:p>
        </p:txBody>
      </p:sp>
      <p:sp>
        <p:nvSpPr>
          <p:cNvPr id="76" name="Rectangle 1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669280" y="5120640"/>
            <a:ext cx="3291840" cy="43924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code for 3DPoint’s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samePlace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77" name="Rectangle 11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132320" y="4315636"/>
            <a:ext cx="1828800" cy="43924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code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sayHi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Freeform 2"/>
          <p:cNvSpPr/>
          <p:nvPr/>
        </p:nvSpPr>
        <p:spPr bwMode="auto">
          <a:xfrm>
            <a:off x="4466705" y="2276242"/>
            <a:ext cx="1390997" cy="295162"/>
          </a:xfrm>
          <a:custGeom>
            <a:avLst/>
            <a:gdLst>
              <a:gd name="connsiteX0" fmla="*/ 0 w 1390997"/>
              <a:gd name="connsiteY0" fmla="*/ 295162 h 295162"/>
              <a:gd name="connsiteX1" fmla="*/ 432262 w 1390997"/>
              <a:gd name="connsiteY1" fmla="*/ 34696 h 295162"/>
              <a:gd name="connsiteX2" fmla="*/ 1113906 w 1390997"/>
              <a:gd name="connsiteY2" fmla="*/ 29154 h 295162"/>
              <a:gd name="connsiteX3" fmla="*/ 1390997 w 1390997"/>
              <a:gd name="connsiteY3" fmla="*/ 278536 h 295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0997" h="295162">
                <a:moveTo>
                  <a:pt x="0" y="295162"/>
                </a:moveTo>
                <a:cubicBezTo>
                  <a:pt x="123305" y="187096"/>
                  <a:pt x="246611" y="79031"/>
                  <a:pt x="432262" y="34696"/>
                </a:cubicBezTo>
                <a:cubicBezTo>
                  <a:pt x="617913" y="-9639"/>
                  <a:pt x="954117" y="-11486"/>
                  <a:pt x="1113906" y="29154"/>
                </a:cubicBezTo>
                <a:cubicBezTo>
                  <a:pt x="1273695" y="69794"/>
                  <a:pt x="1332346" y="174165"/>
                  <a:pt x="1390997" y="278536"/>
                </a:cubicBezTo>
              </a:path>
            </a:pathLst>
          </a:custGeom>
          <a:noFill/>
          <a:ln w="381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3086793" y="2560320"/>
            <a:ext cx="881149" cy="648393"/>
          </a:xfrm>
          <a:custGeom>
            <a:avLst/>
            <a:gdLst>
              <a:gd name="connsiteX0" fmla="*/ 0 w 881149"/>
              <a:gd name="connsiteY0" fmla="*/ 0 h 648393"/>
              <a:gd name="connsiteX1" fmla="*/ 210589 w 881149"/>
              <a:gd name="connsiteY1" fmla="*/ 493222 h 648393"/>
              <a:gd name="connsiteX2" fmla="*/ 881149 w 881149"/>
              <a:gd name="connsiteY2" fmla="*/ 648393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1149" h="648393">
                <a:moveTo>
                  <a:pt x="0" y="0"/>
                </a:moveTo>
                <a:cubicBezTo>
                  <a:pt x="31865" y="192578"/>
                  <a:pt x="63731" y="385157"/>
                  <a:pt x="210589" y="493222"/>
                </a:cubicBezTo>
                <a:cubicBezTo>
                  <a:pt x="357447" y="601287"/>
                  <a:pt x="619298" y="624840"/>
                  <a:pt x="881149" y="648393"/>
                </a:cubicBezTo>
              </a:path>
            </a:pathLst>
          </a:custGeom>
          <a:noFill/>
          <a:ln w="381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87" name="Straight Arrow Connector 86"/>
          <p:cNvCxnSpPr/>
          <p:nvPr>
            <p:custDataLst>
              <p:tags r:id="rId14"/>
            </p:custDataLst>
          </p:nvPr>
        </p:nvCxnSpPr>
        <p:spPr bwMode="auto">
          <a:xfrm flipH="1">
            <a:off x="2530415" y="1890900"/>
            <a:ext cx="1391417" cy="46907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arrow" w="med" len="med"/>
          </a:ln>
          <a:effectLst/>
        </p:spPr>
      </p:cxnSp>
      <p:grpSp>
        <p:nvGrpSpPr>
          <p:cNvPr id="88" name="Group 87"/>
          <p:cNvGrpSpPr/>
          <p:nvPr/>
        </p:nvGrpSpPr>
        <p:grpSpPr>
          <a:xfrm>
            <a:off x="731520" y="3383280"/>
            <a:ext cx="7498080" cy="710225"/>
            <a:chOff x="731520" y="4846320"/>
            <a:chExt cx="7498080" cy="710225"/>
          </a:xfrm>
        </p:grpSpPr>
        <p:sp>
          <p:nvSpPr>
            <p:cNvPr id="89" name="Rectangle 1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291840" y="5212080"/>
              <a:ext cx="1645920" cy="34446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0" name="Rectangle 89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1645920" y="5212080"/>
              <a:ext cx="1645920" cy="34446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vtable</a:t>
              </a: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1" name="Rectangle 11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937760" y="5212080"/>
              <a:ext cx="1645920" cy="34446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y</a:t>
              </a: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2" name="Rectangle 11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731520" y="5212080"/>
              <a:ext cx="914400" cy="34446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header</a:t>
              </a:r>
            </a:p>
          </p:txBody>
        </p:sp>
        <p:sp>
          <p:nvSpPr>
            <p:cNvPr id="93" name="Rectangle 92"/>
            <p:cNvSpPr/>
            <p:nvPr>
              <p:custDataLst>
                <p:tags r:id="rId27"/>
              </p:custDataLst>
            </p:nvPr>
          </p:nvSpPr>
          <p:spPr>
            <a:xfrm>
              <a:off x="731520" y="4846320"/>
              <a:ext cx="17283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3DPoint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object</a:t>
              </a:r>
            </a:p>
          </p:txBody>
        </p:sp>
        <p:sp>
          <p:nvSpPr>
            <p:cNvPr id="94" name="Rectangle 11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6583680" y="5212080"/>
              <a:ext cx="1645920" cy="34446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z</a:t>
              </a: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570104" y="4572000"/>
            <a:ext cx="5967856" cy="411480"/>
            <a:chOff x="570104" y="5849223"/>
            <a:chExt cx="5967856" cy="411480"/>
          </a:xfrm>
        </p:grpSpPr>
        <p:sp>
          <p:nvSpPr>
            <p:cNvPr id="96" name="Rectangle 11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423160" y="5849223"/>
              <a:ext cx="1371600" cy="411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7" name="Rectangle 1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794760" y="5849223"/>
              <a:ext cx="1371600" cy="411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8" name="TextBox 97"/>
            <p:cNvSpPr txBox="1"/>
            <p:nvPr>
              <p:custDataLst>
                <p:tags r:id="rId21"/>
              </p:custDataLst>
            </p:nvPr>
          </p:nvSpPr>
          <p:spPr>
            <a:xfrm>
              <a:off x="570104" y="5870241"/>
              <a:ext cx="1879041" cy="369332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ea typeface="Anonymous Pro" panose="02060609030202000504" pitchFamily="49" charset="0"/>
                  <a:cs typeface="Courier New" panose="02070309020205020404" pitchFamily="49" charset="0"/>
                </a:rPr>
                <a:t>3DPoint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vtable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:</a:t>
              </a:r>
            </a:p>
          </p:txBody>
        </p:sp>
        <p:sp>
          <p:nvSpPr>
            <p:cNvPr id="99" name="Rectangle 11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5166360" y="5849223"/>
              <a:ext cx="1371600" cy="411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cxnSp>
        <p:nvCxnSpPr>
          <p:cNvPr id="100" name="Straight Arrow Connector 99"/>
          <p:cNvCxnSpPr/>
          <p:nvPr>
            <p:custDataLst>
              <p:tags r:id="rId15"/>
            </p:custDataLst>
          </p:nvPr>
        </p:nvCxnSpPr>
        <p:spPr bwMode="auto">
          <a:xfrm flipH="1">
            <a:off x="2549805" y="3922776"/>
            <a:ext cx="648317" cy="64008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arrow" w="med" len="med"/>
          </a:ln>
          <a:effectLst/>
        </p:spPr>
      </p:cxnSp>
      <p:cxnSp>
        <p:nvCxnSpPr>
          <p:cNvPr id="74" name="Straight Arrow Connector 73"/>
          <p:cNvCxnSpPr/>
          <p:nvPr>
            <p:custDataLst>
              <p:tags r:id="rId16"/>
            </p:custDataLst>
          </p:nvPr>
        </p:nvCxnSpPr>
        <p:spPr bwMode="auto">
          <a:xfrm flipV="1">
            <a:off x="3108960" y="3485223"/>
            <a:ext cx="935864" cy="1280160"/>
          </a:xfrm>
          <a:prstGeom prst="straightConnector1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 w="med" len="med"/>
          </a:ln>
          <a:effectLst/>
        </p:spPr>
      </p:cxnSp>
      <p:cxnSp>
        <p:nvCxnSpPr>
          <p:cNvPr id="75" name="Straight Arrow Connector 74"/>
          <p:cNvCxnSpPr>
            <a:endCxn id="76" idx="1"/>
          </p:cNvCxnSpPr>
          <p:nvPr>
            <p:custDataLst>
              <p:tags r:id="rId17"/>
            </p:custDataLst>
          </p:nvPr>
        </p:nvCxnSpPr>
        <p:spPr bwMode="auto">
          <a:xfrm>
            <a:off x="4480560" y="4764024"/>
            <a:ext cx="1188720" cy="576238"/>
          </a:xfrm>
          <a:prstGeom prst="straightConnector1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 w="med" len="med"/>
          </a:ln>
          <a:effectLst/>
        </p:spPr>
      </p:cxnSp>
      <p:cxnSp>
        <p:nvCxnSpPr>
          <p:cNvPr id="78" name="Straight Arrow Connector 77"/>
          <p:cNvCxnSpPr>
            <a:endCxn id="77" idx="1"/>
          </p:cNvCxnSpPr>
          <p:nvPr>
            <p:custDataLst>
              <p:tags r:id="rId18"/>
            </p:custDataLst>
          </p:nvPr>
        </p:nvCxnSpPr>
        <p:spPr bwMode="auto">
          <a:xfrm flipV="1">
            <a:off x="5852160" y="4535258"/>
            <a:ext cx="1280160" cy="219456"/>
          </a:xfrm>
          <a:prstGeom prst="straightConnector1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82493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vtable</a:t>
            </a:r>
            <a:r>
              <a:rPr lang="en-US" dirty="0"/>
              <a:t>/</a:t>
            </a:r>
            <a:r>
              <a:rPr lang="en-US" dirty="0" err="1"/>
              <a:t>vptr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26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600"/>
            <a:ext cx="4480560" cy="3749040"/>
          </a:xfrm>
          <a:prstGeom prst="roundRect">
            <a:avLst>
              <a:gd name="adj" fmla="val 3143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5120640" y="1371600"/>
            <a:ext cx="3566160" cy="4297680"/>
          </a:xfrm>
          <a:prstGeom prst="roundRect">
            <a:avLst>
              <a:gd name="adj" fmla="val 387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d1;</a:t>
            </a:r>
          </a:p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d2;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b0ptr = &amp;b;</a:t>
            </a:r>
          </a:p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b1ptr = &amp;d1;</a:t>
            </a:r>
          </a:p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b2ptr = &amp;d2;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b0ptr-&gt;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Base::f1()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b0ptr-&gt;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Base::f2()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b1ptr-&gt;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Der1::f1()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b1ptr-&gt;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Base::f2()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d2.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Base::f1()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b2ptr-&gt;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Base::f1()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b2ptr-&gt;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Der2::f2()</a:t>
            </a:r>
          </a:p>
        </p:txBody>
      </p:sp>
    </p:spTree>
    <p:extLst>
      <p:ext uri="{BB962C8B-B14F-4D97-AF65-F5344CB8AC3E}">
        <p14:creationId xmlns:p14="http://schemas.microsoft.com/office/powerpoint/2010/main" val="3934065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vtable</a:t>
            </a:r>
            <a:r>
              <a:rPr lang="en-US" dirty="0"/>
              <a:t>/</a:t>
            </a:r>
            <a:r>
              <a:rPr lang="en-US" dirty="0" err="1"/>
              <a:t>vptr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27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852160" y="1530418"/>
            <a:ext cx="3017520" cy="4860758"/>
          </a:xfrm>
          <a:prstGeom prst="roundRect">
            <a:avLst>
              <a:gd name="adj" fmla="val 387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d1;</a:t>
            </a:r>
          </a:p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d2;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&amp;d1;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--&gt;</a:t>
            </a:r>
          </a:p>
          <a:p>
            <a:pPr marL="0" lvl="1"/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d1.vptr --&gt;</a:t>
            </a:r>
          </a:p>
          <a:p>
            <a:pPr marL="0" lvl="1"/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Der1.vtable.f1 --&gt;</a:t>
            </a:r>
          </a:p>
          <a:p>
            <a:pPr marL="0" lvl="1"/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Base::f1()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&amp;d2;</a:t>
            </a:r>
          </a:p>
          <a:p>
            <a:pPr marL="0"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--&gt;</a:t>
            </a:r>
          </a:p>
          <a:p>
            <a:pPr marL="0" lvl="1"/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d2.vptr --&gt;</a:t>
            </a:r>
          </a:p>
          <a:p>
            <a:pPr marL="0" lvl="1"/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Der2.vtable.f1 --&gt;</a:t>
            </a:r>
          </a:p>
          <a:p>
            <a:pPr marL="0" lvl="1"/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Base::f1()</a:t>
            </a:r>
          </a:p>
          <a:p>
            <a:pPr marL="0" lvl="1"/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" y="1645920"/>
            <a:ext cx="109728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object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instances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11680" y="1642690"/>
            <a:ext cx="109728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class</a:t>
            </a:r>
          </a:p>
          <a:p>
            <a:pPr algn="ctr">
              <a:lnSpc>
                <a:spcPct val="80000"/>
              </a:lnSpc>
            </a:pP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vtables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23360" y="1645920"/>
            <a:ext cx="1097280" cy="543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compiled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code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74320" y="2560320"/>
            <a:ext cx="1737360" cy="457200"/>
            <a:chOff x="457200" y="2011680"/>
            <a:chExt cx="1737360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914400" y="2011680"/>
              <a:ext cx="914400" cy="4572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vptr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1645920" y="2240280"/>
              <a:ext cx="54864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stealth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457200" y="2011680"/>
              <a:ext cx="457200" cy="45720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b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74320" y="4023360"/>
            <a:ext cx="1737360" cy="457200"/>
            <a:chOff x="457200" y="2011680"/>
            <a:chExt cx="1737360" cy="45720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914400" y="2011680"/>
              <a:ext cx="914400" cy="4572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vptr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645920" y="2240280"/>
              <a:ext cx="54864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stealth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457200" y="2011680"/>
              <a:ext cx="457200" cy="45720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d1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74320" y="5486400"/>
            <a:ext cx="1737360" cy="457200"/>
            <a:chOff x="457200" y="2011680"/>
            <a:chExt cx="1737360" cy="45720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914400" y="2011680"/>
              <a:ext cx="914400" cy="4572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vptr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>
              <a:off x="1645920" y="2240280"/>
              <a:ext cx="54864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stealth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457200" y="2011680"/>
              <a:ext cx="457200" cy="45720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r"/>
              <a:r>
                <a:rPr lang="en-US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d2</a:t>
              </a:r>
            </a:p>
          </p:txBody>
        </p:sp>
      </p:grpSp>
      <p:sp>
        <p:nvSpPr>
          <p:cNvPr id="31" name="Rectangle 30"/>
          <p:cNvSpPr/>
          <p:nvPr/>
        </p:nvSpPr>
        <p:spPr bwMode="auto">
          <a:xfrm>
            <a:off x="2103120" y="2377440"/>
            <a:ext cx="914400" cy="731520"/>
          </a:xfrm>
          <a:prstGeom prst="rect">
            <a:avLst/>
          </a:prstGeom>
          <a:solidFill>
            <a:srgbClr val="0066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FF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Base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f1()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f2()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103120" y="3840480"/>
            <a:ext cx="914400" cy="731520"/>
          </a:xfrm>
          <a:prstGeom prst="rect">
            <a:avLst/>
          </a:prstGeom>
          <a:solidFill>
            <a:srgbClr val="0066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FF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Der1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f1()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f2()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103120" y="5303520"/>
            <a:ext cx="914400" cy="731520"/>
          </a:xfrm>
          <a:prstGeom prst="rect">
            <a:avLst/>
          </a:prstGeom>
          <a:solidFill>
            <a:srgbClr val="0066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FF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Der2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f1()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f2()</a:t>
            </a:r>
          </a:p>
        </p:txBody>
      </p:sp>
      <p:sp>
        <p:nvSpPr>
          <p:cNvPr id="35" name="Rectangle 34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3657600" y="2286000"/>
            <a:ext cx="1828800" cy="92333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37160" tIns="91440" rIns="91440" bIns="91440">
            <a:spAutoFit/>
          </a:bodyPr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Base::f1()</a:t>
            </a:r>
            <a:endParaRPr lang="en-US" sz="1600" b="1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ea typeface="Monaco" charset="0"/>
              <a:cs typeface="Courier New" panose="02070309020205020404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push %</a:t>
            </a:r>
            <a:r>
              <a:rPr lang="en-US" sz="1600" dirty="0" err="1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rbp</a:t>
            </a:r>
            <a:endParaRPr lang="en-US" sz="1600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  ...</a:t>
            </a:r>
          </a:p>
        </p:txBody>
      </p:sp>
      <p:sp>
        <p:nvSpPr>
          <p:cNvPr id="36" name="Rectangle 3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657600" y="3291840"/>
            <a:ext cx="1828800" cy="92333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37160" tIns="91440" rIns="91440" bIns="91440">
            <a:spAutoFit/>
          </a:bodyPr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Base::f2()</a:t>
            </a:r>
            <a:endParaRPr lang="en-US" sz="1600" b="1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ea typeface="Monaco" charset="0"/>
              <a:cs typeface="Courier New" panose="02070309020205020404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push %</a:t>
            </a:r>
            <a:r>
              <a:rPr lang="en-US" sz="1600" dirty="0" err="1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rbp</a:t>
            </a:r>
            <a:endParaRPr lang="en-US" sz="1600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  ...</a:t>
            </a:r>
          </a:p>
        </p:txBody>
      </p:sp>
      <p:sp>
        <p:nvSpPr>
          <p:cNvPr id="37" name="Rectangle 36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3657600" y="4297680"/>
            <a:ext cx="1828800" cy="92333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37160" tIns="91440" rIns="91440" bIns="91440">
            <a:spAutoFit/>
          </a:bodyPr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Der1::f1()</a:t>
            </a:r>
            <a:endParaRPr lang="en-US" sz="1600" b="1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ea typeface="Monaco" charset="0"/>
              <a:cs typeface="Courier New" panose="02070309020205020404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push %</a:t>
            </a:r>
            <a:r>
              <a:rPr lang="en-US" sz="1600" dirty="0" err="1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rbp</a:t>
            </a:r>
            <a:endParaRPr lang="en-US" sz="1600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  ...</a:t>
            </a:r>
          </a:p>
        </p:txBody>
      </p:sp>
      <p:sp>
        <p:nvSpPr>
          <p:cNvPr id="38" name="Rectangle 37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3657600" y="5303520"/>
            <a:ext cx="1828800" cy="92333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37160" tIns="91440" rIns="91440" bIns="91440">
            <a:spAutoFit/>
          </a:bodyPr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Der2::f2()</a:t>
            </a:r>
            <a:endParaRPr lang="en-US" sz="1600" b="1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ea typeface="Monaco" charset="0"/>
              <a:cs typeface="Courier New" panose="02070309020205020404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push %</a:t>
            </a:r>
            <a:r>
              <a:rPr lang="en-US" sz="1600" dirty="0" err="1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rbp</a:t>
            </a:r>
            <a:endParaRPr lang="en-US" sz="1600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600" b="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  ...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2834640" y="5532120"/>
            <a:ext cx="731520" cy="36576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stealth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V="1">
            <a:off x="2834640" y="3291840"/>
            <a:ext cx="731520" cy="2377440"/>
          </a:xfrm>
          <a:prstGeom prst="straightConnector1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oval" w="med" len="med"/>
            <a:tailEnd type="stealth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834640" y="3840480"/>
            <a:ext cx="731520" cy="594360"/>
          </a:xfrm>
          <a:prstGeom prst="straightConnector1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oval" w="med" len="med"/>
            <a:tailEnd type="stealth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2834640" y="4206240"/>
            <a:ext cx="731520" cy="18288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stealth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2834640" y="2742537"/>
            <a:ext cx="73152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stealth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2834640" y="2971800"/>
            <a:ext cx="731520" cy="54864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6350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at Some Actual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examine the following code 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objdump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g++ -g -o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vtable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vtable.cc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objdump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-CDS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vtable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vtable.d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28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206240" y="2743200"/>
            <a:ext cx="4389120" cy="4023360"/>
          </a:xfrm>
          <a:prstGeom prst="roundRect">
            <a:avLst>
              <a:gd name="adj" fmla="val 2352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lvl="1"/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virtual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1"/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Der1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d1;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d1.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&amp;d1; 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69280" y="234309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vtable.cc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79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F29B-52D4-0B4F-B8D1-C1E5D0C8B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to Come…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B9C32-AC2F-5941-9867-2DBA5CA4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Next time…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21116-B0FB-BC4B-92E1-6EC90634A4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5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(added Wed.)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 new exercise today.  We’ll have one covering inheritance and subclasses out Friday, due Monday, once we’ve gotten far enough in lecture.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How’s hw3 going?  Any </a:t>
            </a:r>
            <a:r>
              <a:rPr lang="en-US">
                <a:solidFill>
                  <a:schemeClr val="tx2"/>
                </a:solidFill>
              </a:rPr>
              <a:t>general questions?</a:t>
            </a:r>
            <a:endParaRPr lang="en-US" dirty="0">
              <a:solidFill>
                <a:schemeClr val="tx2"/>
              </a:solidFill>
            </a:endParaRPr>
          </a:p>
          <a:p>
            <a:pPr lvl="3"/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Sections tomorrow: how to debug disk files and other hw3 things + more!</a:t>
            </a:r>
          </a:p>
          <a:p>
            <a:pPr lvl="1"/>
            <a:r>
              <a:rPr lang="en-US" dirty="0"/>
              <a:t>Be there!!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Midterm results – the exam </a:t>
            </a:r>
            <a:r>
              <a:rPr lang="en-US" i="1" dirty="0">
                <a:solidFill>
                  <a:schemeClr val="tx2"/>
                </a:solidFill>
              </a:rPr>
              <a:t>was</a:t>
            </a:r>
            <a:r>
              <a:rPr lang="en-US" dirty="0">
                <a:solidFill>
                  <a:schemeClr val="tx2"/>
                </a:solidFill>
              </a:rPr>
              <a:t> too long (sorry)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Exam results will be sent from </a:t>
            </a:r>
            <a:r>
              <a:rPr lang="en-US" dirty="0" err="1">
                <a:solidFill>
                  <a:schemeClr val="tx2"/>
                </a:solidFill>
              </a:rPr>
              <a:t>gradescope</a:t>
            </a:r>
            <a:r>
              <a:rPr lang="en-US" dirty="0">
                <a:solidFill>
                  <a:schemeClr val="tx2"/>
                </a:solidFill>
              </a:rPr>
              <a:t> after class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Sample solution posted now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How to think about exam scores, course grades</a:t>
            </a:r>
          </a:p>
          <a:p>
            <a:pPr lvl="2"/>
            <a:r>
              <a:rPr lang="en-US" dirty="0">
                <a:solidFill>
                  <a:schemeClr val="tx2"/>
                </a:solidFill>
              </a:rPr>
              <a:t>Some midterm stats: mean 69.5, </a:t>
            </a:r>
            <a:r>
              <a:rPr lang="en-US" dirty="0" err="1">
                <a:solidFill>
                  <a:schemeClr val="tx2"/>
                </a:solidFill>
              </a:rPr>
              <a:t>stdev</a:t>
            </a:r>
            <a:r>
              <a:rPr lang="en-US" dirty="0">
                <a:solidFill>
                  <a:schemeClr val="tx2"/>
                </a:solidFill>
              </a:rPr>
              <a:t> ~12.2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Submit regrade requests via </a:t>
            </a:r>
            <a:r>
              <a:rPr lang="en-US" dirty="0" err="1">
                <a:solidFill>
                  <a:schemeClr val="tx2"/>
                </a:solidFill>
              </a:rPr>
              <a:t>Gradescope</a:t>
            </a:r>
            <a:r>
              <a:rPr lang="en-US" dirty="0">
                <a:solidFill>
                  <a:schemeClr val="tx2"/>
                </a:solidFill>
              </a:rPr>
              <a:t> for </a:t>
            </a:r>
            <a:r>
              <a:rPr lang="en-US" i="1" dirty="0">
                <a:solidFill>
                  <a:schemeClr val="tx2"/>
                </a:solidFill>
              </a:rPr>
              <a:t>each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subquestion</a:t>
            </a:r>
            <a:r>
              <a:rPr lang="en-US" dirty="0">
                <a:solidFill>
                  <a:schemeClr val="tx2"/>
                </a:solidFill>
              </a:rPr>
              <a:t> once regrades are enabled later tomorrow (</a:t>
            </a:r>
            <a:r>
              <a:rPr lang="en-US" b="1" i="1" dirty="0">
                <a:solidFill>
                  <a:srgbClr val="FF0000"/>
                </a:solidFill>
              </a:rPr>
              <a:t>after</a:t>
            </a:r>
            <a:r>
              <a:rPr lang="en-US" dirty="0">
                <a:solidFill>
                  <a:schemeClr val="tx2"/>
                </a:solidFill>
              </a:rPr>
              <a:t> you’ve compared to sample solution, maybe asked staff at office hours or elsewhere)</a:t>
            </a:r>
          </a:p>
          <a:p>
            <a:pPr lvl="2"/>
            <a:r>
              <a:rPr lang="en-US" dirty="0">
                <a:solidFill>
                  <a:schemeClr val="tx2"/>
                </a:solidFill>
              </a:rPr>
              <a:t>Different regrades (might) go to different graders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4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C++ Inheritance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Review of basic idea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Dynamic Dispatch</a:t>
            </a:r>
          </a:p>
          <a:p>
            <a:pPr lvl="1"/>
            <a:r>
              <a:rPr lang="en-US" b="1" dirty="0" err="1">
                <a:solidFill>
                  <a:srgbClr val="4B2A85"/>
                </a:solidFill>
              </a:rPr>
              <a:t>vtables</a:t>
            </a:r>
            <a:r>
              <a:rPr lang="en-US" b="1" dirty="0">
                <a:solidFill>
                  <a:srgbClr val="4B2A85"/>
                </a:solidFill>
              </a:rPr>
              <a:t> and </a:t>
            </a:r>
            <a:r>
              <a:rPr lang="en-US" b="1" dirty="0" err="1">
                <a:solidFill>
                  <a:srgbClr val="4B2A85"/>
                </a:solidFill>
              </a:rPr>
              <a:t>vptr</a:t>
            </a:r>
            <a:endParaRPr lang="en-US" b="1" dirty="0">
              <a:solidFill>
                <a:srgbClr val="4B2A85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Reference:  </a:t>
            </a:r>
            <a:r>
              <a:rPr lang="en-US" i="1" dirty="0"/>
              <a:t>C++ Primer</a:t>
            </a:r>
            <a:r>
              <a:rPr lang="en-US" dirty="0"/>
              <a:t>, Chapter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07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32B1-80FB-F140-BF80-AB8D9E9E1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Next Two 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DD41-58C4-5A44-9FE7-FD1F5F5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inheritance</a:t>
            </a:r>
          </a:p>
          <a:p>
            <a:pPr lvl="1"/>
            <a:r>
              <a:rPr lang="en-US" dirty="0"/>
              <a:t>Review of basic idea (pretty much the same as in Java) </a:t>
            </a:r>
          </a:p>
          <a:p>
            <a:pPr lvl="1"/>
            <a:r>
              <a:rPr lang="en-US" dirty="0"/>
              <a:t>What’s different in C++ (compared to Java)</a:t>
            </a:r>
          </a:p>
          <a:p>
            <a:pPr lvl="2"/>
            <a:r>
              <a:rPr lang="en-US" i="1" dirty="0"/>
              <a:t>Static vs dynamic dispatch - virtual functions and </a:t>
            </a:r>
            <a:r>
              <a:rPr lang="en-US" i="1" dirty="0" err="1"/>
              <a:t>vtables</a:t>
            </a:r>
            <a:r>
              <a:rPr lang="en-US" i="1" dirty="0"/>
              <a:t> are optional</a:t>
            </a:r>
            <a:endParaRPr lang="en-US" dirty="0"/>
          </a:p>
          <a:p>
            <a:pPr lvl="2"/>
            <a:r>
              <a:rPr lang="en-US" i="1" dirty="0"/>
              <a:t>Pure virtual functions, abstract classes, why no Java “interfaces”</a:t>
            </a:r>
            <a:endParaRPr lang="en-US" dirty="0"/>
          </a:p>
          <a:p>
            <a:pPr lvl="2"/>
            <a:r>
              <a:rPr lang="en-US" i="1" dirty="0"/>
              <a:t>Assignment slicing, using class hierarchies with STL</a:t>
            </a:r>
            <a:endParaRPr lang="en-US" dirty="0"/>
          </a:p>
          <a:p>
            <a:pPr lvl="1"/>
            <a:r>
              <a:rPr lang="en-US" dirty="0"/>
              <a:t>Casts in C++</a:t>
            </a:r>
          </a:p>
          <a:p>
            <a:pPr lvl="1"/>
            <a:r>
              <a:rPr lang="en-US" dirty="0"/>
              <a:t>Reference: C++ Primer, </a:t>
            </a:r>
            <a:r>
              <a:rPr lang="en-US" dirty="0" err="1"/>
              <a:t>ch.</a:t>
            </a:r>
            <a:r>
              <a:rPr lang="en-US" dirty="0"/>
              <a:t> 15</a:t>
            </a:r>
          </a:p>
          <a:p>
            <a:pPr lvl="2"/>
            <a:r>
              <a:rPr lang="en-US" dirty="0"/>
              <a:t>(read it! a lot of how C++ does this looks like Java, but details differ)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AF1BC-7FD5-A748-87F7-311D9988A3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5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Stock Portfolio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portfolio represents a person’s financial investments</a:t>
            </a:r>
          </a:p>
          <a:p>
            <a:pPr lvl="1"/>
            <a:r>
              <a:rPr lang="en-US" dirty="0"/>
              <a:t>Each </a:t>
            </a:r>
            <a:r>
              <a:rPr lang="en-US" i="1" dirty="0"/>
              <a:t>asset</a:t>
            </a:r>
            <a:r>
              <a:rPr lang="en-US" dirty="0"/>
              <a:t> has a cost (</a:t>
            </a:r>
            <a:r>
              <a:rPr lang="en-US" i="1" dirty="0"/>
              <a:t>i.e.</a:t>
            </a:r>
            <a:r>
              <a:rPr lang="en-US" dirty="0"/>
              <a:t> how much was paid for it) and a market value (</a:t>
            </a:r>
            <a:r>
              <a:rPr lang="en-US" i="1" dirty="0"/>
              <a:t>i.e.</a:t>
            </a:r>
            <a:r>
              <a:rPr lang="en-US" dirty="0"/>
              <a:t> how much it is worth)</a:t>
            </a:r>
          </a:p>
          <a:p>
            <a:pPr lvl="2"/>
            <a:r>
              <a:rPr lang="en-US" dirty="0"/>
              <a:t>The difference between the cost and market value is the </a:t>
            </a:r>
            <a:r>
              <a:rPr lang="en-US" i="1" dirty="0"/>
              <a:t>profit</a:t>
            </a:r>
            <a:r>
              <a:rPr lang="en-US" dirty="0"/>
              <a:t> (or loss)</a:t>
            </a:r>
          </a:p>
          <a:p>
            <a:pPr lvl="1"/>
            <a:r>
              <a:rPr lang="en-US" dirty="0"/>
              <a:t>Different assets compute market value in different ways</a:t>
            </a:r>
          </a:p>
          <a:p>
            <a:pPr lvl="2"/>
            <a:r>
              <a:rPr lang="en-US" dirty="0"/>
              <a:t>A </a:t>
            </a:r>
            <a:r>
              <a:rPr lang="en-US" b="1" dirty="0"/>
              <a:t>stock</a:t>
            </a:r>
            <a:r>
              <a:rPr lang="en-US" dirty="0"/>
              <a:t> that you own has a ticker symbol (</a:t>
            </a:r>
            <a:r>
              <a:rPr lang="en-US" i="1" dirty="0"/>
              <a:t>e.g.</a:t>
            </a:r>
            <a:r>
              <a:rPr lang="en-US" dirty="0"/>
              <a:t> “GOOG”), a number of shares, share price paid, and current share price</a:t>
            </a:r>
          </a:p>
          <a:p>
            <a:pPr lvl="2"/>
            <a:r>
              <a:rPr lang="en-US" dirty="0"/>
              <a:t>A </a:t>
            </a:r>
            <a:r>
              <a:rPr lang="en-US" b="1" dirty="0"/>
              <a:t>dividend stock</a:t>
            </a:r>
            <a:r>
              <a:rPr lang="en-US" dirty="0"/>
              <a:t> is a stock that also has dividend payments</a:t>
            </a:r>
          </a:p>
          <a:p>
            <a:pPr lvl="2"/>
            <a:r>
              <a:rPr lang="en-US" b="1" dirty="0"/>
              <a:t>Cash</a:t>
            </a:r>
            <a:r>
              <a:rPr lang="en-US" dirty="0"/>
              <a:t> is an asset that never incurs a profit or loss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11680" y="6400800"/>
            <a:ext cx="512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(Credit:  thanks to Marty 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Stepp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for this example)</a:t>
            </a:r>
          </a:p>
        </p:txBody>
      </p:sp>
    </p:spTree>
    <p:extLst>
      <p:ext uri="{BB962C8B-B14F-4D97-AF65-F5344CB8AC3E}">
        <p14:creationId xmlns:p14="http://schemas.microsoft.com/office/powerpoint/2010/main" val="42539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Without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class per asset type: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Redundant!</a:t>
            </a:r>
          </a:p>
          <a:p>
            <a:pPr lvl="1"/>
            <a:r>
              <a:rPr lang="en-US" dirty="0"/>
              <a:t>Cannot treat multiple investments together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can’t have an array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 of different assets</a:t>
            </a:r>
          </a:p>
          <a:p>
            <a:pPr lvl="3"/>
            <a:endParaRPr lang="en-US" dirty="0"/>
          </a:p>
          <a:p>
            <a:r>
              <a:rPr lang="en-US" dirty="0"/>
              <a:t>See sample code in </a:t>
            </a:r>
            <a:r>
              <a:rPr lang="en-US" dirty="0" err="1"/>
              <a:t>initial_design</a:t>
            </a:r>
            <a:r>
              <a:rPr lang="en-US" dirty="0"/>
              <a:t>/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246568"/>
              </p:ext>
            </p:extLst>
          </p:nvPr>
        </p:nvGraphicFramePr>
        <p:xfrm>
          <a:off x="640080" y="1920240"/>
          <a:ext cx="219456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Stock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total_shares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current_price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GetProfit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13892"/>
              </p:ext>
            </p:extLst>
          </p:nvPr>
        </p:nvGraphicFramePr>
        <p:xfrm>
          <a:off x="6217920" y="1920240"/>
          <a:ext cx="219456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Cash</a:t>
                      </a: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amount_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987476"/>
              </p:ext>
            </p:extLst>
          </p:nvPr>
        </p:nvGraphicFramePr>
        <p:xfrm>
          <a:off x="3474720" y="1920240"/>
          <a:ext cx="2194560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DividendStock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total_shares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total_cost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current_price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  <a:p>
                      <a:pPr algn="ctr"/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dividends_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GetMarketValue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GetProfit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algn="ctr"/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GetCost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87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parent-child “is-a” relationship between classes</a:t>
            </a:r>
          </a:p>
          <a:p>
            <a:pPr lvl="1"/>
            <a:r>
              <a:rPr lang="en-US" dirty="0"/>
              <a:t>A child (</a:t>
            </a:r>
            <a:r>
              <a:rPr lang="en-US" dirty="0">
                <a:solidFill>
                  <a:srgbClr val="0066FF"/>
                </a:solidFill>
              </a:rPr>
              <a:t>derived class</a:t>
            </a:r>
            <a:r>
              <a:rPr lang="en-US" dirty="0"/>
              <a:t>) extends a parent (</a:t>
            </a:r>
            <a:r>
              <a:rPr lang="en-US" dirty="0">
                <a:solidFill>
                  <a:srgbClr val="0066FF"/>
                </a:solidFill>
              </a:rPr>
              <a:t>base class</a:t>
            </a:r>
            <a:r>
              <a:rPr lang="en-US" dirty="0"/>
              <a:t>)</a:t>
            </a:r>
          </a:p>
          <a:p>
            <a:r>
              <a:rPr lang="en-US" dirty="0"/>
              <a:t>Benefits:</a:t>
            </a:r>
          </a:p>
          <a:p>
            <a:pPr lvl="1"/>
            <a:r>
              <a:rPr lang="en-US" dirty="0"/>
              <a:t>Code reuse</a:t>
            </a:r>
          </a:p>
          <a:p>
            <a:pPr lvl="2"/>
            <a:r>
              <a:rPr lang="en-US" dirty="0"/>
              <a:t>Children can automatically inherit code from parents</a:t>
            </a:r>
          </a:p>
          <a:p>
            <a:pPr lvl="1"/>
            <a:r>
              <a:rPr lang="en-US" dirty="0"/>
              <a:t>Polymorphism</a:t>
            </a:r>
          </a:p>
          <a:p>
            <a:pPr lvl="2"/>
            <a:r>
              <a:rPr lang="en-US" dirty="0"/>
              <a:t>Ability to redefine existing behavior but preserve the interface</a:t>
            </a:r>
          </a:p>
          <a:p>
            <a:pPr lvl="2"/>
            <a:r>
              <a:rPr lang="en-US" dirty="0"/>
              <a:t>Children can override the behavior of the parent</a:t>
            </a:r>
          </a:p>
          <a:p>
            <a:pPr lvl="2"/>
            <a:r>
              <a:rPr lang="en-US" dirty="0"/>
              <a:t>Others can make calls on objects without knowing which part of the inheritance tree it is in</a:t>
            </a:r>
          </a:p>
          <a:p>
            <a:pPr lvl="1"/>
            <a:r>
              <a:rPr lang="en-US" dirty="0"/>
              <a:t>Extensibility</a:t>
            </a:r>
          </a:p>
          <a:p>
            <a:pPr lvl="2"/>
            <a:r>
              <a:rPr lang="en-US" dirty="0"/>
              <a:t>Children can add behavior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BA16F-8114-47A3-84DE-8276A5C184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257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3106</TotalTime>
  <Words>2781</Words>
  <Application>Microsoft Macintosh PowerPoint</Application>
  <PresentationFormat>On-screen Show (4:3)</PresentationFormat>
  <Paragraphs>604</Paragraphs>
  <Slides>29</Slides>
  <Notes>8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C++ Inheritance I CSE 333 Spring 2020</vt:lpstr>
      <vt:lpstr>Administrivia</vt:lpstr>
      <vt:lpstr>Administrivia (added Wed.)</vt:lpstr>
      <vt:lpstr>Administrivia</vt:lpstr>
      <vt:lpstr>Lecture Outline</vt:lpstr>
      <vt:lpstr>Overview of Next Two Lectures</vt:lpstr>
      <vt:lpstr>Stock Portfolio Example</vt:lpstr>
      <vt:lpstr>Design Without Inheritance</vt:lpstr>
      <vt:lpstr>Inheritance</vt:lpstr>
      <vt:lpstr>Terminology</vt:lpstr>
      <vt:lpstr>Design With Inheritance</vt:lpstr>
      <vt:lpstr>Like Java:  Access Modifiers</vt:lpstr>
      <vt:lpstr>Class derivation List</vt:lpstr>
      <vt:lpstr>Back to Stocks</vt:lpstr>
      <vt:lpstr>Back to Stocks</vt:lpstr>
      <vt:lpstr>Like Java: Dynamic Dispatch</vt:lpstr>
      <vt:lpstr>Requesting Dynamic Dispatch</vt:lpstr>
      <vt:lpstr>Dynamic Dispatch Example</vt:lpstr>
      <vt:lpstr>Dynamic Dispatch Example</vt:lpstr>
      <vt:lpstr>Most-Derived</vt:lpstr>
      <vt:lpstr>Peer Instruction Question</vt:lpstr>
      <vt:lpstr>Your Turn!</vt:lpstr>
      <vt:lpstr>How Can This Possibly Work?</vt:lpstr>
      <vt:lpstr>vtables and the vptr</vt:lpstr>
      <vt:lpstr>351 Throwback: Dynamic Dispatch</vt:lpstr>
      <vt:lpstr>vtable/vptr Example</vt:lpstr>
      <vt:lpstr>vtable/vptr Example</vt:lpstr>
      <vt:lpstr>Let’s Look at Some Actual Code</vt:lpstr>
      <vt:lpstr>More to Come…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Inheritance CSE 333 Spring 2018</dc:title>
  <dc:creator>Justin Hsia</dc:creator>
  <cp:lastModifiedBy>Hal Perkins</cp:lastModifiedBy>
  <cp:revision>117</cp:revision>
  <cp:lastPrinted>2020-05-04T20:22:02Z</cp:lastPrinted>
  <dcterms:created xsi:type="dcterms:W3CDTF">2018-05-05T21:24:03Z</dcterms:created>
  <dcterms:modified xsi:type="dcterms:W3CDTF">2020-05-06T03:47:53Z</dcterms:modified>
</cp:coreProperties>
</file>