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257" r:id="rId2"/>
    <p:sldId id="258" r:id="rId3"/>
    <p:sldId id="300" r:id="rId4"/>
    <p:sldId id="259" r:id="rId5"/>
    <p:sldId id="288" r:id="rId6"/>
    <p:sldId id="268" r:id="rId7"/>
    <p:sldId id="289" r:id="rId8"/>
    <p:sldId id="290" r:id="rId9"/>
    <p:sldId id="291" r:id="rId10"/>
    <p:sldId id="292" r:id="rId11"/>
    <p:sldId id="260" r:id="rId12"/>
    <p:sldId id="261" r:id="rId13"/>
    <p:sldId id="262" r:id="rId14"/>
    <p:sldId id="264" r:id="rId15"/>
    <p:sldId id="265" r:id="rId16"/>
    <p:sldId id="263" r:id="rId17"/>
    <p:sldId id="270" r:id="rId18"/>
    <p:sldId id="266" r:id="rId19"/>
    <p:sldId id="267" r:id="rId20"/>
    <p:sldId id="269" r:id="rId21"/>
    <p:sldId id="271" r:id="rId22"/>
    <p:sldId id="272" r:id="rId23"/>
    <p:sldId id="273" r:id="rId24"/>
    <p:sldId id="274" r:id="rId25"/>
    <p:sldId id="276" r:id="rId26"/>
    <p:sldId id="277" r:id="rId27"/>
    <p:sldId id="279" r:id="rId28"/>
    <p:sldId id="281" r:id="rId29"/>
    <p:sldId id="282" r:id="rId30"/>
    <p:sldId id="283" r:id="rId31"/>
    <p:sldId id="285" r:id="rId32"/>
    <p:sldId id="286" r:id="rId33"/>
    <p:sldId id="284" r:id="rId34"/>
    <p:sldId id="278" r:id="rId35"/>
    <p:sldId id="28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2661A"/>
    <a:srgbClr val="669900"/>
    <a:srgbClr val="5A5A5A"/>
    <a:srgbClr val="4B2A85"/>
    <a:srgbClr val="D94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15" autoAdjust="0"/>
    <p:restoredTop sz="92616"/>
  </p:normalViewPr>
  <p:slideViewPr>
    <p:cSldViewPr snapToGrid="0">
      <p:cViewPr varScale="1">
        <p:scale>
          <a:sx n="110" d="100"/>
          <a:sy n="110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84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16-</a:t>
            </a:r>
            <a:fld id="{C046A9EC-7960-41B5-B246-CCE879D25C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80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C79B4-C8FA-4E46-8AB9-9F35F2C4578E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4143B-668B-49E0-B9C2-D95B0B98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2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z gets copy of the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pointed to by the </a:t>
            </a:r>
            <a:r>
              <a:rPr lang="en-US" baseline="0" dirty="0" err="1"/>
              <a:t>unique_ptr</a:t>
            </a:r>
            <a:r>
              <a:rPr lang="en-US" baseline="0" dirty="0"/>
              <a:t> in </a:t>
            </a:r>
            <a:r>
              <a:rPr lang="en-US" baseline="0" dirty="0" err="1"/>
              <a:t>vec</a:t>
            </a:r>
            <a:r>
              <a:rPr lang="en-US" baseline="0" dirty="0"/>
              <a:t>[1]</a:t>
            </a:r>
          </a:p>
          <a:p>
            <a:pPr marL="228600" indent="-228600">
              <a:buAutoNum type="arabicParenR"/>
            </a:pPr>
            <a:r>
              <a:rPr lang="en-US" dirty="0"/>
              <a:t>compiler</a:t>
            </a:r>
            <a:r>
              <a:rPr lang="en-US" baseline="0" dirty="0"/>
              <a:t> error, since </a:t>
            </a:r>
            <a:r>
              <a:rPr lang="en-US" baseline="0" dirty="0" err="1"/>
              <a:t>unique_ptrs</a:t>
            </a:r>
            <a:r>
              <a:rPr lang="en-US" baseline="0" dirty="0"/>
              <a:t> can’t be copied</a:t>
            </a:r>
          </a:p>
          <a:p>
            <a:pPr marL="228600" indent="-228600">
              <a:buAutoNum type="arabicParenR"/>
            </a:pPr>
            <a:r>
              <a:rPr lang="en-US" dirty="0"/>
              <a:t>works, but now </a:t>
            </a:r>
            <a:r>
              <a:rPr lang="en-US" dirty="0" err="1"/>
              <a:t>vec</a:t>
            </a:r>
            <a:r>
              <a:rPr lang="en-US" dirty="0"/>
              <a:t>[1] has a null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4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</a:t>
            </a:r>
            <a:r>
              <a:rPr lang="en-US" baseline="0" dirty="0"/>
              <a:t> would the equivalent range for statement look like?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7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count</a:t>
            </a:r>
            <a:r>
              <a:rPr lang="en-US" baseline="0" dirty="0"/>
              <a:t> = 1</a:t>
            </a:r>
          </a:p>
          <a:p>
            <a:pPr marL="228600" indent="-228600">
              <a:buAutoNum type="arabicParenR"/>
            </a:pPr>
            <a:r>
              <a:rPr lang="en-US" dirty="0"/>
              <a:t>count = 2</a:t>
            </a:r>
          </a:p>
          <a:p>
            <a:pPr marL="228600" indent="-228600">
              <a:buAutoNum type="arabicParenR"/>
            </a:pPr>
            <a:r>
              <a:rPr lang="en-US" dirty="0"/>
              <a:t>count = 1</a:t>
            </a:r>
          </a:p>
          <a:p>
            <a:pPr marL="228600" indent="-228600">
              <a:buAutoNum type="arabicParenR"/>
            </a:pPr>
            <a:r>
              <a:rPr lang="en-US" dirty="0"/>
              <a:t>count =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4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&amp; z reference</a:t>
            </a:r>
            <a:r>
              <a:rPr lang="en-US" baseline="0" dirty="0"/>
              <a:t> doesn’t contribute to reference count.</a:t>
            </a:r>
          </a:p>
          <a:p>
            <a:r>
              <a:rPr lang="en-US" baseline="0" dirty="0"/>
              <a:t>Worth stepping through </a:t>
            </a:r>
            <a:r>
              <a:rPr lang="en-US" baseline="0" dirty="0" err="1"/>
              <a:t>gdb</a:t>
            </a:r>
            <a:r>
              <a:rPr lang="en-US" baseline="0" dirty="0"/>
              <a:t> for this file + </a:t>
            </a:r>
            <a:r>
              <a:rPr lang="en-US" baseline="0" dirty="0" err="1"/>
              <a:t>valgrind</a:t>
            </a:r>
            <a:r>
              <a:rPr lang="en-US" baseline="0" dirty="0"/>
              <a:t>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37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</a:p>
          <a:p>
            <a:r>
              <a:rPr lang="en-US" baseline="0" dirty="0"/>
              <a:t>Run in </a:t>
            </a:r>
            <a:r>
              <a:rPr lang="en-US" baseline="0" dirty="0" err="1"/>
              <a:t>gdb</a:t>
            </a:r>
            <a:r>
              <a:rPr lang="en-US" baseline="0" dirty="0"/>
              <a:t> to see shared/weak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939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40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w.use_count</a:t>
            </a:r>
            <a:r>
              <a:rPr lang="en-US" dirty="0"/>
              <a:t>() – get reference count</a:t>
            </a:r>
          </a:p>
          <a:p>
            <a:r>
              <a:rPr lang="en-US" dirty="0" err="1"/>
              <a:t>w.expired</a:t>
            </a:r>
            <a:r>
              <a:rPr lang="en-US" dirty="0"/>
              <a:t>() – returns (</a:t>
            </a:r>
            <a:r>
              <a:rPr lang="en-US" dirty="0" err="1"/>
              <a:t>w.use_count</a:t>
            </a:r>
            <a:r>
              <a:rPr lang="en-US" dirty="0"/>
              <a:t>()</a:t>
            </a:r>
            <a:r>
              <a:rPr lang="en-US" baseline="0" dirty="0"/>
              <a:t> == 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428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* p = new </a:t>
            </a:r>
            <a:r>
              <a:rPr lang="en-US" dirty="0" err="1"/>
              <a:t>int</a:t>
            </a:r>
            <a:r>
              <a:rPr lang="en-US" dirty="0"/>
              <a:t>(3);</a:t>
            </a:r>
          </a:p>
          <a:p>
            <a:r>
              <a:rPr lang="en-US" dirty="0" err="1"/>
              <a:t>int</a:t>
            </a:r>
            <a:r>
              <a:rPr lang="en-US" dirty="0"/>
              <a:t>* q = p;</a:t>
            </a:r>
          </a:p>
          <a:p>
            <a:r>
              <a:rPr lang="en-US" dirty="0"/>
              <a:t>q = new </a:t>
            </a:r>
            <a:r>
              <a:rPr lang="en-US" dirty="0" err="1"/>
              <a:t>int</a:t>
            </a:r>
            <a:r>
              <a:rPr lang="en-US" dirty="0"/>
              <a:t>(33);</a:t>
            </a:r>
          </a:p>
          <a:p>
            <a:r>
              <a:rPr lang="en-US" dirty="0"/>
              <a:t>q =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r>
              <a:rPr lang="en-US" dirty="0"/>
              <a:t>// singly-linked list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08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19wi: done with references reviewed slides.  Really belongs here but we postponed smart pointers until after inheritance because of several snow day closures.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3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0EB7D-012D-4A51-B74D-1E58F731D3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24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-&gt; operator automatically dereferences its return value before calling its argument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the built-in pointer dereference, not operator*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you could have the following class: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219298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bash$ ./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usepoint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bash$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valgrind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--leak-check=full ./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usepoint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61347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3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want to have to call delete on heap-allocated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before </a:t>
            </a:r>
            <a:r>
              <a:rPr lang="en-US" i="1" baseline="0" dirty="0"/>
              <a:t>every</a:t>
            </a:r>
            <a:r>
              <a:rPr lang="en-US" i="0" baseline="0" dirty="0"/>
              <a:t> return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41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74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Succeed</a:t>
            </a:r>
            <a:r>
              <a:rPr lang="en-US" baseline="0" dirty="0"/>
              <a:t> – constructor that takes a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copy constructor</a:t>
            </a:r>
          </a:p>
          <a:p>
            <a:pPr marL="228600" indent="-228600">
              <a:buAutoNum type="arabicParenR"/>
            </a:pPr>
            <a:r>
              <a:rPr lang="en-US" baseline="0" dirty="0"/>
              <a:t>Succeed – default constructor starts with NULL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assignment operator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4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9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9975" y="27429"/>
            <a:ext cx="1584088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L16:  C++ Smart Pointers</a:t>
            </a:r>
          </a:p>
        </p:txBody>
      </p:sp>
    </p:spTree>
    <p:extLst>
      <p:ext uri="{BB962C8B-B14F-4D97-AF65-F5344CB8AC3E}">
        <p14:creationId xmlns:p14="http://schemas.microsoft.com/office/powerpoint/2010/main" val="1629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Smart Pointers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  <a:endParaRPr lang="en-US" sz="2000" dirty="0">
              <a:ea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9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This a Toy?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handle: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/>
              <a:t>Copying</a:t>
            </a:r>
          </a:p>
          <a:p>
            <a:pPr lvl="1"/>
            <a:r>
              <a:rPr lang="en-US" dirty="0"/>
              <a:t>Reassignment</a:t>
            </a:r>
          </a:p>
          <a:p>
            <a:pPr lvl="1"/>
            <a:r>
              <a:rPr lang="en-US" dirty="0"/>
              <a:t>Comparison</a:t>
            </a:r>
          </a:p>
          <a:p>
            <a:pPr lvl="1"/>
            <a:r>
              <a:rPr lang="en-US" dirty="0"/>
              <a:t>… plus many other subtleties…</a:t>
            </a:r>
          </a:p>
          <a:p>
            <a:pPr lvl="3"/>
            <a:endParaRPr lang="en-US" dirty="0"/>
          </a:p>
          <a:p>
            <a:r>
              <a:rPr lang="en-US" dirty="0"/>
              <a:t>Luckily, others have built non-toy smart pointers for 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4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</a:t>
            </a:r>
            <a:r>
              <a:rPr lang="en-US" b="1" i="1" dirty="0"/>
              <a:t>takes ownership</a:t>
            </a:r>
            <a:r>
              <a:rPr lang="en-US" dirty="0"/>
              <a:t> of a pointer</a:t>
            </a:r>
          </a:p>
          <a:p>
            <a:pPr lvl="1"/>
            <a:r>
              <a:rPr lang="en-US" dirty="0"/>
              <a:t>A template: template parameter is the type that the “owned” pointer references (i.e.,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in pointer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Part of C++’s standard library (C++11)</a:t>
            </a:r>
          </a:p>
          <a:p>
            <a:pPr lvl="1"/>
            <a:r>
              <a:rPr lang="en-US" dirty="0"/>
              <a:t>Its destructor invokes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on the owned pointer</a:t>
            </a:r>
          </a:p>
          <a:p>
            <a:pPr lvl="2"/>
            <a:r>
              <a:rPr lang="en-US" dirty="0"/>
              <a:t>Invoked when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object is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err="1"/>
              <a:t>’d</a:t>
            </a:r>
            <a:r>
              <a:rPr lang="en-US" dirty="0"/>
              <a:t> or falls out of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60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heap-allocated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(*x)++;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never used delete, therefore leak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wrapped, heap-allocated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(*x)++;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never used delete, but no leak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unique1.cc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many potential exits out of a function, it’s easy to forget to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on all of them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will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its pointer when it falls out of scope</a:t>
            </a:r>
          </a:p>
          <a:p>
            <a:pPr lvl="1"/>
            <a:r>
              <a:rPr lang="en-US" dirty="0"/>
              <a:t>Thus,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also helps with </a:t>
            </a:r>
            <a:r>
              <a:rPr lang="en-US" i="1" dirty="0"/>
              <a:t>exception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4114800"/>
            <a:ext cx="8229600" cy="1828800"/>
          </a:xfrm>
          <a:prstGeom prst="roundRect">
            <a:avLst>
              <a:gd name="adj" fmla="val 556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lots of code, including several returns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lots of code, including potential exception throws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Operations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b; }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a pointer to pointed-to object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*x;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the value of pointed-to object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a field or function of a pointed-to object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Deallocate current pointed-to object and store new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Release responsibility for freeing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7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transfer ownership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/>
              <a:t> returns the pointer, sets wrapped pointer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’s the current pointer and stores a new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65760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abdicates ownership to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y transfers ownership of its pointer to z.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z's old pointer was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delete'd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the process.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92608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unique3.cc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84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has disabled its copy constructor and assignment operator</a:t>
            </a:r>
          </a:p>
          <a:p>
            <a:pPr lvl="1"/>
            <a:r>
              <a:rPr lang="en-US" dirty="0"/>
              <a:t>You cannot copy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helping maintain “uniqueness” or “ownership”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291840"/>
            <a:ext cx="8229600" cy="3108960"/>
          </a:xfrm>
          <a:prstGeom prst="roundRect">
            <a:avLst>
              <a:gd name="adj" fmla="val 34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(5));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fail – no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z;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 – z is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= x;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fail – no assignment op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89173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uniquefail.cc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49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i="1" dirty="0"/>
              <a:t>can</a:t>
            </a:r>
            <a:r>
              <a:rPr lang="en-US" dirty="0"/>
              <a:t> be stored in STL containers</a:t>
            </a:r>
          </a:p>
          <a:p>
            <a:pPr lvl="1"/>
            <a:r>
              <a:rPr lang="en-US" dirty="0"/>
              <a:t>Wait, what?  STL containers like to make lots of copies of stored objects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copied…</a:t>
            </a:r>
          </a:p>
          <a:p>
            <a:pPr lvl="3"/>
            <a:endParaRPr lang="en-US" dirty="0"/>
          </a:p>
          <a:p>
            <a:r>
              <a:rPr lang="en-US" dirty="0"/>
              <a:t>Move semantics to the rescue!</a:t>
            </a:r>
          </a:p>
          <a:p>
            <a:pPr lvl="1"/>
            <a:r>
              <a:rPr lang="en-US" dirty="0"/>
              <a:t>When supported, STL containers will </a:t>
            </a:r>
            <a:r>
              <a:rPr lang="en-US" i="1" dirty="0"/>
              <a:t>move</a:t>
            </a:r>
            <a:r>
              <a:rPr lang="en-US" dirty="0"/>
              <a:t> rather than </a:t>
            </a:r>
            <a:r>
              <a:rPr lang="en-US" i="1" dirty="0"/>
              <a:t>copy</a:t>
            </a:r>
            <a:endParaRPr lang="en-US" dirty="0"/>
          </a:p>
          <a:p>
            <a:pPr lvl="2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support move semantics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Copy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Assigning values typically means making a copy</a:t>
            </a:r>
          </a:p>
          <a:p>
            <a:pPr lvl="1"/>
            <a:r>
              <a:rPr lang="en-US" dirty="0"/>
              <a:t>Sometimes this is what you want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assigning a string to another makes a copy of its value</a:t>
            </a:r>
          </a:p>
          <a:p>
            <a:pPr lvl="1"/>
            <a:r>
              <a:rPr lang="en-US" dirty="0"/>
              <a:t>Sometimes this is wasteful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assigning a returned string goes through a temporary copy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657600"/>
            <a:ext cx="8229600" cy="3017520"/>
          </a:xfrm>
          <a:prstGeom prst="roundRect">
            <a:avLst>
              <a:gd name="adj" fmla="val 34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return might copy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b(a);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a into b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return value into b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copysemantics.cc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9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Move Semantics (C++11)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0066FF"/>
                </a:solidFill>
              </a:rPr>
              <a:t>Move semantics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move values from </a:t>
            </a:r>
            <a:br>
              <a:rPr lang="en-US" dirty="0"/>
            </a:br>
            <a:r>
              <a:rPr lang="en-US" dirty="0"/>
              <a:t>one object to </a:t>
            </a:r>
            <a:br>
              <a:rPr lang="en-US" dirty="0"/>
            </a:br>
            <a:r>
              <a:rPr lang="en-US" dirty="0"/>
              <a:t>another without </a:t>
            </a:r>
            <a:br>
              <a:rPr lang="en-US" dirty="0"/>
            </a:br>
            <a:r>
              <a:rPr lang="en-US" dirty="0"/>
              <a:t>copying (“stealing”)</a:t>
            </a:r>
          </a:p>
          <a:p>
            <a:pPr lvl="1"/>
            <a:r>
              <a:rPr lang="en-US" dirty="0"/>
              <a:t>Useful for optimizing </a:t>
            </a:r>
            <a:br>
              <a:rPr lang="en-US" dirty="0"/>
            </a:br>
            <a:r>
              <a:rPr lang="en-US" dirty="0"/>
              <a:t>away temporary copies</a:t>
            </a:r>
          </a:p>
          <a:p>
            <a:pPr lvl="1"/>
            <a:r>
              <a:rPr lang="en-US" dirty="0"/>
              <a:t>A complex topic that</a:t>
            </a:r>
            <a:br>
              <a:rPr lang="en-US" dirty="0"/>
            </a:br>
            <a:r>
              <a:rPr lang="en-US" dirty="0"/>
              <a:t>uses things called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 err="1"/>
              <a:t>rvalue</a:t>
            </a:r>
            <a:r>
              <a:rPr lang="en-US" i="1" dirty="0"/>
              <a:t> references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Mostly beyond the </a:t>
            </a:r>
            <a:br>
              <a:rPr lang="en-US" dirty="0"/>
            </a:br>
            <a:r>
              <a:rPr lang="en-US" dirty="0"/>
              <a:t>scope of 333 this </a:t>
            </a:r>
            <a:br>
              <a:rPr lang="en-US" dirty="0"/>
            </a:br>
            <a:r>
              <a:rPr lang="en-US" dirty="0"/>
              <a:t>quarter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931920" y="1645920"/>
            <a:ext cx="5029200" cy="46634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return might copy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moves a to b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a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moves the returned value into b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124581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movesemantics.cc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2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exercise: ex13 on smart pointers</a:t>
            </a:r>
          </a:p>
          <a:p>
            <a:pPr lvl="1"/>
            <a:r>
              <a:rPr lang="en-US" dirty="0"/>
              <a:t>Will post later today if we get far enough, otherwise out on Wednesday</a:t>
            </a:r>
          </a:p>
          <a:p>
            <a:pPr lvl="1"/>
            <a:endParaRPr lang="en-US" dirty="0"/>
          </a:p>
          <a:p>
            <a:r>
              <a:rPr lang="en-US" dirty="0"/>
              <a:t>hw3 deadline is now May 21 (a week from Thursday)</a:t>
            </a:r>
          </a:p>
          <a:p>
            <a:pPr lvl="1"/>
            <a:r>
              <a:rPr lang="en-US" dirty="0"/>
              <a:t>How’s progress?  Any questions, observations?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5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Ownership via Move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640080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supports move semantics</a:t>
            </a:r>
          </a:p>
          <a:p>
            <a:pPr lvl="1"/>
            <a:r>
              <a:rPr lang="en-US" dirty="0"/>
              <a:t>Can “move” ownership from one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to another</a:t>
            </a:r>
          </a:p>
          <a:p>
            <a:pPr lvl="2"/>
            <a:r>
              <a:rPr lang="en-US" dirty="0"/>
              <a:t>Behavior is equivalent to the “release-and-reset” combination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65760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abdicates ownership to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y transfers ownership of its pointer to z.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z's old pointer was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delete'd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the process.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92608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unique4.cc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354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484632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moved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"*moved: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*moved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[1].get():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[1].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08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implements some comparison operators, including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</a:p>
          <a:p>
            <a:pPr lvl="1"/>
            <a:r>
              <a:rPr lang="en-US" dirty="0"/>
              <a:t>However, it doesn’t invoke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 on the pointed-to objects</a:t>
            </a:r>
          </a:p>
          <a:p>
            <a:pPr lvl="2"/>
            <a:r>
              <a:rPr lang="en-US" dirty="0"/>
              <a:t>Instead, it just promises a stable, strict ordering (probably based on the pointer address, not the pointed-to-value)</a:t>
            </a:r>
          </a:p>
          <a:p>
            <a:pPr lvl="1"/>
            <a:r>
              <a:rPr lang="en-US" dirty="0"/>
              <a:t>So to 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s, you want to provide it with a comparison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5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39496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 </a:t>
            </a:r>
            <a:r>
              <a:rPr lang="fr-FR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*x &lt; *y;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buggy: sorts based on the values of the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ptrs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better: sorts based on the pointed-to values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uniquevecsort.cc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20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12080"/>
          </a:xfrm>
        </p:spPr>
        <p:txBody>
          <a:bodyPr/>
          <a:lstStyle/>
          <a:p>
            <a:r>
              <a:rPr lang="en-US" dirty="0"/>
              <a:t>Similarly, you can use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as keys in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pPr lvl="1"/>
            <a:r>
              <a:rPr lang="en-US" dirty="0"/>
              <a:t>Reminder: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internally stores keys in sorted order</a:t>
            </a:r>
          </a:p>
          <a:p>
            <a:pPr lvl="2"/>
            <a:r>
              <a:rPr lang="en-US" dirty="0"/>
              <a:t>Iterating through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iterates through the keys in order</a:t>
            </a:r>
          </a:p>
          <a:p>
            <a:pPr lvl="1"/>
            <a:r>
              <a:rPr lang="en-US" dirty="0"/>
              <a:t>By default,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is used to enforce ordering</a:t>
            </a:r>
          </a:p>
          <a:p>
            <a:pPr lvl="2"/>
            <a:r>
              <a:rPr lang="en-US" dirty="0"/>
              <a:t>You must specify a comparator when </a:t>
            </a:r>
            <a:r>
              <a:rPr lang="en-US" i="1" dirty="0"/>
              <a:t>constructing</a:t>
            </a:r>
            <a:r>
              <a:rPr lang="en-US" dirty="0"/>
              <a:t>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to get a meaningful sorted order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of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Compare (the 3</a:t>
            </a:r>
            <a:r>
              <a:rPr lang="en-US" baseline="30000" dirty="0"/>
              <a:t>rd</a:t>
            </a:r>
            <a:r>
              <a:rPr lang="en-US" dirty="0"/>
              <a:t> template) parameter:</a:t>
            </a:r>
          </a:p>
          <a:p>
            <a:pPr lvl="1"/>
            <a:r>
              <a:rPr lang="en-US" dirty="0"/>
              <a:t>“A binary predicate that takes two element </a:t>
            </a:r>
            <a:r>
              <a:rPr lang="en-US" i="1" dirty="0"/>
              <a:t>keys</a:t>
            </a:r>
            <a:r>
              <a:rPr lang="en-US" dirty="0"/>
              <a:t> as arguments and returns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.  This can be a </a:t>
            </a:r>
            <a:r>
              <a:rPr lang="en-US" u="sng" dirty="0"/>
              <a:t>function pointer</a:t>
            </a:r>
            <a:r>
              <a:rPr lang="en-US" dirty="0"/>
              <a:t> or a </a:t>
            </a:r>
            <a:r>
              <a:rPr lang="en-US" u="sng" dirty="0"/>
              <a:t>function object</a:t>
            </a:r>
            <a:r>
              <a:rPr lang="en-US" dirty="0"/>
              <a:t>.”</a:t>
            </a:r>
          </a:p>
          <a:p>
            <a:pPr lvl="2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/>
              <a:t>  OR  member function </a:t>
            </a:r>
            <a:br>
              <a:rPr lang="en-US" dirty="0"/>
            </a:b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5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394960"/>
          </a:xfrm>
          <a:prstGeom prst="roundRect">
            <a:avLst>
              <a:gd name="adj" fmla="val 168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lhs,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*lhs &lt;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the map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a(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key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b(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move semantics to get ownership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into the map.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a, b, c hold NULL after this.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"key: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*(it-&gt;first);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it-&gt;second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uniquemap.cc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93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640080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can store arrays as well</a:t>
            </a:r>
          </a:p>
          <a:p>
            <a:pPr lvl="1"/>
            <a:r>
              <a:rPr lang="en-US" dirty="0"/>
              <a:t>Will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on destruction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292608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52597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unique5.cc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002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is similar to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but we allow shared objects to have multiple owners</a:t>
            </a:r>
          </a:p>
          <a:p>
            <a:pPr lvl="1"/>
            <a:r>
              <a:rPr lang="en-US" dirty="0"/>
              <a:t>The copy/assign operators are not disabled and </a:t>
            </a:r>
            <a:r>
              <a:rPr lang="en-US" i="1" dirty="0"/>
              <a:t>increment</a:t>
            </a:r>
            <a:r>
              <a:rPr lang="en-US" dirty="0"/>
              <a:t> or </a:t>
            </a:r>
            <a:r>
              <a:rPr lang="en-US" i="1" dirty="0"/>
              <a:t>decrement </a:t>
            </a:r>
            <a:r>
              <a:rPr lang="en-US" dirty="0">
                <a:solidFill>
                  <a:srgbClr val="0066FF"/>
                </a:solidFill>
              </a:rPr>
              <a:t>reference counts </a:t>
            </a:r>
            <a:r>
              <a:rPr lang="en-US" dirty="0"/>
              <a:t>as needed</a:t>
            </a:r>
          </a:p>
          <a:p>
            <a:pPr lvl="2"/>
            <a:r>
              <a:rPr lang="en-US" dirty="0"/>
              <a:t>After a copy/assign, the two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objects point to the same pointed-to object and the (shared) reference count is </a:t>
            </a:r>
            <a:r>
              <a:rPr lang="en-US" dirty="0">
                <a:solidFill>
                  <a:schemeClr val="accent1"/>
                </a:solidFill>
              </a:rPr>
              <a:t>2</a:t>
            </a:r>
          </a:p>
          <a:p>
            <a:pPr lvl="1"/>
            <a:r>
              <a:rPr lang="en-US" dirty="0"/>
              <a:t>When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is destroyed, the reference count is </a:t>
            </a:r>
            <a:r>
              <a:rPr lang="en-US" i="1" dirty="0"/>
              <a:t>decremented</a:t>
            </a:r>
          </a:p>
          <a:p>
            <a:pPr lvl="2"/>
            <a:r>
              <a:rPr lang="en-US" dirty="0"/>
              <a:t>When the reference count hits </a:t>
            </a:r>
            <a:r>
              <a:rPr lang="en-US" dirty="0">
                <a:solidFill>
                  <a:schemeClr val="accent1"/>
                </a:solidFill>
              </a:rPr>
              <a:t>0</a:t>
            </a:r>
            <a:r>
              <a:rPr lang="en-US" dirty="0"/>
              <a:t>,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the pointed-to object!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69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3931920"/>
          </a:xfrm>
          <a:prstGeom prst="roundRect">
            <a:avLst>
              <a:gd name="adj" fmla="val 22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1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// temporary inner scope (!)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 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 = x;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     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exit scope, y deleted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1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sharedexample.cc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1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and STL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71600"/>
          </a:xfrm>
        </p:spPr>
        <p:txBody>
          <a:bodyPr/>
          <a:lstStyle/>
          <a:p>
            <a:r>
              <a:rPr lang="en-US" dirty="0"/>
              <a:t>Even simpler than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endParaRPr lang="en-US" dirty="0"/>
          </a:p>
          <a:p>
            <a:pPr lvl="1"/>
            <a:r>
              <a:rPr lang="en-US" dirty="0"/>
              <a:t>Safe to store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in containers, since copy/assign maintain a shared reference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474720"/>
          </a:xfrm>
          <a:prstGeom prst="roundRect">
            <a:avLst>
              <a:gd name="adj" fmla="val 22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works!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"*copied: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*copied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moved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works!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"*moved: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*moved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[1].get():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52597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1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7B69-4380-984C-92BA-83449D9E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group and email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AF39-E9A0-D243-8052-1D51064E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54035"/>
          </a:xfrm>
        </p:spPr>
        <p:txBody>
          <a:bodyPr/>
          <a:lstStyle/>
          <a:p>
            <a:r>
              <a:rPr lang="en-US" i="1" u="sng" dirty="0"/>
              <a:t>Please</a:t>
            </a:r>
            <a:r>
              <a:rPr lang="en-US" dirty="0"/>
              <a:t> send any necessary email to cse333-staff[at]</a:t>
            </a:r>
            <a:r>
              <a:rPr lang="en-US" dirty="0" err="1"/>
              <a:t>cs</a:t>
            </a:r>
            <a:r>
              <a:rPr lang="en-US" dirty="0"/>
              <a:t>, </a:t>
            </a:r>
            <a:r>
              <a:rPr lang="en-US" b="1" i="1" dirty="0"/>
              <a:t>not</a:t>
            </a:r>
            <a:r>
              <a:rPr lang="en-US" dirty="0"/>
              <a:t> to individual TAs/instructor</a:t>
            </a:r>
          </a:p>
          <a:p>
            <a:pPr marL="0" indent="0">
              <a:buNone/>
            </a:pPr>
            <a:r>
              <a:rPr lang="en-US" dirty="0"/>
              <a:t>Please help your readers (both for cse333 and elsewhere):</a:t>
            </a:r>
          </a:p>
          <a:p>
            <a:r>
              <a:rPr lang="en-US" dirty="0"/>
              <a:t>Use descriptive titles and provide enough context in the question so readers don’t need to go on a treasure hunt</a:t>
            </a:r>
          </a:p>
          <a:p>
            <a:r>
              <a:rPr lang="en-US" dirty="0"/>
              <a:t>Please don’t post screenshots of text</a:t>
            </a:r>
          </a:p>
          <a:p>
            <a:pPr lvl="1"/>
            <a:r>
              <a:rPr lang="en-US" dirty="0"/>
              <a:t>Hard to read and/or require opening an extra window</a:t>
            </a:r>
          </a:p>
          <a:p>
            <a:pPr lvl="1"/>
            <a:r>
              <a:rPr lang="en-US" dirty="0"/>
              <a:t>If it’s text, copy and paste the text(!) (drag to select in terminal or dialog boxes)</a:t>
            </a:r>
          </a:p>
          <a:p>
            <a:pPr lvl="1"/>
            <a:r>
              <a:rPr lang="en-US" dirty="0"/>
              <a:t>Images are fine if they actually are relevant to the posting</a:t>
            </a:r>
          </a:p>
          <a:p>
            <a:r>
              <a:rPr lang="en-US" dirty="0"/>
              <a:t>Your readers thank you for your help   😃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86DE9-BDCD-0E4E-8D1C-C4E1927ECC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7479F-E4B2-C14A-B252-D4FD2D9E7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686" y="3743748"/>
            <a:ext cx="2743200" cy="4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7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02336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strongcycle.cc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814135"/>
              </p:ext>
            </p:extLst>
          </p:nvPr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9090"/>
              </p:ext>
            </p:extLst>
          </p:nvPr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22979"/>
              </p:ext>
            </p:extLst>
          </p:nvPr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81660"/>
              </p:ext>
            </p:extLst>
          </p:nvPr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219642"/>
              </p:ext>
            </p:extLst>
          </p:nvPr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6583680" y="219456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360920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395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/>
      <p:bldP spid="19" grpId="0"/>
      <p:bldP spid="24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is similar to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but doesn’t affect the reference count</a:t>
            </a:r>
          </a:p>
          <a:p>
            <a:pPr lvl="1"/>
            <a:r>
              <a:rPr lang="en-US" dirty="0"/>
              <a:t>Can </a:t>
            </a:r>
            <a:r>
              <a:rPr lang="en-US" i="1" dirty="0"/>
              <a:t>only</a:t>
            </a:r>
            <a:r>
              <a:rPr lang="en-US" dirty="0"/>
              <a:t> “point to” an object that is managed by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Not </a:t>
            </a:r>
            <a:r>
              <a:rPr lang="en-US" i="1" dirty="0"/>
              <a:t>really</a:t>
            </a:r>
            <a:r>
              <a:rPr lang="en-US" dirty="0"/>
              <a:t> a pointer – can’t actually dereference unless you “get” its associated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Because it doesn’t influence the reference count,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 err="1"/>
              <a:t>s</a:t>
            </a:r>
            <a:r>
              <a:rPr lang="en-US" dirty="0"/>
              <a:t> can become “</a:t>
            </a:r>
            <a:r>
              <a:rPr lang="en-US" i="1" dirty="0"/>
              <a:t>dangling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Object referenced may have been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err="1"/>
              <a:t>’d</a:t>
            </a:r>
            <a:endParaRPr lang="en-US" dirty="0"/>
          </a:p>
          <a:p>
            <a:pPr lvl="2"/>
            <a:r>
              <a:rPr lang="en-US" dirty="0"/>
              <a:t>But you can check to see if the object still exists</a:t>
            </a:r>
          </a:p>
          <a:p>
            <a:pPr lvl="3"/>
            <a:endParaRPr lang="en-US" dirty="0"/>
          </a:p>
          <a:p>
            <a:r>
              <a:rPr lang="en-US" dirty="0"/>
              <a:t>Can be used to break our cycle problem!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Cycle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2062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weakcycle.cc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6583680" y="219456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D94B7B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D94B7B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4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D94B7B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40664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40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/>
      <p:bldP spid="19" grpId="0"/>
      <p:bldP spid="24" grpId="0"/>
      <p:bldP spid="2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17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w;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temporary inner scope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temporary inner-inner scope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w =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x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returns "promoted"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a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usingweak.cc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06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Counting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Reference counting</a:t>
            </a:r>
            <a:r>
              <a:rPr lang="en-US" dirty="0"/>
              <a:t> is a technique for managing resources by counting and storing number of references to an object (i.e., # of pointers that hold the address of the object)</a:t>
            </a:r>
          </a:p>
          <a:p>
            <a:pPr lvl="1"/>
            <a:r>
              <a:rPr lang="en-US" dirty="0"/>
              <a:t>Increment or decrement count as pointers are changed</a:t>
            </a:r>
          </a:p>
          <a:p>
            <a:pPr lvl="1"/>
            <a:r>
              <a:rPr lang="en-US" dirty="0"/>
              <a:t>Delete the object when reference count decremented to 0</a:t>
            </a:r>
          </a:p>
          <a:p>
            <a:pPr lvl="1"/>
            <a:endParaRPr lang="en-US" dirty="0"/>
          </a:p>
          <a:p>
            <a:r>
              <a:rPr lang="en-US" dirty="0"/>
              <a:t>Works great!  But…</a:t>
            </a:r>
          </a:p>
          <a:p>
            <a:pPr lvl="1"/>
            <a:r>
              <a:rPr lang="en-US" dirty="0"/>
              <a:t>Bunch of extra overhead on every pointer operation</a:t>
            </a:r>
          </a:p>
          <a:p>
            <a:pPr lvl="1"/>
            <a:r>
              <a:rPr lang="en-US" dirty="0"/>
              <a:t>Cannot reclaim linked objects with circular references</a:t>
            </a:r>
          </a:p>
          <a:p>
            <a:pPr lvl="1"/>
            <a:r>
              <a:rPr lang="en-US" dirty="0"/>
              <a:t>Not general enough for automatic memory management (need automatic garbage collection as in Java), but when it’s appropriate it’s a clean solution for resource management and cleanup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9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</a:t>
            </a:r>
            <a:r>
              <a:rPr lang="en-US" b="1" i="1" dirty="0"/>
              <a:t>takes ownership</a:t>
            </a:r>
            <a:r>
              <a:rPr lang="en-US" dirty="0"/>
              <a:t> of a pointer</a:t>
            </a:r>
          </a:p>
          <a:p>
            <a:pPr lvl="1"/>
            <a:r>
              <a:rPr lang="en-US" dirty="0"/>
              <a:t>Cannot be copied, but can be moved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a copy of the pointer, but is dangerous to use; better to 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instead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s old pointer value and stores a new one</a:t>
            </a:r>
          </a:p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allows shared objects to have multiple owners by doing </a:t>
            </a:r>
            <a:r>
              <a:rPr lang="en-US" i="1" dirty="0"/>
              <a:t>reference counting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s an object once its reference count reaches zero</a:t>
            </a:r>
          </a:p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works with a shared object but doesn’t affect the reference count</a:t>
            </a:r>
          </a:p>
          <a:p>
            <a:pPr lvl="1"/>
            <a:r>
              <a:rPr lang="en-US" dirty="0"/>
              <a:t>Can’t actually be dereferenced, but can check if the object still exists and can get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from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if it does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Smart Pointers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Intro and 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toy_ptr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Reference counting</a:t>
            </a:r>
          </a:p>
          <a:p>
            <a:pPr lvl="1"/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b="1" dirty="0">
                <a:solidFill>
                  <a:srgbClr val="4B2A85"/>
                </a:solidFill>
              </a:rPr>
              <a:t> and 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1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learned about STL</a:t>
            </a:r>
          </a:p>
          <a:p>
            <a:endParaRPr lang="en-US" dirty="0"/>
          </a:p>
          <a:p>
            <a:r>
              <a:rPr lang="en-US" dirty="0"/>
              <a:t>We noticed that STL was doing an enormous amount of copying</a:t>
            </a:r>
          </a:p>
          <a:p>
            <a:pPr lvl="3"/>
            <a:endParaRPr lang="en-US" dirty="0"/>
          </a:p>
          <a:p>
            <a:r>
              <a:rPr lang="en-US" dirty="0"/>
              <a:t>A solution: store pointers in containers instead of objects</a:t>
            </a:r>
          </a:p>
          <a:p>
            <a:pPr lvl="1"/>
            <a:r>
              <a:rPr lang="en-US" dirty="0"/>
              <a:t>But who’s responsible for deleting and when???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1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Smart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66FF"/>
                </a:solidFill>
              </a:rPr>
              <a:t>smart pointer</a:t>
            </a:r>
            <a:r>
              <a:rPr lang="en-US" dirty="0"/>
              <a:t> is an </a:t>
            </a:r>
            <a:r>
              <a:rPr lang="en-US" i="1" dirty="0"/>
              <a:t>object</a:t>
            </a:r>
            <a:r>
              <a:rPr lang="en-US" dirty="0"/>
              <a:t> that stores a pointer to a heap-allocated object</a:t>
            </a:r>
          </a:p>
          <a:p>
            <a:pPr lvl="1"/>
            <a:r>
              <a:rPr lang="en-US" dirty="0"/>
              <a:t>A smart pointer looks and behaves like a regular C++ pointer</a:t>
            </a:r>
          </a:p>
          <a:p>
            <a:pPr lvl="2"/>
            <a:r>
              <a:rPr lang="en-US" dirty="0"/>
              <a:t>By overloading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These can help you manage memory</a:t>
            </a:r>
          </a:p>
          <a:p>
            <a:pPr lvl="2"/>
            <a:r>
              <a:rPr lang="en-US" dirty="0"/>
              <a:t>The smart pointer will delete the pointed-to object </a:t>
            </a:r>
            <a:r>
              <a:rPr lang="en-US" i="1" dirty="0"/>
              <a:t>at the right time</a:t>
            </a:r>
            <a:r>
              <a:rPr lang="en-US" dirty="0"/>
              <a:t> including invoking the object’s destructor</a:t>
            </a:r>
          </a:p>
          <a:p>
            <a:pPr lvl="3"/>
            <a:r>
              <a:rPr lang="en-US" dirty="0"/>
              <a:t>When that is depends on what kind of smart pointer you use</a:t>
            </a:r>
          </a:p>
          <a:p>
            <a:pPr lvl="2"/>
            <a:r>
              <a:rPr lang="en-US" dirty="0"/>
              <a:t>With correct use of smart pointers, you no longer have to remember when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err="1"/>
              <a:t>’d</a:t>
            </a:r>
            <a:r>
              <a:rPr lang="en-US" dirty="0"/>
              <a:t> memory!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7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Toy Smart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implement a simple one with:</a:t>
            </a:r>
          </a:p>
          <a:p>
            <a:pPr lvl="1"/>
            <a:r>
              <a:rPr lang="en-US" dirty="0"/>
              <a:t>A constructor that accepts a pointer</a:t>
            </a:r>
          </a:p>
          <a:p>
            <a:pPr lvl="1"/>
            <a:r>
              <a:rPr lang="en-US" dirty="0"/>
              <a:t>A destructor that frees the pointer</a:t>
            </a:r>
          </a:p>
          <a:p>
            <a:pPr lvl="1"/>
            <a:r>
              <a:rPr lang="en-US" dirty="0"/>
              <a:t>Overloaded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 operators that access the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ToyPtr</a:t>
            </a:r>
            <a:r>
              <a:rPr lang="en-US" dirty="0"/>
              <a:t> Class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ToyPtr.cc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493776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_TOYPTR_H_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_TOYPTR_H_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}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!=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&amp;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* operator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-&gt; operator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pointer itself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_TOYPTR_H_</a:t>
            </a:r>
          </a:p>
        </p:txBody>
      </p:sp>
    </p:spTree>
    <p:extLst>
      <p:ext uri="{BB962C8B-B14F-4D97-AF65-F5344CB8AC3E}">
        <p14:creationId xmlns:p14="http://schemas.microsoft.com/office/powerpoint/2010/main" val="22551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ToyPtr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usetoy.cc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530352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simply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use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out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dumb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leak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"smart" pointer (OK, it's still pretty dumb)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  *leak: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*leak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leak-&gt;x: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leak-&gt;x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*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2780827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3121</TotalTime>
  <Words>4727</Words>
  <Application>Microsoft Macintosh PowerPoint</Application>
  <PresentationFormat>On-screen Show (4:3)</PresentationFormat>
  <Paragraphs>640</Paragraphs>
  <Slides>35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C++ Smart Pointers CSE 333 Spring 2020</vt:lpstr>
      <vt:lpstr>Administrivia</vt:lpstr>
      <vt:lpstr>Discussion group and email hints</vt:lpstr>
      <vt:lpstr>Lecture Outline</vt:lpstr>
      <vt:lpstr>Last Time…</vt:lpstr>
      <vt:lpstr>C++ Smart Pointers</vt:lpstr>
      <vt:lpstr>A Toy Smart Pointer</vt:lpstr>
      <vt:lpstr>ToyPtr Class Template</vt:lpstr>
      <vt:lpstr>ToyPtr Example</vt:lpstr>
      <vt:lpstr>What Makes This a Toy?</vt:lpstr>
      <vt:lpstr>std::unique_ptr</vt:lpstr>
      <vt:lpstr>Using unique_ptr</vt:lpstr>
      <vt:lpstr>Why are unique_ptrs useful?</vt:lpstr>
      <vt:lpstr>unique_ptr Operations</vt:lpstr>
      <vt:lpstr>Transferring Ownership</vt:lpstr>
      <vt:lpstr>unique_ptrs Cannot Be Copied</vt:lpstr>
      <vt:lpstr>unique_ptr and STL</vt:lpstr>
      <vt:lpstr>Aside: Copy Semantics</vt:lpstr>
      <vt:lpstr>Aside: Move Semantics (C++11)</vt:lpstr>
      <vt:lpstr>Transferring Ownership via Move</vt:lpstr>
      <vt:lpstr>unique_ptr and STL Example</vt:lpstr>
      <vt:lpstr>unique_ptr and “&lt;”</vt:lpstr>
      <vt:lpstr>unique_ptr and STL Sorting</vt:lpstr>
      <vt:lpstr>unique_ptr, “&lt;”, and maps</vt:lpstr>
      <vt:lpstr>unique_ptr and map Example</vt:lpstr>
      <vt:lpstr>unique_ptr and Arrays</vt:lpstr>
      <vt:lpstr>std::shared_ptr</vt:lpstr>
      <vt:lpstr>shared_ptr Example</vt:lpstr>
      <vt:lpstr>shared_ptrs and STL Containers</vt:lpstr>
      <vt:lpstr>Cycle of shared_ptrs </vt:lpstr>
      <vt:lpstr>std::weak_ptr</vt:lpstr>
      <vt:lpstr>Breaking the Cycle with weak_ptr</vt:lpstr>
      <vt:lpstr>Using a weak_ptr</vt:lpstr>
      <vt:lpstr>Reference Counting Perspective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Smart Pointers CSE 333 Spring 2018</dc:title>
  <dc:creator>Justin Hsia</dc:creator>
  <cp:lastModifiedBy>Hal Perkins</cp:lastModifiedBy>
  <cp:revision>93</cp:revision>
  <cp:lastPrinted>2018-04-30T18:03:53Z</cp:lastPrinted>
  <dcterms:created xsi:type="dcterms:W3CDTF">2018-04-27T20:23:54Z</dcterms:created>
  <dcterms:modified xsi:type="dcterms:W3CDTF">2020-05-11T17:34:22Z</dcterms:modified>
</cp:coreProperties>
</file>