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8"/>
  </p:notesMasterIdLst>
  <p:handoutMasterIdLst>
    <p:handoutMasterId r:id="rId29"/>
  </p:handoutMasterIdLst>
  <p:sldIdLst>
    <p:sldId id="257" r:id="rId2"/>
    <p:sldId id="292" r:id="rId3"/>
    <p:sldId id="283" r:id="rId4"/>
    <p:sldId id="262" r:id="rId5"/>
    <p:sldId id="263" r:id="rId6"/>
    <p:sldId id="265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84" r:id="rId19"/>
    <p:sldId id="285" r:id="rId20"/>
    <p:sldId id="260" r:id="rId21"/>
    <p:sldId id="261" r:id="rId22"/>
    <p:sldId id="286" r:id="rId23"/>
    <p:sldId id="287" r:id="rId24"/>
    <p:sldId id="290" r:id="rId25"/>
    <p:sldId id="282" r:id="rId26"/>
    <p:sldId id="29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69900"/>
    <a:srgbClr val="D94B7B"/>
    <a:srgbClr val="E2661A"/>
    <a:srgbClr val="4B2A85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6" autoAdjust="0"/>
    <p:restoredTop sz="91561"/>
  </p:normalViewPr>
  <p:slideViewPr>
    <p:cSldViewPr snapToGrid="0">
      <p:cViewPr varScale="1">
        <p:scale>
          <a:sx n="109" d="100"/>
          <a:sy n="109" d="100"/>
        </p:scale>
        <p:origin x="15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61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15-</a:t>
            </a:r>
            <a:fld id="{BA7BC467-9C61-4066-80D3-50BCBEEC97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12032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4/25/2018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95167-E367-4FF7-8E39-CC491441F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1849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36225409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Run </a:t>
            </a:r>
            <a:r>
              <a:rPr lang="en-US" dirty="0" err="1"/>
              <a:t>vectoralgos</a:t>
            </a:r>
            <a:r>
              <a:rPr lang="en-US" dirty="0"/>
              <a:t> to</a:t>
            </a:r>
            <a:r>
              <a:rPr lang="en-US" baseline="0" dirty="0"/>
              <a:t> see Tracer output – lots of copying!!!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1881637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1599249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96922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Methods</a:t>
            </a:r>
            <a:r>
              <a:rPr lang="en-US" baseline="0" dirty="0"/>
              <a:t> begin() and end() return begin and end iterators (which can be assigned and compared – at least equality).</a:t>
            </a:r>
          </a:p>
          <a:p>
            <a:r>
              <a:rPr lang="en-US" baseline="0" dirty="0"/>
              <a:t>Getting container data is done by dereferencing iterator.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3807648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95167-E367-4FF7-8E39-CC491441FC8C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61487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template, "class" is traditional, but may see "</a:t>
            </a:r>
            <a:r>
              <a:rPr lang="en-US" dirty="0" err="1"/>
              <a:t>typename</a:t>
            </a:r>
            <a:r>
              <a:rPr lang="en-US" dirty="0"/>
              <a:t>" instead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655761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Run </a:t>
            </a:r>
            <a:r>
              <a:rPr lang="en-US" dirty="0" err="1"/>
              <a:t>vectoralgos</a:t>
            </a:r>
            <a:r>
              <a:rPr lang="en-US" dirty="0"/>
              <a:t> to</a:t>
            </a:r>
            <a:r>
              <a:rPr lang="en-US" baseline="0" dirty="0"/>
              <a:t> see Tracer output – lots of copying!!!</a:t>
            </a:r>
          </a:p>
          <a:p>
            <a:r>
              <a:rPr lang="en-US" dirty="0"/>
              <a:t>http://www.cplusplus.com/reference/algorithm/sort/ -- “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average,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linearithmic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distance between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last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Performs approximately </a:t>
            </a:r>
            <a:r>
              <a:rPr lang="en-US" dirty="0"/>
              <a:t>N*log</a:t>
            </a:r>
            <a:r>
              <a:rPr lang="en-US" baseline="-25000" dirty="0"/>
              <a:t>2</a:t>
            </a:r>
            <a:r>
              <a:rPr lang="en-US" dirty="0"/>
              <a:t>(N)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(where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this distance) comparisons of elements, and up to that many element swaps (or moves).”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694640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templatize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vector&lt;T&gt;::iterator is a </a:t>
            </a:r>
            <a:r>
              <a:rPr lang="en-US" sz="1200" b="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dependant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name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i.e.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name that depends on a template parameter.</a:t>
            </a: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compiler doesn't know if it is either a static field or a type,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 you must tell it using “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typename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95167-E367-4FF7-8E39-CC491441FC8C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3924321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90196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7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555F633F-D9A8-45BD-BA2B-83E73B802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42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555F633F-D9A8-45BD-BA2B-83E73B802A9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43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0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555F633F-D9A8-45BD-BA2B-83E73B802A9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06184" y="27429"/>
            <a:ext cx="931665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L15:  C++ STL</a:t>
            </a:r>
          </a:p>
        </p:txBody>
      </p:sp>
    </p:spTree>
    <p:extLst>
      <p:ext uri="{BB962C8B-B14F-4D97-AF65-F5344CB8AC3E}">
        <p14:creationId xmlns:p14="http://schemas.microsoft.com/office/powerpoint/2010/main" val="354266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reference/std/iterato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reference/stl/list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reference/stl/map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reference/stl/vector/vecto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C++ Standard Template Library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311295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container class has an associated </a:t>
            </a:r>
            <a:r>
              <a:rPr lang="en-US" dirty="0">
                <a:solidFill>
                  <a:srgbClr val="0066FF"/>
                </a:solidFill>
              </a:rPr>
              <a:t>iterator</a:t>
            </a:r>
            <a:r>
              <a:rPr lang="en-US" dirty="0"/>
              <a:t> class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&gt;::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en-US" dirty="0"/>
              <a:t>) used to iterate through elements of the container</a:t>
            </a:r>
          </a:p>
          <a:p>
            <a:pPr lvl="1"/>
            <a:r>
              <a:rPr lang="en-US" dirty="0">
                <a:hlinkClick r:id="rId2"/>
              </a:rPr>
              <a:t>http://www.cplusplus.com/reference/std/iterator/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solidFill>
                  <a:srgbClr val="0066FF"/>
                </a:solidFill>
              </a:rPr>
              <a:t>Iterator range </a:t>
            </a:r>
            <a:r>
              <a:rPr lang="en-US" dirty="0"/>
              <a:t>is from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dirty="0"/>
              <a:t> up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dirty="0"/>
              <a:t>i.e., 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dirty="0"/>
              <a:t> 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dirty="0"/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dirty="0"/>
              <a:t> is one past the last container element!</a:t>
            </a:r>
          </a:p>
          <a:p>
            <a:pPr lvl="1"/>
            <a:r>
              <a:rPr lang="en-US" dirty="0"/>
              <a:t>Some container iterators support more operations than others</a:t>
            </a:r>
          </a:p>
          <a:p>
            <a:pPr lvl="2"/>
            <a:r>
              <a:rPr lang="en-US" dirty="0"/>
              <a:t>All can be incremented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/>
              <a:t>), copied, copy-constructed</a:t>
            </a:r>
          </a:p>
          <a:p>
            <a:pPr lvl="2"/>
            <a:r>
              <a:rPr lang="en-US" dirty="0"/>
              <a:t>Some can be dereferenced on RHS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*it;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Some can be dereferenced on LHS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*it = x;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Some can be decremented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Some support random access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+=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-=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/>
              <a:t> operators)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8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en-US" dirty="0"/>
              <a:t>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11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599"/>
            <a:ext cx="8046720" cy="512064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&lt;vector&gt;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a, b, c;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"Iterating:"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vector&lt;Tracer&gt;::iterator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(it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it 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it++)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*it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"Done iterating!"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496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vectoriterator.cc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345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Inference (C++11)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dirty="0"/>
              <a:t> keyword can be used to infer types</a:t>
            </a:r>
          </a:p>
          <a:p>
            <a:pPr lvl="1"/>
            <a:r>
              <a:rPr lang="en-US" dirty="0"/>
              <a:t>Simplifies your life if, for example, functions return complicated types</a:t>
            </a:r>
          </a:p>
          <a:p>
            <a:pPr lvl="1"/>
            <a:r>
              <a:rPr lang="en-US" dirty="0"/>
              <a:t>The expression 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dirty="0"/>
              <a:t> must contain explicit initialization for it to work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4389120" y="3200400"/>
            <a:ext cx="4206240" cy="3566160"/>
          </a:xfrm>
          <a:prstGeom prst="roundRect">
            <a:avLst>
              <a:gd name="adj" fmla="val 330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Calculate and return a vector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containing all factors of n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Factors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n);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Manually identified type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facts1 =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Factors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324234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Inferred type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facts2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Factors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12321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Compiler error here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facts3;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51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dirty="0"/>
              <a:t> and Iterators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640080"/>
          </a:xfrm>
        </p:spPr>
        <p:txBody>
          <a:bodyPr/>
          <a:lstStyle/>
          <a:p>
            <a:r>
              <a:rPr lang="en-US" dirty="0"/>
              <a:t>Life becomes much simpler!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" y="2286000"/>
            <a:ext cx="8961120" cy="822960"/>
          </a:xfrm>
          <a:prstGeom prst="roundRect">
            <a:avLst>
              <a:gd name="adj" fmla="val 1667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it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it 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it++)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*it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468880" y="3840480"/>
            <a:ext cx="6583680" cy="822960"/>
          </a:xfrm>
          <a:prstGeom prst="roundRect">
            <a:avLst>
              <a:gd name="adj" fmla="val 1667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it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it 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it++)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*it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3474720" y="3108960"/>
            <a:ext cx="0" cy="73152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31734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Statement (C++11)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Syntactic sugar similar to Java’s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foreach</a:t>
            </a:r>
          </a:p>
          <a:p>
            <a:pPr lvl="1"/>
            <a:r>
              <a:rPr lang="en-US" dirty="0"/>
              <a:t>General format: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declaration</a:t>
            </a:r>
            <a:r>
              <a:rPr lang="en-US" dirty="0"/>
              <a:t> defines loop variable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dirty="0"/>
              <a:t> is an object representing a sequence</a:t>
            </a:r>
          </a:p>
          <a:p>
            <a:pPr lvl="2"/>
            <a:r>
              <a:rPr lang="en-US" dirty="0"/>
              <a:t>Strings, initializer lists, arrays with an explicit length defined, STL containers that support iterators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14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468880" y="4937760"/>
            <a:ext cx="4206240" cy="1737360"/>
          </a:xfrm>
          <a:prstGeom prst="roundRect">
            <a:avLst>
              <a:gd name="adj" fmla="val 841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Prints out a string, one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character per line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 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c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822960" y="1920240"/>
            <a:ext cx="6035040" cy="1097280"/>
          </a:xfrm>
          <a:prstGeom prst="roundRect">
            <a:avLst>
              <a:gd name="adj" fmla="val 8411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200" i="1" dirty="0">
                <a:latin typeface="Courier New" panose="02070309020205020404" pitchFamily="49" charset="0"/>
                <a:cs typeface="Courier New" panose="02070309020205020404" pitchFamily="49" charset="0"/>
              </a:rPr>
              <a:t>declaration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2200" i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) {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i="1" dirty="0">
                <a:latin typeface="Courier New" panose="02070309020205020404" pitchFamily="49" charset="0"/>
                <a:cs typeface="Courier New" panose="02070309020205020404" pitchFamily="49" charset="0"/>
              </a:rPr>
              <a:t>statements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7751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en-US" dirty="0"/>
              <a:t>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15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599"/>
            <a:ext cx="8046720" cy="512064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&lt;vector&gt;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a, b, c;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"Iterating:"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 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 is a reference (alias) of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// element here; not a new copy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"Done iterating!"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496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vectoriterator_2011.cc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837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set of functions to be used on ranges of elements</a:t>
            </a:r>
          </a:p>
          <a:p>
            <a:pPr lvl="1"/>
            <a:r>
              <a:rPr lang="en-US" dirty="0">
                <a:solidFill>
                  <a:srgbClr val="0066FF"/>
                </a:solidFill>
              </a:rPr>
              <a:t>Range</a:t>
            </a:r>
            <a:r>
              <a:rPr lang="en-US" dirty="0"/>
              <a:t>: any sequence that can be accessed through </a:t>
            </a:r>
            <a:r>
              <a:rPr lang="en-US" i="1" dirty="0"/>
              <a:t>iterators</a:t>
            </a:r>
            <a:r>
              <a:rPr lang="en-US" dirty="0"/>
              <a:t> or </a:t>
            </a:r>
            <a:r>
              <a:rPr lang="en-US" i="1" dirty="0"/>
              <a:t>pointers</a:t>
            </a:r>
            <a:r>
              <a:rPr lang="en-US" dirty="0"/>
              <a:t>, like arrays or some of the containers</a:t>
            </a:r>
          </a:p>
          <a:p>
            <a:pPr lvl="1"/>
            <a:r>
              <a:rPr lang="en-US" dirty="0"/>
              <a:t>General form:</a:t>
            </a:r>
          </a:p>
          <a:p>
            <a:pPr lvl="3"/>
            <a:endParaRPr lang="en-US" dirty="0"/>
          </a:p>
          <a:p>
            <a:r>
              <a:rPr lang="en-US" dirty="0"/>
              <a:t>Algorithms operate directly on range </a:t>
            </a:r>
            <a:r>
              <a:rPr lang="en-US" i="1" dirty="0"/>
              <a:t>elements</a:t>
            </a:r>
            <a:r>
              <a:rPr lang="en-US" dirty="0"/>
              <a:t> rather than the containers they live in</a:t>
            </a:r>
          </a:p>
          <a:p>
            <a:pPr lvl="1"/>
            <a:r>
              <a:rPr lang="en-US" dirty="0"/>
              <a:t>Make use of elements’ copy </a:t>
            </a:r>
            <a:r>
              <a:rPr lang="en-US" dirty="0" err="1"/>
              <a:t>ctor</a:t>
            </a:r>
            <a:r>
              <a:rPr lang="en-US" dirty="0"/>
              <a:t>, =, ==, !=, &lt;</a:t>
            </a:r>
          </a:p>
          <a:p>
            <a:pPr lvl="1"/>
            <a:r>
              <a:rPr lang="en-US" dirty="0"/>
              <a:t>Some do not modify elements</a:t>
            </a:r>
          </a:p>
          <a:p>
            <a:pPr lvl="2"/>
            <a:r>
              <a:rPr lang="en-US" i="1" dirty="0"/>
              <a:t>e.g.</a:t>
            </a:r>
            <a:r>
              <a:rPr lang="en-US" dirty="0"/>
              <a:t> find, count, </a:t>
            </a:r>
            <a:r>
              <a:rPr lang="en-US" dirty="0" err="1"/>
              <a:t>for_each</a:t>
            </a:r>
            <a:r>
              <a:rPr lang="en-US" dirty="0"/>
              <a:t>, </a:t>
            </a:r>
            <a:r>
              <a:rPr lang="en-US" dirty="0" err="1"/>
              <a:t>min_element</a:t>
            </a:r>
            <a:r>
              <a:rPr lang="en-US" dirty="0"/>
              <a:t>, </a:t>
            </a:r>
            <a:r>
              <a:rPr lang="en-US" dirty="0" err="1"/>
              <a:t>binary_search</a:t>
            </a:r>
            <a:endParaRPr lang="en-US" dirty="0"/>
          </a:p>
          <a:p>
            <a:pPr lvl="1"/>
            <a:r>
              <a:rPr lang="en-US" dirty="0"/>
              <a:t>Some do modify elements</a:t>
            </a:r>
          </a:p>
          <a:p>
            <a:pPr lvl="2"/>
            <a:r>
              <a:rPr lang="en-US" i="1" dirty="0"/>
              <a:t>e.g.</a:t>
            </a:r>
            <a:r>
              <a:rPr lang="en-US" dirty="0"/>
              <a:t> sort, transform, copy,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16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856808" y="2690553"/>
            <a:ext cx="4754880" cy="365760"/>
          </a:xfrm>
          <a:prstGeom prst="roundRect">
            <a:avLst>
              <a:gd name="adj" fmla="val 8411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2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algorithm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i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i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...);</a:t>
            </a:r>
          </a:p>
        </p:txBody>
      </p:sp>
    </p:spTree>
    <p:extLst>
      <p:ext uri="{BB962C8B-B14F-4D97-AF65-F5344CB8AC3E}">
        <p14:creationId xmlns:p14="http://schemas.microsoft.com/office/powerpoint/2010/main" val="91098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17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599"/>
            <a:ext cx="8046720" cy="521208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&lt;vector&gt;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&lt;algorithm&gt;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Tracer&amp;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printout: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p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a, b, c;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"sort:"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"done sort!"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&amp;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496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vectoralgos.cc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386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Copying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57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Write a function </a:t>
            </a:r>
            <a:r>
              <a:rPr lang="en-US" sz="24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OrderNext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dirty="0"/>
              <a:t> that takes a </a:t>
            </a:r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400" dirty="0"/>
              <a:t> iterator and then does the compare-and-possibly-swap operation we saw in </a:t>
            </a:r>
            <a:r>
              <a:rPr lang="en-US" sz="24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dirty="0"/>
              <a:t> on that element and the one </a:t>
            </a:r>
            <a:r>
              <a:rPr lang="en-US" sz="2400" i="1" dirty="0"/>
              <a:t>after</a:t>
            </a:r>
            <a:r>
              <a:rPr lang="en-US" sz="2400" dirty="0"/>
              <a:t> it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u="sng" dirty="0"/>
              <a:t>Hint</a:t>
            </a:r>
            <a:r>
              <a:rPr lang="en-US" sz="2000" dirty="0"/>
              <a:t>:  Iterators behave similarly to pointers!</a:t>
            </a:r>
          </a:p>
          <a:p>
            <a:pPr lvl="1"/>
            <a:r>
              <a:rPr lang="en-US" sz="2000" u="sng" dirty="0"/>
              <a:t>Example</a:t>
            </a:r>
            <a:r>
              <a:rPr lang="en-US" sz="2000" dirty="0"/>
              <a:t>: 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OrderNext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r>
              <a:rPr lang="en-US" sz="2000" dirty="0"/>
              <a:t> should order the first 2 elements of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20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336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E76AB-E3D2-2F4C-BF0C-5E8615C91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4E27B-ABBD-B548-898B-3C3ACA441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New exercise ex12 out today.  Due Monday morning.</a:t>
            </a:r>
          </a:p>
          <a:p>
            <a:pPr lvl="1"/>
            <a:r>
              <a:rPr lang="en-US" dirty="0"/>
              <a:t>(uses STL vector and sort)</a:t>
            </a:r>
          </a:p>
          <a:p>
            <a:endParaRPr lang="en-US" dirty="0"/>
          </a:p>
          <a:p>
            <a:r>
              <a:rPr lang="en-US" dirty="0"/>
              <a:t>HW3 out now</a:t>
            </a:r>
          </a:p>
          <a:p>
            <a:pPr lvl="1"/>
            <a:r>
              <a:rPr lang="en-US" dirty="0"/>
              <a:t>Starter code will be pushed to repos this afternoon</a:t>
            </a:r>
          </a:p>
          <a:p>
            <a:pPr lvl="1"/>
            <a:r>
              <a:rPr lang="en-US" dirty="0"/>
              <a:t>We’ll take a look at it at the end of </a:t>
            </a:r>
            <a:r>
              <a:rPr lang="en-US"/>
              <a:t>class today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4B91E-4C85-6041-B832-0C25549227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7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generic doubly-linked list</a:t>
            </a:r>
          </a:p>
          <a:p>
            <a:pPr lvl="1"/>
            <a:r>
              <a:rPr lang="en-US" dirty="0">
                <a:hlinkClick r:id="rId2"/>
              </a:rPr>
              <a:t>http://www.cplusplus.com/reference/stl/list/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Elements are </a:t>
            </a:r>
            <a:r>
              <a:rPr lang="en-US" b="1" i="1" dirty="0"/>
              <a:t>not</a:t>
            </a:r>
            <a:r>
              <a:rPr lang="en-US" dirty="0"/>
              <a:t> stored in contiguous memory locations</a:t>
            </a:r>
          </a:p>
          <a:p>
            <a:pPr lvl="2"/>
            <a:r>
              <a:rPr lang="en-US" dirty="0"/>
              <a:t>Does not support random access (</a:t>
            </a:r>
            <a:r>
              <a:rPr lang="en-US" i="1" dirty="0"/>
              <a:t>e.g.</a:t>
            </a:r>
            <a:r>
              <a:rPr lang="en-US" dirty="0"/>
              <a:t> cannot do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list[5]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Some operations are much more efficient than vectors</a:t>
            </a:r>
          </a:p>
          <a:p>
            <a:pPr lvl="2"/>
            <a:r>
              <a:rPr lang="en-US" dirty="0"/>
              <a:t>Constant time insertion, deletion anywhere in list</a:t>
            </a:r>
          </a:p>
          <a:p>
            <a:pPr lvl="2"/>
            <a:r>
              <a:rPr lang="en-US" dirty="0"/>
              <a:t>Can iterate forward or backwards</a:t>
            </a:r>
          </a:p>
          <a:p>
            <a:pPr lvl="1"/>
            <a:r>
              <a:rPr lang="en-US" dirty="0"/>
              <a:t>Has a built-in sort member function</a:t>
            </a:r>
          </a:p>
          <a:p>
            <a:pPr lvl="2"/>
            <a:r>
              <a:rPr lang="en-US" dirty="0"/>
              <a:t>Doesn’t copy!  Manipulates list structure instead of element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59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dirty="0"/>
              <a:t>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21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599"/>
            <a:ext cx="8046720" cy="521208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&lt;list&gt;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&lt;algorithm&gt;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Tracer&amp;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printout: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p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a, b, c;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"sort:"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"done sort!"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&amp;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496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listexample.cc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425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C++’s </a:t>
            </a:r>
            <a:r>
              <a:rPr lang="en-US" i="1" dirty="0"/>
              <a:t>associative</a:t>
            </a:r>
            <a:r>
              <a:rPr lang="en-US" dirty="0"/>
              <a:t> containers: a key/value table, implemented as a search tree</a:t>
            </a:r>
          </a:p>
          <a:p>
            <a:pPr lvl="1"/>
            <a:r>
              <a:rPr lang="en-US" dirty="0">
                <a:hlinkClick r:id="rId2"/>
              </a:rPr>
              <a:t>http://www.cplusplus.com/reference/stl/map/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General form:</a:t>
            </a:r>
          </a:p>
          <a:p>
            <a:pPr lvl="1"/>
            <a:r>
              <a:rPr lang="en-US" dirty="0"/>
              <a:t>Keys must be </a:t>
            </a:r>
            <a:r>
              <a:rPr lang="en-US" i="1" dirty="0"/>
              <a:t>unique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multimap</a:t>
            </a:r>
            <a:r>
              <a:rPr lang="en-US" dirty="0"/>
              <a:t> allows duplicate keys</a:t>
            </a:r>
          </a:p>
          <a:p>
            <a:pPr lvl="1"/>
            <a:r>
              <a:rPr lang="en-US" dirty="0"/>
              <a:t>Efficient lookup (O(log n)) and insertion (O(log n))</a:t>
            </a:r>
          </a:p>
          <a:p>
            <a:pPr lvl="2"/>
            <a:r>
              <a:rPr lang="en-US" dirty="0"/>
              <a:t>Access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via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name[key]</a:t>
            </a:r>
          </a:p>
          <a:p>
            <a:pPr lvl="1"/>
            <a:r>
              <a:rPr lang="en-US" dirty="0"/>
              <a:t>Elements are type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key_type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value_type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/>
              <a:t> and are stored in </a:t>
            </a:r>
            <a:r>
              <a:rPr lang="en-US" i="1" dirty="0"/>
              <a:t>sorted</a:t>
            </a:r>
            <a:r>
              <a:rPr lang="en-US" dirty="0"/>
              <a:t> order (key is field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first</a:t>
            </a:r>
            <a:r>
              <a:rPr lang="en-US" dirty="0"/>
              <a:t>, value is field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second)</a:t>
            </a:r>
            <a:endParaRPr lang="en-US" dirty="0"/>
          </a:p>
          <a:p>
            <a:pPr lvl="2"/>
            <a:r>
              <a:rPr lang="en-US" dirty="0"/>
              <a:t>Key type must support less-than operator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22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856808" y="2743200"/>
            <a:ext cx="5486400" cy="365760"/>
          </a:xfrm>
          <a:prstGeom prst="roundRect">
            <a:avLst>
              <a:gd name="adj" fmla="val 8411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200" i="1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key_type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i="1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value_type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&gt; name;</a:t>
            </a:r>
          </a:p>
        </p:txBody>
      </p:sp>
    </p:spTree>
    <p:extLst>
      <p:ext uri="{BB962C8B-B14F-4D97-AF65-F5344CB8AC3E}">
        <p14:creationId xmlns:p14="http://schemas.microsoft.com/office/powerpoint/2010/main" val="1569700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23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82880" y="1371599"/>
            <a:ext cx="8778240" cy="530352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pair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"printout: ["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"]"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a, b, c, d, e, f;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table;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table.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&gt;(a, b));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table[c]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d;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table[e] = f;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"table[e]:"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table[e]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it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table.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PrintOut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(*it), where it = 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table.find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(c)"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(*it);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"iterating:"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table.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table.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&amp;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6072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mapexample.cc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5551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Unordered Containers (C++11)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unordered_map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unordered_set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And related classes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unordered_multimap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unordered_multiset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Average case for key access is O(1)</a:t>
            </a:r>
          </a:p>
          <a:p>
            <a:pPr lvl="2"/>
            <a:r>
              <a:rPr lang="en-US" dirty="0"/>
              <a:t>But range iterators can be less efficient than ordered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</a:p>
          <a:p>
            <a:pPr lvl="1"/>
            <a:r>
              <a:rPr lang="en-US" dirty="0"/>
              <a:t>See </a:t>
            </a:r>
            <a:r>
              <a:rPr lang="en-US" i="1" dirty="0"/>
              <a:t>C++ Primer</a:t>
            </a:r>
            <a:r>
              <a:rPr lang="en-US" dirty="0"/>
              <a:t>, online references for details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39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Tracer.h</a:t>
            </a:r>
            <a:r>
              <a:rPr lang="en-US" dirty="0"/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.cc</a:t>
            </a:r>
            <a:r>
              <a:rPr lang="en-US" dirty="0"/>
              <a:t> files from lecture:</a:t>
            </a:r>
          </a:p>
          <a:p>
            <a:pPr lvl="1"/>
            <a:r>
              <a:rPr lang="en-US" dirty="0"/>
              <a:t>Construct a vector of lists of Tracers</a:t>
            </a:r>
          </a:p>
          <a:p>
            <a:pPr lvl="2"/>
            <a:r>
              <a:rPr lang="en-US" i="1" dirty="0"/>
              <a:t>i.e.</a:t>
            </a:r>
            <a:r>
              <a:rPr lang="en-US" dirty="0"/>
              <a:t>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dirty="0"/>
              <a:t> container with each element being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dirty="0"/>
              <a:t>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dirty="0"/>
              <a:t>s</a:t>
            </a:r>
          </a:p>
          <a:p>
            <a:pPr lvl="1"/>
            <a:r>
              <a:rPr lang="en-US" dirty="0"/>
              <a:t>Observe how many copies happen  </a:t>
            </a:r>
            <a:r>
              <a:rPr lang="en-US" dirty="0">
                <a:sym typeface="Wingdings" panose="05000000000000000000" pitchFamily="2" charset="2"/>
              </a:rPr>
              <a:t>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Use the sort algorithm to sort the vector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Use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list.sort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()</a:t>
            </a:r>
            <a:r>
              <a:rPr lang="en-US" dirty="0">
                <a:sym typeface="Wingdings" panose="05000000000000000000" pitchFamily="2" charset="2"/>
              </a:rPr>
              <a:t> function to sort each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708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</a:t>
            </a:r>
            <a:r>
              <a:rPr lang="en-US"/>
              <a:t>Exercise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one of the books from HW2’s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test_tree</a:t>
            </a:r>
            <a:r>
              <a:rPr lang="en-US" dirty="0"/>
              <a:t> and:</a:t>
            </a:r>
          </a:p>
          <a:p>
            <a:pPr lvl="1"/>
            <a:r>
              <a:rPr lang="en-US" dirty="0"/>
              <a:t>Read in the book, split it into words (you can use your hw2)</a:t>
            </a:r>
          </a:p>
          <a:p>
            <a:pPr lvl="1"/>
            <a:r>
              <a:rPr lang="en-US" dirty="0"/>
              <a:t>For each word, insert the word into an STL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</a:p>
          <a:p>
            <a:pPr lvl="2"/>
            <a:r>
              <a:rPr lang="en-US" dirty="0"/>
              <a:t>The key is the word, the value is an integer</a:t>
            </a:r>
          </a:p>
          <a:p>
            <a:pPr lvl="2"/>
            <a:r>
              <a:rPr lang="en-US" dirty="0"/>
              <a:t>The value should keep track of how many times you’ve seen the word, so each time you encounter the word, increment its map element</a:t>
            </a:r>
          </a:p>
          <a:p>
            <a:pPr lvl="2"/>
            <a:r>
              <a:rPr lang="en-US" dirty="0"/>
              <a:t>Thus, build a histogram of word count</a:t>
            </a:r>
          </a:p>
          <a:p>
            <a:pPr lvl="1"/>
            <a:r>
              <a:rPr lang="en-US" dirty="0"/>
              <a:t>Print out the histogram in order, sorted by word count</a:t>
            </a:r>
          </a:p>
          <a:p>
            <a:pPr lvl="1"/>
            <a:r>
              <a:rPr lang="en-US" u="sng" dirty="0"/>
              <a:t>Bonus</a:t>
            </a:r>
            <a:r>
              <a:rPr lang="en-US" dirty="0"/>
              <a:t>:  Plot the histogram on a log-log scale (use Excel, </a:t>
            </a:r>
            <a:r>
              <a:rPr lang="en-US" dirty="0" err="1"/>
              <a:t>gnuplot</a:t>
            </a:r>
            <a:r>
              <a:rPr lang="en-US" dirty="0"/>
              <a:t>, etc.)</a:t>
            </a:r>
          </a:p>
          <a:p>
            <a:pPr lvl="2"/>
            <a:r>
              <a:rPr lang="en-US" dirty="0"/>
              <a:t>x-axis: log(word number), y-axis: log(word count)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3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C++’s Standard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C++’s Standard Library consists of four major pieces:</a:t>
            </a:r>
          </a:p>
          <a:p>
            <a:pPr marL="820674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The entire C standard library</a:t>
            </a:r>
          </a:p>
          <a:p>
            <a:pPr marL="820674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C++’s input/output stream library</a:t>
            </a:r>
          </a:p>
          <a:p>
            <a:pPr lvl="2">
              <a:lnSpc>
                <a:spcPct val="150000"/>
              </a:lnSpc>
            </a:pP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cin</a:t>
            </a:r>
            <a:r>
              <a:rPr lang="en-US" dirty="0"/>
              <a:t>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cout</a:t>
            </a:r>
            <a:r>
              <a:rPr lang="en-US" dirty="0"/>
              <a:t>, </a:t>
            </a:r>
            <a:r>
              <a:rPr lang="en-US" dirty="0" err="1"/>
              <a:t>stringstreams</a:t>
            </a:r>
            <a:r>
              <a:rPr lang="en-US" dirty="0"/>
              <a:t>, </a:t>
            </a:r>
            <a:r>
              <a:rPr lang="en-US" dirty="0" err="1"/>
              <a:t>fstreams</a:t>
            </a:r>
            <a:r>
              <a:rPr lang="en-US" dirty="0"/>
              <a:t>, etc.</a:t>
            </a:r>
          </a:p>
          <a:p>
            <a:pPr marL="820674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US" dirty="0">
                <a:solidFill>
                  <a:schemeClr val="accent6"/>
                </a:solidFill>
              </a:rPr>
              <a:t>C++’s standard template library (</a:t>
            </a:r>
            <a:r>
              <a:rPr lang="en-US" b="1" dirty="0">
                <a:solidFill>
                  <a:schemeClr val="accent6"/>
                </a:solidFill>
              </a:rPr>
              <a:t>STL</a:t>
            </a:r>
            <a:r>
              <a:rPr lang="en-US" dirty="0">
                <a:solidFill>
                  <a:schemeClr val="accent6"/>
                </a:solidFill>
              </a:rPr>
              <a:t>)  </a:t>
            </a:r>
            <a:r>
              <a:rPr lang="en-US" sz="2400" dirty="0">
                <a:solidFill>
                  <a:schemeClr val="accent6"/>
                </a:solidFill>
              </a:rPr>
              <a:t>☜</a:t>
            </a:r>
            <a:endParaRPr lang="en-US" dirty="0">
              <a:solidFill>
                <a:schemeClr val="accent6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dirty="0">
                <a:solidFill>
                  <a:schemeClr val="accent6"/>
                </a:solidFill>
              </a:rPr>
              <a:t>Containers, iterators, algorithms (sort, find, etc.), </a:t>
            </a:r>
            <a:r>
              <a:rPr lang="en-US" dirty="0" err="1">
                <a:solidFill>
                  <a:schemeClr val="accent6"/>
                </a:solidFill>
              </a:rPr>
              <a:t>numerics</a:t>
            </a:r>
            <a:endParaRPr lang="en-US" dirty="0">
              <a:solidFill>
                <a:schemeClr val="accent6"/>
              </a:solidFill>
            </a:endParaRPr>
          </a:p>
          <a:p>
            <a:pPr marL="820674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C+’+’s miscellaneous library</a:t>
            </a:r>
          </a:p>
          <a:p>
            <a:pPr lvl="2">
              <a:lnSpc>
                <a:spcPct val="150000"/>
              </a:lnSpc>
            </a:pPr>
            <a:r>
              <a:rPr lang="en-US" dirty="0"/>
              <a:t>Strings, exceptions, memory allocation, localization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3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</a:t>
            </a:r>
            <a:r>
              <a:rPr lang="en-US" dirty="0">
                <a:sym typeface="Wingdings" panose="05000000000000000000" pitchFamily="2" charset="2"/>
              </a:rPr>
              <a:t>Containers 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0066FF"/>
                </a:solidFill>
              </a:rPr>
              <a:t>container</a:t>
            </a:r>
            <a:r>
              <a:rPr lang="en-US" dirty="0"/>
              <a:t> is an object that stores (in memory) a collection of other objects (elements)</a:t>
            </a:r>
          </a:p>
          <a:p>
            <a:pPr lvl="1"/>
            <a:r>
              <a:rPr lang="en-US" dirty="0"/>
              <a:t>Implemented as class templates, so hugely flexible</a:t>
            </a:r>
          </a:p>
          <a:p>
            <a:pPr lvl="1"/>
            <a:r>
              <a:rPr lang="en-US" dirty="0"/>
              <a:t>More info in </a:t>
            </a:r>
            <a:r>
              <a:rPr lang="en-US" i="1" dirty="0"/>
              <a:t>C++ Primer</a:t>
            </a:r>
            <a:r>
              <a:rPr lang="en-US" dirty="0"/>
              <a:t> §9.2, 11.2</a:t>
            </a:r>
          </a:p>
          <a:p>
            <a:pPr lvl="3"/>
            <a:endParaRPr lang="en-US" dirty="0"/>
          </a:p>
          <a:p>
            <a:r>
              <a:rPr lang="en-US" dirty="0"/>
              <a:t>Several different classes of container</a:t>
            </a:r>
          </a:p>
          <a:p>
            <a:pPr lvl="1"/>
            <a:r>
              <a:rPr lang="en-US" u="sng" dirty="0"/>
              <a:t>Sequence</a:t>
            </a:r>
            <a:r>
              <a:rPr lang="en-US" dirty="0"/>
              <a:t> containers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deque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list, ...</a:t>
            </a:r>
            <a:r>
              <a:rPr lang="en-US" dirty="0"/>
              <a:t>)</a:t>
            </a:r>
          </a:p>
          <a:p>
            <a:pPr lvl="1"/>
            <a:r>
              <a:rPr lang="en-US" u="sng" dirty="0"/>
              <a:t>Associative</a:t>
            </a:r>
            <a:r>
              <a:rPr lang="en-US" dirty="0"/>
              <a:t> containers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multiset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multimap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...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Differ in algorithmic cost and supported operations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9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Containers </a:t>
            </a:r>
            <a:r>
              <a:rPr lang="en-US" dirty="0">
                <a:sym typeface="Wingdings" pitchFamily="2" charset="2"/>
              </a:rPr>
              <a:t>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STL containers store by </a:t>
            </a:r>
            <a:r>
              <a:rPr lang="en-US" i="1" dirty="0"/>
              <a:t>value</a:t>
            </a:r>
            <a:r>
              <a:rPr lang="en-US" dirty="0"/>
              <a:t>, not by </a:t>
            </a:r>
            <a:r>
              <a:rPr lang="en-US" i="1" dirty="0"/>
              <a:t>reference</a:t>
            </a:r>
          </a:p>
          <a:p>
            <a:pPr lvl="1"/>
            <a:r>
              <a:rPr lang="en-US" dirty="0"/>
              <a:t>When you insert an object, the container makes a </a:t>
            </a:r>
            <a:r>
              <a:rPr lang="en-US" i="1" dirty="0"/>
              <a:t>copy</a:t>
            </a:r>
          </a:p>
          <a:p>
            <a:pPr lvl="1"/>
            <a:r>
              <a:rPr lang="en-US" dirty="0"/>
              <a:t>If the container needs to rearrange objects, it makes copies</a:t>
            </a:r>
          </a:p>
          <a:p>
            <a:pPr lvl="2"/>
            <a:r>
              <a:rPr lang="en-US" i="1" dirty="0"/>
              <a:t>e.g.</a:t>
            </a:r>
            <a:r>
              <a:rPr lang="en-US" dirty="0"/>
              <a:t> if you sort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dirty="0"/>
              <a:t>, it will make many, many copies</a:t>
            </a:r>
          </a:p>
          <a:p>
            <a:pPr lvl="2"/>
            <a:r>
              <a:rPr lang="en-US" i="1" dirty="0"/>
              <a:t>e.g.</a:t>
            </a:r>
            <a:r>
              <a:rPr lang="en-US" dirty="0"/>
              <a:t> if you insert into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, that may trigger several copies</a:t>
            </a:r>
          </a:p>
          <a:p>
            <a:pPr lvl="1"/>
            <a:r>
              <a:rPr lang="en-US" dirty="0"/>
              <a:t>What if you don’t want this (disabled copy constructor or copying is expensive)?</a:t>
            </a:r>
          </a:p>
          <a:p>
            <a:pPr lvl="2"/>
            <a:r>
              <a:rPr lang="en-US" dirty="0"/>
              <a:t>You can insert a wrapper object with a pointer to the object</a:t>
            </a:r>
          </a:p>
          <a:p>
            <a:pPr lvl="3"/>
            <a:r>
              <a:rPr lang="en-US" dirty="0"/>
              <a:t>We’ll learn about these “smart pointers” soon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2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Tracer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Wrapper class for an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value_</a:t>
            </a:r>
            <a:endParaRPr lang="en-US" dirty="0"/>
          </a:p>
          <a:p>
            <a:pPr lvl="1"/>
            <a:r>
              <a:rPr lang="en-US" dirty="0"/>
              <a:t>Default </a:t>
            </a:r>
            <a:r>
              <a:rPr lang="en-US" dirty="0" err="1"/>
              <a:t>ctor</a:t>
            </a:r>
            <a:r>
              <a:rPr lang="en-US" dirty="0"/>
              <a:t>, </a:t>
            </a:r>
            <a:r>
              <a:rPr lang="en-US" dirty="0" err="1"/>
              <a:t>cctor</a:t>
            </a:r>
            <a:r>
              <a:rPr lang="en-US" dirty="0"/>
              <a:t>, </a:t>
            </a:r>
            <a:r>
              <a:rPr lang="en-US" dirty="0" err="1"/>
              <a:t>dtor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op=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op&lt;</a:t>
            </a:r>
            <a:r>
              <a:rPr lang="en-US" dirty="0"/>
              <a:t> defined</a:t>
            </a:r>
          </a:p>
          <a:p>
            <a:pPr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dirty="0">
                <a:solidFill>
                  <a:srgbClr val="E2661A"/>
                </a:solidFill>
              </a:rPr>
              <a:t> </a:t>
            </a:r>
            <a:r>
              <a:rPr lang="en-US" dirty="0"/>
              <a:t>function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operator&lt;&lt;</a:t>
            </a:r>
            <a:r>
              <a:rPr lang="en-US" dirty="0"/>
              <a:t> defined</a:t>
            </a:r>
          </a:p>
          <a:p>
            <a:pPr lvl="1"/>
            <a:r>
              <a:rPr lang="en-US" dirty="0"/>
              <a:t>Also holds unique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id_</a:t>
            </a:r>
            <a:r>
              <a:rPr lang="en-US" dirty="0"/>
              <a:t> (increasing from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Private helper method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return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id_,value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_)"</a:t>
            </a:r>
            <a:r>
              <a:rPr lang="en-US" dirty="0"/>
              <a:t> as a string</a:t>
            </a:r>
          </a:p>
          <a:p>
            <a:pPr lvl="1"/>
            <a:r>
              <a:rPr lang="en-US" dirty="0"/>
              <a:t>Class and member definitions can be found in </a:t>
            </a:r>
            <a:r>
              <a:rPr lang="en-US" dirty="0" err="1">
                <a:solidFill>
                  <a:srgbClr val="4B2A85"/>
                </a:solidFill>
              </a:rPr>
              <a:t>Tracer.h</a:t>
            </a:r>
            <a:r>
              <a:rPr lang="en-US" dirty="0"/>
              <a:t> and </a:t>
            </a:r>
            <a:r>
              <a:rPr lang="en-US" dirty="0">
                <a:solidFill>
                  <a:srgbClr val="4B2A85"/>
                </a:solidFill>
              </a:rPr>
              <a:t>Tracer.cc</a:t>
            </a:r>
          </a:p>
          <a:p>
            <a:pPr lvl="3"/>
            <a:endParaRPr lang="en-US" dirty="0"/>
          </a:p>
          <a:p>
            <a:r>
              <a:rPr lang="en-US" dirty="0"/>
              <a:t>Useful for tracing behaviors of containers</a:t>
            </a:r>
          </a:p>
          <a:p>
            <a:pPr lvl="1"/>
            <a:r>
              <a:rPr lang="en-US" dirty="0"/>
              <a:t>All methods print identifying messages</a:t>
            </a:r>
          </a:p>
          <a:p>
            <a:pPr lvl="1"/>
            <a:r>
              <a:rPr lang="en-US" dirty="0"/>
              <a:t>Unique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id_</a:t>
            </a:r>
            <a:r>
              <a:rPr lang="en-US" dirty="0"/>
              <a:t> allows you to follow individual instances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3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generic, dynamically resizable array</a:t>
            </a:r>
          </a:p>
          <a:p>
            <a:pPr lvl="1"/>
            <a:r>
              <a:rPr lang="en-US" dirty="0">
                <a:hlinkClick r:id="rId2"/>
              </a:rPr>
              <a:t>http://www.cplusplus.com/reference/stl/vector/vector/</a:t>
            </a:r>
            <a:r>
              <a:rPr lang="en-US" dirty="0"/>
              <a:t>   </a:t>
            </a:r>
          </a:p>
          <a:p>
            <a:pPr lvl="1"/>
            <a:r>
              <a:rPr lang="en-US" dirty="0"/>
              <a:t>Elements are store in </a:t>
            </a:r>
            <a:r>
              <a:rPr lang="en-US" i="1" dirty="0"/>
              <a:t>contiguous</a:t>
            </a:r>
            <a:r>
              <a:rPr lang="en-US" dirty="0"/>
              <a:t> memory locations</a:t>
            </a:r>
          </a:p>
          <a:p>
            <a:pPr lvl="2"/>
            <a:r>
              <a:rPr lang="en-US" dirty="0"/>
              <a:t>Elements can be accessed using pointer arithmetic if you’d like</a:t>
            </a:r>
          </a:p>
          <a:p>
            <a:pPr lvl="2"/>
            <a:r>
              <a:rPr lang="en-US" dirty="0"/>
              <a:t>Random access is O(1) time</a:t>
            </a:r>
          </a:p>
          <a:p>
            <a:pPr lvl="1"/>
            <a:r>
              <a:rPr lang="en-US" dirty="0"/>
              <a:t>Adding/removing from the end is cheap (amortized constant time)</a:t>
            </a:r>
          </a:p>
          <a:p>
            <a:pPr lvl="1"/>
            <a:r>
              <a:rPr lang="en-US" dirty="0"/>
              <a:t>Inserting/deleting from the middle or start is expensive (linear time)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633F-D9A8-45BD-BA2B-83E73B802A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2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dirty="0"/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Tracer</a:t>
            </a:r>
            <a:r>
              <a:rPr lang="en-US" dirty="0"/>
              <a:t>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9496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vectorfun.cc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48640" y="1371600"/>
            <a:ext cx="8046720" cy="5029200"/>
          </a:xfrm>
          <a:prstGeom prst="roundRect">
            <a:avLst>
              <a:gd name="adj" fmla="val 241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&lt;vector&gt;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Tracer.h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Tracer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a, b, c;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vector&lt;Tracer&gt;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vec.push_back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a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vec.push_back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b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vec.push_back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c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42305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All the Copying?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6CC32-0456-6B4C-BE73-F748177BF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going on here?</a:t>
            </a:r>
          </a:p>
          <a:p>
            <a:r>
              <a:rPr lang="en-US" dirty="0"/>
              <a:t>Answer: a C++ vector (like Java’s </a:t>
            </a:r>
            <a:r>
              <a:rPr lang="en-US" dirty="0" err="1"/>
              <a:t>ArrayList</a:t>
            </a:r>
            <a:r>
              <a:rPr lang="en-US" dirty="0"/>
              <a:t>) is initially small, but grows if needed as elements are added</a:t>
            </a:r>
          </a:p>
          <a:p>
            <a:pPr lvl="1"/>
            <a:r>
              <a:rPr lang="en-US" dirty="0"/>
              <a:t>Implemented by allocating a new, larger underlying array, copy existing elements to new array, and then replace previous array with new one</a:t>
            </a:r>
          </a:p>
          <a:p>
            <a:r>
              <a:rPr lang="en-US" dirty="0"/>
              <a:t>And vector starts out </a:t>
            </a:r>
            <a:r>
              <a:rPr lang="en-US" i="1" dirty="0"/>
              <a:t>really </a:t>
            </a:r>
            <a:r>
              <a:rPr lang="en-US" dirty="0"/>
              <a:t>small by default, so it needs to grow almost immediately!</a:t>
            </a:r>
          </a:p>
          <a:p>
            <a:pPr lvl="1"/>
            <a:r>
              <a:rPr lang="en-US" dirty="0"/>
              <a:t>But you can specify an initial capacity if “really small” is an inefficient initial size (use “reserve” member function)</a:t>
            </a:r>
          </a:p>
          <a:p>
            <a:pPr lvl="1"/>
            <a:r>
              <a:rPr lang="en-US" dirty="0"/>
              <a:t>Example: see </a:t>
            </a:r>
            <a:r>
              <a:rPr lang="en-US" dirty="0" err="1"/>
              <a:t>vectorcap.cc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3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2182</TotalTime>
  <Words>2803</Words>
  <Application>Microsoft Macintosh PowerPoint</Application>
  <PresentationFormat>On-screen Show (4:3)</PresentationFormat>
  <Paragraphs>380</Paragraphs>
  <Slides>26</Slides>
  <Notes>10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Arial Narrow</vt:lpstr>
      <vt:lpstr>Calibri</vt:lpstr>
      <vt:lpstr>Courier New</vt:lpstr>
      <vt:lpstr>Times New Roman</vt:lpstr>
      <vt:lpstr>Wingdings</vt:lpstr>
      <vt:lpstr>UWTheme-333-Sp18</vt:lpstr>
      <vt:lpstr>C++ Standard Template Library CSE 333 Spring 2020</vt:lpstr>
      <vt:lpstr>Administrivia</vt:lpstr>
      <vt:lpstr>C++’s Standard Library</vt:lpstr>
      <vt:lpstr>STL Containers </vt:lpstr>
      <vt:lpstr>STL Containers </vt:lpstr>
      <vt:lpstr>Our Tracer Class</vt:lpstr>
      <vt:lpstr>STL vector</vt:lpstr>
      <vt:lpstr>vector/Tracer Example</vt:lpstr>
      <vt:lpstr>Why All the Copying?</vt:lpstr>
      <vt:lpstr>STL iterator</vt:lpstr>
      <vt:lpstr>iterator Example</vt:lpstr>
      <vt:lpstr>Type Inference (C++11)</vt:lpstr>
      <vt:lpstr>auto and Iterators</vt:lpstr>
      <vt:lpstr>Range for Statement (C++11)</vt:lpstr>
      <vt:lpstr>Updated iterator Example</vt:lpstr>
      <vt:lpstr>STL Algorithms</vt:lpstr>
      <vt:lpstr>Algorithms Example</vt:lpstr>
      <vt:lpstr>Copying For sort</vt:lpstr>
      <vt:lpstr>Iterator Question</vt:lpstr>
      <vt:lpstr>STL list</vt:lpstr>
      <vt:lpstr>list Example</vt:lpstr>
      <vt:lpstr>STL map</vt:lpstr>
      <vt:lpstr>map Example</vt:lpstr>
      <vt:lpstr>Unordered Containers (C++11)</vt:lpstr>
      <vt:lpstr>Extra Exercise #1</vt:lpstr>
      <vt:lpstr>Extra Exercise #2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Standard Template Library CSE 333 Spring 2018</dc:title>
  <dc:creator>Justin Hsia</dc:creator>
  <cp:lastModifiedBy>Hal Perkins</cp:lastModifiedBy>
  <cp:revision>92</cp:revision>
  <cp:lastPrinted>2018-10-24T00:14:21Z</cp:lastPrinted>
  <dcterms:created xsi:type="dcterms:W3CDTF">2018-04-23T06:25:50Z</dcterms:created>
  <dcterms:modified xsi:type="dcterms:W3CDTF">2020-05-01T22:19:22Z</dcterms:modified>
</cp:coreProperties>
</file>