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8" r:id="rId10"/>
    <p:sldId id="266" r:id="rId11"/>
    <p:sldId id="267" r:id="rId12"/>
    <p:sldId id="268" r:id="rId13"/>
    <p:sldId id="269" r:id="rId14"/>
    <p:sldId id="277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2661A"/>
    <a:srgbClr val="D94B7B"/>
    <a:srgbClr val="669900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7" autoAdjust="0"/>
    <p:restoredTop sz="89875"/>
  </p:normalViewPr>
  <p:slideViewPr>
    <p:cSldViewPr snapToGrid="0">
      <p:cViewPr varScale="1">
        <p:scale>
          <a:sx n="102" d="100"/>
          <a:sy n="102" d="100"/>
        </p:scale>
        <p:origin x="1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480" y="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14-</a:t>
            </a:r>
            <a:fld id="{BDDF08BF-9079-4030-A7EC-AEF98A2CD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449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4/23/2018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8FDA0-A3A8-4A97-B415-832D6F05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550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Normal admin slide for this lecture.  Not used 19wi because snow days pushed this one lecture late.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9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1595297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2143559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11754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2055406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instead.</a:t>
            </a:r>
          </a:p>
          <a:p>
            <a:r>
              <a:rPr lang="en-US" dirty="0"/>
              <a:t>More realistic example would be a class where a buffer or queue size is a template parameter, but at least this makes a little more sense than the old “print n copies’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3498382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2000489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21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850887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3166331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4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1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4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6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9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04207" y="27429"/>
            <a:ext cx="133562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L14:  C++ Templates</a:t>
            </a:r>
          </a:p>
        </p:txBody>
      </p:sp>
    </p:spTree>
    <p:extLst>
      <p:ext uri="{BB962C8B-B14F-4D97-AF65-F5344CB8AC3E}">
        <p14:creationId xmlns:p14="http://schemas.microsoft.com/office/powerpoint/2010/main" val="194983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Templates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2581966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Going 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compiler doesn’t generate any code when it sees the template function</a:t>
            </a:r>
          </a:p>
          <a:p>
            <a:pPr lvl="1"/>
            <a:r>
              <a:rPr lang="en-US" dirty="0"/>
              <a:t>It doesn’t know what code to generate yet, since it doesn’t know what types are involved</a:t>
            </a:r>
          </a:p>
          <a:p>
            <a:pPr lvl="3"/>
            <a:endParaRPr lang="en-US" dirty="0"/>
          </a:p>
          <a:p>
            <a:r>
              <a:rPr lang="en-US" dirty="0"/>
              <a:t>When the compiler sees the function being used, then it understands what types are involved</a:t>
            </a:r>
          </a:p>
          <a:p>
            <a:pPr lvl="1"/>
            <a:r>
              <a:rPr lang="en-US" dirty="0"/>
              <a:t>It generates the </a:t>
            </a:r>
            <a:r>
              <a:rPr lang="en-US" b="1" i="1" dirty="0"/>
              <a:t>instantiation</a:t>
            </a:r>
            <a:r>
              <a:rPr lang="en-US" dirty="0"/>
              <a:t> of the template and compiles it (kind of like macro expansion)</a:t>
            </a:r>
          </a:p>
          <a:p>
            <a:pPr lvl="2"/>
            <a:r>
              <a:rPr lang="en-US" dirty="0"/>
              <a:t>The compiler generates template instantiations for </a:t>
            </a:r>
            <a:r>
              <a:rPr lang="en-US" i="1" dirty="0"/>
              <a:t>each</a:t>
            </a:r>
            <a:r>
              <a:rPr lang="en-US" dirty="0"/>
              <a:t> type used as a template parameter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43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Creates a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663440" y="1371600"/>
            <a:ext cx="4389120" cy="2560320"/>
          </a:xfrm>
          <a:prstGeom prst="roundRect">
            <a:avLst>
              <a:gd name="adj" fmla="val 398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" y="4206240"/>
            <a:ext cx="4389120" cy="2011680"/>
          </a:xfrm>
          <a:prstGeom prst="roundRect">
            <a:avLst>
              <a:gd name="adj" fmla="val 346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 &lt; b)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(b &lt; a)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" y="1371600"/>
            <a:ext cx="4389120" cy="1828800"/>
          </a:xfrm>
          <a:prstGeom prst="roundRect">
            <a:avLst>
              <a:gd name="adj" fmla="val 476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_COMPARE_H_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2004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compare.h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62179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compare.cc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0" y="39319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7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#1 (Google Style Guide prefers)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663440" y="1371600"/>
            <a:ext cx="4389120" cy="2560320"/>
          </a:xfrm>
          <a:prstGeom prst="roundRect">
            <a:avLst>
              <a:gd name="adj" fmla="val 398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" y="1371600"/>
            <a:ext cx="4389120" cy="3017520"/>
          </a:xfrm>
          <a:prstGeom prst="roundRect">
            <a:avLst>
              <a:gd name="adj" fmla="val 274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 &lt; b)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(b &lt; a)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_COMPARE_H_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43891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compare.h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0" y="39319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03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#2 (you’ll see this sometimes)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663440" y="1371600"/>
            <a:ext cx="4389120" cy="2560320"/>
          </a:xfrm>
          <a:prstGeom prst="roundRect">
            <a:avLst>
              <a:gd name="adj" fmla="val 398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" y="4206240"/>
            <a:ext cx="4389120" cy="1554480"/>
          </a:xfrm>
          <a:prstGeom prst="roundRect">
            <a:avLst>
              <a:gd name="adj" fmla="val 489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 &lt; b)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(b &lt; a)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" y="1371600"/>
            <a:ext cx="4389120" cy="2286000"/>
          </a:xfrm>
          <a:prstGeom prst="roundRect">
            <a:avLst>
              <a:gd name="adj" fmla="val 476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"compare.cc"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_COMPARE_H_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657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compare.h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57607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compare.cc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0" y="39319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547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Assume we are using Solution #2 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sz="2400" dirty="0"/>
              <a:t> includes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.cc</a:t>
            </a:r>
            <a:r>
              <a:rPr lang="en-US" sz="2400" dirty="0"/>
              <a:t>)</a:t>
            </a:r>
          </a:p>
          <a:p>
            <a:r>
              <a:rPr lang="en-US" sz="2400" dirty="0"/>
              <a:t>Which is the best way to compile our program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sz="2400" dirty="0"/>
              <a:t>)?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endParaRPr lang="en-US" dirty="0"/>
          </a:p>
          <a:p>
            <a:pPr lvl="3"/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</a:rPr>
              <a:t>A.</a:t>
            </a:r>
            <a:r>
              <a:rPr lang="en-US" sz="2400" b="1" dirty="0"/>
              <a:t>	</a:t>
            </a:r>
            <a:r>
              <a:rPr lang="en-US" sz="2400" b="1" dirty="0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main.cc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</a:rPr>
              <a:t>B.</a:t>
            </a:r>
            <a:r>
              <a:rPr lang="en-US" sz="2400" b="1" dirty="0"/>
              <a:t>	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main.cc compare.cc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</a:rPr>
              <a:t>C.</a:t>
            </a:r>
            <a:r>
              <a:rPr lang="en-US" sz="2400" b="1" dirty="0"/>
              <a:t>	</a:t>
            </a:r>
            <a:r>
              <a:rPr lang="en-US" sz="2400" b="1" dirty="0">
                <a:solidFill>
                  <a:srgbClr val="FF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main.cc </a:t>
            </a:r>
            <a:r>
              <a:rPr lang="en-US" sz="2400" b="1" dirty="0" err="1">
                <a:solidFill>
                  <a:srgbClr val="FF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compare.h</a:t>
            </a:r>
            <a:endParaRPr lang="en-US" sz="2400" b="1" dirty="0">
              <a:solidFill>
                <a:srgbClr val="FF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</a:rPr>
              <a:t>D.</a:t>
            </a:r>
            <a:r>
              <a:rPr lang="en-US" sz="2400" b="1" dirty="0"/>
              <a:t>	</a:t>
            </a: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-c main.cc</a:t>
            </a:r>
            <a:b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g++ -c compare.cc</a:t>
            </a:r>
            <a:b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g++ </a:t>
            </a:r>
            <a:r>
              <a:rPr lang="en-US" sz="24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compare.o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</a:rPr>
              <a:t>E.</a:t>
            </a:r>
            <a:r>
              <a:rPr lang="en-US" sz="2400" b="1" dirty="0"/>
              <a:t>	</a:t>
            </a:r>
            <a:r>
              <a:rPr lang="en-US" sz="2400" b="1" dirty="0">
                <a:solidFill>
                  <a:srgbClr val="996633"/>
                </a:solidFill>
              </a:rPr>
              <a:t>We’re lost…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88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Templates are useful for classes as well</a:t>
            </a:r>
          </a:p>
          <a:p>
            <a:pPr lvl="1"/>
            <a:r>
              <a:rPr lang="en-US" dirty="0"/>
              <a:t>(In fact, that was one of the main motivations for templates!)</a:t>
            </a:r>
          </a:p>
          <a:p>
            <a:pPr lvl="3"/>
            <a:endParaRPr lang="en-US" dirty="0"/>
          </a:p>
          <a:p>
            <a:r>
              <a:rPr lang="en-US" dirty="0"/>
              <a:t>Imagine we want a class that holds a pair of things that we can:</a:t>
            </a:r>
          </a:p>
          <a:p>
            <a:pPr lvl="1"/>
            <a:r>
              <a:rPr lang="en-US" dirty="0"/>
              <a:t>Set the value of the first thing</a:t>
            </a:r>
          </a:p>
          <a:p>
            <a:pPr lvl="1"/>
            <a:r>
              <a:rPr lang="en-US" dirty="0"/>
              <a:t>Set the value of the second thing</a:t>
            </a:r>
          </a:p>
          <a:p>
            <a:pPr lvl="1"/>
            <a:r>
              <a:rPr lang="en-US" dirty="0"/>
              <a:t>Get the value of the first thing</a:t>
            </a:r>
          </a:p>
          <a:p>
            <a:pPr lvl="1"/>
            <a:r>
              <a:rPr lang="en-US" dirty="0"/>
              <a:t>Get the value of the second thing</a:t>
            </a:r>
          </a:p>
          <a:p>
            <a:pPr lvl="1"/>
            <a:r>
              <a:rPr lang="en-US" dirty="0"/>
              <a:t>Swap the values of the things</a:t>
            </a:r>
          </a:p>
          <a:p>
            <a:pPr lvl="1"/>
            <a:r>
              <a:rPr lang="en-US" dirty="0"/>
              <a:t>Print the pair of things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53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 Class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8046720" cy="4663440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_PAIR_H_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_PAIR_H_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Pair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Pair() { 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first_; 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second_;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first_, second_;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Pair.cc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or (better?) put entire template def here</a:t>
            </a:r>
            <a:endParaRPr lang="en-US" sz="16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_PAIR_H_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9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Pair.h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858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 Function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599"/>
            <a:ext cx="804672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Pair&lt;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first_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Pair&lt;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second_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Pair&lt;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first_;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first_ = second_;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second_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out,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out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"Pair("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Pair.cc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857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8046720" cy="3749040"/>
          </a:xfrm>
          <a:prstGeom prst="roundRect">
            <a:avLst>
              <a:gd name="adj" fmla="val 297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y(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"bar"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usepair.cc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742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Template Notes </a:t>
            </a:r>
            <a:r>
              <a:rPr lang="en-US" sz="2400" dirty="0"/>
              <a:t>(look in </a:t>
            </a:r>
            <a:r>
              <a:rPr lang="en-US" sz="2400" i="1" dirty="0"/>
              <a:t>Primer</a:t>
            </a:r>
            <a:r>
              <a:rPr lang="en-US" sz="2400" dirty="0"/>
              <a:t> for more)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dirty="0"/>
              <a:t> is replaced with template argument when class is instantiated</a:t>
            </a:r>
          </a:p>
          <a:p>
            <a:pPr lvl="1"/>
            <a:r>
              <a:rPr lang="en-US" dirty="0"/>
              <a:t>The class template parameter name is in scope of the template class definition and can be freely used there</a:t>
            </a:r>
          </a:p>
          <a:p>
            <a:pPr lvl="1"/>
            <a:r>
              <a:rPr lang="en-US" dirty="0"/>
              <a:t>Class template member functions are template functions with template parameters that match those of the class template</a:t>
            </a:r>
          </a:p>
          <a:p>
            <a:pPr lvl="2"/>
            <a:r>
              <a:rPr lang="en-US" dirty="0"/>
              <a:t>These member functions must be defined as template function outside of the class template definition (if not written inline)</a:t>
            </a:r>
          </a:p>
          <a:p>
            <a:pPr lvl="3"/>
            <a:r>
              <a:rPr lang="en-US" dirty="0"/>
              <a:t>The template parameter name does </a:t>
            </a:r>
            <a:r>
              <a:rPr lang="en-US" i="1" dirty="0"/>
              <a:t>not</a:t>
            </a:r>
            <a:r>
              <a:rPr lang="en-US" dirty="0"/>
              <a:t> need to match that used in the template class definition, but really should</a:t>
            </a:r>
          </a:p>
          <a:p>
            <a:pPr lvl="1"/>
            <a:r>
              <a:rPr lang="en-US" dirty="0"/>
              <a:t>Only template methods that are actually called in your program are instantiated (but this is an implementation detail)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6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Homework 2 due tomorrow (4/30)</a:t>
            </a:r>
          </a:p>
          <a:p>
            <a:pPr lvl="1"/>
            <a:r>
              <a:rPr lang="en-US" dirty="0"/>
              <a:t>File system crawler, indexer, and search engine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Don’t forget to clone your repo to double-/triple-/quadruple-check compilation, execution, and tests!</a:t>
            </a:r>
          </a:p>
          <a:p>
            <a:pPr lvl="2"/>
            <a:r>
              <a:rPr lang="en-US" dirty="0"/>
              <a:t>If your code won’t build or run when we clone it, well, you should have caught that…</a:t>
            </a:r>
          </a:p>
          <a:p>
            <a:r>
              <a:rPr lang="en-US" dirty="0"/>
              <a:t>No new exercises due until after hw2 due</a:t>
            </a:r>
          </a:p>
          <a:p>
            <a:pPr lvl="1"/>
            <a:r>
              <a:rPr lang="en-US" dirty="0"/>
              <a:t>Next exercise out Friday, due Monday</a:t>
            </a:r>
          </a:p>
          <a:p>
            <a:r>
              <a:rPr lang="en-US" dirty="0"/>
              <a:t>HW1 extra credit – a little confusion in how it was reported; will fix (should be a single extra credit score for “bonus” work)</a:t>
            </a:r>
          </a:p>
          <a:p>
            <a:pPr lvl="1"/>
            <a:r>
              <a:rPr lang="en-US" dirty="0"/>
              <a:t>Basic idea is that extra credit is recorded separately and on an exponential scale of 1=something additional to 5 = amazing</a:t>
            </a:r>
          </a:p>
          <a:p>
            <a:pPr lvl="1"/>
            <a:r>
              <a:rPr lang="en-US" dirty="0"/>
              <a:t>Recorded separately and added in after initial course grades assigned</a:t>
            </a:r>
          </a:p>
          <a:p>
            <a:pPr lvl="1"/>
            <a:r>
              <a:rPr lang="en-US" dirty="0"/>
              <a:t>Points are very “fat” and weighed to make a difference for a great job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0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Questions </a:t>
            </a:r>
            <a:r>
              <a:rPr lang="en-US" sz="2400" dirty="0"/>
              <a:t>(both template and class issues)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Why are only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get_first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200" dirty="0"/>
              <a:t> and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get_second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200" dirty="0"/>
              <a:t> </a:t>
            </a:r>
            <a:r>
              <a:rPr lang="en-US" sz="2200" dirty="0" err="1"/>
              <a:t>const</a:t>
            </a:r>
            <a:r>
              <a:rPr lang="en-US" sz="2200" dirty="0"/>
              <a:t>?</a:t>
            </a:r>
          </a:p>
          <a:p>
            <a:endParaRPr lang="en-US" sz="2800" dirty="0"/>
          </a:p>
          <a:p>
            <a:r>
              <a:rPr lang="en-US" sz="2200" dirty="0"/>
              <a:t>Why do the accessor methods return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2200" dirty="0"/>
              <a:t> and not references?</a:t>
            </a:r>
          </a:p>
          <a:p>
            <a:endParaRPr lang="en-US" sz="2800" dirty="0"/>
          </a:p>
          <a:p>
            <a:r>
              <a:rPr lang="en-US" sz="2200" dirty="0"/>
              <a:t>Why is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operator&lt;&lt;</a:t>
            </a:r>
            <a:r>
              <a:rPr lang="en-US" sz="2200" dirty="0"/>
              <a:t> not a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sz="2200" dirty="0"/>
              <a:t> function?</a:t>
            </a:r>
          </a:p>
          <a:p>
            <a:endParaRPr lang="en-US" sz="2800" dirty="0"/>
          </a:p>
          <a:p>
            <a:r>
              <a:rPr lang="en-US" sz="2200" dirty="0"/>
              <a:t>What happens in the default constructor when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2200" dirty="0"/>
              <a:t> is a class?</a:t>
            </a:r>
          </a:p>
          <a:p>
            <a:endParaRPr lang="en-US" sz="2800" dirty="0"/>
          </a:p>
          <a:p>
            <a:r>
              <a:rPr lang="en-US" sz="2200" dirty="0"/>
              <a:t>In the execution of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Swap()</a:t>
            </a:r>
            <a:r>
              <a:rPr lang="en-US" sz="2200" dirty="0"/>
              <a:t>, how many times are each of the following invoked (assuming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2200" dirty="0"/>
              <a:t> is a class)?</a:t>
            </a:r>
          </a:p>
          <a:p>
            <a:pPr marL="0" indent="0">
              <a:buNone/>
              <a:tabLst>
                <a:tab pos="460375" algn="l"/>
                <a:tab pos="2289175" algn="l"/>
                <a:tab pos="4117975" algn="l"/>
                <a:tab pos="5946775" algn="l"/>
              </a:tabLst>
            </a:pPr>
            <a:r>
              <a:rPr lang="en-US" sz="2000" dirty="0"/>
              <a:t>	</a:t>
            </a:r>
            <a:r>
              <a:rPr lang="en-US" sz="2000" dirty="0" err="1"/>
              <a:t>ctor</a:t>
            </a:r>
            <a:r>
              <a:rPr lang="en-US" sz="2000" dirty="0"/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____</a:t>
            </a:r>
            <a:r>
              <a:rPr lang="en-US" sz="2000" dirty="0"/>
              <a:t>	</a:t>
            </a:r>
            <a:r>
              <a:rPr lang="en-US" sz="2000" dirty="0" err="1"/>
              <a:t>cctor</a:t>
            </a:r>
            <a:r>
              <a:rPr lang="en-US" sz="2000" dirty="0"/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____</a:t>
            </a:r>
            <a:r>
              <a:rPr lang="en-US" sz="2000" dirty="0"/>
              <a:t>	op=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____</a:t>
            </a:r>
            <a:r>
              <a:rPr lang="en-US" sz="2000" dirty="0"/>
              <a:t>	</a:t>
            </a:r>
            <a:r>
              <a:rPr lang="en-US" sz="2000" dirty="0" err="1"/>
              <a:t>dtor</a:t>
            </a:r>
            <a:r>
              <a:rPr lang="en-US" sz="2000" dirty="0"/>
              <a:t>	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9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rgbClr val="4B2A85"/>
                </a:solidFill>
              </a:rPr>
              <a:t>Templates</a:t>
            </a:r>
            <a:endParaRPr lang="en-US" b="1" dirty="0">
              <a:solidFill>
                <a:srgbClr val="4B2A8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6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Suppose that…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You want to write a function to compare two </a:t>
            </a:r>
            <a:r>
              <a:rPr lang="en-US" dirty="0" err="1"/>
              <a:t>ints</a:t>
            </a:r>
            <a:endParaRPr lang="en-US" dirty="0"/>
          </a:p>
          <a:p>
            <a:r>
              <a:rPr lang="en-US" dirty="0"/>
              <a:t>You want to write a function to compare two strings</a:t>
            </a:r>
          </a:p>
          <a:p>
            <a:pPr lvl="1"/>
            <a:r>
              <a:rPr lang="en-US" dirty="0"/>
              <a:t>Function overloading!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2926080"/>
            <a:ext cx="7498080" cy="1554480"/>
          </a:xfrm>
          <a:prstGeom prst="roundRect">
            <a:avLst>
              <a:gd name="adj" fmla="val 748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822960" y="2926080"/>
            <a:ext cx="7498080" cy="3291840"/>
          </a:xfrm>
          <a:prstGeom prst="roundRect">
            <a:avLst>
              <a:gd name="adj" fmla="val 392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0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Hm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two implementations of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dirty="0"/>
              <a:t> are nearly identical!</a:t>
            </a:r>
          </a:p>
          <a:p>
            <a:pPr lvl="1"/>
            <a:r>
              <a:rPr lang="en-US" dirty="0"/>
              <a:t>What if we wanted a version of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dirty="0"/>
              <a:t> for </a:t>
            </a:r>
            <a:r>
              <a:rPr lang="en-US" i="1" dirty="0"/>
              <a:t>every</a:t>
            </a:r>
            <a:r>
              <a:rPr lang="en-US" dirty="0"/>
              <a:t> comparable type?  </a:t>
            </a:r>
          </a:p>
          <a:p>
            <a:pPr lvl="1"/>
            <a:r>
              <a:rPr lang="en-US" dirty="0"/>
              <a:t>We could write (many) more functions, but that’s obviously wasteful and redundant</a:t>
            </a:r>
          </a:p>
          <a:p>
            <a:pPr lvl="3"/>
            <a:endParaRPr lang="en-US" dirty="0"/>
          </a:p>
          <a:p>
            <a:r>
              <a:rPr lang="en-US" dirty="0"/>
              <a:t>What we’d prefer to do is write “</a:t>
            </a:r>
            <a:r>
              <a:rPr lang="en-US" i="1" dirty="0"/>
              <a:t>generic code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Code that is </a:t>
            </a:r>
            <a:r>
              <a:rPr lang="en-US" dirty="0">
                <a:solidFill>
                  <a:srgbClr val="0066FF"/>
                </a:solidFill>
              </a:rPr>
              <a:t>type-independent</a:t>
            </a:r>
          </a:p>
          <a:p>
            <a:pPr lvl="1"/>
            <a:r>
              <a:rPr lang="en-US" dirty="0"/>
              <a:t>Code that is </a:t>
            </a:r>
            <a:r>
              <a:rPr lang="en-US" dirty="0">
                <a:solidFill>
                  <a:srgbClr val="0066FF"/>
                </a:solidFill>
              </a:rPr>
              <a:t>compile-type polymorphic</a:t>
            </a:r>
            <a:r>
              <a:rPr lang="en-US" dirty="0"/>
              <a:t> across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Parametric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has the notion of </a:t>
            </a:r>
            <a:r>
              <a:rPr lang="en-US" dirty="0">
                <a:solidFill>
                  <a:srgbClr val="0066FF"/>
                </a:solidFill>
              </a:rPr>
              <a:t>templates</a:t>
            </a:r>
          </a:p>
          <a:p>
            <a:pPr lvl="1"/>
            <a:r>
              <a:rPr lang="en-US" dirty="0"/>
              <a:t>A function or class that accepts a </a:t>
            </a:r>
            <a:r>
              <a:rPr lang="en-US" b="1" i="1" dirty="0"/>
              <a:t>type</a:t>
            </a:r>
            <a:r>
              <a:rPr lang="en-US" dirty="0"/>
              <a:t> as a parameter</a:t>
            </a:r>
          </a:p>
          <a:p>
            <a:pPr lvl="2"/>
            <a:r>
              <a:rPr lang="en-US" dirty="0"/>
              <a:t>You define the function or class once in a type-agnostic way</a:t>
            </a:r>
          </a:p>
          <a:p>
            <a:pPr lvl="2"/>
            <a:r>
              <a:rPr lang="en-US" dirty="0"/>
              <a:t>When you invoke the function or instantiate the class, you specify (one or more) types or values as arguments to it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At </a:t>
            </a:r>
            <a:r>
              <a:rPr lang="en-US" b="1" i="1" dirty="0"/>
              <a:t>compile-time</a:t>
            </a:r>
            <a:r>
              <a:rPr lang="en-US" dirty="0"/>
              <a:t>, the compiler will generate the “specialized” code from your template using the types you provided</a:t>
            </a:r>
          </a:p>
          <a:p>
            <a:pPr lvl="2"/>
            <a:r>
              <a:rPr lang="en-US" dirty="0"/>
              <a:t>Your template definition is NOT runnable code</a:t>
            </a:r>
          </a:p>
          <a:p>
            <a:pPr lvl="2"/>
            <a:r>
              <a:rPr lang="en-US" dirty="0"/>
              <a:t>Code is </a:t>
            </a:r>
            <a:r>
              <a:rPr lang="en-US" i="1" dirty="0"/>
              <a:t>only</a:t>
            </a:r>
            <a:r>
              <a:rPr lang="en-US" dirty="0"/>
              <a:t> generated if you use your template</a:t>
            </a:r>
          </a:p>
          <a:p>
            <a:pPr lvl="2"/>
            <a:r>
              <a:rPr lang="en-US" dirty="0"/>
              <a:t>Code is specialized for the specific types of data used in the template instance (e.g.: code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 on </a:t>
            </a:r>
            <a:r>
              <a:rPr lang="en-US" dirty="0" err="1"/>
              <a:t>ints</a:t>
            </a:r>
            <a:r>
              <a:rPr lang="en-US" dirty="0"/>
              <a:t> differs from code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 on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Template to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dirty="0"/>
              <a:t> two “things”: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011680"/>
            <a:ext cx="7863840" cy="4297680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  // &lt;...&gt; can also be written &lt;class T&gt;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w(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"world"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&gt;(h, w)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50.5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50.6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630936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functiontemplate.cc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02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Same thing, but letting the compiler infer the types: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011680"/>
            <a:ext cx="7863840" cy="4297680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w(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"world"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(h, w)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"World"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03520" y="630936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functiontemplate_infer.cc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523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Non-types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You can use non-types (constant values) in a template: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011680"/>
            <a:ext cx="7863840" cy="4297680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pointer to new N-element heap array filled with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(not entirely realistic, but shows what’s possible)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N&gt;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[N];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N; ++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&gt;("hello");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03520" y="630936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valtemplate.cc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642602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4515</TotalTime>
  <Words>2536</Words>
  <Application>Microsoft Macintosh PowerPoint</Application>
  <PresentationFormat>On-screen Show (4:3)</PresentationFormat>
  <Paragraphs>360</Paragraphs>
  <Slides>20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Calibri</vt:lpstr>
      <vt:lpstr>Courier New</vt:lpstr>
      <vt:lpstr>Times New Roman</vt:lpstr>
      <vt:lpstr>Wingdings</vt:lpstr>
      <vt:lpstr>UWTheme-333-Sp18</vt:lpstr>
      <vt:lpstr>C++ Templates CSE 333 Spring 2020</vt:lpstr>
      <vt:lpstr>Administrivia</vt:lpstr>
      <vt:lpstr>Lecture Outline</vt:lpstr>
      <vt:lpstr>Suppose that…</vt:lpstr>
      <vt:lpstr>Hm…</vt:lpstr>
      <vt:lpstr>C++ Parametric Polymorphism</vt:lpstr>
      <vt:lpstr>Function Templates</vt:lpstr>
      <vt:lpstr>Compiler Inference</vt:lpstr>
      <vt:lpstr>Template Non-types</vt:lpstr>
      <vt:lpstr>What’s Going On?</vt:lpstr>
      <vt:lpstr>This Creates a Problem</vt:lpstr>
      <vt:lpstr>Solution #1 (Google Style Guide prefers)</vt:lpstr>
      <vt:lpstr>Solution #2 (you’ll see this sometimes)</vt:lpstr>
      <vt:lpstr>Peer Instruction Question</vt:lpstr>
      <vt:lpstr>Class Templates</vt:lpstr>
      <vt:lpstr>Pair Class Definition</vt:lpstr>
      <vt:lpstr>Pair Function Definitions</vt:lpstr>
      <vt:lpstr>Using Pair</vt:lpstr>
      <vt:lpstr>Class Template Notes (look in Primer for more)</vt:lpstr>
      <vt:lpstr>Review Questions (both template and class issues)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Templates CSE 333 Spring 2018</dc:title>
  <dc:creator>Justin Hsia</dc:creator>
  <cp:lastModifiedBy>Hal Perkins</cp:lastModifiedBy>
  <cp:revision>78</cp:revision>
  <cp:lastPrinted>2020-04-29T17:37:51Z</cp:lastPrinted>
  <dcterms:created xsi:type="dcterms:W3CDTF">2018-04-21T00:32:57Z</dcterms:created>
  <dcterms:modified xsi:type="dcterms:W3CDTF">2020-04-29T19:39:52Z</dcterms:modified>
</cp:coreProperties>
</file>