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2"/>
  </p:notesMasterIdLst>
  <p:handoutMasterIdLst>
    <p:handoutMasterId r:id="rId23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8" r:id="rId10"/>
    <p:sldId id="266" r:id="rId11"/>
    <p:sldId id="267" r:id="rId12"/>
    <p:sldId id="268" r:id="rId13"/>
    <p:sldId id="269" r:id="rId14"/>
    <p:sldId id="277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E2661A"/>
    <a:srgbClr val="D94B7B"/>
    <a:srgbClr val="669900"/>
    <a:srgbClr val="5A5A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67" autoAdjust="0"/>
    <p:restoredTop sz="89875"/>
  </p:normalViewPr>
  <p:slideViewPr>
    <p:cSldViewPr snapToGrid="0">
      <p:cViewPr varScale="1">
        <p:scale>
          <a:sx n="102" d="100"/>
          <a:sy n="102" d="100"/>
        </p:scale>
        <p:origin x="14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480" y="2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CSE 333 20sp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en-US" dirty="0"/>
              <a:t>14-</a:t>
            </a:r>
            <a:fld id="{BDDF08BF-9079-4030-A7EC-AEF98A2CDD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74492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4/23/2018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88FDA0-A3A8-4A97-B415-832D6F05B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05506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Normal admin slide for this lecture.  Not used 19wi because snow days pushed this one lecture late.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4/23/2018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88FDA0-A3A8-4A97-B415-832D6F05B2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692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template, "class" is traditional, but may see "</a:t>
            </a:r>
            <a:r>
              <a:rPr lang="en-US" dirty="0" err="1"/>
              <a:t>typename</a:t>
            </a:r>
            <a:r>
              <a:rPr lang="en-US" dirty="0"/>
              <a:t>" instead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88FDA0-A3A8-4A97-B415-832D6F05B2B8}" type="slidenum">
              <a:rPr lang="en-US" smtClean="0"/>
              <a:t>18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4/23/2018</a:t>
            </a:r>
          </a:p>
        </p:txBody>
      </p:sp>
    </p:spTree>
    <p:extLst>
      <p:ext uri="{BB962C8B-B14F-4D97-AF65-F5344CB8AC3E}">
        <p14:creationId xmlns:p14="http://schemas.microsoft.com/office/powerpoint/2010/main" val="1595297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88FDA0-A3A8-4A97-B415-832D6F05B2B8}" type="slidenum">
              <a:rPr lang="en-US" smtClean="0"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4/23/2018</a:t>
            </a:r>
          </a:p>
        </p:txBody>
      </p:sp>
    </p:spTree>
    <p:extLst>
      <p:ext uri="{BB962C8B-B14F-4D97-AF65-F5344CB8AC3E}">
        <p14:creationId xmlns:p14="http://schemas.microsoft.com/office/powerpoint/2010/main" val="2143559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template, "class" is traditional, but may see "</a:t>
            </a:r>
            <a:r>
              <a:rPr lang="en-US" dirty="0" err="1"/>
              <a:t>typename</a:t>
            </a:r>
            <a:r>
              <a:rPr lang="en-US" dirty="0"/>
              <a:t>" instead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88FDA0-A3A8-4A97-B415-832D6F05B2B8}" type="slidenum">
              <a:rPr lang="en-US" smtClean="0"/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4/23/2018</a:t>
            </a:r>
          </a:p>
        </p:txBody>
      </p:sp>
    </p:spTree>
    <p:extLst>
      <p:ext uri="{BB962C8B-B14F-4D97-AF65-F5344CB8AC3E}">
        <p14:creationId xmlns:p14="http://schemas.microsoft.com/office/powerpoint/2010/main" val="117549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template, "class" is traditional, but may see "</a:t>
            </a:r>
            <a:r>
              <a:rPr lang="en-US" dirty="0" err="1"/>
              <a:t>typename</a:t>
            </a:r>
            <a:r>
              <a:rPr lang="en-US" dirty="0"/>
              <a:t>" instead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88FDA0-A3A8-4A97-B415-832D6F05B2B8}" type="slidenum">
              <a:rPr lang="en-US" smtClean="0"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4/23/2018</a:t>
            </a:r>
          </a:p>
        </p:txBody>
      </p:sp>
    </p:spTree>
    <p:extLst>
      <p:ext uri="{BB962C8B-B14F-4D97-AF65-F5344CB8AC3E}">
        <p14:creationId xmlns:p14="http://schemas.microsoft.com/office/powerpoint/2010/main" val="20554061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template, "class" is traditional, but may see "</a:t>
            </a:r>
            <a:r>
              <a:rPr lang="en-US" dirty="0" err="1"/>
              <a:t>typename</a:t>
            </a:r>
            <a:r>
              <a:rPr lang="en-US" dirty="0"/>
              <a:t>" instead.</a:t>
            </a:r>
          </a:p>
          <a:p>
            <a:r>
              <a:rPr lang="en-US" dirty="0"/>
              <a:t>More realistic example would be a class where a buffer or queue size is a template parameter, but at least this makes a little more sense than the old “print n copies’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88FDA0-A3A8-4A97-B415-832D6F05B2B8}" type="slidenum">
              <a:rPr lang="en-US" smtClean="0"/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4/23/2018</a:t>
            </a:r>
          </a:p>
        </p:txBody>
      </p:sp>
    </p:spTree>
    <p:extLst>
      <p:ext uri="{BB962C8B-B14F-4D97-AF65-F5344CB8AC3E}">
        <p14:creationId xmlns:p14="http://schemas.microsoft.com/office/powerpoint/2010/main" val="34983824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88FDA0-A3A8-4A97-B415-832D6F05B2B8}" type="slidenum">
              <a:rPr lang="en-US" smtClean="0"/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4/23/2018</a:t>
            </a:r>
          </a:p>
        </p:txBody>
      </p:sp>
    </p:spTree>
    <p:extLst>
      <p:ext uri="{BB962C8B-B14F-4D97-AF65-F5344CB8AC3E}">
        <p14:creationId xmlns:p14="http://schemas.microsoft.com/office/powerpoint/2010/main" val="20004895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4/23/2018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88FDA0-A3A8-4A97-B415-832D6F05B2B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4219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template, "class" is traditional, but may see "</a:t>
            </a:r>
            <a:r>
              <a:rPr lang="en-US" dirty="0" err="1"/>
              <a:t>typename</a:t>
            </a:r>
            <a:r>
              <a:rPr lang="en-US" dirty="0"/>
              <a:t>" instead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88FDA0-A3A8-4A97-B415-832D6F05B2B8}" type="slidenum">
              <a:rPr lang="en-US" smtClean="0"/>
              <a:t>16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4/23/2018</a:t>
            </a:r>
          </a:p>
        </p:txBody>
      </p:sp>
    </p:spTree>
    <p:extLst>
      <p:ext uri="{BB962C8B-B14F-4D97-AF65-F5344CB8AC3E}">
        <p14:creationId xmlns:p14="http://schemas.microsoft.com/office/powerpoint/2010/main" val="8508874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template, "class" is traditional, but may see "</a:t>
            </a:r>
            <a:r>
              <a:rPr lang="en-US" dirty="0" err="1"/>
              <a:t>typename</a:t>
            </a:r>
            <a:r>
              <a:rPr lang="en-US" dirty="0"/>
              <a:t>" instead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88FDA0-A3A8-4A97-B415-832D6F05B2B8}" type="slidenum">
              <a:rPr lang="en-US" smtClean="0"/>
              <a:t>17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4/23/2018</a:t>
            </a:r>
          </a:p>
        </p:txBody>
      </p:sp>
    </p:spTree>
    <p:extLst>
      <p:ext uri="{BB962C8B-B14F-4D97-AF65-F5344CB8AC3E}">
        <p14:creationId xmlns:p14="http://schemas.microsoft.com/office/powerpoint/2010/main" val="3166331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AFE7-1CE9-42C3-A3FE-DCC6F890A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444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>
            <a:lvl1pPr>
              <a:defRPr sz="2600" b="0"/>
            </a:lvl1pPr>
            <a:lvl2pPr>
              <a:defRPr sz="2200"/>
            </a:lvl2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478BAFE7-1CE9-42C3-A3FE-DCC6F890A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514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478BAFE7-1CE9-42C3-A3FE-DCC6F890A4A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54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AFE7-1CE9-42C3-A3FE-DCC6F890A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063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AFE7-1CE9-42C3-A3FE-DCC6F890A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79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478BAFE7-1CE9-42C3-A3FE-DCC6F890A4A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76" y="25342"/>
            <a:ext cx="2150721" cy="16903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749066" y="27429"/>
            <a:ext cx="1394934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CSE333</a:t>
            </a:r>
            <a:r>
              <a:rPr lang="en-US" sz="1100" b="0" i="0" baseline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, </a:t>
            </a:r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Spring 2020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904207" y="27429"/>
            <a:ext cx="1335623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L14:  C++ Templates</a:t>
            </a:r>
          </a:p>
        </p:txBody>
      </p:sp>
    </p:spTree>
    <p:extLst>
      <p:ext uri="{BB962C8B-B14F-4D97-AF65-F5344CB8AC3E}">
        <p14:creationId xmlns:p14="http://schemas.microsoft.com/office/powerpoint/2010/main" val="1949836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60000"/>
        <a:buFont typeface="Wingdings" panose="05000000000000000000" pitchFamily="2" charset="2"/>
        <a:buChar char="v"/>
        <a:defRPr sz="2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49224" indent="-28575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110000"/>
        <a:buFont typeface="Wingdings" pitchFamily="2" charset="2"/>
        <a:buChar char="§"/>
        <a:defRPr sz="2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914400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17043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–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144475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»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pollev.com/justinh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588" indent="-1588"/>
            <a:r>
              <a:rPr lang="en-US" sz="4000" dirty="0"/>
              <a:t>C++ Templates</a:t>
            </a:r>
            <a:br>
              <a:rPr lang="en-US" sz="4000" dirty="0"/>
            </a:br>
            <a:r>
              <a:rPr lang="en-US" sz="2800" b="0" dirty="0">
                <a:ea typeface="CMU Bright" panose="02000603000000000000" pitchFamily="2" charset="0"/>
              </a:rPr>
              <a:t>CSE 333 Spring 2020</a:t>
            </a:r>
            <a:endParaRPr lang="en-US" sz="3200" dirty="0">
              <a:ea typeface="CMU Bright" panose="02000603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2860040"/>
          </a:xfrm>
        </p:spPr>
        <p:txBody>
          <a:bodyPr/>
          <a:lstStyle/>
          <a:p>
            <a:pPr algn="l"/>
            <a:r>
              <a:rPr lang="en-US" sz="2400" b="1" dirty="0">
                <a:ea typeface="CMU Bright" panose="02000603000000000000" pitchFamily="2" charset="0"/>
              </a:rPr>
              <a:t>Instructor:</a:t>
            </a:r>
            <a:r>
              <a:rPr lang="en-US" sz="2400" dirty="0">
                <a:ea typeface="CMU Bright" panose="02000603000000000000" pitchFamily="2" charset="0"/>
              </a:rPr>
              <a:t>	Hal Perkins</a:t>
            </a:r>
          </a:p>
          <a:p>
            <a:pPr algn="l"/>
            <a:endParaRPr lang="en-US" sz="2400" dirty="0">
              <a:ea typeface="CMU Bright" panose="02000603000000000000" pitchFamily="2" charset="0"/>
            </a:endParaRPr>
          </a:p>
          <a:p>
            <a:pPr algn="l"/>
            <a:r>
              <a:rPr lang="en-US" sz="2000" b="1" dirty="0">
                <a:ea typeface="CMU Bright" panose="02000603000000000000" pitchFamily="2" charset="0"/>
              </a:rPr>
              <a:t>Teaching Assistants:</a:t>
            </a:r>
          </a:p>
          <a:p>
            <a:pPr algn="l">
              <a:tabLst>
                <a:tab pos="2289175" algn="l"/>
                <a:tab pos="4572000" algn="l"/>
              </a:tabLst>
            </a:pPr>
            <a:r>
              <a:rPr lang="en-US" sz="2000" dirty="0"/>
              <a:t>Ramya </a:t>
            </a:r>
            <a:r>
              <a:rPr lang="en-US" sz="2000" dirty="0" err="1"/>
              <a:t>Challa</a:t>
            </a:r>
            <a:r>
              <a:rPr lang="en-US" sz="2000" dirty="0"/>
              <a:t>	</a:t>
            </a:r>
            <a:r>
              <a:rPr lang="en-US" sz="2000" dirty="0" err="1"/>
              <a:t>Mengqui</a:t>
            </a:r>
            <a:r>
              <a:rPr lang="en-US" sz="2000" dirty="0"/>
              <a:t> Chen	John </a:t>
            </a:r>
            <a:r>
              <a:rPr lang="en-US" sz="2000" dirty="0" err="1"/>
              <a:t>Depaszthory</a:t>
            </a:r>
            <a:br>
              <a:rPr lang="en-US" sz="2000" dirty="0"/>
            </a:br>
            <a:r>
              <a:rPr lang="en-US" sz="2000" dirty="0"/>
              <a:t>Greg Guo 	Zachary Keyes	CJ Lin</a:t>
            </a:r>
            <a:br>
              <a:rPr lang="en-US" sz="2000" dirty="0"/>
            </a:br>
            <a:r>
              <a:rPr lang="en-US" sz="2000" dirty="0"/>
              <a:t>Travis McGaha	Arjun Singh	</a:t>
            </a:r>
            <a:r>
              <a:rPr lang="en-US" sz="2000" dirty="0" err="1"/>
              <a:t>Guramrit</a:t>
            </a:r>
            <a:r>
              <a:rPr lang="en-US" sz="2000" dirty="0"/>
              <a:t> Singh</a:t>
            </a:r>
            <a:br>
              <a:rPr lang="en-US" sz="2000" dirty="0"/>
            </a:br>
            <a:r>
              <a:rPr lang="en-US" sz="2000" dirty="0"/>
              <a:t>Cosmo Wang	</a:t>
            </a:r>
            <a:r>
              <a:rPr lang="en-US" sz="2000" dirty="0" err="1"/>
              <a:t>Yifan</a:t>
            </a:r>
            <a:r>
              <a:rPr lang="en-US" sz="2000" dirty="0"/>
              <a:t> Xu	Robin Yang </a:t>
            </a:r>
            <a:br>
              <a:rPr lang="en-US" sz="2000" dirty="0"/>
            </a:br>
            <a:r>
              <a:rPr lang="en-US" sz="2000" dirty="0" err="1"/>
              <a:t>Haoran</a:t>
            </a:r>
            <a:r>
              <a:rPr lang="en-US" sz="2000" dirty="0"/>
              <a:t> Yu	Velocity Yu</a:t>
            </a:r>
          </a:p>
        </p:txBody>
      </p:sp>
    </p:spTree>
    <p:extLst>
      <p:ext uri="{BB962C8B-B14F-4D97-AF65-F5344CB8AC3E}">
        <p14:creationId xmlns:p14="http://schemas.microsoft.com/office/powerpoint/2010/main" val="2581966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Going 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compiler doesn’t generate any code when it sees the template function</a:t>
            </a:r>
          </a:p>
          <a:p>
            <a:pPr lvl="1"/>
            <a:r>
              <a:rPr lang="en-US" dirty="0"/>
              <a:t>It doesn’t know what code to generate yet, since it doesn’t know what types are involved</a:t>
            </a:r>
          </a:p>
          <a:p>
            <a:pPr lvl="3"/>
            <a:endParaRPr lang="en-US" dirty="0"/>
          </a:p>
          <a:p>
            <a:r>
              <a:rPr lang="en-US" dirty="0"/>
              <a:t>When the compiler sees the function being used, then it understands what types are involved</a:t>
            </a:r>
          </a:p>
          <a:p>
            <a:pPr lvl="1"/>
            <a:r>
              <a:rPr lang="en-US" dirty="0"/>
              <a:t>It generates the </a:t>
            </a:r>
            <a:r>
              <a:rPr lang="en-US" b="1" i="1" dirty="0"/>
              <a:t>instantiation</a:t>
            </a:r>
            <a:r>
              <a:rPr lang="en-US" dirty="0"/>
              <a:t> of the template and compiles it (kind of like macro expansion)</a:t>
            </a:r>
          </a:p>
          <a:p>
            <a:pPr lvl="2"/>
            <a:r>
              <a:rPr lang="en-US" dirty="0"/>
              <a:t>The compiler generates template instantiations for </a:t>
            </a:r>
            <a:r>
              <a:rPr lang="en-US" i="1" dirty="0"/>
              <a:t>each</a:t>
            </a:r>
            <a:r>
              <a:rPr lang="en-US" dirty="0"/>
              <a:t> type used as a template parameter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AFE7-1CE9-42C3-A3FE-DCC6F890A4A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243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Creates a Problem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AFE7-1CE9-42C3-A3FE-DCC6F890A4A3}" type="slidenum">
              <a:rPr lang="en-US" smtClean="0"/>
              <a:t>11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4663440" y="1371600"/>
            <a:ext cx="4389120" cy="2560320"/>
          </a:xfrm>
          <a:prstGeom prst="roundRect">
            <a:avLst>
              <a:gd name="adj" fmla="val 3987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20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182880" y="4206240"/>
            <a:ext cx="4389120" cy="2011680"/>
          </a:xfrm>
          <a:prstGeom prst="roundRect">
            <a:avLst>
              <a:gd name="adj" fmla="val 3466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T&amp;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T&amp;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(a &lt; b)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(b &lt; a)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182880" y="1371600"/>
            <a:ext cx="4389120" cy="1828800"/>
          </a:xfrm>
          <a:prstGeom prst="roundRect">
            <a:avLst>
              <a:gd name="adj" fmla="val 4761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ifndef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_COMPARE_H_</a:t>
            </a:r>
            <a:endParaRPr lang="en-US" sz="16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_COMPARE_H_</a:t>
            </a:r>
            <a:endParaRPr lang="en-US" sz="16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T&amp;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T&amp;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b);</a:t>
            </a:r>
          </a:p>
          <a:p>
            <a:endParaRPr lang="en-US" sz="16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_COMPARE_H_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71600" y="320040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compare.h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71600" y="621792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compare.cc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52160" y="393192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main.cc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37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#1 (Google Style Guide prefers)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AFE7-1CE9-42C3-A3FE-DCC6F890A4A3}" type="slidenum">
              <a:rPr lang="en-US" smtClean="0"/>
              <a:t>12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4663440" y="1371600"/>
            <a:ext cx="4389120" cy="2560320"/>
          </a:xfrm>
          <a:prstGeom prst="roundRect">
            <a:avLst>
              <a:gd name="adj" fmla="val 3987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20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182880" y="1371600"/>
            <a:ext cx="4389120" cy="3017520"/>
          </a:xfrm>
          <a:prstGeom prst="roundRect">
            <a:avLst>
              <a:gd name="adj" fmla="val 2741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ifndef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_COMPARE_H_</a:t>
            </a:r>
            <a:endParaRPr lang="en-US" sz="16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_COMPARE_H_</a:t>
            </a:r>
            <a:endParaRPr lang="en-US" sz="16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T&amp;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T&amp;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(a &lt; b)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(b &lt; a)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6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_COMPARE_H_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71600" y="438912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compare.h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52160" y="393192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main.cc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2038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#2 (you’ll see this sometimes)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AFE7-1CE9-42C3-A3FE-DCC6F890A4A3}" type="slidenum">
              <a:rPr lang="en-US" smtClean="0"/>
              <a:t>13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4663440" y="1371600"/>
            <a:ext cx="4389120" cy="2560320"/>
          </a:xfrm>
          <a:prstGeom prst="roundRect">
            <a:avLst>
              <a:gd name="adj" fmla="val 3987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20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182880" y="4206240"/>
            <a:ext cx="4389120" cy="1554480"/>
          </a:xfrm>
          <a:prstGeom prst="roundRect">
            <a:avLst>
              <a:gd name="adj" fmla="val 4891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T&amp;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T&amp;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(a &lt; b)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(b &lt; a)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182880" y="1371600"/>
            <a:ext cx="4389120" cy="2286000"/>
          </a:xfrm>
          <a:prstGeom prst="roundRect">
            <a:avLst>
              <a:gd name="adj" fmla="val 4761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ifndef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_COMPARE_H_</a:t>
            </a:r>
            <a:endParaRPr lang="en-US" sz="16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_COMPARE_H_</a:t>
            </a:r>
            <a:endParaRPr lang="en-US" sz="16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T&amp;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T&amp;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b);</a:t>
            </a:r>
          </a:p>
          <a:p>
            <a:endParaRPr lang="en-US" sz="16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"compare.cc"</a:t>
            </a:r>
            <a:endParaRPr lang="en-US" sz="16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_COMPARE_H_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71600" y="365760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compare.h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71600" y="576072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compare.cc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52160" y="393192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main.cc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5478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Instruction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Assume we are using Solution #2 (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.h</a:t>
            </a:r>
            <a:r>
              <a:rPr lang="en-US" sz="2400" dirty="0"/>
              <a:t> includes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.cc</a:t>
            </a:r>
            <a:r>
              <a:rPr lang="en-US" sz="2400" dirty="0"/>
              <a:t>)</a:t>
            </a:r>
          </a:p>
          <a:p>
            <a:r>
              <a:rPr lang="en-US" sz="2400" dirty="0"/>
              <a:t>Which is the best way to compile our program 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a.out</a:t>
            </a:r>
            <a:r>
              <a:rPr lang="en-US" sz="2400" dirty="0"/>
              <a:t>)?</a:t>
            </a:r>
          </a:p>
          <a:p>
            <a:pPr lvl="1"/>
            <a:r>
              <a:rPr lang="en-US" dirty="0"/>
              <a:t>Vote at </a:t>
            </a:r>
            <a:r>
              <a:rPr lang="en-US" dirty="0">
                <a:hlinkClick r:id="rId3"/>
              </a:rPr>
              <a:t>http://PollEv.com/justinh</a:t>
            </a:r>
            <a:endParaRPr lang="en-US" dirty="0"/>
          </a:p>
          <a:p>
            <a:pPr lvl="3"/>
            <a:endParaRPr lang="en-US" dirty="0"/>
          </a:p>
          <a:p>
            <a:pPr marL="0" indent="0">
              <a:buNone/>
              <a:tabLst>
                <a:tab pos="460375" algn="l"/>
              </a:tabLst>
            </a:pPr>
            <a:r>
              <a:rPr lang="en-US" sz="2400" b="1" dirty="0">
                <a:solidFill>
                  <a:srgbClr val="4B2A85"/>
                </a:solidFill>
              </a:rPr>
              <a:t>A.</a:t>
            </a:r>
            <a:r>
              <a:rPr lang="en-US" sz="2400" b="1" dirty="0"/>
              <a:t>	</a:t>
            </a:r>
            <a:r>
              <a:rPr lang="en-US" sz="2400" b="1" dirty="0">
                <a:solidFill>
                  <a:srgbClr val="FF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g++ main.cc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60375" algn="l"/>
              </a:tabLst>
            </a:pPr>
            <a:r>
              <a:rPr lang="en-US" sz="2400" b="1" dirty="0">
                <a:solidFill>
                  <a:srgbClr val="4B2A85"/>
                </a:solidFill>
              </a:rPr>
              <a:t>B.</a:t>
            </a:r>
            <a:r>
              <a:rPr lang="en-US" sz="2400" b="1" dirty="0"/>
              <a:t>	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g++ main.cc compare.cc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60375" algn="l"/>
              </a:tabLst>
            </a:pPr>
            <a:r>
              <a:rPr lang="en-US" sz="2400" b="1" dirty="0">
                <a:solidFill>
                  <a:srgbClr val="4B2A85"/>
                </a:solidFill>
              </a:rPr>
              <a:t>C.</a:t>
            </a:r>
            <a:r>
              <a:rPr lang="en-US" sz="2400" b="1" dirty="0"/>
              <a:t>	</a:t>
            </a:r>
            <a:r>
              <a:rPr lang="en-US" sz="2400" b="1" dirty="0">
                <a:solidFill>
                  <a:srgbClr val="FF33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g++ main.cc </a:t>
            </a:r>
            <a:r>
              <a:rPr lang="en-US" sz="2400" b="1" dirty="0" err="1">
                <a:solidFill>
                  <a:srgbClr val="FF33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compare.h</a:t>
            </a:r>
            <a:endParaRPr lang="en-US" sz="2400" b="1" dirty="0">
              <a:solidFill>
                <a:srgbClr val="FF33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60375" algn="l"/>
              </a:tabLst>
            </a:pPr>
            <a:r>
              <a:rPr lang="en-US" sz="2400" b="1" dirty="0">
                <a:solidFill>
                  <a:srgbClr val="4B2A85"/>
                </a:solidFill>
              </a:rPr>
              <a:t>D.</a:t>
            </a:r>
            <a:r>
              <a:rPr lang="en-US" sz="2400" b="1" dirty="0"/>
              <a:t>	</a:t>
            </a:r>
            <a:r>
              <a:rPr lang="en-US" sz="2400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g++ -c main.cc</a:t>
            </a:r>
            <a:br>
              <a:rPr lang="en-US" sz="2400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g++ -c compare.cc</a:t>
            </a:r>
            <a:br>
              <a:rPr lang="en-US" sz="2400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g++ </a:t>
            </a:r>
            <a:r>
              <a:rPr lang="en-US" sz="2400" b="1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main.o</a:t>
            </a:r>
            <a:r>
              <a:rPr lang="en-US" sz="2400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compare.o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60375" algn="l"/>
              </a:tabLst>
            </a:pPr>
            <a:r>
              <a:rPr lang="en-US" sz="2400" b="1" dirty="0">
                <a:solidFill>
                  <a:srgbClr val="4B2A85"/>
                </a:solidFill>
              </a:rPr>
              <a:t>E.</a:t>
            </a:r>
            <a:r>
              <a:rPr lang="en-US" sz="2400" b="1" dirty="0"/>
              <a:t>	</a:t>
            </a:r>
            <a:r>
              <a:rPr lang="en-US" sz="2400" b="1" dirty="0">
                <a:solidFill>
                  <a:srgbClr val="996633"/>
                </a:solidFill>
              </a:rPr>
              <a:t>We’re lost…</a:t>
            </a:r>
            <a:endParaRPr lang="en-US" sz="2400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AFE7-1CE9-42C3-A3FE-DCC6F890A4A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4885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Templates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Templates are useful for classes as well</a:t>
            </a:r>
          </a:p>
          <a:p>
            <a:pPr lvl="1"/>
            <a:r>
              <a:rPr lang="en-US" dirty="0"/>
              <a:t>(In fact, that was one of the main motivations for templates!)</a:t>
            </a:r>
          </a:p>
          <a:p>
            <a:pPr lvl="3"/>
            <a:endParaRPr lang="en-US" dirty="0"/>
          </a:p>
          <a:p>
            <a:r>
              <a:rPr lang="en-US" dirty="0"/>
              <a:t>Imagine we want a class that holds a pair of things that we can:</a:t>
            </a:r>
          </a:p>
          <a:p>
            <a:pPr lvl="1"/>
            <a:r>
              <a:rPr lang="en-US" dirty="0"/>
              <a:t>Set the value of the first thing</a:t>
            </a:r>
          </a:p>
          <a:p>
            <a:pPr lvl="1"/>
            <a:r>
              <a:rPr lang="en-US" dirty="0"/>
              <a:t>Set the value of the second thing</a:t>
            </a:r>
          </a:p>
          <a:p>
            <a:pPr lvl="1"/>
            <a:r>
              <a:rPr lang="en-US" dirty="0"/>
              <a:t>Get the value of the first thing</a:t>
            </a:r>
          </a:p>
          <a:p>
            <a:pPr lvl="1"/>
            <a:r>
              <a:rPr lang="en-US" dirty="0"/>
              <a:t>Get the value of the second thing</a:t>
            </a:r>
          </a:p>
          <a:p>
            <a:pPr lvl="1"/>
            <a:r>
              <a:rPr lang="en-US" dirty="0"/>
              <a:t>Swap the values of the things</a:t>
            </a:r>
          </a:p>
          <a:p>
            <a:pPr lvl="1"/>
            <a:r>
              <a:rPr lang="en-US" dirty="0"/>
              <a:t>Print the pair of things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AFE7-1CE9-42C3-A3FE-DCC6F890A4A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4535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Pair Class Definition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AFE7-1CE9-42C3-A3FE-DCC6F890A4A3}" type="slidenum">
              <a:rPr lang="en-US" smtClean="0"/>
              <a:t>16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" y="1371600"/>
            <a:ext cx="8046720" cy="4663440"/>
          </a:xfrm>
          <a:prstGeom prst="roundRect">
            <a:avLst>
              <a:gd name="adj" fmla="val 264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ifndef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_PAIR_H_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_PAIR_H_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Pair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Pair() { };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Thing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get_first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first_; }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Thing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get_second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second_;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set_first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Thing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copyme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set_second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Thing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copyme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first_, second_;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Pair.cc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or (better?) put entire template def here</a:t>
            </a:r>
            <a:endParaRPr lang="en-US" sz="1600" dirty="0">
              <a:solidFill>
                <a:srgbClr val="D94B7B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solidFill>
                <a:srgbClr val="D94B7B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endif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_PAIR_H_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94960" y="97149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Pair.h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8586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Pair Function Definitions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AFE7-1CE9-42C3-A3FE-DCC6F890A4A3}" type="slidenum">
              <a:rPr lang="en-US" smtClean="0"/>
              <a:t>17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" y="1371599"/>
            <a:ext cx="8046720" cy="5212080"/>
          </a:xfrm>
          <a:prstGeom prst="roundRect">
            <a:avLst>
              <a:gd name="adj" fmla="val 253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Pair&lt;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&gt;::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set_first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Thing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copyme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first_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copyme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Pair&lt;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&gt;::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set_second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Thing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copyme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second_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copyme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Pair&lt;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&gt;::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Thing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first_;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first_ = second_;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second_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&amp;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out,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Pair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out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"Pair("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get_first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get_second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94960" y="971489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Pair.cc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8576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Pair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AFE7-1CE9-42C3-A3FE-DCC6F890A4A3}" type="slidenum">
              <a:rPr lang="en-US" smtClean="0"/>
              <a:t>18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" y="1371600"/>
            <a:ext cx="8046720" cy="3749040"/>
          </a:xfrm>
          <a:prstGeom prst="roundRect">
            <a:avLst>
              <a:gd name="adj" fmla="val 297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&lt;string&gt;</a:t>
            </a:r>
          </a:p>
          <a:p>
            <a:endParaRPr lang="en-US" sz="11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Pair.h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Pair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::string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::string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"foo"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), y(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"bar"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ps.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set_first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ps.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set_second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(y);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ps.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94960" y="971489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usepair.cc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7428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Template Notes </a:t>
            </a:r>
            <a:r>
              <a:rPr lang="en-US" sz="2400" dirty="0"/>
              <a:t>(look in </a:t>
            </a:r>
            <a:r>
              <a:rPr lang="en-US" sz="2400" i="1" dirty="0"/>
              <a:t>Primer</a:t>
            </a:r>
            <a:r>
              <a:rPr lang="en-US" sz="2400" dirty="0"/>
              <a:t> for more)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Thing</a:t>
            </a:r>
            <a:r>
              <a:rPr lang="en-US" dirty="0"/>
              <a:t> is replaced with template argument when class is instantiated</a:t>
            </a:r>
          </a:p>
          <a:p>
            <a:pPr lvl="1"/>
            <a:r>
              <a:rPr lang="en-US" dirty="0"/>
              <a:t>The class template parameter name is in scope of the template class definition and can be freely used there</a:t>
            </a:r>
          </a:p>
          <a:p>
            <a:pPr lvl="1"/>
            <a:r>
              <a:rPr lang="en-US" dirty="0"/>
              <a:t>Class template member functions are template functions with template parameters that match those of the class template</a:t>
            </a:r>
          </a:p>
          <a:p>
            <a:pPr lvl="2"/>
            <a:r>
              <a:rPr lang="en-US" dirty="0"/>
              <a:t>These member functions must be defined as template function outside of the class template definition (if not written inline)</a:t>
            </a:r>
          </a:p>
          <a:p>
            <a:pPr lvl="3"/>
            <a:r>
              <a:rPr lang="en-US" dirty="0"/>
              <a:t>The template parameter name does </a:t>
            </a:r>
            <a:r>
              <a:rPr lang="en-US" i="1" dirty="0"/>
              <a:t>not</a:t>
            </a:r>
            <a:r>
              <a:rPr lang="en-US" dirty="0"/>
              <a:t> need to match that used in the template class definition, but really should</a:t>
            </a:r>
          </a:p>
          <a:p>
            <a:pPr lvl="1"/>
            <a:r>
              <a:rPr lang="en-US" dirty="0"/>
              <a:t>Only template methods that are actually called in your program are instantiated (but this is an implementation detail)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AFE7-1CE9-42C3-A3FE-DCC6F890A4A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668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Homework 2 due tomorrow (4/30)</a:t>
            </a:r>
          </a:p>
          <a:p>
            <a:pPr lvl="1"/>
            <a:r>
              <a:rPr lang="en-US" dirty="0"/>
              <a:t>File system crawler, indexer, and search engine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Don’t forget to clone your repo to double-/triple-/quadruple-check compilation, execution, and tests!</a:t>
            </a:r>
          </a:p>
          <a:p>
            <a:pPr lvl="2"/>
            <a:r>
              <a:rPr lang="en-US" dirty="0"/>
              <a:t>If your code won’t build or run when we clone it, well, you should have caught that…</a:t>
            </a:r>
          </a:p>
          <a:p>
            <a:r>
              <a:rPr lang="en-US" dirty="0"/>
              <a:t>No new exercises due until after hw2 due</a:t>
            </a:r>
          </a:p>
          <a:p>
            <a:pPr lvl="1"/>
            <a:r>
              <a:rPr lang="en-US" dirty="0"/>
              <a:t>Next exercise out Friday, due Monday</a:t>
            </a:r>
          </a:p>
          <a:p>
            <a:r>
              <a:rPr lang="en-US" dirty="0"/>
              <a:t>HW1 extra credit – a little confusion in how it was reported; will fix (should be a single extra credit score for “bonus” work)</a:t>
            </a:r>
          </a:p>
          <a:p>
            <a:pPr lvl="1"/>
            <a:r>
              <a:rPr lang="en-US" dirty="0"/>
              <a:t>Basic idea is that extra credit is recorded separately and on an exponential scale of 1=something additional to 5 = amazing</a:t>
            </a:r>
          </a:p>
          <a:p>
            <a:pPr lvl="1"/>
            <a:r>
              <a:rPr lang="en-US" dirty="0"/>
              <a:t>Recorded separately and added in after initial course grades assigned</a:t>
            </a:r>
          </a:p>
          <a:p>
            <a:pPr lvl="1"/>
            <a:r>
              <a:rPr lang="en-US" dirty="0"/>
              <a:t>Points are very “fat” and weighed to make a difference for a great job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803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Questions </a:t>
            </a:r>
            <a:r>
              <a:rPr lang="en-US" sz="2400" dirty="0"/>
              <a:t>(both template and class issues)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Why are only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get_first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200" dirty="0"/>
              <a:t> and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get_second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200" dirty="0"/>
              <a:t> </a:t>
            </a:r>
            <a:r>
              <a:rPr lang="en-US" sz="2200" dirty="0" err="1"/>
              <a:t>const</a:t>
            </a:r>
            <a:r>
              <a:rPr lang="en-US" sz="2200" dirty="0"/>
              <a:t>?</a:t>
            </a:r>
          </a:p>
          <a:p>
            <a:endParaRPr lang="en-US" sz="2800" dirty="0"/>
          </a:p>
          <a:p>
            <a:r>
              <a:rPr lang="en-US" sz="2200" dirty="0"/>
              <a:t>Why do the accessor methods return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Thing</a:t>
            </a:r>
            <a:r>
              <a:rPr lang="en-US" sz="2200" dirty="0"/>
              <a:t> and not references?</a:t>
            </a:r>
          </a:p>
          <a:p>
            <a:endParaRPr lang="en-US" sz="2800" dirty="0"/>
          </a:p>
          <a:p>
            <a:r>
              <a:rPr lang="en-US" sz="2200" dirty="0"/>
              <a:t>Why is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operator&lt;&lt;</a:t>
            </a:r>
            <a:r>
              <a:rPr lang="en-US" sz="2200" dirty="0"/>
              <a:t> not a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friend</a:t>
            </a:r>
            <a:r>
              <a:rPr lang="en-US" sz="2200" dirty="0"/>
              <a:t> function?</a:t>
            </a:r>
          </a:p>
          <a:p>
            <a:endParaRPr lang="en-US" sz="2800" dirty="0"/>
          </a:p>
          <a:p>
            <a:r>
              <a:rPr lang="en-US" sz="2200" dirty="0"/>
              <a:t>What happens in the default constructor when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Thing</a:t>
            </a:r>
            <a:r>
              <a:rPr lang="en-US" sz="2200" dirty="0"/>
              <a:t> is a class?</a:t>
            </a:r>
          </a:p>
          <a:p>
            <a:endParaRPr lang="en-US" sz="2800" dirty="0"/>
          </a:p>
          <a:p>
            <a:r>
              <a:rPr lang="en-US" sz="2200" dirty="0"/>
              <a:t>In the execution of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Swap()</a:t>
            </a:r>
            <a:r>
              <a:rPr lang="en-US" sz="2200" dirty="0"/>
              <a:t>, how many times are each of the following invoked (assuming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Thing</a:t>
            </a:r>
            <a:r>
              <a:rPr lang="en-US" sz="2200" dirty="0"/>
              <a:t> is a class)?</a:t>
            </a:r>
          </a:p>
          <a:p>
            <a:pPr marL="0" indent="0">
              <a:buNone/>
              <a:tabLst>
                <a:tab pos="460375" algn="l"/>
                <a:tab pos="2289175" algn="l"/>
                <a:tab pos="4117975" algn="l"/>
                <a:tab pos="5946775" algn="l"/>
              </a:tabLst>
            </a:pPr>
            <a:r>
              <a:rPr lang="en-US" sz="2000" dirty="0"/>
              <a:t>	</a:t>
            </a:r>
            <a:r>
              <a:rPr lang="en-US" sz="2000" dirty="0" err="1"/>
              <a:t>ctor</a:t>
            </a:r>
            <a:r>
              <a:rPr lang="en-US" sz="2000" dirty="0"/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____</a:t>
            </a:r>
            <a:r>
              <a:rPr lang="en-US" sz="2000" dirty="0"/>
              <a:t>	</a:t>
            </a:r>
            <a:r>
              <a:rPr lang="en-US" sz="2000" dirty="0" err="1"/>
              <a:t>cctor</a:t>
            </a:r>
            <a:r>
              <a:rPr lang="en-US" sz="2000" dirty="0"/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____</a:t>
            </a:r>
            <a:r>
              <a:rPr lang="en-US" sz="2000" dirty="0"/>
              <a:t>	op=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____</a:t>
            </a:r>
            <a:r>
              <a:rPr lang="en-US" sz="2000" dirty="0"/>
              <a:t>	</a:t>
            </a:r>
            <a:r>
              <a:rPr lang="en-US" sz="2000" dirty="0" err="1"/>
              <a:t>dtor</a:t>
            </a:r>
            <a:r>
              <a:rPr lang="en-US" sz="2000" dirty="0"/>
              <a:t>	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____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AFE7-1CE9-42C3-A3FE-DCC6F890A4A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294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>
                <a:solidFill>
                  <a:srgbClr val="4B2A85"/>
                </a:solidFill>
              </a:rPr>
              <a:t>Templates</a:t>
            </a:r>
            <a:endParaRPr lang="en-US" b="1" dirty="0">
              <a:solidFill>
                <a:srgbClr val="4B2A8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365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Suppose that…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dirty="0"/>
              <a:t>You want to write a function to compare two </a:t>
            </a:r>
            <a:r>
              <a:rPr lang="en-US" dirty="0" err="1"/>
              <a:t>ints</a:t>
            </a:r>
            <a:endParaRPr lang="en-US" dirty="0"/>
          </a:p>
          <a:p>
            <a:r>
              <a:rPr lang="en-US" dirty="0"/>
              <a:t>You want to write a function to compare two strings</a:t>
            </a:r>
          </a:p>
          <a:p>
            <a:pPr lvl="1"/>
            <a:r>
              <a:rPr lang="en-US" dirty="0"/>
              <a:t>Function overloading!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822960" y="2926080"/>
            <a:ext cx="7498080" cy="1554480"/>
          </a:xfrm>
          <a:prstGeom prst="roundRect">
            <a:avLst>
              <a:gd name="adj" fmla="val 7487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returns 0 if equal, 1 if value1 is bigger, -1 otherwise</a:t>
            </a:r>
            <a:endParaRPr lang="en-US" sz="16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value1,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value2)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(value1 &lt; value2)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(value2 &lt; value1)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822960" y="2926080"/>
            <a:ext cx="7498080" cy="3291840"/>
          </a:xfrm>
          <a:prstGeom prst="roundRect">
            <a:avLst>
              <a:gd name="adj" fmla="val 3922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returns 0 if equal, 1 if value1 is bigger, -1 otherwise</a:t>
            </a:r>
            <a:endParaRPr lang="en-US" sz="16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value1,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value2)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(value1 &lt; value2)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(value2 &lt; value1)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returns 0 if equal, 1 if value1 is bigger, -1 otherwise</a:t>
            </a:r>
            <a:endParaRPr lang="en-US" sz="16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string 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value1,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string 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value2)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(value1 &lt; value2)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(value2 &lt; value1)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AFE7-1CE9-42C3-A3FE-DCC6F890A4A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709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Hm</a:t>
            </a:r>
            <a:r>
              <a:rPr lang="en-US" dirty="0"/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two implementations of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</a:t>
            </a:r>
            <a:r>
              <a:rPr lang="en-US" dirty="0"/>
              <a:t> are nearly identical!</a:t>
            </a:r>
          </a:p>
          <a:p>
            <a:pPr lvl="1"/>
            <a:r>
              <a:rPr lang="en-US" dirty="0"/>
              <a:t>What if we wanted a version of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</a:t>
            </a:r>
            <a:r>
              <a:rPr lang="en-US" dirty="0"/>
              <a:t> for </a:t>
            </a:r>
            <a:r>
              <a:rPr lang="en-US" i="1" dirty="0"/>
              <a:t>every</a:t>
            </a:r>
            <a:r>
              <a:rPr lang="en-US" dirty="0"/>
              <a:t> comparable type?  </a:t>
            </a:r>
          </a:p>
          <a:p>
            <a:pPr lvl="1"/>
            <a:r>
              <a:rPr lang="en-US" dirty="0"/>
              <a:t>We could write (many) more functions, but that’s obviously wasteful and redundant</a:t>
            </a:r>
          </a:p>
          <a:p>
            <a:pPr lvl="3"/>
            <a:endParaRPr lang="en-US" dirty="0"/>
          </a:p>
          <a:p>
            <a:r>
              <a:rPr lang="en-US" dirty="0"/>
              <a:t>What we’d prefer to do is write “</a:t>
            </a:r>
            <a:r>
              <a:rPr lang="en-US" i="1" dirty="0"/>
              <a:t>generic code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Code that is </a:t>
            </a:r>
            <a:r>
              <a:rPr lang="en-US" dirty="0">
                <a:solidFill>
                  <a:srgbClr val="0066FF"/>
                </a:solidFill>
              </a:rPr>
              <a:t>type-independent</a:t>
            </a:r>
          </a:p>
          <a:p>
            <a:pPr lvl="1"/>
            <a:r>
              <a:rPr lang="en-US" dirty="0"/>
              <a:t>Code that is </a:t>
            </a:r>
            <a:r>
              <a:rPr lang="en-US" dirty="0">
                <a:solidFill>
                  <a:srgbClr val="0066FF"/>
                </a:solidFill>
              </a:rPr>
              <a:t>compile-type polymorphic</a:t>
            </a:r>
            <a:r>
              <a:rPr lang="en-US" dirty="0"/>
              <a:t> across types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AFE7-1CE9-42C3-A3FE-DCC6F890A4A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75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Parametric Polymorphism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C++ has the notion of </a:t>
            </a:r>
            <a:r>
              <a:rPr lang="en-US" dirty="0">
                <a:solidFill>
                  <a:srgbClr val="0066FF"/>
                </a:solidFill>
              </a:rPr>
              <a:t>templates</a:t>
            </a:r>
          </a:p>
          <a:p>
            <a:pPr lvl="1"/>
            <a:r>
              <a:rPr lang="en-US" dirty="0"/>
              <a:t>A function or class that accepts a </a:t>
            </a:r>
            <a:r>
              <a:rPr lang="en-US" b="1" i="1" dirty="0"/>
              <a:t>type</a:t>
            </a:r>
            <a:r>
              <a:rPr lang="en-US" dirty="0"/>
              <a:t> as a parameter</a:t>
            </a:r>
          </a:p>
          <a:p>
            <a:pPr lvl="2"/>
            <a:r>
              <a:rPr lang="en-US" dirty="0"/>
              <a:t>You define the function or class once in a type-agnostic way</a:t>
            </a:r>
          </a:p>
          <a:p>
            <a:pPr lvl="2"/>
            <a:r>
              <a:rPr lang="en-US" dirty="0"/>
              <a:t>When you invoke the function or instantiate the class, you specify (one or more) types or values as arguments to it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At </a:t>
            </a:r>
            <a:r>
              <a:rPr lang="en-US" b="1" i="1" dirty="0"/>
              <a:t>compile-time</a:t>
            </a:r>
            <a:r>
              <a:rPr lang="en-US" dirty="0"/>
              <a:t>, the compiler will generate the “specialized” code from your template using the types you provided</a:t>
            </a:r>
          </a:p>
          <a:p>
            <a:pPr lvl="2"/>
            <a:r>
              <a:rPr lang="en-US" dirty="0"/>
              <a:t>Your template definition is NOT runnable code</a:t>
            </a:r>
          </a:p>
          <a:p>
            <a:pPr lvl="2"/>
            <a:r>
              <a:rPr lang="en-US" dirty="0"/>
              <a:t>Code is </a:t>
            </a:r>
            <a:r>
              <a:rPr lang="en-US" i="1" dirty="0"/>
              <a:t>only</a:t>
            </a:r>
            <a:r>
              <a:rPr lang="en-US" dirty="0"/>
              <a:t> generated if you use your template</a:t>
            </a:r>
          </a:p>
          <a:p>
            <a:pPr lvl="2"/>
            <a:r>
              <a:rPr lang="en-US" dirty="0"/>
              <a:t>Code is specialized for the specific types of data used in the template instance (e.g.: code for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/>
              <a:t> on </a:t>
            </a:r>
            <a:r>
              <a:rPr lang="en-US" dirty="0" err="1"/>
              <a:t>ints</a:t>
            </a:r>
            <a:r>
              <a:rPr lang="en-US" dirty="0"/>
              <a:t> differs from code for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/>
              <a:t> on strings)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AFE7-1CE9-42C3-A3FE-DCC6F890A4A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57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Templates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914400"/>
          </a:xfrm>
        </p:spPr>
        <p:txBody>
          <a:bodyPr/>
          <a:lstStyle/>
          <a:p>
            <a:r>
              <a:rPr lang="en-US" dirty="0"/>
              <a:t>Template to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</a:t>
            </a:r>
            <a:r>
              <a:rPr lang="en-US" dirty="0"/>
              <a:t> two “things”: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AFE7-1CE9-42C3-A3FE-DCC6F890A4A3}" type="slidenum">
              <a:rPr lang="en-US" smtClean="0"/>
              <a:t>7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640080" y="2011680"/>
            <a:ext cx="7863840" cy="4297680"/>
          </a:xfrm>
          <a:prstGeom prst="roundRect">
            <a:avLst>
              <a:gd name="adj" fmla="val 264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&lt;string&gt;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returns 0 if equal, 1 if value1 is bigger, -1 otherwise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  // &lt;...&gt; can also be written &lt;class T&gt;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 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value1,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 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value2)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(value1 &lt; value2)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(value2 &lt; value1)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::string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h(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), w(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"world"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::string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&gt;(h, w)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50.5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50.6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77840" y="6309360"/>
            <a:ext cx="292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functiontemplate.cc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02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Compiler Inference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914400"/>
          </a:xfrm>
        </p:spPr>
        <p:txBody>
          <a:bodyPr/>
          <a:lstStyle/>
          <a:p>
            <a:r>
              <a:rPr lang="en-US" dirty="0"/>
              <a:t>Same thing, but letting the compiler infer the types: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AFE7-1CE9-42C3-A3FE-DCC6F890A4A3}" type="slidenum">
              <a:rPr lang="en-US" smtClean="0"/>
              <a:t>8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640080" y="2011680"/>
            <a:ext cx="7863840" cy="4297680"/>
          </a:xfrm>
          <a:prstGeom prst="roundRect">
            <a:avLst>
              <a:gd name="adj" fmla="val 264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&lt;string&gt;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returns 0 if equal, 1 if value1 is bigger, -1 otherwise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 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value1,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 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value2)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(value1 &lt; value2)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(value2 &lt; value1)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::string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h(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), w(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"world"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ok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(h, w)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ok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"World"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hm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03520" y="630936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functiontemplate_infer.cc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523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 Non-types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914400"/>
          </a:xfrm>
        </p:spPr>
        <p:txBody>
          <a:bodyPr/>
          <a:lstStyle/>
          <a:p>
            <a:r>
              <a:rPr lang="en-US" dirty="0"/>
              <a:t>You can use non-types (constant values) in a template: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AFE7-1CE9-42C3-A3FE-DCC6F890A4A3}" type="slidenum">
              <a:rPr lang="en-US" smtClean="0"/>
              <a:t>9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640080" y="2011680"/>
            <a:ext cx="7863840" cy="4297680"/>
          </a:xfrm>
          <a:prstGeom prst="roundRect">
            <a:avLst>
              <a:gd name="adj" fmla="val 264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&lt;string&gt;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 pointer to new N-element heap array filled with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(not entirely realistic, but shows what’s possible)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N&gt; 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T*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valarray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[N];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 N; ++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a[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valarray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17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valarray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17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&gt;("hello");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03520" y="630936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valtemplate.cc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642602"/>
      </p:ext>
    </p:extLst>
  </p:cSld>
  <p:clrMapOvr>
    <a:masterClrMapping/>
  </p:clrMapOvr>
</p:sld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4B2A85">
            <a:alpha val="40000"/>
          </a:srgb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dirty="0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33-Sp18" id="{4FC5D4F5-7D4E-40B6-B5AD-809164416F42}" vid="{1CFFABF9-0812-4376-AE68-2F06AFE035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UWTheme-333-Sp18</Template>
  <TotalTime>4515</TotalTime>
  <Words>2536</Words>
  <Application>Microsoft Macintosh PowerPoint</Application>
  <PresentationFormat>On-screen Show (4:3)</PresentationFormat>
  <Paragraphs>360</Paragraphs>
  <Slides>20</Slides>
  <Notes>10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Arial Narrow</vt:lpstr>
      <vt:lpstr>Calibri</vt:lpstr>
      <vt:lpstr>Courier New</vt:lpstr>
      <vt:lpstr>Times New Roman</vt:lpstr>
      <vt:lpstr>Wingdings</vt:lpstr>
      <vt:lpstr>UWTheme-333-Sp18</vt:lpstr>
      <vt:lpstr>C++ Templates CSE 333 Spring 2020</vt:lpstr>
      <vt:lpstr>Administrivia</vt:lpstr>
      <vt:lpstr>Lecture Outline</vt:lpstr>
      <vt:lpstr>Suppose that…</vt:lpstr>
      <vt:lpstr>Hm…</vt:lpstr>
      <vt:lpstr>C++ Parametric Polymorphism</vt:lpstr>
      <vt:lpstr>Function Templates</vt:lpstr>
      <vt:lpstr>Compiler Inference</vt:lpstr>
      <vt:lpstr>Template Non-types</vt:lpstr>
      <vt:lpstr>What’s Going On?</vt:lpstr>
      <vt:lpstr>This Creates a Problem</vt:lpstr>
      <vt:lpstr>Solution #1 (Google Style Guide prefers)</vt:lpstr>
      <vt:lpstr>Solution #2 (you’ll see this sometimes)</vt:lpstr>
      <vt:lpstr>Peer Instruction Question</vt:lpstr>
      <vt:lpstr>Class Templates</vt:lpstr>
      <vt:lpstr>Pair Class Definition</vt:lpstr>
      <vt:lpstr>Pair Function Definitions</vt:lpstr>
      <vt:lpstr>Using Pair</vt:lpstr>
      <vt:lpstr>Class Template Notes (look in Primer for more)</vt:lpstr>
      <vt:lpstr>Review Questions (both template and class issues)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C++ Templates CSE 333 Spring 2018</dc:title>
  <dc:creator>Justin Hsia</dc:creator>
  <cp:lastModifiedBy>Hal Perkins</cp:lastModifiedBy>
  <cp:revision>78</cp:revision>
  <cp:lastPrinted>2020-04-29T17:37:51Z</cp:lastPrinted>
  <dcterms:created xsi:type="dcterms:W3CDTF">2018-04-21T00:32:57Z</dcterms:created>
  <dcterms:modified xsi:type="dcterms:W3CDTF">2020-04-29T19:39:52Z</dcterms:modified>
</cp:coreProperties>
</file>