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90" r:id="rId23"/>
    <p:sldId id="271" r:id="rId24"/>
    <p:sldId id="288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4B2A85"/>
    <a:srgbClr val="5A5A5A"/>
    <a:srgbClr val="669900"/>
    <a:srgbClr val="D94B7B"/>
    <a:srgbClr val="E26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8" autoAdjust="0"/>
    <p:restoredTop sz="94550"/>
  </p:normalViewPr>
  <p:slideViewPr>
    <p:cSldViewPr snapToGrid="0">
      <p:cViewPr varScale="1">
        <p:scale>
          <a:sx n="121" d="100"/>
          <a:sy n="121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21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12-</a:t>
            </a:r>
            <a:fld id="{A1F3463A-3192-4D0F-969D-C0B442764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9404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4/18/2018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9A741-3D03-49A6-9313-02DA1F1A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837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const</a:t>
            </a:r>
            <a:r>
              <a:rPr lang="en-US" dirty="0"/>
              <a:t> after member function names: guaranteed not to change _this_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59438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3691592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#include</a:t>
            </a:r>
            <a:r>
              <a:rPr lang="en-US" baseline="0" dirty="0"/>
              <a:t> &lt;</a:t>
            </a:r>
            <a:r>
              <a:rPr lang="en-US" baseline="0" dirty="0" err="1"/>
              <a:t>cmath</a:t>
            </a:r>
            <a:r>
              <a:rPr lang="en-US" baseline="0" dirty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50555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CA94EEC1-8357-4960-AF46-16DCE7FA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2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CA94EEC1-8357-4960-AF46-16DCE7FA7C3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6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5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5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CA94EEC1-8357-4960-AF46-16DCE7FA7C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4486" y="27429"/>
            <a:ext cx="1895071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L12:  C++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 Constructor Insanity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3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Constructor Insanity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403128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  <a:p>
            <a:r>
              <a:rPr lang="en-US" b="1" dirty="0">
                <a:solidFill>
                  <a:srgbClr val="4B2A85"/>
                </a:solidFill>
              </a:rPr>
              <a:t>Copy Constructors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Destructors</a:t>
            </a:r>
          </a:p>
          <a:p>
            <a:r>
              <a:rPr lang="en-US" dirty="0"/>
              <a:t>An extended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8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C++ has the notion of a </a:t>
            </a:r>
            <a:r>
              <a:rPr lang="en-US" dirty="0">
                <a:solidFill>
                  <a:srgbClr val="0066FF"/>
                </a:solidFill>
              </a:rPr>
              <a:t>copy constructor </a:t>
            </a:r>
            <a:r>
              <a:rPr lang="en-US" dirty="0"/>
              <a:t>(</a:t>
            </a:r>
            <a:r>
              <a:rPr lang="en-US" dirty="0" err="1">
                <a:solidFill>
                  <a:srgbClr val="0066FF"/>
                </a:solidFill>
              </a:rPr>
              <a:t>cctor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Used to create a new object as a copy of an existing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2468880"/>
            <a:ext cx="7680960" cy="3291840"/>
          </a:xfrm>
          <a:prstGeom prst="roundRect">
            <a:avLst>
              <a:gd name="adj" fmla="val 226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: x_(x), y_(y) {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the 2-int-arguments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y(x);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the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constructor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could also be written as "Point y = x;"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26278C-0D62-ED49-BD88-A3612069C091}"/>
              </a:ext>
            </a:extLst>
          </p:cNvPr>
          <p:cNvSpPr txBox="1">
            <a:spLocks/>
          </p:cNvSpPr>
          <p:nvPr/>
        </p:nvSpPr>
        <p:spPr bwMode="auto">
          <a:xfrm>
            <a:off x="396875" y="5930614"/>
            <a:ext cx="8366125" cy="64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  <a:defRPr sz="26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49224" indent="-28575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11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914400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170432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–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444752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»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kern="0" dirty="0"/>
              <a:t>Initializer lists can also be used in copy constructors (preferred)</a:t>
            </a:r>
          </a:p>
        </p:txBody>
      </p:sp>
    </p:spTree>
    <p:extLst>
      <p:ext uri="{BB962C8B-B14F-4D97-AF65-F5344CB8AC3E}">
        <p14:creationId xmlns:p14="http://schemas.microsoft.com/office/powerpoint/2010/main" val="46146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Copies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4336"/>
          </a:xfrm>
        </p:spPr>
        <p:txBody>
          <a:bodyPr/>
          <a:lstStyle/>
          <a:p>
            <a:r>
              <a:rPr lang="en-US" dirty="0"/>
              <a:t>The copy constructor is invoked if:</a:t>
            </a:r>
          </a:p>
          <a:p>
            <a:pPr lvl="1"/>
            <a:r>
              <a:rPr lang="en-US" dirty="0"/>
              <a:t>You </a:t>
            </a:r>
            <a:r>
              <a:rPr lang="en-US" i="1" dirty="0"/>
              <a:t>initialize</a:t>
            </a:r>
            <a:r>
              <a:rPr lang="en-US" dirty="0"/>
              <a:t> an object from </a:t>
            </a:r>
            <a:br>
              <a:rPr lang="en-US" dirty="0"/>
            </a:br>
            <a:r>
              <a:rPr lang="en-US" dirty="0"/>
              <a:t>another object of the same </a:t>
            </a:r>
            <a:br>
              <a:rPr lang="en-US" dirty="0"/>
            </a:br>
            <a:r>
              <a:rPr lang="en-US" dirty="0"/>
              <a:t>type: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You pass a non-reference </a:t>
            </a:r>
            <a:br>
              <a:rPr lang="en-US" dirty="0"/>
            </a:br>
            <a:r>
              <a:rPr lang="en-US" dirty="0"/>
              <a:t>object as a value parameter </a:t>
            </a:r>
            <a:br>
              <a:rPr lang="en-US" dirty="0"/>
            </a:br>
            <a:r>
              <a:rPr lang="en-US" dirty="0"/>
              <a:t>to a function: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You return a non-reference</a:t>
            </a:r>
            <a:br>
              <a:rPr lang="en-US" dirty="0"/>
            </a:br>
            <a:r>
              <a:rPr lang="en-US" dirty="0"/>
              <a:t>object value from a function: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922520" y="3429000"/>
            <a:ext cx="3840480" cy="100584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 ... }</a:t>
            </a:r>
          </a:p>
          <a:p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b="1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922520" y="1965960"/>
            <a:ext cx="3840480" cy="822960"/>
          </a:xfrm>
          <a:prstGeom prst="roundRect">
            <a:avLst>
              <a:gd name="adj" fmla="val 1101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y(x); 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b="1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y;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b="1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22520" y="4937760"/>
            <a:ext cx="3840480" cy="1005840"/>
          </a:xfrm>
          <a:prstGeom prst="roundRect">
            <a:avLst>
              <a:gd name="adj" fmla="val 1107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b="1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66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286000"/>
          </a:xfrm>
        </p:spPr>
        <p:txBody>
          <a:bodyPr/>
          <a:lstStyle/>
          <a:p>
            <a:r>
              <a:rPr lang="en-US" dirty="0"/>
              <a:t>The compiler sometimes uses a “return by value optimization” or “move semantics” to eliminate unnecessary copies</a:t>
            </a:r>
          </a:p>
          <a:p>
            <a:pPr lvl="1"/>
            <a:r>
              <a:rPr lang="en-US" dirty="0"/>
              <a:t>Sometimes you might not see a constructor get invoked when you might expect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737360" y="3840480"/>
            <a:ext cx="5669280" cy="2011680"/>
          </a:xfrm>
          <a:prstGeom prst="roundRect">
            <a:avLst>
              <a:gd name="adj" fmla="val 584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b="1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 optimized?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two-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-argument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x;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b="1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 optimized?</a:t>
            </a:r>
          </a:p>
        </p:txBody>
      </p:sp>
    </p:spTree>
    <p:extLst>
      <p:ext uri="{BB962C8B-B14F-4D97-AF65-F5344CB8AC3E}">
        <p14:creationId xmlns:p14="http://schemas.microsoft.com/office/powerpoint/2010/main" val="1155814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Synthesized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If you don’t define your own copy constructor, C++ will synthesize one for you</a:t>
            </a:r>
          </a:p>
          <a:p>
            <a:pPr lvl="1"/>
            <a:r>
              <a:rPr lang="en-US" dirty="0"/>
              <a:t>It will do a </a:t>
            </a:r>
            <a:r>
              <a:rPr lang="en-US" i="1" dirty="0"/>
              <a:t>shallow</a:t>
            </a:r>
            <a:r>
              <a:rPr lang="en-US" dirty="0"/>
              <a:t> copy of all of the fields (</a:t>
            </a:r>
            <a:r>
              <a:rPr lang="en-US" i="1" dirty="0"/>
              <a:t>i.e.</a:t>
            </a:r>
            <a:r>
              <a:rPr lang="en-US" dirty="0"/>
              <a:t> member variables) of your class</a:t>
            </a:r>
          </a:p>
          <a:p>
            <a:pPr lvl="1"/>
            <a:r>
              <a:rPr lang="en-US" dirty="0"/>
              <a:t>Sometimes the right thing; sometimes the wrong 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3657600"/>
            <a:ext cx="7680960" cy="2377440"/>
          </a:xfrm>
          <a:prstGeom prst="roundRect">
            <a:avLst>
              <a:gd name="adj" fmla="val 411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definitions for Distance() and </a:t>
            </a:r>
            <a:r>
              <a:rPr lang="en-US" sz="1600" i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y(x);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synthesized copy constructor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00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  <a:p>
            <a:r>
              <a:rPr lang="en-US" dirty="0"/>
              <a:t>Copy Constructors</a:t>
            </a:r>
          </a:p>
          <a:p>
            <a:r>
              <a:rPr lang="en-US" b="1" dirty="0">
                <a:solidFill>
                  <a:srgbClr val="4B2A85"/>
                </a:solidFill>
              </a:rPr>
              <a:t>Assignment</a:t>
            </a:r>
          </a:p>
          <a:p>
            <a:r>
              <a:rPr lang="en-US" dirty="0"/>
              <a:t>Destructors</a:t>
            </a:r>
          </a:p>
          <a:p>
            <a:r>
              <a:rPr lang="en-US" dirty="0"/>
              <a:t>An extended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84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!=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” is the </a:t>
            </a:r>
            <a:r>
              <a:rPr lang="en-US" dirty="0">
                <a:solidFill>
                  <a:srgbClr val="0066FF"/>
                </a:solidFill>
              </a:rPr>
              <a:t>assignment operator</a:t>
            </a:r>
          </a:p>
          <a:p>
            <a:pPr lvl="1"/>
            <a:r>
              <a:rPr lang="en-US" dirty="0"/>
              <a:t>Assigns values to an </a:t>
            </a:r>
            <a:r>
              <a:rPr lang="en-US" i="1" dirty="0"/>
              <a:t>existing, already constructed</a:t>
            </a:r>
            <a:r>
              <a:rPr lang="en-US" dirty="0"/>
              <a:t>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554480" y="2560320"/>
            <a:ext cx="6035040" cy="1463040"/>
          </a:xfrm>
          <a:prstGeom prst="roundRect">
            <a:avLst>
              <a:gd name="adj" fmla="val 86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w;    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two-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-argument 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y(x); 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 = w;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 = x;         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assignment operator</a:t>
            </a:r>
          </a:p>
        </p:txBody>
      </p:sp>
    </p:spTree>
    <p:extLst>
      <p:ext uri="{BB962C8B-B14F-4D97-AF65-F5344CB8AC3E}">
        <p14:creationId xmlns:p14="http://schemas.microsoft.com/office/powerpoint/2010/main" val="1769922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the “=”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You can choose to define the “=” operator</a:t>
            </a:r>
          </a:p>
          <a:p>
            <a:pPr lvl="1"/>
            <a:r>
              <a:rPr lang="en-US" dirty="0"/>
              <a:t>But there are some rules you should follow: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822960" y="2468880"/>
            <a:ext cx="7498080" cy="3017520"/>
          </a:xfrm>
          <a:prstGeom prst="roundRect">
            <a:avLst>
              <a:gd name="adj" fmla="val 226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Point::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(this !=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r>
              <a:rPr lang="en-US" sz="16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 check against this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y_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*this;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always return *this from op=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 = b = c;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works because = return *this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 = (b = c);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equiv. to above (= is right-associative)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 = b) = c;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"works" because = returns a non-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0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Synthesized Assignment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If you don’t define the assignment operator, C++ will synthesize one for you</a:t>
            </a:r>
          </a:p>
          <a:p>
            <a:pPr lvl="1"/>
            <a:r>
              <a:rPr lang="en-US" dirty="0"/>
              <a:t>It will do a </a:t>
            </a:r>
            <a:r>
              <a:rPr lang="en-US" i="1" dirty="0"/>
              <a:t>shallow</a:t>
            </a:r>
            <a:r>
              <a:rPr lang="en-US" dirty="0"/>
              <a:t> copy of all of the fields (</a:t>
            </a:r>
            <a:r>
              <a:rPr lang="en-US" i="1" dirty="0"/>
              <a:t>i.e.</a:t>
            </a:r>
            <a:r>
              <a:rPr lang="en-US" dirty="0"/>
              <a:t> member variables) of your class</a:t>
            </a:r>
          </a:p>
          <a:p>
            <a:pPr lvl="1"/>
            <a:r>
              <a:rPr lang="en-US" dirty="0"/>
              <a:t>Sometimes the right thing; sometimes the wrong 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3657600"/>
            <a:ext cx="7680960" cy="2377440"/>
          </a:xfrm>
          <a:prstGeom prst="roundRect">
            <a:avLst>
              <a:gd name="adj" fmla="val 411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definitions for Distance() and </a:t>
            </a:r>
            <a:r>
              <a:rPr lang="en-US" sz="1600" i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x;        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synthesized assignment operator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99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  <a:p>
            <a:r>
              <a:rPr lang="en-US" dirty="0"/>
              <a:t>Copy Constructors</a:t>
            </a:r>
          </a:p>
          <a:p>
            <a:r>
              <a:rPr lang="en-US" dirty="0"/>
              <a:t>Assignment</a:t>
            </a:r>
          </a:p>
          <a:p>
            <a:r>
              <a:rPr lang="en-US" b="1" dirty="0">
                <a:solidFill>
                  <a:srgbClr val="4B2A85"/>
                </a:solidFill>
              </a:rPr>
              <a:t>Destructors</a:t>
            </a:r>
          </a:p>
          <a:p>
            <a:r>
              <a:rPr lang="en-US" dirty="0"/>
              <a:t>An extended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Next exercise released today, due Monday morning</a:t>
            </a:r>
          </a:p>
          <a:p>
            <a:pPr lvl="1"/>
            <a:r>
              <a:rPr lang="en-US" dirty="0"/>
              <a:t>Write a substantive class in C++ (but no dynamic allocation – yet)</a:t>
            </a:r>
          </a:p>
          <a:p>
            <a:pPr lvl="1"/>
            <a:r>
              <a:rPr lang="en-US" dirty="0"/>
              <a:t>Look 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Complex.h</a:t>
            </a:r>
            <a:r>
              <a:rPr lang="en-US" dirty="0"/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Complex.cc</a:t>
            </a:r>
            <a:r>
              <a:rPr lang="en-US" dirty="0"/>
              <a:t> for ideas</a:t>
            </a:r>
          </a:p>
          <a:p>
            <a:pPr lvl="3"/>
            <a:endParaRPr lang="en-US" dirty="0"/>
          </a:p>
          <a:p>
            <a:r>
              <a:rPr lang="en-US" dirty="0"/>
              <a:t>Homework 2 due next Thursday (4/30)</a:t>
            </a:r>
          </a:p>
          <a:p>
            <a:pPr lvl="1"/>
            <a:r>
              <a:rPr lang="en-US" dirty="0"/>
              <a:t>How’s it going?  Any surprises, questions, problems?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926080"/>
          </a:xfrm>
        </p:spPr>
        <p:txBody>
          <a:bodyPr/>
          <a:lstStyle/>
          <a:p>
            <a:r>
              <a:rPr lang="en-US" dirty="0"/>
              <a:t>C++ has the notion of a </a:t>
            </a:r>
            <a:r>
              <a:rPr lang="en-US" dirty="0">
                <a:solidFill>
                  <a:srgbClr val="0066FF"/>
                </a:solidFill>
              </a:rPr>
              <a:t>destructor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>
                <a:solidFill>
                  <a:srgbClr val="0066FF"/>
                </a:solidFill>
              </a:rPr>
              <a:t>dtor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Invoked automatically when a class instance is deleted, goes out of scope, etc. (even via exceptions or other causes!)</a:t>
            </a:r>
          </a:p>
          <a:p>
            <a:pPr lvl="1"/>
            <a:r>
              <a:rPr lang="en-US" dirty="0"/>
              <a:t>Place to put your cleanup code – free any dynamic storage or other resources owned by the object</a:t>
            </a:r>
          </a:p>
          <a:p>
            <a:pPr lvl="1"/>
            <a:r>
              <a:rPr lang="en-US" dirty="0"/>
              <a:t>Standard C++ idiom for managing dynamic resources</a:t>
            </a:r>
          </a:p>
          <a:p>
            <a:pPr lvl="2"/>
            <a:r>
              <a:rPr lang="en-US" dirty="0"/>
              <a:t>Slogan: “</a:t>
            </a:r>
            <a:r>
              <a:rPr lang="en-US" i="1" dirty="0"/>
              <a:t>Resource Acquisition Is Initialization</a:t>
            </a:r>
            <a:r>
              <a:rPr lang="en-US" dirty="0"/>
              <a:t>” (RAII)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731520" y="4572000"/>
            <a:ext cx="7680960" cy="1097280"/>
          </a:xfrm>
          <a:prstGeom prst="roundRect">
            <a:avLst>
              <a:gd name="adj" fmla="val 1107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~Point()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any cleanup needed when a Point object goes away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(nothing to do here since we have no dynamic resources)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3290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times does the </a:t>
            </a:r>
            <a:r>
              <a:rPr lang="en-US" b="1" i="1" dirty="0"/>
              <a:t>destructor</a:t>
            </a:r>
            <a:r>
              <a:rPr lang="en-US" dirty="0"/>
              <a:t> get invoked?</a:t>
            </a:r>
          </a:p>
          <a:p>
            <a:pPr lvl="1"/>
            <a:r>
              <a:rPr lang="en-US" dirty="0"/>
              <a:t>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with everything defined (</a:t>
            </a:r>
            <a:r>
              <a:rPr lang="en-US" dirty="0" err="1"/>
              <a:t>ctor</a:t>
            </a:r>
            <a:r>
              <a:rPr lang="en-US" dirty="0"/>
              <a:t>, </a:t>
            </a:r>
            <a:r>
              <a:rPr lang="en-US" dirty="0" err="1"/>
              <a:t>cctor</a:t>
            </a:r>
            <a:r>
              <a:rPr lang="en-US" dirty="0"/>
              <a:t>, =, </a:t>
            </a:r>
            <a:r>
              <a:rPr lang="en-US" dirty="0" err="1"/>
              <a:t>dtor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Assume no compiler optimizations 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1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2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3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4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21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2560320" y="2834640"/>
            <a:ext cx="6126480" cy="3383280"/>
          </a:xfrm>
          <a:prstGeom prst="roundRect">
            <a:avLst>
              <a:gd name="adj" fmla="val 304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PrintRad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origin(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origin.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theta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atan2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 =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r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"theta =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theta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rad"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PrintRad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927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  <a:p>
            <a:r>
              <a:rPr lang="en-US" dirty="0"/>
              <a:t>Copy Constructors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Destructors</a:t>
            </a:r>
          </a:p>
          <a:p>
            <a:r>
              <a:rPr lang="en-US" b="1" dirty="0">
                <a:solidFill>
                  <a:srgbClr val="4B2A85"/>
                </a:solidFill>
              </a:rPr>
              <a:t>An extended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3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Example Walkthrough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marL="0" indent="0" algn="ctr">
              <a:buNone/>
            </a:pPr>
            <a:r>
              <a:rPr lang="en-US" sz="3200" dirty="0"/>
              <a:t>See:</a:t>
            </a: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Complex.h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Complex.cc</a:t>
            </a: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testcomplex.cc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+mn-lt"/>
                <a:cs typeface="Courier New" panose="02070309020205020404" pitchFamily="49" charset="0"/>
              </a:rPr>
              <a:t>(Some details like friend functions and namespaces are explained in more detail next lecture, but ideas should make sense from looking at the code and explanations in </a:t>
            </a:r>
            <a:r>
              <a:rPr lang="en-US" i="1" dirty="0">
                <a:latin typeface="+mn-lt"/>
                <a:cs typeface="Courier New" panose="02070309020205020404" pitchFamily="49" charset="0"/>
              </a:rPr>
              <a:t>C++ Primer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03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your Point3D class from </a:t>
            </a:r>
            <a:r>
              <a:rPr lang="en-US" dirty="0" err="1"/>
              <a:t>Lec</a:t>
            </a:r>
            <a:r>
              <a:rPr lang="en-US" dirty="0"/>
              <a:t> 10 Extra #1</a:t>
            </a:r>
          </a:p>
          <a:p>
            <a:pPr lvl="1"/>
            <a:r>
              <a:rPr lang="en-US" dirty="0"/>
              <a:t>Disable the copy constructor and assignment operator</a:t>
            </a:r>
          </a:p>
          <a:p>
            <a:pPr lvl="1"/>
            <a:r>
              <a:rPr lang="en-US" dirty="0"/>
              <a:t>Attempt to use copy &amp; assignment in code and see what error the compiler generates</a:t>
            </a:r>
          </a:p>
          <a:p>
            <a:pPr lvl="1"/>
            <a:r>
              <a:rPr lang="en-US" dirty="0"/>
              <a:t>Write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member function and try using it instead</a:t>
            </a:r>
          </a:p>
          <a:p>
            <a:pPr lvl="2"/>
            <a:r>
              <a:rPr lang="en-US" dirty="0"/>
              <a:t>(See details about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next lecture)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56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class that:</a:t>
            </a:r>
          </a:p>
          <a:p>
            <a:pPr lvl="1"/>
            <a:r>
              <a:rPr lang="en-US" dirty="0"/>
              <a:t>Is given the name of a file as a constructor argument</a:t>
            </a:r>
          </a:p>
          <a:p>
            <a:pPr lvl="1"/>
            <a:r>
              <a:rPr lang="en-US" dirty="0"/>
              <a:t>Has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GetNextWord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that returns the next whitespace- or newline-separated word from the file as a copy of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object, or an empty string once you hit EOF</a:t>
            </a:r>
          </a:p>
          <a:p>
            <a:pPr lvl="1"/>
            <a:r>
              <a:rPr lang="en-US" dirty="0"/>
              <a:t>Has a destructor that cleans up anything that needs cleaning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2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Constructors</a:t>
            </a:r>
          </a:p>
          <a:p>
            <a:r>
              <a:rPr lang="en-US" dirty="0"/>
              <a:t>Copy Constructors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Destructors</a:t>
            </a:r>
          </a:p>
          <a:p>
            <a:r>
              <a:rPr lang="en-US" dirty="0"/>
              <a:t>An extended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1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66FF"/>
                </a:solidFill>
              </a:rPr>
              <a:t>constructor</a:t>
            </a:r>
            <a:r>
              <a:rPr lang="en-US" dirty="0"/>
              <a:t> (</a:t>
            </a:r>
            <a:r>
              <a:rPr lang="en-US" dirty="0" err="1">
                <a:solidFill>
                  <a:srgbClr val="0066FF"/>
                </a:solidFill>
              </a:rPr>
              <a:t>ctor</a:t>
            </a:r>
            <a:r>
              <a:rPr lang="en-US" dirty="0"/>
              <a:t>) initializes a newly-instantiated object</a:t>
            </a:r>
          </a:p>
          <a:p>
            <a:pPr lvl="1"/>
            <a:r>
              <a:rPr lang="en-US" dirty="0"/>
              <a:t>A class can have multiple constructors that differ in parameters</a:t>
            </a:r>
          </a:p>
          <a:p>
            <a:pPr lvl="2"/>
            <a:r>
              <a:rPr lang="en-US" dirty="0"/>
              <a:t>Which one is invoked depends on </a:t>
            </a:r>
            <a:r>
              <a:rPr lang="en-US" i="1" dirty="0"/>
              <a:t>how</a:t>
            </a:r>
            <a:r>
              <a:rPr lang="en-US" dirty="0"/>
              <a:t> the object is instantiated</a:t>
            </a:r>
          </a:p>
          <a:p>
            <a:pPr lvl="3"/>
            <a:endParaRPr lang="en-US" dirty="0"/>
          </a:p>
          <a:p>
            <a:r>
              <a:rPr lang="en-US" dirty="0"/>
              <a:t>Written with the class name as the method name: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C++ will automatically create a </a:t>
            </a:r>
            <a:r>
              <a:rPr lang="en-US" dirty="0">
                <a:solidFill>
                  <a:srgbClr val="0066FF"/>
                </a:solidFill>
              </a:rPr>
              <a:t>synthesized default constructor </a:t>
            </a:r>
            <a:r>
              <a:rPr lang="en-US" dirty="0"/>
              <a:t>if you have </a:t>
            </a:r>
            <a:r>
              <a:rPr lang="en-US" i="1" dirty="0">
                <a:solidFill>
                  <a:srgbClr val="FF0000"/>
                </a:solidFill>
              </a:rPr>
              <a:t>no</a:t>
            </a:r>
            <a:r>
              <a:rPr lang="en-US" dirty="0"/>
              <a:t> user-defined constructors</a:t>
            </a:r>
          </a:p>
          <a:p>
            <a:pPr lvl="2"/>
            <a:r>
              <a:rPr lang="en-US" dirty="0"/>
              <a:t>Takes no arguments and calls the default </a:t>
            </a:r>
            <a:r>
              <a:rPr lang="en-US" dirty="0" err="1"/>
              <a:t>ctor</a:t>
            </a:r>
            <a:r>
              <a:rPr lang="en-US" dirty="0"/>
              <a:t> on all non-“plain old data” (non-POD) member variables</a:t>
            </a:r>
          </a:p>
          <a:p>
            <a:pPr lvl="2"/>
            <a:r>
              <a:rPr lang="en-US" dirty="0"/>
              <a:t>Synthesized default </a:t>
            </a:r>
            <a:r>
              <a:rPr lang="en-US" dirty="0" err="1"/>
              <a:t>ctor</a:t>
            </a:r>
            <a:r>
              <a:rPr lang="en-US" dirty="0"/>
              <a:t> will fail if you have non-initialized </a:t>
            </a:r>
            <a:r>
              <a:rPr lang="en-US" dirty="0" err="1"/>
              <a:t>const</a:t>
            </a:r>
            <a:r>
              <a:rPr lang="en-US" dirty="0"/>
              <a:t> or reference data members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822960" y="3547453"/>
            <a:ext cx="5297285" cy="36576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Point(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y);</a:t>
            </a:r>
            <a:endParaRPr lang="en-US" sz="20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Synthesized Default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02920" y="1371600"/>
            <a:ext cx="8138160" cy="3017520"/>
          </a:xfrm>
          <a:prstGeom prst="roundRect">
            <a:avLst>
              <a:gd name="adj" fmla="val 411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constructors declared!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x_; }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inline member function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y_; }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inline member function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data member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data member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3980303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SimplePoint.h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2920" y="4389120"/>
            <a:ext cx="8138160" cy="2377440"/>
          </a:xfrm>
          <a:prstGeom prst="roundRect">
            <a:avLst>
              <a:gd name="adj" fmla="val 411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definitions for Distance() and </a:t>
            </a:r>
            <a:r>
              <a:rPr lang="en-US" sz="1600" i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synthesized default constructor</a:t>
            </a:r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4383315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SimplePoint.cc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08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Synthesized Default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6B646-2CB6-3D43-9B8C-9F3510317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define any constructors, C++ assumes you have defined all the ones you intend to be available and will not add any others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6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502920" y="2784764"/>
            <a:ext cx="8138160" cy="3749040"/>
          </a:xfrm>
          <a:prstGeom prst="roundRect">
            <a:avLst>
              <a:gd name="adj" fmla="val 308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defining a constructor with two arguments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x_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y_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compiler error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if you define any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C++ will NOT synthesize a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// default constructor for you.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invokes the 2-int-arguments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// constructor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7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 (overloading)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02920" y="1371600"/>
            <a:ext cx="8138160" cy="4480560"/>
          </a:xfrm>
          <a:prstGeom prst="roundRect">
            <a:avLst>
              <a:gd name="adj" fmla="val 287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x_ =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y_ =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 with two arguments</a:t>
            </a:r>
            <a:endParaRPr lang="en-US" sz="16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x_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y_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the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times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SimplePoint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the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2-int-arguments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7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lets you </a:t>
            </a:r>
            <a:r>
              <a:rPr lang="en-US" i="1" dirty="0"/>
              <a:t>optionally</a:t>
            </a:r>
            <a:r>
              <a:rPr lang="en-US" dirty="0"/>
              <a:t> declare an </a:t>
            </a:r>
            <a:r>
              <a:rPr lang="en-US" dirty="0">
                <a:solidFill>
                  <a:srgbClr val="0066FF"/>
                </a:solidFill>
              </a:rPr>
              <a:t>initialization list </a:t>
            </a:r>
            <a:r>
              <a:rPr lang="en-US" dirty="0"/>
              <a:t>as part of a constructor definition</a:t>
            </a:r>
          </a:p>
          <a:p>
            <a:pPr lvl="1"/>
            <a:r>
              <a:rPr lang="en-US" dirty="0"/>
              <a:t>Initializes fields according to parameters in the list</a:t>
            </a:r>
          </a:p>
          <a:p>
            <a:pPr lvl="1"/>
            <a:r>
              <a:rPr lang="en-US" dirty="0"/>
              <a:t>The following two are (nearly) identical: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005840" y="5120640"/>
            <a:ext cx="7132320" cy="1280160"/>
          </a:xfrm>
          <a:prstGeom prst="roundRect">
            <a:avLst>
              <a:gd name="adj" fmla="val 757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 with an initialization list</a:t>
            </a:r>
            <a:endParaRPr lang="en-US" sz="16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x_(x), y_(y)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"Point constructed: 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x_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y_&lt;&lt;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005840" y="3291840"/>
            <a:ext cx="7132320" cy="1554480"/>
          </a:xfrm>
          <a:prstGeom prst="roundRect">
            <a:avLst>
              <a:gd name="adj" fmla="val 625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x_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y_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"Point constructed: 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x_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y_&lt;&lt;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63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vs. Construction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Data members in initializer list are initialized in the order they are defined in the class, not by the initialization list ordering (</a:t>
            </a:r>
            <a:r>
              <a:rPr lang="en-US" b="1" dirty="0">
                <a:solidFill>
                  <a:srgbClr val="FF0000"/>
                </a:solidFill>
              </a:rPr>
              <a:t>!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Data members that don’t appear in the initialization list are </a:t>
            </a:r>
            <a:r>
              <a:rPr lang="en-US" i="1" dirty="0"/>
              <a:t>default initialized/constructed</a:t>
            </a:r>
            <a:r>
              <a:rPr lang="en-US" dirty="0"/>
              <a:t> before body is executed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Initialization preferred to assignment </a:t>
            </a:r>
            <a:r>
              <a:rPr lang="en-US" dirty="0"/>
              <a:t>to avoid extra steps of default initialization (construction) followed by assignment</a:t>
            </a:r>
          </a:p>
          <a:p>
            <a:pPr lvl="1"/>
            <a:r>
              <a:rPr lang="en-US" sz="1800" dirty="0"/>
              <a:t>(and no, real code should never mix the two styles this way </a:t>
            </a:r>
            <a:r>
              <a:rPr lang="en-US" sz="1800" dirty="0">
                <a:sym typeface="Wingdings" pitchFamily="2" charset="2"/>
              </a:rPr>
              <a:t>)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9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457200" y="1371600"/>
            <a:ext cx="8229600" cy="2468880"/>
          </a:xfrm>
          <a:prstGeom prst="roundRect">
            <a:avLst>
              <a:gd name="adj" fmla="val 50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Point3D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 with 3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arguments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Point3D(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z) : y_(y), x_(x)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z_ = z;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x_, y_, z_;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data members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Point3D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363845" y="1479620"/>
            <a:ext cx="3383280" cy="974326"/>
            <a:chOff x="5257165" y="2134634"/>
            <a:chExt cx="3383280" cy="974326"/>
          </a:xfrm>
        </p:grpSpPr>
        <p:sp>
          <p:nvSpPr>
            <p:cNvPr id="9" name="Oval 8"/>
            <p:cNvSpPr/>
            <p:nvPr/>
          </p:nvSpPr>
          <p:spPr bwMode="auto">
            <a:xfrm>
              <a:off x="6309360" y="2743200"/>
              <a:ext cx="2011680" cy="36576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57165" y="2134634"/>
              <a:ext cx="3383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First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initialization list is applied.</a:t>
              </a:r>
              <a:endPara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5756564" y="2434748"/>
              <a:ext cx="666403" cy="36387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822960" y="2331720"/>
            <a:ext cx="5960225" cy="690481"/>
            <a:chOff x="914400" y="2990088"/>
            <a:chExt cx="5960225" cy="690481"/>
          </a:xfrm>
        </p:grpSpPr>
        <p:sp>
          <p:nvSpPr>
            <p:cNvPr id="11" name="TextBox 10"/>
            <p:cNvSpPr txBox="1"/>
            <p:nvPr/>
          </p:nvSpPr>
          <p:spPr>
            <a:xfrm>
              <a:off x="3217025" y="3311237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constructor body is executed.</a:t>
              </a:r>
              <a:endPara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914400" y="2990088"/>
              <a:ext cx="1280160" cy="36576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7" name="Straight Arrow Connector 16"/>
            <p:cNvCxnSpPr>
              <a:stCxn id="11" idx="1"/>
            </p:cNvCxnSpPr>
            <p:nvPr/>
          </p:nvCxnSpPr>
          <p:spPr bwMode="auto">
            <a:xfrm flipH="1" flipV="1">
              <a:off x="2194560" y="3282882"/>
              <a:ext cx="1022465" cy="213021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9997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4789</TotalTime>
  <Words>2142</Words>
  <Application>Microsoft Macintosh PowerPoint</Application>
  <PresentationFormat>On-screen Show (4:3)</PresentationFormat>
  <Paragraphs>338</Paragraphs>
  <Slides>25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C++ Constructor Insanity CSE 333 Spring 2020</vt:lpstr>
      <vt:lpstr>Administrivia</vt:lpstr>
      <vt:lpstr>Lecture Outline</vt:lpstr>
      <vt:lpstr>Constructors</vt:lpstr>
      <vt:lpstr>Synthesized Default Constructor</vt:lpstr>
      <vt:lpstr>Synthesized Default Constructor</vt:lpstr>
      <vt:lpstr>Multiple Constructors (overloading)</vt:lpstr>
      <vt:lpstr>Initialization Lists</vt:lpstr>
      <vt:lpstr>Initialization vs. Construction</vt:lpstr>
      <vt:lpstr>Lecture Outline</vt:lpstr>
      <vt:lpstr>Copy Constructors</vt:lpstr>
      <vt:lpstr>When Do Copies Happen?</vt:lpstr>
      <vt:lpstr>Compiler Optimization</vt:lpstr>
      <vt:lpstr>Synthesized Copy Constructor</vt:lpstr>
      <vt:lpstr>Lecture Outline</vt:lpstr>
      <vt:lpstr>Assignment != Construction</vt:lpstr>
      <vt:lpstr>Overloading the “=” Operator</vt:lpstr>
      <vt:lpstr>Synthesized Assignment Operator</vt:lpstr>
      <vt:lpstr>Lecture Outline</vt:lpstr>
      <vt:lpstr>Destructors</vt:lpstr>
      <vt:lpstr>Peer Instruction Question</vt:lpstr>
      <vt:lpstr>Lecture Outline</vt:lpstr>
      <vt:lpstr>Complex Example Walkthrough</vt:lpstr>
      <vt:lpstr>Extra Exercise #1</vt:lpstr>
      <vt:lpstr>Extra Exercise #2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Constructor Insanity CSE 333 Spring 2018</dc:title>
  <dc:creator>Justin Hsia</dc:creator>
  <cp:lastModifiedBy>Hal Perkins</cp:lastModifiedBy>
  <cp:revision>81</cp:revision>
  <cp:lastPrinted>2018-07-13T01:47:16Z</cp:lastPrinted>
  <dcterms:created xsi:type="dcterms:W3CDTF">2018-04-14T03:18:02Z</dcterms:created>
  <dcterms:modified xsi:type="dcterms:W3CDTF">2020-04-23T23:14:45Z</dcterms:modified>
</cp:coreProperties>
</file>