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0" r:id="rId23"/>
    <p:sldId id="281" r:id="rId24"/>
    <p:sldId id="282" r:id="rId25"/>
    <p:sldId id="283" r:id="rId26"/>
    <p:sldId id="286" r:id="rId27"/>
    <p:sldId id="296" r:id="rId28"/>
    <p:sldId id="284" r:id="rId29"/>
    <p:sldId id="285" r:id="rId30"/>
    <p:sldId id="261" r:id="rId31"/>
    <p:sldId id="287" r:id="rId32"/>
    <p:sldId id="291" r:id="rId33"/>
    <p:sldId id="292" r:id="rId34"/>
    <p:sldId id="293" r:id="rId35"/>
    <p:sldId id="294" r:id="rId36"/>
    <p:sldId id="290" r:id="rId37"/>
    <p:sldId id="288" r:id="rId38"/>
    <p:sldId id="28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4B7B"/>
    <a:srgbClr val="E2661A"/>
    <a:srgbClr val="5A5A5A"/>
    <a:srgbClr val="669900"/>
    <a:srgbClr val="FFC000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50" autoAdjust="0"/>
    <p:restoredTop sz="94675" autoAdjust="0"/>
  </p:normalViewPr>
  <p:slideViewPr>
    <p:cSldViewPr snapToGrid="0">
      <p:cViewPr varScale="1">
        <p:scale>
          <a:sx n="107" d="100"/>
          <a:sy n="107" d="100"/>
        </p:scale>
        <p:origin x="10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11-</a:t>
            </a:r>
            <a:fld id="{B686D4F2-6C34-4ACD-AA5C-20FDD673A5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82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01669-2429-4D31-BEF6-DA424924DF11}" type="datetimeFigureOut">
              <a:rPr lang="en-US" smtClean="0"/>
              <a:t>4/22/20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75CB-CBD1-4C78-BE3B-09591A166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/>
              <a:t>solution_binaries</a:t>
            </a:r>
            <a:r>
              <a:rPr lang="en-US"/>
              <a:t>:</a:t>
            </a:r>
            <a:endParaRPr lang="en-US" dirty="0"/>
          </a:p>
          <a:p>
            <a:r>
              <a:rPr lang="en-US" dirty="0"/>
              <a:t>bash$ </a:t>
            </a:r>
            <a:r>
              <a:rPr lang="en-US" dirty="0" err="1"/>
              <a:t>solution_binaries</a:t>
            </a:r>
            <a:r>
              <a:rPr lang="en-US" dirty="0"/>
              <a:t>/</a:t>
            </a:r>
            <a:r>
              <a:rPr lang="en-US" dirty="0" err="1"/>
              <a:t>test_suite</a:t>
            </a:r>
            <a:endParaRPr lang="en-US" dirty="0"/>
          </a:p>
          <a:p>
            <a:r>
              <a:rPr lang="en-US" dirty="0"/>
              <a:t>bash$ </a:t>
            </a:r>
            <a:r>
              <a:rPr lang="en-US" dirty="0" err="1"/>
              <a:t>solution_binaries</a:t>
            </a:r>
            <a:r>
              <a:rPr lang="en-US" dirty="0"/>
              <a:t>/</a:t>
            </a:r>
            <a:r>
              <a:rPr lang="en-US" dirty="0" err="1"/>
              <a:t>searchshell</a:t>
            </a:r>
            <a:r>
              <a:rPr lang="en-US" dirty="0"/>
              <a:t> </a:t>
            </a:r>
            <a:r>
              <a:rPr lang="en-US" dirty="0" err="1"/>
              <a:t>test_tree</a:t>
            </a:r>
            <a:r>
              <a:rPr lang="en-US" dirty="0"/>
              <a:t>/</a:t>
            </a:r>
          </a:p>
          <a:p>
            <a:r>
              <a:rPr lang="en-US" dirty="0"/>
              <a:t>bash$ </a:t>
            </a:r>
            <a:r>
              <a:rPr lang="en-US" dirty="0" err="1"/>
              <a:t>valgrind</a:t>
            </a:r>
            <a:r>
              <a:rPr lang="en-US" baseline="0" dirty="0"/>
              <a:t> --leak-check=full </a:t>
            </a:r>
            <a:r>
              <a:rPr lang="en-US" dirty="0" err="1"/>
              <a:t>solution_binaries</a:t>
            </a:r>
            <a:r>
              <a:rPr lang="en-US" baseline="0" dirty="0"/>
              <a:t>/</a:t>
            </a:r>
            <a:r>
              <a:rPr lang="en-US" baseline="0" dirty="0" err="1"/>
              <a:t>searchshell</a:t>
            </a:r>
            <a:r>
              <a:rPr lang="en-US" baseline="0" dirty="0"/>
              <a:t> </a:t>
            </a:r>
            <a:r>
              <a:rPr lang="en-US" baseline="0" dirty="0" err="1"/>
              <a:t>test_tree</a:t>
            </a:r>
            <a:r>
              <a:rPr lang="en-US" baseline="0" dirty="0"/>
              <a:t>/</a:t>
            </a:r>
            <a:r>
              <a:rPr lang="en-US" baseline="0" dirty="0" err="1"/>
              <a:t>enron_email</a:t>
            </a:r>
            <a:r>
              <a:rPr lang="en-US" baseline="0" dirty="0"/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16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analogy: superhero identities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52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const</a:t>
            </a:r>
            <a:r>
              <a:rPr lang="en-US" dirty="0"/>
              <a:t> introduced to get rid of #define with constants (</a:t>
            </a:r>
            <a:r>
              <a:rPr lang="en-US" dirty="0" err="1"/>
              <a:t>const</a:t>
            </a:r>
            <a:r>
              <a:rPr lang="en-US" dirty="0"/>
              <a:t> correctness) plus other uses later (</a:t>
            </a:r>
            <a:r>
              <a:rPr lang="en-US" dirty="0" err="1"/>
              <a:t>const</a:t>
            </a:r>
            <a:r>
              <a:rPr lang="en-US" dirty="0"/>
              <a:t> member functions)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31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55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const</a:t>
            </a:r>
            <a:r>
              <a:rPr lang="en-US" dirty="0"/>
              <a:t> ref for reading, pointers for writing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19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const</a:t>
            </a:r>
            <a:r>
              <a:rPr lang="en-US" dirty="0"/>
              <a:t> ref for reading, pointers for writing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83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instead of individually tagging members, public group (on top!), private group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21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public declaration - why include private things?  compiler needs to know how much space to allocate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9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const</a:t>
            </a:r>
            <a:r>
              <a:rPr lang="en-US" dirty="0"/>
              <a:t> after member function names: guaranteed not to change _this_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75CB-CBD1-4C78-BE3B-09591A16696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1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5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D985AF5-5C93-44FF-8273-AD54B35C6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8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D985AF5-5C93-44FF-8273-AD54B35C62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4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2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9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6D985AF5-5C93-44FF-8273-AD54B35C62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73188" y="27429"/>
            <a:ext cx="199766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L11:  References, </a:t>
            </a:r>
            <a:r>
              <a:rPr lang="en-US" sz="1100" b="0" i="0" dirty="0" err="1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Const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Classes</a:t>
            </a:r>
          </a:p>
        </p:txBody>
      </p:sp>
    </p:spTree>
    <p:extLst>
      <p:ext uri="{BB962C8B-B14F-4D97-AF65-F5344CB8AC3E}">
        <p14:creationId xmlns:p14="http://schemas.microsoft.com/office/powerpoint/2010/main" val="348382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References, Const, Classes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572952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66FF"/>
                </a:solidFill>
              </a:rPr>
              <a:t>reference</a:t>
            </a:r>
            <a:r>
              <a:rPr lang="en-US" dirty="0"/>
              <a:t> is an alias for another variable</a:t>
            </a:r>
          </a:p>
          <a:p>
            <a:pPr lvl="1"/>
            <a:r>
              <a:rPr lang="en-US" i="1" dirty="0"/>
              <a:t>Alias</a:t>
            </a:r>
            <a:r>
              <a:rPr lang="en-US" dirty="0"/>
              <a:t>: another name that is bound to the aliased variable</a:t>
            </a:r>
            <a:endParaRPr lang="en-US" i="1" dirty="0"/>
          </a:p>
          <a:p>
            <a:pPr lvl="2"/>
            <a:r>
              <a:rPr lang="en-US" dirty="0"/>
              <a:t>Mutating a reference </a:t>
            </a:r>
            <a:r>
              <a:rPr lang="en-US" b="1" i="1" dirty="0"/>
              <a:t>is</a:t>
            </a:r>
            <a:r>
              <a:rPr lang="en-US" dirty="0"/>
              <a:t> mutating the aliased variable</a:t>
            </a:r>
          </a:p>
          <a:p>
            <a:pPr lvl="1"/>
            <a:r>
              <a:rPr lang="en-US" dirty="0"/>
              <a:t>Introduced in C++ as part of the language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9436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x;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 = 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34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655701"/>
              </p:ext>
            </p:extLst>
          </p:nvPr>
        </p:nvGraphicFramePr>
        <p:xfrm>
          <a:off x="6949440" y="36576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357814"/>
              </p:ext>
            </p:extLst>
          </p:nvPr>
        </p:nvGraphicFramePr>
        <p:xfrm>
          <a:off x="6949440" y="45720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74320" y="40233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9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66FF"/>
                </a:solidFill>
              </a:rPr>
              <a:t>reference</a:t>
            </a:r>
            <a:r>
              <a:rPr lang="en-US" b="1" dirty="0"/>
              <a:t> </a:t>
            </a:r>
            <a:r>
              <a:rPr lang="en-US" dirty="0"/>
              <a:t>is an alias for another variable</a:t>
            </a:r>
          </a:p>
          <a:p>
            <a:pPr lvl="1"/>
            <a:r>
              <a:rPr lang="en-US" i="1" dirty="0"/>
              <a:t>Alias</a:t>
            </a:r>
            <a:r>
              <a:rPr lang="en-US" dirty="0"/>
              <a:t>: another name that is bound to the aliased variable</a:t>
            </a:r>
            <a:endParaRPr lang="en-US" i="1" dirty="0"/>
          </a:p>
          <a:p>
            <a:pPr lvl="2"/>
            <a:r>
              <a:rPr lang="en-US" dirty="0"/>
              <a:t>Mutating a reference </a:t>
            </a:r>
            <a:r>
              <a:rPr lang="en-US" b="1" i="1" dirty="0"/>
              <a:t>is</a:t>
            </a:r>
            <a:r>
              <a:rPr lang="en-US" dirty="0"/>
              <a:t> mutating the aliased variable</a:t>
            </a:r>
          </a:p>
          <a:p>
            <a:pPr lvl="1"/>
            <a:r>
              <a:rPr lang="en-US" dirty="0"/>
              <a:t>Introduced in C++ as part of the language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9436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binds the name "z" to x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 = 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34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00922"/>
              </p:ext>
            </p:extLst>
          </p:nvPr>
        </p:nvGraphicFramePr>
        <p:xfrm>
          <a:off x="6949440" y="36576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dirty="0"/>
                        <a:t>,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9440" y="45720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44348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4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66FF"/>
                </a:solidFill>
              </a:rPr>
              <a:t>reference</a:t>
            </a:r>
            <a:r>
              <a:rPr lang="en-US" b="1" dirty="0"/>
              <a:t> </a:t>
            </a:r>
            <a:r>
              <a:rPr lang="en-US" dirty="0"/>
              <a:t>is an alias for another variable</a:t>
            </a:r>
          </a:p>
          <a:p>
            <a:pPr lvl="1"/>
            <a:r>
              <a:rPr lang="en-US" i="1" dirty="0"/>
              <a:t>Alias</a:t>
            </a:r>
            <a:r>
              <a:rPr lang="en-US" dirty="0"/>
              <a:t>: another name that is bound to the aliased variable</a:t>
            </a:r>
            <a:endParaRPr lang="en-US" i="1" dirty="0"/>
          </a:p>
          <a:p>
            <a:pPr lvl="2"/>
            <a:r>
              <a:rPr lang="en-US" dirty="0"/>
              <a:t>Mutating a reference </a:t>
            </a:r>
            <a:r>
              <a:rPr lang="en-US" b="1" i="1" dirty="0"/>
              <a:t>is</a:t>
            </a:r>
            <a:r>
              <a:rPr lang="en-US" dirty="0"/>
              <a:t> mutating the aliased variable</a:t>
            </a:r>
          </a:p>
          <a:p>
            <a:pPr lvl="1"/>
            <a:r>
              <a:rPr lang="en-US" dirty="0"/>
              <a:t>Introduced in C++ as part of the language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9436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binds the name "z" to x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 = 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34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43885"/>
              </p:ext>
            </p:extLst>
          </p:nvPr>
        </p:nvGraphicFramePr>
        <p:xfrm>
          <a:off x="6949440" y="36576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dirty="0"/>
                        <a:t>,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9440" y="45720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74320" y="468172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53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66FF"/>
                </a:solidFill>
              </a:rPr>
              <a:t>reference</a:t>
            </a:r>
            <a:r>
              <a:rPr lang="en-US" b="1" dirty="0"/>
              <a:t> </a:t>
            </a:r>
            <a:r>
              <a:rPr lang="en-US" dirty="0"/>
              <a:t>is an alias for another variable</a:t>
            </a:r>
          </a:p>
          <a:p>
            <a:pPr lvl="1"/>
            <a:r>
              <a:rPr lang="en-US" i="1" dirty="0"/>
              <a:t>Alias</a:t>
            </a:r>
            <a:r>
              <a:rPr lang="en-US" dirty="0"/>
              <a:t>: another name that is bound to the aliased variable</a:t>
            </a:r>
            <a:endParaRPr lang="en-US" i="1" dirty="0"/>
          </a:p>
          <a:p>
            <a:pPr lvl="2"/>
            <a:r>
              <a:rPr lang="en-US" dirty="0"/>
              <a:t>Mutating a reference </a:t>
            </a:r>
            <a:r>
              <a:rPr lang="en-US" b="1" i="1" dirty="0"/>
              <a:t>is</a:t>
            </a:r>
            <a:r>
              <a:rPr lang="en-US" dirty="0"/>
              <a:t> mutating the aliased variable</a:t>
            </a:r>
          </a:p>
          <a:p>
            <a:pPr lvl="1"/>
            <a:r>
              <a:rPr lang="en-US" dirty="0"/>
              <a:t>Introduced in C++ as part of the language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9436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binds the name "z" to x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(and z) to 7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 = 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34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701020"/>
              </p:ext>
            </p:extLst>
          </p:nvPr>
        </p:nvGraphicFramePr>
        <p:xfrm>
          <a:off x="6949440" y="36576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dirty="0"/>
                        <a:t>,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9440" y="45720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509320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72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66FF"/>
                </a:solidFill>
              </a:rPr>
              <a:t>reference</a:t>
            </a:r>
            <a:r>
              <a:rPr lang="en-US" b="1" dirty="0"/>
              <a:t> </a:t>
            </a:r>
            <a:r>
              <a:rPr lang="en-US" dirty="0"/>
              <a:t>is an alias for another variable</a:t>
            </a:r>
          </a:p>
          <a:p>
            <a:pPr lvl="1"/>
            <a:r>
              <a:rPr lang="en-US" i="1" dirty="0"/>
              <a:t>Alias</a:t>
            </a:r>
            <a:r>
              <a:rPr lang="en-US" dirty="0"/>
              <a:t>: another name that is bound to the aliased variable</a:t>
            </a:r>
            <a:endParaRPr lang="en-US" i="1" dirty="0"/>
          </a:p>
          <a:p>
            <a:pPr lvl="2"/>
            <a:r>
              <a:rPr lang="en-US" dirty="0"/>
              <a:t>Mutating a reference </a:t>
            </a:r>
            <a:r>
              <a:rPr lang="en-US" b="1" i="1" dirty="0"/>
              <a:t>is</a:t>
            </a:r>
            <a:r>
              <a:rPr lang="en-US" dirty="0"/>
              <a:t> mutating the aliased variable</a:t>
            </a:r>
          </a:p>
          <a:p>
            <a:pPr lvl="1"/>
            <a:r>
              <a:rPr lang="en-US" dirty="0"/>
              <a:t>Introduced in C++ as part of the language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9436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binds the name "z" to x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(and z) to 7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 = y;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the value of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34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03517"/>
              </p:ext>
            </p:extLst>
          </p:nvPr>
        </p:nvGraphicFramePr>
        <p:xfrm>
          <a:off x="6949440" y="36576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dirty="0"/>
                        <a:t>,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9440" y="45720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74320" y="533095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27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66FF"/>
                </a:solidFill>
              </a:rPr>
              <a:t>reference</a:t>
            </a:r>
            <a:r>
              <a:rPr lang="en-US" b="1" dirty="0"/>
              <a:t> </a:t>
            </a:r>
            <a:r>
              <a:rPr lang="en-US" dirty="0"/>
              <a:t>is an alias for another variable</a:t>
            </a:r>
          </a:p>
          <a:p>
            <a:pPr lvl="1"/>
            <a:r>
              <a:rPr lang="en-US" i="1" dirty="0"/>
              <a:t>Alias</a:t>
            </a:r>
            <a:r>
              <a:rPr lang="en-US" dirty="0"/>
              <a:t>: another name that is bound to the aliased variable</a:t>
            </a:r>
            <a:endParaRPr lang="en-US" i="1" dirty="0"/>
          </a:p>
          <a:p>
            <a:pPr lvl="2"/>
            <a:r>
              <a:rPr lang="en-US" dirty="0"/>
              <a:t>Mutating a reference </a:t>
            </a:r>
            <a:r>
              <a:rPr lang="en-US" b="1" i="1" dirty="0"/>
              <a:t>is</a:t>
            </a:r>
            <a:r>
              <a:rPr lang="en-US" dirty="0"/>
              <a:t> mutating the aliased variable</a:t>
            </a:r>
          </a:p>
          <a:p>
            <a:pPr lvl="1"/>
            <a:r>
              <a:rPr lang="en-US" dirty="0"/>
              <a:t>Introduced in C++ as part of the language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9436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binds the name "z" to x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(and z) to 7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 = y;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the value of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(and x) to 11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34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795039"/>
              </p:ext>
            </p:extLst>
          </p:nvPr>
        </p:nvGraphicFramePr>
        <p:xfrm>
          <a:off x="6949440" y="36576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dirty="0"/>
                        <a:t>,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9440" y="4572000"/>
          <a:ext cx="164592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5751576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23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allows you to use real </a:t>
            </a:r>
            <a:r>
              <a:rPr lang="en-US" dirty="0">
                <a:solidFill>
                  <a:srgbClr val="0066FF"/>
                </a:solidFill>
              </a:rPr>
              <a:t>pass-by-</a:t>
            </a:r>
            <a:r>
              <a:rPr lang="en-US" i="1" dirty="0">
                <a:solidFill>
                  <a:srgbClr val="0066FF"/>
                </a:solidFill>
              </a:rPr>
              <a:t>reference</a:t>
            </a:r>
          </a:p>
          <a:p>
            <a:pPr lvl="1"/>
            <a:r>
              <a:rPr lang="en-US" dirty="0"/>
              <a:t>Client passes in an argument with normal syntax</a:t>
            </a:r>
          </a:p>
          <a:p>
            <a:pPr lvl="2"/>
            <a:r>
              <a:rPr lang="en-US" dirty="0"/>
              <a:t>Function uses reference parameters with normal syntax</a:t>
            </a:r>
          </a:p>
          <a:p>
            <a:pPr lvl="2"/>
            <a:r>
              <a:rPr lang="en-US" dirty="0"/>
              <a:t>Modifying a reference parameter modifies the caller’s argument!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291840"/>
            <a:ext cx="5852160" cy="310896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 b: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7680" y="6400800"/>
            <a:ext cx="2194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passbyreference.cc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189887"/>
              </p:ext>
            </p:extLst>
          </p:nvPr>
        </p:nvGraphicFramePr>
        <p:xfrm>
          <a:off x="676656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096215"/>
              </p:ext>
            </p:extLst>
          </p:nvPr>
        </p:nvGraphicFramePr>
        <p:xfrm>
          <a:off x="676656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1" dirty="0"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551383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1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allows you to use real </a:t>
            </a:r>
            <a:r>
              <a:rPr lang="en-US" dirty="0">
                <a:solidFill>
                  <a:srgbClr val="0066FF"/>
                </a:solidFill>
              </a:rPr>
              <a:t>pass-by-</a:t>
            </a:r>
            <a:r>
              <a:rPr lang="en-US" i="1" dirty="0">
                <a:solidFill>
                  <a:srgbClr val="0066FF"/>
                </a:solidFill>
              </a:rPr>
              <a:t>reference</a:t>
            </a:r>
            <a:endParaRPr lang="en-US" i="1" dirty="0"/>
          </a:p>
          <a:p>
            <a:pPr lvl="1"/>
            <a:r>
              <a:rPr lang="en-US" dirty="0"/>
              <a:t>Client passes in an argument with normal syntax</a:t>
            </a:r>
          </a:p>
          <a:p>
            <a:pPr lvl="2"/>
            <a:r>
              <a:rPr lang="en-US" dirty="0"/>
              <a:t>Function uses reference parameters with normal syntax</a:t>
            </a:r>
          </a:p>
          <a:p>
            <a:pPr lvl="2"/>
            <a:r>
              <a:rPr lang="en-US" dirty="0"/>
              <a:t>Modifying a reference parameter modifies the caller’s argument!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291840"/>
            <a:ext cx="5852160" cy="310896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 b: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7680" y="6400800"/>
            <a:ext cx="2194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passbyreference.cc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25762"/>
              </p:ext>
            </p:extLst>
          </p:nvPr>
        </p:nvGraphicFramePr>
        <p:xfrm>
          <a:off x="6766560" y="36576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b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224137"/>
              </p:ext>
            </p:extLst>
          </p:nvPr>
        </p:nvGraphicFramePr>
        <p:xfrm>
          <a:off x="6766560" y="45720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1" dirty="0"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b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370332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05325"/>
              </p:ext>
            </p:extLst>
          </p:nvPr>
        </p:nvGraphicFramePr>
        <p:xfrm>
          <a:off x="676656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tmp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2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allows you to use real </a:t>
            </a:r>
            <a:r>
              <a:rPr lang="en-US" dirty="0">
                <a:solidFill>
                  <a:srgbClr val="0066FF"/>
                </a:solidFill>
              </a:rPr>
              <a:t>pass-by-</a:t>
            </a:r>
            <a:r>
              <a:rPr lang="en-US" i="1" dirty="0">
                <a:solidFill>
                  <a:srgbClr val="0066FF"/>
                </a:solidFill>
              </a:rPr>
              <a:t>reference</a:t>
            </a:r>
            <a:endParaRPr lang="en-US" i="1" dirty="0"/>
          </a:p>
          <a:p>
            <a:pPr lvl="1"/>
            <a:r>
              <a:rPr lang="en-US" dirty="0"/>
              <a:t>Client passes in an argument with normal syntax</a:t>
            </a:r>
          </a:p>
          <a:p>
            <a:pPr lvl="2"/>
            <a:r>
              <a:rPr lang="en-US" dirty="0"/>
              <a:t>Function uses reference parameters with normal syntax</a:t>
            </a:r>
          </a:p>
          <a:p>
            <a:pPr lvl="2"/>
            <a:r>
              <a:rPr lang="en-US" dirty="0"/>
              <a:t>Modifying a reference parameter modifies the caller’s argument!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291840"/>
            <a:ext cx="5852160" cy="310896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 b: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7680" y="6400800"/>
            <a:ext cx="2194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passbyreference.cc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63282"/>
              </p:ext>
            </p:extLst>
          </p:nvPr>
        </p:nvGraphicFramePr>
        <p:xfrm>
          <a:off x="6766560" y="36576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b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66560" y="45720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1" dirty="0"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b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395020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16334"/>
              </p:ext>
            </p:extLst>
          </p:nvPr>
        </p:nvGraphicFramePr>
        <p:xfrm>
          <a:off x="676656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tmp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37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allows you to use real </a:t>
            </a:r>
            <a:r>
              <a:rPr lang="en-US" dirty="0">
                <a:solidFill>
                  <a:srgbClr val="0066FF"/>
                </a:solidFill>
              </a:rPr>
              <a:t>pass-by-</a:t>
            </a:r>
            <a:r>
              <a:rPr lang="en-US" i="1" dirty="0">
                <a:solidFill>
                  <a:srgbClr val="0066FF"/>
                </a:solidFill>
              </a:rPr>
              <a:t>reference</a:t>
            </a:r>
            <a:endParaRPr lang="en-US" i="1" dirty="0"/>
          </a:p>
          <a:p>
            <a:pPr lvl="1"/>
            <a:r>
              <a:rPr lang="en-US" dirty="0"/>
              <a:t>Client passes in an argument with normal syntax</a:t>
            </a:r>
          </a:p>
          <a:p>
            <a:pPr lvl="2"/>
            <a:r>
              <a:rPr lang="en-US" dirty="0"/>
              <a:t>Function uses reference parameters with normal syntax</a:t>
            </a:r>
          </a:p>
          <a:p>
            <a:pPr lvl="2"/>
            <a:r>
              <a:rPr lang="en-US" dirty="0"/>
              <a:t>Modifying a reference parameter modifies the caller’s argument!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291840"/>
            <a:ext cx="5852160" cy="310896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 b: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7680" y="6400800"/>
            <a:ext cx="2194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passbyreference.cc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143721"/>
              </p:ext>
            </p:extLst>
          </p:nvPr>
        </p:nvGraphicFramePr>
        <p:xfrm>
          <a:off x="6766560" y="36576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b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66560" y="45720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1" dirty="0"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b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418795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022543"/>
              </p:ext>
            </p:extLst>
          </p:nvPr>
        </p:nvGraphicFramePr>
        <p:xfrm>
          <a:off x="676656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tmp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2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99982"/>
          </a:xfrm>
        </p:spPr>
        <p:txBody>
          <a:bodyPr>
            <a:normAutofit fontScale="92500"/>
          </a:bodyPr>
          <a:lstStyle/>
          <a:p>
            <a:r>
              <a:rPr lang="en-US" dirty="0"/>
              <a:t>Yet another exercise released today, due Friday</a:t>
            </a:r>
          </a:p>
          <a:p>
            <a:r>
              <a:rPr lang="en-US" dirty="0"/>
              <a:t>Sections this week: C++ classes, references, const</a:t>
            </a:r>
          </a:p>
          <a:p>
            <a:pPr lvl="1"/>
            <a:r>
              <a:rPr lang="en-US" dirty="0"/>
              <a:t>Worksheet will be posted later today – download/print before section if you can (we’ll try to do this each week)</a:t>
            </a:r>
          </a:p>
          <a:p>
            <a:r>
              <a:rPr lang="en-US" dirty="0"/>
              <a:t>Homework 2 due next Thursday (4/30)</a:t>
            </a:r>
          </a:p>
          <a:p>
            <a:pPr lvl="1"/>
            <a:r>
              <a:rPr lang="en-US" dirty="0"/>
              <a:t>Note: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libhw1.a</a:t>
            </a:r>
            <a:r>
              <a:rPr lang="en-US" dirty="0"/>
              <a:t> (yours or ours) needs to be in correct directory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hw1/</a:t>
            </a:r>
            <a:r>
              <a:rPr lang="en-US" dirty="0"/>
              <a:t>) for hw2 to build</a:t>
            </a:r>
          </a:p>
          <a:p>
            <a:pPr lvl="1"/>
            <a:r>
              <a:rPr lang="en-US" dirty="0"/>
              <a:t>Use Ctrl-D to exit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searchshell</a:t>
            </a:r>
            <a:r>
              <a:rPr lang="en-US" dirty="0"/>
              <a:t>; must free all allocated memory</a:t>
            </a:r>
          </a:p>
          <a:p>
            <a:pPr lvl="1"/>
            <a:r>
              <a:rPr lang="en-US" dirty="0"/>
              <a:t>Test on directory of small self-made files</a:t>
            </a:r>
          </a:p>
          <a:p>
            <a:pPr lvl="1"/>
            <a:r>
              <a:rPr lang="en-US" dirty="0" err="1"/>
              <a:t>Valgrind</a:t>
            </a:r>
            <a:r>
              <a:rPr lang="en-US" dirty="0"/>
              <a:t> takes a </a:t>
            </a:r>
            <a:r>
              <a:rPr lang="en-US" i="1" dirty="0"/>
              <a:t>long</a:t>
            </a:r>
            <a:r>
              <a:rPr lang="en-US" dirty="0"/>
              <a:t> time on the full </a:t>
            </a:r>
            <a:r>
              <a:rPr lang="en-US" dirty="0" err="1"/>
              <a:t>test_tree</a:t>
            </a:r>
            <a:r>
              <a:rPr lang="en-US" dirty="0"/>
              <a:t>.  Try using </a:t>
            </a:r>
            <a:r>
              <a:rPr lang="en-US" dirty="0" err="1"/>
              <a:t>enron</a:t>
            </a:r>
            <a:r>
              <a:rPr lang="en-US" dirty="0"/>
              <a:t> docs only or other small test data directory.</a:t>
            </a:r>
          </a:p>
          <a:p>
            <a:r>
              <a:rPr lang="en-US" dirty="0"/>
              <a:t>(And: your instructor is way behind on individual email </a:t>
            </a:r>
            <a:r>
              <a:rPr lang="en-US" dirty="0" err="1"/>
              <a:t>msgs</a:t>
            </a:r>
            <a:r>
              <a:rPr lang="en-US" dirty="0"/>
              <a:t>.  Will try to catch up over the next several days)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9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allows you to use real </a:t>
            </a:r>
            <a:r>
              <a:rPr lang="en-US" dirty="0">
                <a:solidFill>
                  <a:srgbClr val="0066FF"/>
                </a:solidFill>
              </a:rPr>
              <a:t>pass-by-</a:t>
            </a:r>
            <a:r>
              <a:rPr lang="en-US" i="1" dirty="0">
                <a:solidFill>
                  <a:srgbClr val="0066FF"/>
                </a:solidFill>
              </a:rPr>
              <a:t>reference</a:t>
            </a:r>
            <a:endParaRPr lang="en-US" i="1" dirty="0"/>
          </a:p>
          <a:p>
            <a:pPr lvl="1"/>
            <a:r>
              <a:rPr lang="en-US" dirty="0"/>
              <a:t>Client passes in an argument with normal syntax</a:t>
            </a:r>
          </a:p>
          <a:p>
            <a:pPr lvl="2"/>
            <a:r>
              <a:rPr lang="en-US" dirty="0"/>
              <a:t>Function uses reference parameters with normal syntax</a:t>
            </a:r>
          </a:p>
          <a:p>
            <a:pPr lvl="2"/>
            <a:r>
              <a:rPr lang="en-US" dirty="0"/>
              <a:t>Modifying a reference parameter modifies the caller’s argument!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291840"/>
            <a:ext cx="5852160" cy="310896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 b: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7680" y="6400800"/>
            <a:ext cx="2194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passbyreference.cc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346885"/>
              </p:ext>
            </p:extLst>
          </p:nvPr>
        </p:nvGraphicFramePr>
        <p:xfrm>
          <a:off x="6766560" y="36576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b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25213"/>
              </p:ext>
            </p:extLst>
          </p:nvPr>
        </p:nvGraphicFramePr>
        <p:xfrm>
          <a:off x="6766560" y="4572000"/>
          <a:ext cx="201168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1" dirty="0"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b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4425696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374592"/>
              </p:ext>
            </p:extLst>
          </p:nvPr>
        </p:nvGraphicFramePr>
        <p:xfrm>
          <a:off x="676656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(swap)</a:t>
                      </a:r>
                      <a:r>
                        <a:rPr lang="en-US" dirty="0"/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tmp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30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C++ allows you to use real </a:t>
            </a:r>
            <a:r>
              <a:rPr lang="en-US" dirty="0">
                <a:solidFill>
                  <a:srgbClr val="0066FF"/>
                </a:solidFill>
              </a:rPr>
              <a:t>pass-by-</a:t>
            </a:r>
            <a:r>
              <a:rPr lang="en-US" i="1" dirty="0">
                <a:solidFill>
                  <a:srgbClr val="0066FF"/>
                </a:solidFill>
              </a:rPr>
              <a:t>reference</a:t>
            </a:r>
            <a:endParaRPr lang="en-US" i="1" dirty="0"/>
          </a:p>
          <a:p>
            <a:pPr lvl="1"/>
            <a:r>
              <a:rPr lang="en-US" dirty="0"/>
              <a:t>Client passes in an argument with normal syntax</a:t>
            </a:r>
          </a:p>
          <a:p>
            <a:pPr lvl="2"/>
            <a:r>
              <a:rPr lang="en-US" dirty="0"/>
              <a:t>Function uses reference parameters with normal syntax</a:t>
            </a:r>
          </a:p>
          <a:p>
            <a:pPr lvl="2"/>
            <a:r>
              <a:rPr lang="en-US" dirty="0"/>
              <a:t>Modifying a reference parameter modifies the caller’s argument!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291840"/>
            <a:ext cx="5852160" cy="310896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 b: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7680" y="6400800"/>
            <a:ext cx="2194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passbyreference.cc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541906"/>
              </p:ext>
            </p:extLst>
          </p:nvPr>
        </p:nvGraphicFramePr>
        <p:xfrm>
          <a:off x="676656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/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28874"/>
              </p:ext>
            </p:extLst>
          </p:nvPr>
        </p:nvGraphicFramePr>
        <p:xfrm>
          <a:off x="676656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(main)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1" dirty="0"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" y="5751576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34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References</a:t>
            </a:r>
          </a:p>
          <a:p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4B2A85"/>
                </a:solidFill>
              </a:rPr>
              <a:t> in C++</a:t>
            </a:r>
          </a:p>
          <a:p>
            <a:r>
              <a:rPr lang="en-US" dirty="0"/>
              <a:t>C++ Classes Intro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7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: this cannot be changed/mutated</a:t>
            </a:r>
          </a:p>
          <a:p>
            <a:pPr lvl="1"/>
            <a:r>
              <a:rPr lang="en-US" dirty="0"/>
              <a:t>Used </a:t>
            </a:r>
            <a:r>
              <a:rPr lang="en-US" i="1" dirty="0"/>
              <a:t>much</a:t>
            </a:r>
            <a:r>
              <a:rPr lang="en-US" dirty="0"/>
              <a:t> more in C++ than in C</a:t>
            </a:r>
          </a:p>
          <a:p>
            <a:pPr lvl="1"/>
            <a:r>
              <a:rPr lang="en-US" dirty="0"/>
              <a:t>Signal of intent to compiler; meaningless at hardware level</a:t>
            </a:r>
          </a:p>
          <a:p>
            <a:pPr lvl="2"/>
            <a:r>
              <a:rPr lang="en-US" dirty="0"/>
              <a:t>Results in compile-time errors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011680" y="3657600"/>
            <a:ext cx="5120640" cy="246888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BrokenPrintSquare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here!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j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BrokenPrintSquare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(j);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12648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brokenpassbyrefconst.cc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81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and Pointers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can change data in two different contexts: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You can change the value of the pointer (what it points to)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You can change the thing the pointer points to (via dereference)</a:t>
            </a:r>
          </a:p>
          <a:p>
            <a:pPr lvl="3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can be used to prevent either/both of these behaviors!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next to pointer name means you can’t change the value of the pointer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next to data type pointed to means you can’t use this pointer to change the thing being pointed to</a:t>
            </a:r>
          </a:p>
          <a:p>
            <a:pPr lvl="1"/>
            <a:r>
              <a:rPr lang="en-US" u="sng" dirty="0"/>
              <a:t>Tip</a:t>
            </a:r>
            <a:r>
              <a:rPr lang="en-US" dirty="0"/>
              <a:t>: read variable declaration from </a:t>
            </a:r>
            <a:r>
              <a:rPr lang="en-US" i="1" dirty="0"/>
              <a:t>right-to-left</a:t>
            </a:r>
            <a:endParaRPr lang="en-US" dirty="0"/>
          </a:p>
          <a:p>
            <a:pPr lvl="1"/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and Pointers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The syntax with pointers is confusing: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2011680"/>
            <a:ext cx="8229600" cy="4389120"/>
          </a:xfrm>
          <a:prstGeom prst="roundRect">
            <a:avLst>
              <a:gd name="adj" fmla="val 264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5;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6;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y++;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&amp;y;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a (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1;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z++;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 = &amp;x;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pointer) to a (variable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*w += 1;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w++;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 = &amp;x;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pointer) to a (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*v += 1;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v++;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60720" y="640080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constmadness.cc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4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Parameters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023360" cy="497205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/>
              <a:t> parameter </a:t>
            </a:r>
            <a:r>
              <a:rPr lang="en-US" sz="2400" i="1" dirty="0"/>
              <a:t>cannot</a:t>
            </a:r>
            <a:r>
              <a:rPr lang="en-US" sz="2400" dirty="0"/>
              <a:t> be mutated inside the function</a:t>
            </a:r>
          </a:p>
          <a:p>
            <a:pPr lvl="1"/>
            <a:r>
              <a:rPr lang="en-US" sz="2000" dirty="0"/>
              <a:t>Therefore it does not matter if the argument can be mutated or not</a:t>
            </a:r>
          </a:p>
          <a:p>
            <a:r>
              <a:rPr lang="en-US" sz="2400" dirty="0"/>
              <a:t>A non-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/>
              <a:t> parameter </a:t>
            </a:r>
            <a:r>
              <a:rPr lang="en-US" sz="2400" i="1" dirty="0"/>
              <a:t>could</a:t>
            </a:r>
            <a:r>
              <a:rPr lang="en-US" sz="2400" dirty="0"/>
              <a:t> be mutated inside the function</a:t>
            </a:r>
          </a:p>
          <a:p>
            <a:pPr lvl="1"/>
            <a:r>
              <a:rPr lang="en-US" sz="2000" dirty="0"/>
              <a:t>It would be BAD if you could pass it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/>
              <a:t> var</a:t>
            </a:r>
          </a:p>
          <a:p>
            <a:pPr lvl="1"/>
            <a:r>
              <a:rPr lang="en-US" sz="2000" dirty="0"/>
              <a:t>Illegal regardless of whether </a:t>
            </a:r>
            <a:r>
              <a:rPr lang="en-US" sz="2000" i="1" dirty="0"/>
              <a:t>or not</a:t>
            </a:r>
            <a:r>
              <a:rPr lang="en-US" sz="2000" dirty="0"/>
              <a:t> the function actually tries to change the var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0" y="1463040"/>
            <a:ext cx="4389120" cy="4389120"/>
          </a:xfrm>
          <a:prstGeom prst="roundRect">
            <a:avLst>
              <a:gd name="adj" fmla="val 233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(&amp;a);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(&amp;a);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OK – error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83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happen when we try to compile and run?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endParaRPr lang="en-US" dirty="0"/>
          </a:p>
          <a:p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Output “(2, 4, 0)"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Output “(2, 4, 3)"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Compiler error </a:t>
            </a:r>
            <a:br>
              <a:rPr lang="en-US" b="1" dirty="0">
                <a:solidFill>
                  <a:srgbClr val="FF3399"/>
                </a:solidFill>
              </a:rPr>
            </a:br>
            <a:r>
              <a:rPr lang="en-US" b="1" dirty="0">
                <a:solidFill>
                  <a:srgbClr val="FF3399"/>
                </a:solidFill>
              </a:rPr>
              <a:t>    about arguments</a:t>
            </a:r>
            <a:br>
              <a:rPr lang="en-US" b="1" dirty="0">
                <a:solidFill>
                  <a:srgbClr val="FF3399"/>
                </a:solidFill>
              </a:rPr>
            </a:br>
            <a:r>
              <a:rPr lang="en-US" b="1" dirty="0">
                <a:solidFill>
                  <a:srgbClr val="FF3399"/>
                </a:solidFill>
              </a:rPr>
              <a:t>    to foo (in main)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Compiler error</a:t>
            </a:r>
            <a:br>
              <a:rPr lang="en-US" b="1" dirty="0">
                <a:solidFill>
                  <a:srgbClr val="00B0F0"/>
                </a:solidFill>
              </a:rPr>
            </a:br>
            <a:r>
              <a:rPr lang="en-US" b="1" dirty="0">
                <a:solidFill>
                  <a:srgbClr val="00B0F0"/>
                </a:solidFill>
              </a:rPr>
              <a:t>    about body of foo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27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3931920" y="2377440"/>
            <a:ext cx="4754880" cy="4389120"/>
          </a:xfrm>
          <a:prstGeom prst="roundRect">
            <a:avLst>
              <a:gd name="adj" fmla="val 233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z)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*x += 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y *= 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-= 3;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(&amp;a, b, c);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&lt;&lt;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",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c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0741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Style Guide Convention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references or call-by-value for input values</a:t>
            </a:r>
          </a:p>
          <a:p>
            <a:pPr lvl="1"/>
            <a:r>
              <a:rPr lang="en-US" dirty="0"/>
              <a:t>Particularly for large values (no copying)</a:t>
            </a:r>
          </a:p>
          <a:p>
            <a:r>
              <a:rPr lang="en-US" dirty="0"/>
              <a:t>Use pointers for output parameters</a:t>
            </a:r>
          </a:p>
          <a:p>
            <a:r>
              <a:rPr lang="en-US" dirty="0"/>
              <a:t>List input parameters first, then output parameters last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05840" y="3474720"/>
            <a:ext cx="7132320" cy="274320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width,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height,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area)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*area = width * height;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h =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(w, h, &amp;a);</a:t>
            </a:r>
            <a:endParaRPr lang="en-US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80" y="6213128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styleguide.cc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7FF5813B-D360-0E4D-9983-F836E7CE5CDA}"/>
              </a:ext>
            </a:extLst>
          </p:cNvPr>
          <p:cNvSpPr/>
          <p:nvPr/>
        </p:nvSpPr>
        <p:spPr bwMode="auto">
          <a:xfrm>
            <a:off x="6032664" y="4358244"/>
            <a:ext cx="2819235" cy="1140031"/>
          </a:xfrm>
          <a:prstGeom prst="wedgeEllipseCallout">
            <a:avLst>
              <a:gd name="adj1" fmla="val -110283"/>
              <a:gd name="adj2" fmla="val -100001"/>
            </a:avLst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ordinary int probably better here, but shows how const ref works</a:t>
            </a:r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A2884F2E-AC40-6D47-8948-1B97132FD101}"/>
              </a:ext>
            </a:extLst>
          </p:cNvPr>
          <p:cNvSpPr/>
          <p:nvPr/>
        </p:nvSpPr>
        <p:spPr bwMode="auto">
          <a:xfrm>
            <a:off x="6016790" y="4358244"/>
            <a:ext cx="2835109" cy="1140031"/>
          </a:xfrm>
          <a:prstGeom prst="wedgeEllipseCallout">
            <a:avLst>
              <a:gd name="adj1" fmla="val -27003"/>
              <a:gd name="adj2" fmla="val -96658"/>
            </a:avLst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ordinary int (not int&amp;) probably better here, but shows how const ref is used</a:t>
            </a:r>
          </a:p>
        </p:txBody>
      </p:sp>
    </p:spTree>
    <p:extLst>
      <p:ext uri="{BB962C8B-B14F-4D97-AF65-F5344CB8AC3E}">
        <p14:creationId xmlns:p14="http://schemas.microsoft.com/office/powerpoint/2010/main" val="18103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References?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stylistic choice, not mandated by the C++ language</a:t>
            </a:r>
          </a:p>
          <a:p>
            <a:pPr lvl="3"/>
            <a:endParaRPr lang="en-US" dirty="0"/>
          </a:p>
          <a:p>
            <a:r>
              <a:rPr lang="en-US" dirty="0"/>
              <a:t>Google C++ style guide suggests:</a:t>
            </a:r>
          </a:p>
          <a:p>
            <a:pPr lvl="1"/>
            <a:r>
              <a:rPr lang="en-US" dirty="0"/>
              <a:t>Input parameters:</a:t>
            </a:r>
          </a:p>
          <a:p>
            <a:pPr lvl="2"/>
            <a:r>
              <a:rPr lang="en-US" dirty="0"/>
              <a:t>Either use values (for primitive types like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or small </a:t>
            </a:r>
            <a:r>
              <a:rPr lang="en-US" dirty="0" err="1"/>
              <a:t>structs</a:t>
            </a:r>
            <a:r>
              <a:rPr lang="en-US" dirty="0"/>
              <a:t>/objects)</a:t>
            </a:r>
          </a:p>
          <a:p>
            <a:pPr lvl="2"/>
            <a:r>
              <a:rPr lang="en-US" dirty="0"/>
              <a:t>Or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references (for complex </a:t>
            </a:r>
            <a:r>
              <a:rPr lang="en-US" dirty="0" err="1"/>
              <a:t>struct</a:t>
            </a:r>
            <a:r>
              <a:rPr lang="en-US" dirty="0"/>
              <a:t>/object instances)</a:t>
            </a:r>
          </a:p>
          <a:p>
            <a:pPr lvl="1"/>
            <a:r>
              <a:rPr lang="en-US" dirty="0"/>
              <a:t>Output parameters:</a:t>
            </a:r>
          </a:p>
          <a:p>
            <a:pPr lvl="2"/>
            <a:r>
              <a:rPr lang="en-US" dirty="0"/>
              <a:t>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pointers</a:t>
            </a:r>
          </a:p>
          <a:p>
            <a:pPr lvl="3"/>
            <a:r>
              <a:rPr lang="en-US" dirty="0"/>
              <a:t>Unchangeable pointers referencing changeable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1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C++ References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in C++</a:t>
            </a:r>
          </a:p>
          <a:p>
            <a:r>
              <a:rPr lang="en-US" dirty="0"/>
              <a:t>C++ Classes Intro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602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References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in C++</a:t>
            </a:r>
          </a:p>
          <a:p>
            <a:r>
              <a:rPr lang="en-US" b="1" dirty="0">
                <a:solidFill>
                  <a:srgbClr val="4B2A85"/>
                </a:solidFill>
              </a:rPr>
              <a:t>C++ Classes Intro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definition syntax (in a .h file):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Members can be functions (methods) or data (variables)</a:t>
            </a:r>
          </a:p>
          <a:p>
            <a:pPr lvl="3"/>
            <a:endParaRPr lang="en-US" dirty="0"/>
          </a:p>
          <a:p>
            <a:r>
              <a:rPr lang="en-US" dirty="0"/>
              <a:t>Class member function definition syntax (in a .cc file):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(1) </a:t>
            </a:r>
            <a:r>
              <a:rPr lang="en-US" i="1" dirty="0"/>
              <a:t>define</a:t>
            </a:r>
            <a:r>
              <a:rPr lang="en-US" dirty="0"/>
              <a:t> within the class definition or (2) </a:t>
            </a:r>
            <a:r>
              <a:rPr lang="en-US" i="1" dirty="0"/>
              <a:t>declare</a:t>
            </a:r>
            <a:r>
              <a:rPr lang="en-US" dirty="0"/>
              <a:t> within the class definition and then </a:t>
            </a:r>
            <a:r>
              <a:rPr lang="en-US" i="1" dirty="0"/>
              <a:t>define</a:t>
            </a:r>
            <a:r>
              <a:rPr lang="en-US" dirty="0"/>
              <a:t> elsewhere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828800"/>
            <a:ext cx="7315200" cy="1737360"/>
          </a:xfrm>
          <a:prstGeom prst="roundRect">
            <a:avLst>
              <a:gd name="adj" fmla="val 583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public member declarations &amp; definitions go here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private member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delarations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definitions go here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Name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822960" y="4846320"/>
            <a:ext cx="7315200" cy="82296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retType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Name::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param1, …,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body statements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a little more complex than in C when modularizing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definition:</a:t>
            </a:r>
          </a:p>
          <a:p>
            <a:pPr lvl="1"/>
            <a:r>
              <a:rPr lang="en-US" dirty="0"/>
              <a:t>Class definition is part of interface and should go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</a:t>
            </a:r>
          </a:p>
          <a:p>
            <a:pPr lvl="2"/>
            <a:r>
              <a:rPr lang="en-US" dirty="0"/>
              <a:t>Private members still must be included in definition (</a:t>
            </a:r>
            <a:r>
              <a:rPr lang="en-US" b="1" dirty="0">
                <a:solidFill>
                  <a:srgbClr val="FF0000"/>
                </a:solidFill>
              </a:rPr>
              <a:t>!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Usually put member function definitions into companion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.cc</a:t>
            </a:r>
            <a:r>
              <a:rPr lang="en-US" dirty="0"/>
              <a:t> file with implementation details</a:t>
            </a:r>
          </a:p>
          <a:p>
            <a:pPr lvl="2"/>
            <a:r>
              <a:rPr lang="en-US" dirty="0"/>
              <a:t>Common exception:  setter and getter methods</a:t>
            </a:r>
          </a:p>
          <a:p>
            <a:pPr lvl="1"/>
            <a:r>
              <a:rPr lang="en-US" dirty="0"/>
              <a:t>These files can also include </a:t>
            </a:r>
            <a:r>
              <a:rPr lang="en-US" dirty="0">
                <a:solidFill>
                  <a:srgbClr val="0066FF"/>
                </a:solidFill>
              </a:rPr>
              <a:t>non-member functions </a:t>
            </a:r>
            <a:r>
              <a:rPr lang="en-US" dirty="0"/>
              <a:t>that use the class (more about this later)</a:t>
            </a:r>
            <a:endParaRPr lang="en-US" dirty="0">
              <a:solidFill>
                <a:srgbClr val="FF0000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Unlike Java, you can name files anything you want</a:t>
            </a:r>
          </a:p>
          <a:p>
            <a:pPr lvl="1"/>
            <a:r>
              <a:rPr lang="en-US" dirty="0"/>
              <a:t>But normally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Name.cc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Name.h</a:t>
            </a:r>
            <a:r>
              <a:rPr lang="en-US" dirty="0"/>
              <a:t> for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1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Definition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02920" y="1371600"/>
            <a:ext cx="8138160" cy="4114800"/>
          </a:xfrm>
          <a:prstGeom prst="roundRect">
            <a:avLst>
              <a:gd name="adj" fmla="val 264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_POINT_H_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_POINT_H_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x_; }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inline member function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y_; }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inline member function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member function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member function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data member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data member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_POINT_H_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133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Member Definitions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.cc</a:t>
            </a:r>
            <a:r>
              <a:rPr lang="en-US" dirty="0"/>
              <a:t> file)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02920" y="1371600"/>
            <a:ext cx="8138160" cy="5212080"/>
          </a:xfrm>
          <a:prstGeom prst="roundRect">
            <a:avLst>
              <a:gd name="adj" fmla="val 264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cmath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x_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-&gt;y_ = y;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"this-&gt;" is optional unless name conflicts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b="1" dirty="0">
              <a:solidFill>
                <a:srgbClr val="6699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 can access p’s x_ and y_ variables either through the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get_y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accessor functions or the x_, y_ private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member variables directly, since we’re in a member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function of the same class.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distance = (x_ 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 * (x_ 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distance += (y_ 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_) * (y_ 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(distance);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SetLocation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x_ = x;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y_ = y;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072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5148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Usage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.cc</a:t>
            </a:r>
            <a:r>
              <a:rPr lang="en-US" dirty="0"/>
              <a:t> file)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02920" y="1371600"/>
            <a:ext cx="8138160" cy="4114800"/>
          </a:xfrm>
          <a:prstGeom prst="roundRect">
            <a:avLst>
              <a:gd name="adj" fmla="val 264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b="1" dirty="0">
              <a:solidFill>
                <a:srgbClr val="6699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 p1(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a new Point on the Stack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 p2(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a new Point on the Stack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"p1 is: 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p1.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p1.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"p2 is: 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p2.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p2.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p1.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(p2)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072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usepoint.cc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0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next time, you </a:t>
            </a:r>
            <a:r>
              <a:rPr lang="en-US" b="1" dirty="0">
                <a:solidFill>
                  <a:srgbClr val="FF0000"/>
                </a:solidFill>
              </a:rPr>
              <a:t>must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read</a:t>
            </a:r>
            <a:r>
              <a:rPr lang="en-US" dirty="0"/>
              <a:t> the sections in </a:t>
            </a:r>
            <a:r>
              <a:rPr lang="en-US" i="1" dirty="0"/>
              <a:t>C++ Primer</a:t>
            </a:r>
            <a:r>
              <a:rPr lang="en-US" dirty="0"/>
              <a:t> covering class constructors, copy constructors, assignment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operator=</a:t>
            </a:r>
            <a:r>
              <a:rPr lang="en-US" dirty="0"/>
              <a:t>), and destructors</a:t>
            </a:r>
          </a:p>
          <a:p>
            <a:pPr lvl="1"/>
            <a:r>
              <a:rPr lang="en-US" dirty="0"/>
              <a:t>Ignore “move semantics” for now</a:t>
            </a:r>
          </a:p>
          <a:p>
            <a:pPr lvl="1"/>
            <a:r>
              <a:rPr lang="en-US" dirty="0"/>
              <a:t>The table of contents and index are your friends…</a:t>
            </a:r>
          </a:p>
          <a:p>
            <a:pPr lvl="1"/>
            <a:r>
              <a:rPr lang="en-US" dirty="0"/>
              <a:t>Should we start class with a quiz next time?</a:t>
            </a:r>
          </a:p>
          <a:p>
            <a:pPr lvl="1"/>
            <a:r>
              <a:rPr lang="en-US" dirty="0"/>
              <a:t>Seriously – the next lecture will make a </a:t>
            </a:r>
            <a:r>
              <a:rPr lang="en-US" b="1" i="1" dirty="0">
                <a:solidFill>
                  <a:srgbClr val="0066FF"/>
                </a:solidFill>
              </a:rPr>
              <a:t>lot</a:t>
            </a:r>
            <a:r>
              <a:rPr lang="en-US" dirty="0"/>
              <a:t> more sense if you’ve done your background reading ahead of time</a:t>
            </a:r>
          </a:p>
          <a:p>
            <a:pPr lvl="2"/>
            <a:r>
              <a:rPr lang="en-US" dirty="0"/>
              <a:t>Don’t worry whether it all makes sense the first time you read it – it won’t!  The goal is to be aware of what the main issues are….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program that:</a:t>
            </a:r>
          </a:p>
          <a:p>
            <a:pPr lvl="1"/>
            <a:r>
              <a:rPr lang="en-US" dirty="0"/>
              <a:t>Has a class representing a 3-dimensional point</a:t>
            </a:r>
          </a:p>
          <a:p>
            <a:pPr lvl="1"/>
            <a:r>
              <a:rPr lang="en-US" dirty="0"/>
              <a:t>Has the following methods:</a:t>
            </a:r>
          </a:p>
          <a:p>
            <a:pPr lvl="2"/>
            <a:r>
              <a:rPr lang="en-US" dirty="0"/>
              <a:t>Return the inner product of two 3D points</a:t>
            </a:r>
          </a:p>
          <a:p>
            <a:pPr lvl="2"/>
            <a:r>
              <a:rPr lang="en-US" dirty="0"/>
              <a:t>Return the distance between two 3D points</a:t>
            </a:r>
          </a:p>
          <a:p>
            <a:pPr lvl="2"/>
            <a:r>
              <a:rPr lang="en-US" dirty="0"/>
              <a:t>Accessors and </a:t>
            </a:r>
            <a:r>
              <a:rPr lang="en-US" dirty="0" err="1"/>
              <a:t>mutators</a:t>
            </a:r>
            <a:r>
              <a:rPr lang="en-US" dirty="0"/>
              <a:t> for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dirty="0"/>
              <a:t> coordinates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389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program that:</a:t>
            </a:r>
          </a:p>
          <a:p>
            <a:pPr lvl="1"/>
            <a:r>
              <a:rPr lang="en-US" dirty="0"/>
              <a:t>Has a class representing a 3-dimensional box</a:t>
            </a:r>
          </a:p>
          <a:p>
            <a:pPr lvl="2"/>
            <a:r>
              <a:rPr lang="en-US" dirty="0"/>
              <a:t>Use your Extra Exercise #1 class to store the coordinates of the vertices that define the box</a:t>
            </a:r>
          </a:p>
          <a:p>
            <a:pPr lvl="2"/>
            <a:r>
              <a:rPr lang="en-US" dirty="0"/>
              <a:t>Assume the box has right-angles only and its faces are parallel to the axes, so you only need 2 vertices to define it</a:t>
            </a:r>
          </a:p>
          <a:p>
            <a:pPr lvl="1"/>
            <a:r>
              <a:rPr lang="en-US" dirty="0"/>
              <a:t>Has the following methods:</a:t>
            </a:r>
          </a:p>
          <a:p>
            <a:pPr lvl="2"/>
            <a:r>
              <a:rPr lang="en-US" dirty="0"/>
              <a:t>Test if one box is inside another box</a:t>
            </a:r>
          </a:p>
          <a:p>
            <a:pPr lvl="2"/>
            <a:r>
              <a:rPr lang="en-US" dirty="0"/>
              <a:t>Return the volume of a box</a:t>
            </a:r>
          </a:p>
          <a:p>
            <a:pPr lvl="2"/>
            <a:r>
              <a:rPr lang="en-US" dirty="0"/>
              <a:t>Handles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, and a copy constructor</a:t>
            </a:r>
          </a:p>
          <a:p>
            <a:pPr lvl="2"/>
            <a:r>
              <a:rPr lang="en-US" dirty="0"/>
              <a:t>Uses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in all the right places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3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containing an address</a:t>
            </a:r>
          </a:p>
          <a:p>
            <a:pPr lvl="1"/>
            <a:r>
              <a:rPr lang="en-US" dirty="0"/>
              <a:t>Modifying the pointer </a:t>
            </a:r>
            <a:r>
              <a:rPr lang="en-US" i="1" dirty="0"/>
              <a:t>doesn’t</a:t>
            </a:r>
            <a:r>
              <a:rPr lang="en-US" dirty="0"/>
              <a:t> modify what it points to, but you can access/modify what it points to by </a:t>
            </a:r>
            <a:r>
              <a:rPr lang="en-US" i="1" dirty="0"/>
              <a:t>dereferencing</a:t>
            </a:r>
          </a:p>
          <a:p>
            <a:pPr lvl="1"/>
            <a:r>
              <a:rPr lang="en-US" dirty="0"/>
              <a:t>These work the same in C and C++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4864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&amp;x;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= &amp;y;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12612"/>
              </p:ext>
            </p:extLst>
          </p:nvPr>
        </p:nvGraphicFramePr>
        <p:xfrm>
          <a:off x="658368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474729"/>
              </p:ext>
            </p:extLst>
          </p:nvPr>
        </p:nvGraphicFramePr>
        <p:xfrm>
          <a:off x="658368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057828"/>
              </p:ext>
            </p:extLst>
          </p:nvPr>
        </p:nvGraphicFramePr>
        <p:xfrm>
          <a:off x="658368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274320" y="40233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containing an address</a:t>
            </a:r>
          </a:p>
          <a:p>
            <a:pPr lvl="1"/>
            <a:r>
              <a:rPr lang="en-US" dirty="0"/>
              <a:t>Modifying the pointer </a:t>
            </a:r>
            <a:r>
              <a:rPr lang="en-US" i="1" dirty="0"/>
              <a:t>doesn’t</a:t>
            </a:r>
            <a:r>
              <a:rPr lang="en-US" dirty="0"/>
              <a:t> modify what it points to, but you can access/modify what it points to by </a:t>
            </a:r>
            <a:r>
              <a:rPr lang="en-US" i="1" dirty="0"/>
              <a:t>dereferencing</a:t>
            </a:r>
          </a:p>
          <a:p>
            <a:pPr lvl="1"/>
            <a:r>
              <a:rPr lang="en-US" dirty="0"/>
              <a:t>These work the same in C and C++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4864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&amp;x;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= &amp;y;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8368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8368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29055"/>
              </p:ext>
            </p:extLst>
          </p:nvPr>
        </p:nvGraphicFramePr>
        <p:xfrm>
          <a:off x="658368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0x7fff…a4</a:t>
                      </a:r>
                    </a:p>
                  </a:txBody>
                  <a:tcPr marL="0" marR="0"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274320" y="443484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1" name="Freeform 10"/>
          <p:cNvSpPr/>
          <p:nvPr/>
        </p:nvSpPr>
        <p:spPr bwMode="auto">
          <a:xfrm>
            <a:off x="6217920" y="3851564"/>
            <a:ext cx="1736742" cy="1801091"/>
          </a:xfrm>
          <a:custGeom>
            <a:avLst/>
            <a:gdLst>
              <a:gd name="connsiteX0" fmla="*/ 1717964 w 1736742"/>
              <a:gd name="connsiteY0" fmla="*/ 1801091 h 1801091"/>
              <a:gd name="connsiteX1" fmla="*/ 1729048 w 1736742"/>
              <a:gd name="connsiteY1" fmla="*/ 1645920 h 1801091"/>
              <a:gd name="connsiteX2" fmla="*/ 1507375 w 1736742"/>
              <a:gd name="connsiteY2" fmla="*/ 1390996 h 1801091"/>
              <a:gd name="connsiteX3" fmla="*/ 1485208 w 1736742"/>
              <a:gd name="connsiteY3" fmla="*/ 1385454 h 1801091"/>
              <a:gd name="connsiteX4" fmla="*/ 1285702 w 1736742"/>
              <a:gd name="connsiteY4" fmla="*/ 1390996 h 1801091"/>
              <a:gd name="connsiteX5" fmla="*/ 1246909 w 1736742"/>
              <a:gd name="connsiteY5" fmla="*/ 1396538 h 1801091"/>
              <a:gd name="connsiteX6" fmla="*/ 1075113 w 1736742"/>
              <a:gd name="connsiteY6" fmla="*/ 1402080 h 1801091"/>
              <a:gd name="connsiteX7" fmla="*/ 1025237 w 1736742"/>
              <a:gd name="connsiteY7" fmla="*/ 1407621 h 1801091"/>
              <a:gd name="connsiteX8" fmla="*/ 908858 w 1736742"/>
              <a:gd name="connsiteY8" fmla="*/ 1413163 h 1801091"/>
              <a:gd name="connsiteX9" fmla="*/ 820189 w 1736742"/>
              <a:gd name="connsiteY9" fmla="*/ 1418705 h 1801091"/>
              <a:gd name="connsiteX10" fmla="*/ 332509 w 1736742"/>
              <a:gd name="connsiteY10" fmla="*/ 1407621 h 1801091"/>
              <a:gd name="connsiteX11" fmla="*/ 232757 w 1736742"/>
              <a:gd name="connsiteY11" fmla="*/ 1390996 h 1801091"/>
              <a:gd name="connsiteX12" fmla="*/ 216131 w 1736742"/>
              <a:gd name="connsiteY12" fmla="*/ 1385454 h 1801091"/>
              <a:gd name="connsiteX13" fmla="*/ 171797 w 1736742"/>
              <a:gd name="connsiteY13" fmla="*/ 1374371 h 1801091"/>
              <a:gd name="connsiteX14" fmla="*/ 144088 w 1736742"/>
              <a:gd name="connsiteY14" fmla="*/ 1346661 h 1801091"/>
              <a:gd name="connsiteX15" fmla="*/ 105295 w 1736742"/>
              <a:gd name="connsiteY15" fmla="*/ 1296785 h 1801091"/>
              <a:gd name="connsiteX16" fmla="*/ 88669 w 1736742"/>
              <a:gd name="connsiteY16" fmla="*/ 1257992 h 1801091"/>
              <a:gd name="connsiteX17" fmla="*/ 83128 w 1736742"/>
              <a:gd name="connsiteY17" fmla="*/ 1235825 h 1801091"/>
              <a:gd name="connsiteX18" fmla="*/ 66502 w 1736742"/>
              <a:gd name="connsiteY18" fmla="*/ 1219200 h 1801091"/>
              <a:gd name="connsiteX19" fmla="*/ 60960 w 1736742"/>
              <a:gd name="connsiteY19" fmla="*/ 1202574 h 1801091"/>
              <a:gd name="connsiteX20" fmla="*/ 49877 w 1736742"/>
              <a:gd name="connsiteY20" fmla="*/ 1185949 h 1801091"/>
              <a:gd name="connsiteX21" fmla="*/ 33251 w 1736742"/>
              <a:gd name="connsiteY21" fmla="*/ 1130531 h 1801091"/>
              <a:gd name="connsiteX22" fmla="*/ 22168 w 1736742"/>
              <a:gd name="connsiteY22" fmla="*/ 1097280 h 1801091"/>
              <a:gd name="connsiteX23" fmla="*/ 16626 w 1736742"/>
              <a:gd name="connsiteY23" fmla="*/ 1064029 h 1801091"/>
              <a:gd name="connsiteX24" fmla="*/ 11084 w 1736742"/>
              <a:gd name="connsiteY24" fmla="*/ 1036320 h 1801091"/>
              <a:gd name="connsiteX25" fmla="*/ 5542 w 1736742"/>
              <a:gd name="connsiteY25" fmla="*/ 986443 h 1801091"/>
              <a:gd name="connsiteX26" fmla="*/ 0 w 1736742"/>
              <a:gd name="connsiteY26" fmla="*/ 947651 h 1801091"/>
              <a:gd name="connsiteX27" fmla="*/ 5542 w 1736742"/>
              <a:gd name="connsiteY27" fmla="*/ 532014 h 1801091"/>
              <a:gd name="connsiteX28" fmla="*/ 11084 w 1736742"/>
              <a:gd name="connsiteY28" fmla="*/ 459971 h 1801091"/>
              <a:gd name="connsiteX29" fmla="*/ 5542 w 1736742"/>
              <a:gd name="connsiteY29" fmla="*/ 238298 h 1801091"/>
              <a:gd name="connsiteX30" fmla="*/ 16626 w 1736742"/>
              <a:gd name="connsiteY30" fmla="*/ 160712 h 1801091"/>
              <a:gd name="connsiteX31" fmla="*/ 27709 w 1736742"/>
              <a:gd name="connsiteY31" fmla="*/ 127461 h 1801091"/>
              <a:gd name="connsiteX32" fmla="*/ 33251 w 1736742"/>
              <a:gd name="connsiteY32" fmla="*/ 110836 h 1801091"/>
              <a:gd name="connsiteX33" fmla="*/ 83128 w 1736742"/>
              <a:gd name="connsiteY33" fmla="*/ 66501 h 1801091"/>
              <a:gd name="connsiteX34" fmla="*/ 94211 w 1736742"/>
              <a:gd name="connsiteY34" fmla="*/ 49876 h 1801091"/>
              <a:gd name="connsiteX35" fmla="*/ 110837 w 1736742"/>
              <a:gd name="connsiteY35" fmla="*/ 44334 h 1801091"/>
              <a:gd name="connsiteX36" fmla="*/ 160713 w 1736742"/>
              <a:gd name="connsiteY36" fmla="*/ 22167 h 1801091"/>
              <a:gd name="connsiteX37" fmla="*/ 216131 w 1736742"/>
              <a:gd name="connsiteY37" fmla="*/ 11083 h 1801091"/>
              <a:gd name="connsiteX38" fmla="*/ 315884 w 1736742"/>
              <a:gd name="connsiteY38" fmla="*/ 11083 h 1801091"/>
              <a:gd name="connsiteX39" fmla="*/ 338051 w 1736742"/>
              <a:gd name="connsiteY39" fmla="*/ 0 h 180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736742" h="1801091">
                <a:moveTo>
                  <a:pt x="1717964" y="1801091"/>
                </a:moveTo>
                <a:cubicBezTo>
                  <a:pt x="1721659" y="1749367"/>
                  <a:pt x="1750108" y="1693306"/>
                  <a:pt x="1729048" y="1645920"/>
                </a:cubicBezTo>
                <a:cubicBezTo>
                  <a:pt x="1674831" y="1523931"/>
                  <a:pt x="1621997" y="1419653"/>
                  <a:pt x="1507375" y="1390996"/>
                </a:cubicBezTo>
                <a:lnTo>
                  <a:pt x="1485208" y="1385454"/>
                </a:lnTo>
                <a:lnTo>
                  <a:pt x="1285702" y="1390996"/>
                </a:lnTo>
                <a:cubicBezTo>
                  <a:pt x="1272654" y="1391603"/>
                  <a:pt x="1259953" y="1395851"/>
                  <a:pt x="1246909" y="1396538"/>
                </a:cubicBezTo>
                <a:cubicBezTo>
                  <a:pt x="1189693" y="1399549"/>
                  <a:pt x="1132378" y="1400233"/>
                  <a:pt x="1075113" y="1402080"/>
                </a:cubicBezTo>
                <a:cubicBezTo>
                  <a:pt x="1058488" y="1403927"/>
                  <a:pt x="1041928" y="1406508"/>
                  <a:pt x="1025237" y="1407621"/>
                </a:cubicBezTo>
                <a:cubicBezTo>
                  <a:pt x="986486" y="1410204"/>
                  <a:pt x="947638" y="1411067"/>
                  <a:pt x="908858" y="1413163"/>
                </a:cubicBezTo>
                <a:lnTo>
                  <a:pt x="820189" y="1418705"/>
                </a:lnTo>
                <a:cubicBezTo>
                  <a:pt x="726515" y="1417144"/>
                  <a:pt x="462787" y="1414858"/>
                  <a:pt x="332509" y="1407621"/>
                </a:cubicBezTo>
                <a:cubicBezTo>
                  <a:pt x="311805" y="1406471"/>
                  <a:pt x="249244" y="1396492"/>
                  <a:pt x="232757" y="1390996"/>
                </a:cubicBezTo>
                <a:cubicBezTo>
                  <a:pt x="227215" y="1389149"/>
                  <a:pt x="221767" y="1386991"/>
                  <a:pt x="216131" y="1385454"/>
                </a:cubicBezTo>
                <a:cubicBezTo>
                  <a:pt x="201435" y="1381446"/>
                  <a:pt x="171797" y="1374371"/>
                  <a:pt x="171797" y="1374371"/>
                </a:cubicBezTo>
                <a:cubicBezTo>
                  <a:pt x="141313" y="1354048"/>
                  <a:pt x="167181" y="1374373"/>
                  <a:pt x="144088" y="1346661"/>
                </a:cubicBezTo>
                <a:cubicBezTo>
                  <a:pt x="128147" y="1327531"/>
                  <a:pt x="114636" y="1324805"/>
                  <a:pt x="105295" y="1296785"/>
                </a:cubicBezTo>
                <a:cubicBezTo>
                  <a:pt x="97140" y="1272322"/>
                  <a:pt x="102365" y="1285385"/>
                  <a:pt x="88669" y="1257992"/>
                </a:cubicBezTo>
                <a:cubicBezTo>
                  <a:pt x="86822" y="1250603"/>
                  <a:pt x="86907" y="1242438"/>
                  <a:pt x="83128" y="1235825"/>
                </a:cubicBezTo>
                <a:cubicBezTo>
                  <a:pt x="79240" y="1229020"/>
                  <a:pt x="70849" y="1225721"/>
                  <a:pt x="66502" y="1219200"/>
                </a:cubicBezTo>
                <a:cubicBezTo>
                  <a:pt x="63261" y="1214339"/>
                  <a:pt x="63572" y="1207799"/>
                  <a:pt x="60960" y="1202574"/>
                </a:cubicBezTo>
                <a:cubicBezTo>
                  <a:pt x="57982" y="1196617"/>
                  <a:pt x="52582" y="1192035"/>
                  <a:pt x="49877" y="1185949"/>
                </a:cubicBezTo>
                <a:cubicBezTo>
                  <a:pt x="37821" y="1158822"/>
                  <a:pt x="40690" y="1155330"/>
                  <a:pt x="33251" y="1130531"/>
                </a:cubicBezTo>
                <a:cubicBezTo>
                  <a:pt x="29894" y="1119341"/>
                  <a:pt x="24089" y="1108804"/>
                  <a:pt x="22168" y="1097280"/>
                </a:cubicBezTo>
                <a:cubicBezTo>
                  <a:pt x="20321" y="1086196"/>
                  <a:pt x="18636" y="1075084"/>
                  <a:pt x="16626" y="1064029"/>
                </a:cubicBezTo>
                <a:cubicBezTo>
                  <a:pt x="14941" y="1054762"/>
                  <a:pt x="12416" y="1045645"/>
                  <a:pt x="11084" y="1036320"/>
                </a:cubicBezTo>
                <a:cubicBezTo>
                  <a:pt x="8718" y="1019760"/>
                  <a:pt x="7617" y="1003042"/>
                  <a:pt x="5542" y="986443"/>
                </a:cubicBezTo>
                <a:cubicBezTo>
                  <a:pt x="3922" y="973482"/>
                  <a:pt x="1847" y="960582"/>
                  <a:pt x="0" y="947651"/>
                </a:cubicBezTo>
                <a:cubicBezTo>
                  <a:pt x="1847" y="809105"/>
                  <a:pt x="2394" y="670536"/>
                  <a:pt x="5542" y="532014"/>
                </a:cubicBezTo>
                <a:cubicBezTo>
                  <a:pt x="6089" y="507935"/>
                  <a:pt x="11084" y="484056"/>
                  <a:pt x="11084" y="459971"/>
                </a:cubicBezTo>
                <a:cubicBezTo>
                  <a:pt x="11084" y="386057"/>
                  <a:pt x="7389" y="312189"/>
                  <a:pt x="5542" y="238298"/>
                </a:cubicBezTo>
                <a:cubicBezTo>
                  <a:pt x="9237" y="212436"/>
                  <a:pt x="8365" y="185496"/>
                  <a:pt x="16626" y="160712"/>
                </a:cubicBezTo>
                <a:lnTo>
                  <a:pt x="27709" y="127461"/>
                </a:lnTo>
                <a:cubicBezTo>
                  <a:pt x="29556" y="121919"/>
                  <a:pt x="28391" y="114076"/>
                  <a:pt x="33251" y="110836"/>
                </a:cubicBezTo>
                <a:cubicBezTo>
                  <a:pt x="53240" y="97510"/>
                  <a:pt x="67945" y="89277"/>
                  <a:pt x="83128" y="66501"/>
                </a:cubicBezTo>
                <a:cubicBezTo>
                  <a:pt x="86822" y="60959"/>
                  <a:pt x="89010" y="54037"/>
                  <a:pt x="94211" y="49876"/>
                </a:cubicBezTo>
                <a:cubicBezTo>
                  <a:pt x="98773" y="46227"/>
                  <a:pt x="105612" y="46946"/>
                  <a:pt x="110837" y="44334"/>
                </a:cubicBezTo>
                <a:cubicBezTo>
                  <a:pt x="141794" y="28856"/>
                  <a:pt x="113055" y="31699"/>
                  <a:pt x="160713" y="22167"/>
                </a:cubicBezTo>
                <a:lnTo>
                  <a:pt x="216131" y="11083"/>
                </a:lnTo>
                <a:cubicBezTo>
                  <a:pt x="271999" y="16162"/>
                  <a:pt x="268480" y="20564"/>
                  <a:pt x="315884" y="11083"/>
                </a:cubicBezTo>
                <a:cubicBezTo>
                  <a:pt x="331802" y="7899"/>
                  <a:pt x="329802" y="8247"/>
                  <a:pt x="338051" y="0"/>
                </a:cubicBezTo>
              </a:path>
            </a:pathLst>
          </a:custGeom>
          <a:noFill/>
          <a:ln w="3175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containing an address</a:t>
            </a:r>
          </a:p>
          <a:p>
            <a:pPr lvl="1"/>
            <a:r>
              <a:rPr lang="en-US" dirty="0"/>
              <a:t>Modifying the pointer </a:t>
            </a:r>
            <a:r>
              <a:rPr lang="en-US" i="1" dirty="0"/>
              <a:t>doesn’t</a:t>
            </a:r>
            <a:r>
              <a:rPr lang="en-US" dirty="0"/>
              <a:t> modify what it points to, but you can access/modify what it points to by </a:t>
            </a:r>
            <a:r>
              <a:rPr lang="en-US" i="1" dirty="0"/>
              <a:t>dereferencing</a:t>
            </a:r>
          </a:p>
          <a:p>
            <a:pPr lvl="1"/>
            <a:r>
              <a:rPr lang="en-US" dirty="0"/>
              <a:t>These work the same in C and C++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4864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&amp;x;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= &amp;y;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27162"/>
              </p:ext>
            </p:extLst>
          </p:nvPr>
        </p:nvGraphicFramePr>
        <p:xfrm>
          <a:off x="658368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8368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58368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0x7fff…a4</a:t>
                      </a:r>
                    </a:p>
                  </a:txBody>
                  <a:tcPr marL="0" marR="0"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274320" y="468172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1" name="Freeform 10"/>
          <p:cNvSpPr/>
          <p:nvPr/>
        </p:nvSpPr>
        <p:spPr bwMode="auto">
          <a:xfrm>
            <a:off x="6217920" y="3851564"/>
            <a:ext cx="1736742" cy="1801091"/>
          </a:xfrm>
          <a:custGeom>
            <a:avLst/>
            <a:gdLst>
              <a:gd name="connsiteX0" fmla="*/ 1717964 w 1736742"/>
              <a:gd name="connsiteY0" fmla="*/ 1801091 h 1801091"/>
              <a:gd name="connsiteX1" fmla="*/ 1729048 w 1736742"/>
              <a:gd name="connsiteY1" fmla="*/ 1645920 h 1801091"/>
              <a:gd name="connsiteX2" fmla="*/ 1507375 w 1736742"/>
              <a:gd name="connsiteY2" fmla="*/ 1390996 h 1801091"/>
              <a:gd name="connsiteX3" fmla="*/ 1485208 w 1736742"/>
              <a:gd name="connsiteY3" fmla="*/ 1385454 h 1801091"/>
              <a:gd name="connsiteX4" fmla="*/ 1285702 w 1736742"/>
              <a:gd name="connsiteY4" fmla="*/ 1390996 h 1801091"/>
              <a:gd name="connsiteX5" fmla="*/ 1246909 w 1736742"/>
              <a:gd name="connsiteY5" fmla="*/ 1396538 h 1801091"/>
              <a:gd name="connsiteX6" fmla="*/ 1075113 w 1736742"/>
              <a:gd name="connsiteY6" fmla="*/ 1402080 h 1801091"/>
              <a:gd name="connsiteX7" fmla="*/ 1025237 w 1736742"/>
              <a:gd name="connsiteY7" fmla="*/ 1407621 h 1801091"/>
              <a:gd name="connsiteX8" fmla="*/ 908858 w 1736742"/>
              <a:gd name="connsiteY8" fmla="*/ 1413163 h 1801091"/>
              <a:gd name="connsiteX9" fmla="*/ 820189 w 1736742"/>
              <a:gd name="connsiteY9" fmla="*/ 1418705 h 1801091"/>
              <a:gd name="connsiteX10" fmla="*/ 332509 w 1736742"/>
              <a:gd name="connsiteY10" fmla="*/ 1407621 h 1801091"/>
              <a:gd name="connsiteX11" fmla="*/ 232757 w 1736742"/>
              <a:gd name="connsiteY11" fmla="*/ 1390996 h 1801091"/>
              <a:gd name="connsiteX12" fmla="*/ 216131 w 1736742"/>
              <a:gd name="connsiteY12" fmla="*/ 1385454 h 1801091"/>
              <a:gd name="connsiteX13" fmla="*/ 171797 w 1736742"/>
              <a:gd name="connsiteY13" fmla="*/ 1374371 h 1801091"/>
              <a:gd name="connsiteX14" fmla="*/ 144088 w 1736742"/>
              <a:gd name="connsiteY14" fmla="*/ 1346661 h 1801091"/>
              <a:gd name="connsiteX15" fmla="*/ 105295 w 1736742"/>
              <a:gd name="connsiteY15" fmla="*/ 1296785 h 1801091"/>
              <a:gd name="connsiteX16" fmla="*/ 88669 w 1736742"/>
              <a:gd name="connsiteY16" fmla="*/ 1257992 h 1801091"/>
              <a:gd name="connsiteX17" fmla="*/ 83128 w 1736742"/>
              <a:gd name="connsiteY17" fmla="*/ 1235825 h 1801091"/>
              <a:gd name="connsiteX18" fmla="*/ 66502 w 1736742"/>
              <a:gd name="connsiteY18" fmla="*/ 1219200 h 1801091"/>
              <a:gd name="connsiteX19" fmla="*/ 60960 w 1736742"/>
              <a:gd name="connsiteY19" fmla="*/ 1202574 h 1801091"/>
              <a:gd name="connsiteX20" fmla="*/ 49877 w 1736742"/>
              <a:gd name="connsiteY20" fmla="*/ 1185949 h 1801091"/>
              <a:gd name="connsiteX21" fmla="*/ 33251 w 1736742"/>
              <a:gd name="connsiteY21" fmla="*/ 1130531 h 1801091"/>
              <a:gd name="connsiteX22" fmla="*/ 22168 w 1736742"/>
              <a:gd name="connsiteY22" fmla="*/ 1097280 h 1801091"/>
              <a:gd name="connsiteX23" fmla="*/ 16626 w 1736742"/>
              <a:gd name="connsiteY23" fmla="*/ 1064029 h 1801091"/>
              <a:gd name="connsiteX24" fmla="*/ 11084 w 1736742"/>
              <a:gd name="connsiteY24" fmla="*/ 1036320 h 1801091"/>
              <a:gd name="connsiteX25" fmla="*/ 5542 w 1736742"/>
              <a:gd name="connsiteY25" fmla="*/ 986443 h 1801091"/>
              <a:gd name="connsiteX26" fmla="*/ 0 w 1736742"/>
              <a:gd name="connsiteY26" fmla="*/ 947651 h 1801091"/>
              <a:gd name="connsiteX27" fmla="*/ 5542 w 1736742"/>
              <a:gd name="connsiteY27" fmla="*/ 532014 h 1801091"/>
              <a:gd name="connsiteX28" fmla="*/ 11084 w 1736742"/>
              <a:gd name="connsiteY28" fmla="*/ 459971 h 1801091"/>
              <a:gd name="connsiteX29" fmla="*/ 5542 w 1736742"/>
              <a:gd name="connsiteY29" fmla="*/ 238298 h 1801091"/>
              <a:gd name="connsiteX30" fmla="*/ 16626 w 1736742"/>
              <a:gd name="connsiteY30" fmla="*/ 160712 h 1801091"/>
              <a:gd name="connsiteX31" fmla="*/ 27709 w 1736742"/>
              <a:gd name="connsiteY31" fmla="*/ 127461 h 1801091"/>
              <a:gd name="connsiteX32" fmla="*/ 33251 w 1736742"/>
              <a:gd name="connsiteY32" fmla="*/ 110836 h 1801091"/>
              <a:gd name="connsiteX33" fmla="*/ 83128 w 1736742"/>
              <a:gd name="connsiteY33" fmla="*/ 66501 h 1801091"/>
              <a:gd name="connsiteX34" fmla="*/ 94211 w 1736742"/>
              <a:gd name="connsiteY34" fmla="*/ 49876 h 1801091"/>
              <a:gd name="connsiteX35" fmla="*/ 110837 w 1736742"/>
              <a:gd name="connsiteY35" fmla="*/ 44334 h 1801091"/>
              <a:gd name="connsiteX36" fmla="*/ 160713 w 1736742"/>
              <a:gd name="connsiteY36" fmla="*/ 22167 h 1801091"/>
              <a:gd name="connsiteX37" fmla="*/ 216131 w 1736742"/>
              <a:gd name="connsiteY37" fmla="*/ 11083 h 1801091"/>
              <a:gd name="connsiteX38" fmla="*/ 315884 w 1736742"/>
              <a:gd name="connsiteY38" fmla="*/ 11083 h 1801091"/>
              <a:gd name="connsiteX39" fmla="*/ 338051 w 1736742"/>
              <a:gd name="connsiteY39" fmla="*/ 0 h 180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736742" h="1801091">
                <a:moveTo>
                  <a:pt x="1717964" y="1801091"/>
                </a:moveTo>
                <a:cubicBezTo>
                  <a:pt x="1721659" y="1749367"/>
                  <a:pt x="1750108" y="1693306"/>
                  <a:pt x="1729048" y="1645920"/>
                </a:cubicBezTo>
                <a:cubicBezTo>
                  <a:pt x="1674831" y="1523931"/>
                  <a:pt x="1621997" y="1419653"/>
                  <a:pt x="1507375" y="1390996"/>
                </a:cubicBezTo>
                <a:lnTo>
                  <a:pt x="1485208" y="1385454"/>
                </a:lnTo>
                <a:lnTo>
                  <a:pt x="1285702" y="1390996"/>
                </a:lnTo>
                <a:cubicBezTo>
                  <a:pt x="1272654" y="1391603"/>
                  <a:pt x="1259953" y="1395851"/>
                  <a:pt x="1246909" y="1396538"/>
                </a:cubicBezTo>
                <a:cubicBezTo>
                  <a:pt x="1189693" y="1399549"/>
                  <a:pt x="1132378" y="1400233"/>
                  <a:pt x="1075113" y="1402080"/>
                </a:cubicBezTo>
                <a:cubicBezTo>
                  <a:pt x="1058488" y="1403927"/>
                  <a:pt x="1041928" y="1406508"/>
                  <a:pt x="1025237" y="1407621"/>
                </a:cubicBezTo>
                <a:cubicBezTo>
                  <a:pt x="986486" y="1410204"/>
                  <a:pt x="947638" y="1411067"/>
                  <a:pt x="908858" y="1413163"/>
                </a:cubicBezTo>
                <a:lnTo>
                  <a:pt x="820189" y="1418705"/>
                </a:lnTo>
                <a:cubicBezTo>
                  <a:pt x="726515" y="1417144"/>
                  <a:pt x="462787" y="1414858"/>
                  <a:pt x="332509" y="1407621"/>
                </a:cubicBezTo>
                <a:cubicBezTo>
                  <a:pt x="311805" y="1406471"/>
                  <a:pt x="249244" y="1396492"/>
                  <a:pt x="232757" y="1390996"/>
                </a:cubicBezTo>
                <a:cubicBezTo>
                  <a:pt x="227215" y="1389149"/>
                  <a:pt x="221767" y="1386991"/>
                  <a:pt x="216131" y="1385454"/>
                </a:cubicBezTo>
                <a:cubicBezTo>
                  <a:pt x="201435" y="1381446"/>
                  <a:pt x="171797" y="1374371"/>
                  <a:pt x="171797" y="1374371"/>
                </a:cubicBezTo>
                <a:cubicBezTo>
                  <a:pt x="141313" y="1354048"/>
                  <a:pt x="167181" y="1374373"/>
                  <a:pt x="144088" y="1346661"/>
                </a:cubicBezTo>
                <a:cubicBezTo>
                  <a:pt x="128147" y="1327531"/>
                  <a:pt x="114636" y="1324805"/>
                  <a:pt x="105295" y="1296785"/>
                </a:cubicBezTo>
                <a:cubicBezTo>
                  <a:pt x="97140" y="1272322"/>
                  <a:pt x="102365" y="1285385"/>
                  <a:pt x="88669" y="1257992"/>
                </a:cubicBezTo>
                <a:cubicBezTo>
                  <a:pt x="86822" y="1250603"/>
                  <a:pt x="86907" y="1242438"/>
                  <a:pt x="83128" y="1235825"/>
                </a:cubicBezTo>
                <a:cubicBezTo>
                  <a:pt x="79240" y="1229020"/>
                  <a:pt x="70849" y="1225721"/>
                  <a:pt x="66502" y="1219200"/>
                </a:cubicBezTo>
                <a:cubicBezTo>
                  <a:pt x="63261" y="1214339"/>
                  <a:pt x="63572" y="1207799"/>
                  <a:pt x="60960" y="1202574"/>
                </a:cubicBezTo>
                <a:cubicBezTo>
                  <a:pt x="57982" y="1196617"/>
                  <a:pt x="52582" y="1192035"/>
                  <a:pt x="49877" y="1185949"/>
                </a:cubicBezTo>
                <a:cubicBezTo>
                  <a:pt x="37821" y="1158822"/>
                  <a:pt x="40690" y="1155330"/>
                  <a:pt x="33251" y="1130531"/>
                </a:cubicBezTo>
                <a:cubicBezTo>
                  <a:pt x="29894" y="1119341"/>
                  <a:pt x="24089" y="1108804"/>
                  <a:pt x="22168" y="1097280"/>
                </a:cubicBezTo>
                <a:cubicBezTo>
                  <a:pt x="20321" y="1086196"/>
                  <a:pt x="18636" y="1075084"/>
                  <a:pt x="16626" y="1064029"/>
                </a:cubicBezTo>
                <a:cubicBezTo>
                  <a:pt x="14941" y="1054762"/>
                  <a:pt x="12416" y="1045645"/>
                  <a:pt x="11084" y="1036320"/>
                </a:cubicBezTo>
                <a:cubicBezTo>
                  <a:pt x="8718" y="1019760"/>
                  <a:pt x="7617" y="1003042"/>
                  <a:pt x="5542" y="986443"/>
                </a:cubicBezTo>
                <a:cubicBezTo>
                  <a:pt x="3922" y="973482"/>
                  <a:pt x="1847" y="960582"/>
                  <a:pt x="0" y="947651"/>
                </a:cubicBezTo>
                <a:cubicBezTo>
                  <a:pt x="1847" y="809105"/>
                  <a:pt x="2394" y="670536"/>
                  <a:pt x="5542" y="532014"/>
                </a:cubicBezTo>
                <a:cubicBezTo>
                  <a:pt x="6089" y="507935"/>
                  <a:pt x="11084" y="484056"/>
                  <a:pt x="11084" y="459971"/>
                </a:cubicBezTo>
                <a:cubicBezTo>
                  <a:pt x="11084" y="386057"/>
                  <a:pt x="7389" y="312189"/>
                  <a:pt x="5542" y="238298"/>
                </a:cubicBezTo>
                <a:cubicBezTo>
                  <a:pt x="9237" y="212436"/>
                  <a:pt x="8365" y="185496"/>
                  <a:pt x="16626" y="160712"/>
                </a:cubicBezTo>
                <a:lnTo>
                  <a:pt x="27709" y="127461"/>
                </a:lnTo>
                <a:cubicBezTo>
                  <a:pt x="29556" y="121919"/>
                  <a:pt x="28391" y="114076"/>
                  <a:pt x="33251" y="110836"/>
                </a:cubicBezTo>
                <a:cubicBezTo>
                  <a:pt x="53240" y="97510"/>
                  <a:pt x="67945" y="89277"/>
                  <a:pt x="83128" y="66501"/>
                </a:cubicBezTo>
                <a:cubicBezTo>
                  <a:pt x="86822" y="60959"/>
                  <a:pt x="89010" y="54037"/>
                  <a:pt x="94211" y="49876"/>
                </a:cubicBezTo>
                <a:cubicBezTo>
                  <a:pt x="98773" y="46227"/>
                  <a:pt x="105612" y="46946"/>
                  <a:pt x="110837" y="44334"/>
                </a:cubicBezTo>
                <a:cubicBezTo>
                  <a:pt x="141794" y="28856"/>
                  <a:pt x="113055" y="31699"/>
                  <a:pt x="160713" y="22167"/>
                </a:cubicBezTo>
                <a:lnTo>
                  <a:pt x="216131" y="11083"/>
                </a:lnTo>
                <a:cubicBezTo>
                  <a:pt x="271999" y="16162"/>
                  <a:pt x="268480" y="20564"/>
                  <a:pt x="315884" y="11083"/>
                </a:cubicBezTo>
                <a:cubicBezTo>
                  <a:pt x="331802" y="7899"/>
                  <a:pt x="329802" y="8247"/>
                  <a:pt x="338051" y="0"/>
                </a:cubicBezTo>
              </a:path>
            </a:pathLst>
          </a:custGeom>
          <a:noFill/>
          <a:ln w="3175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8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containing an address</a:t>
            </a:r>
          </a:p>
          <a:p>
            <a:pPr lvl="1"/>
            <a:r>
              <a:rPr lang="en-US" dirty="0"/>
              <a:t>Modifying the pointer </a:t>
            </a:r>
            <a:r>
              <a:rPr lang="en-US" i="1" dirty="0"/>
              <a:t>doesn’t</a:t>
            </a:r>
            <a:r>
              <a:rPr lang="en-US" dirty="0"/>
              <a:t> modify what it points to, but you can access/modify what it points to by </a:t>
            </a:r>
            <a:r>
              <a:rPr lang="en-US" i="1" dirty="0"/>
              <a:t>dereferencing</a:t>
            </a:r>
          </a:p>
          <a:p>
            <a:pPr lvl="1"/>
            <a:r>
              <a:rPr lang="en-US" dirty="0"/>
              <a:t>These work the same in C and C++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4864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&amp;x;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(and *z) to 7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= &amp;y;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10001"/>
              </p:ext>
            </p:extLst>
          </p:nvPr>
        </p:nvGraphicFramePr>
        <p:xfrm>
          <a:off x="658368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8368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58368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0x7fff…a4</a:t>
                      </a:r>
                    </a:p>
                  </a:txBody>
                  <a:tcPr marL="0" marR="0"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274320" y="509320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1" name="Freeform 10"/>
          <p:cNvSpPr/>
          <p:nvPr/>
        </p:nvSpPr>
        <p:spPr bwMode="auto">
          <a:xfrm>
            <a:off x="6217920" y="3851564"/>
            <a:ext cx="1736742" cy="1801091"/>
          </a:xfrm>
          <a:custGeom>
            <a:avLst/>
            <a:gdLst>
              <a:gd name="connsiteX0" fmla="*/ 1717964 w 1736742"/>
              <a:gd name="connsiteY0" fmla="*/ 1801091 h 1801091"/>
              <a:gd name="connsiteX1" fmla="*/ 1729048 w 1736742"/>
              <a:gd name="connsiteY1" fmla="*/ 1645920 h 1801091"/>
              <a:gd name="connsiteX2" fmla="*/ 1507375 w 1736742"/>
              <a:gd name="connsiteY2" fmla="*/ 1390996 h 1801091"/>
              <a:gd name="connsiteX3" fmla="*/ 1485208 w 1736742"/>
              <a:gd name="connsiteY3" fmla="*/ 1385454 h 1801091"/>
              <a:gd name="connsiteX4" fmla="*/ 1285702 w 1736742"/>
              <a:gd name="connsiteY4" fmla="*/ 1390996 h 1801091"/>
              <a:gd name="connsiteX5" fmla="*/ 1246909 w 1736742"/>
              <a:gd name="connsiteY5" fmla="*/ 1396538 h 1801091"/>
              <a:gd name="connsiteX6" fmla="*/ 1075113 w 1736742"/>
              <a:gd name="connsiteY6" fmla="*/ 1402080 h 1801091"/>
              <a:gd name="connsiteX7" fmla="*/ 1025237 w 1736742"/>
              <a:gd name="connsiteY7" fmla="*/ 1407621 h 1801091"/>
              <a:gd name="connsiteX8" fmla="*/ 908858 w 1736742"/>
              <a:gd name="connsiteY8" fmla="*/ 1413163 h 1801091"/>
              <a:gd name="connsiteX9" fmla="*/ 820189 w 1736742"/>
              <a:gd name="connsiteY9" fmla="*/ 1418705 h 1801091"/>
              <a:gd name="connsiteX10" fmla="*/ 332509 w 1736742"/>
              <a:gd name="connsiteY10" fmla="*/ 1407621 h 1801091"/>
              <a:gd name="connsiteX11" fmla="*/ 232757 w 1736742"/>
              <a:gd name="connsiteY11" fmla="*/ 1390996 h 1801091"/>
              <a:gd name="connsiteX12" fmla="*/ 216131 w 1736742"/>
              <a:gd name="connsiteY12" fmla="*/ 1385454 h 1801091"/>
              <a:gd name="connsiteX13" fmla="*/ 171797 w 1736742"/>
              <a:gd name="connsiteY13" fmla="*/ 1374371 h 1801091"/>
              <a:gd name="connsiteX14" fmla="*/ 144088 w 1736742"/>
              <a:gd name="connsiteY14" fmla="*/ 1346661 h 1801091"/>
              <a:gd name="connsiteX15" fmla="*/ 105295 w 1736742"/>
              <a:gd name="connsiteY15" fmla="*/ 1296785 h 1801091"/>
              <a:gd name="connsiteX16" fmla="*/ 88669 w 1736742"/>
              <a:gd name="connsiteY16" fmla="*/ 1257992 h 1801091"/>
              <a:gd name="connsiteX17" fmla="*/ 83128 w 1736742"/>
              <a:gd name="connsiteY17" fmla="*/ 1235825 h 1801091"/>
              <a:gd name="connsiteX18" fmla="*/ 66502 w 1736742"/>
              <a:gd name="connsiteY18" fmla="*/ 1219200 h 1801091"/>
              <a:gd name="connsiteX19" fmla="*/ 60960 w 1736742"/>
              <a:gd name="connsiteY19" fmla="*/ 1202574 h 1801091"/>
              <a:gd name="connsiteX20" fmla="*/ 49877 w 1736742"/>
              <a:gd name="connsiteY20" fmla="*/ 1185949 h 1801091"/>
              <a:gd name="connsiteX21" fmla="*/ 33251 w 1736742"/>
              <a:gd name="connsiteY21" fmla="*/ 1130531 h 1801091"/>
              <a:gd name="connsiteX22" fmla="*/ 22168 w 1736742"/>
              <a:gd name="connsiteY22" fmla="*/ 1097280 h 1801091"/>
              <a:gd name="connsiteX23" fmla="*/ 16626 w 1736742"/>
              <a:gd name="connsiteY23" fmla="*/ 1064029 h 1801091"/>
              <a:gd name="connsiteX24" fmla="*/ 11084 w 1736742"/>
              <a:gd name="connsiteY24" fmla="*/ 1036320 h 1801091"/>
              <a:gd name="connsiteX25" fmla="*/ 5542 w 1736742"/>
              <a:gd name="connsiteY25" fmla="*/ 986443 h 1801091"/>
              <a:gd name="connsiteX26" fmla="*/ 0 w 1736742"/>
              <a:gd name="connsiteY26" fmla="*/ 947651 h 1801091"/>
              <a:gd name="connsiteX27" fmla="*/ 5542 w 1736742"/>
              <a:gd name="connsiteY27" fmla="*/ 532014 h 1801091"/>
              <a:gd name="connsiteX28" fmla="*/ 11084 w 1736742"/>
              <a:gd name="connsiteY28" fmla="*/ 459971 h 1801091"/>
              <a:gd name="connsiteX29" fmla="*/ 5542 w 1736742"/>
              <a:gd name="connsiteY29" fmla="*/ 238298 h 1801091"/>
              <a:gd name="connsiteX30" fmla="*/ 16626 w 1736742"/>
              <a:gd name="connsiteY30" fmla="*/ 160712 h 1801091"/>
              <a:gd name="connsiteX31" fmla="*/ 27709 w 1736742"/>
              <a:gd name="connsiteY31" fmla="*/ 127461 h 1801091"/>
              <a:gd name="connsiteX32" fmla="*/ 33251 w 1736742"/>
              <a:gd name="connsiteY32" fmla="*/ 110836 h 1801091"/>
              <a:gd name="connsiteX33" fmla="*/ 83128 w 1736742"/>
              <a:gd name="connsiteY33" fmla="*/ 66501 h 1801091"/>
              <a:gd name="connsiteX34" fmla="*/ 94211 w 1736742"/>
              <a:gd name="connsiteY34" fmla="*/ 49876 h 1801091"/>
              <a:gd name="connsiteX35" fmla="*/ 110837 w 1736742"/>
              <a:gd name="connsiteY35" fmla="*/ 44334 h 1801091"/>
              <a:gd name="connsiteX36" fmla="*/ 160713 w 1736742"/>
              <a:gd name="connsiteY36" fmla="*/ 22167 h 1801091"/>
              <a:gd name="connsiteX37" fmla="*/ 216131 w 1736742"/>
              <a:gd name="connsiteY37" fmla="*/ 11083 h 1801091"/>
              <a:gd name="connsiteX38" fmla="*/ 315884 w 1736742"/>
              <a:gd name="connsiteY38" fmla="*/ 11083 h 1801091"/>
              <a:gd name="connsiteX39" fmla="*/ 338051 w 1736742"/>
              <a:gd name="connsiteY39" fmla="*/ 0 h 180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736742" h="1801091">
                <a:moveTo>
                  <a:pt x="1717964" y="1801091"/>
                </a:moveTo>
                <a:cubicBezTo>
                  <a:pt x="1721659" y="1749367"/>
                  <a:pt x="1750108" y="1693306"/>
                  <a:pt x="1729048" y="1645920"/>
                </a:cubicBezTo>
                <a:cubicBezTo>
                  <a:pt x="1674831" y="1523931"/>
                  <a:pt x="1621997" y="1419653"/>
                  <a:pt x="1507375" y="1390996"/>
                </a:cubicBezTo>
                <a:lnTo>
                  <a:pt x="1485208" y="1385454"/>
                </a:lnTo>
                <a:lnTo>
                  <a:pt x="1285702" y="1390996"/>
                </a:lnTo>
                <a:cubicBezTo>
                  <a:pt x="1272654" y="1391603"/>
                  <a:pt x="1259953" y="1395851"/>
                  <a:pt x="1246909" y="1396538"/>
                </a:cubicBezTo>
                <a:cubicBezTo>
                  <a:pt x="1189693" y="1399549"/>
                  <a:pt x="1132378" y="1400233"/>
                  <a:pt x="1075113" y="1402080"/>
                </a:cubicBezTo>
                <a:cubicBezTo>
                  <a:pt x="1058488" y="1403927"/>
                  <a:pt x="1041928" y="1406508"/>
                  <a:pt x="1025237" y="1407621"/>
                </a:cubicBezTo>
                <a:cubicBezTo>
                  <a:pt x="986486" y="1410204"/>
                  <a:pt x="947638" y="1411067"/>
                  <a:pt x="908858" y="1413163"/>
                </a:cubicBezTo>
                <a:lnTo>
                  <a:pt x="820189" y="1418705"/>
                </a:lnTo>
                <a:cubicBezTo>
                  <a:pt x="726515" y="1417144"/>
                  <a:pt x="462787" y="1414858"/>
                  <a:pt x="332509" y="1407621"/>
                </a:cubicBezTo>
                <a:cubicBezTo>
                  <a:pt x="311805" y="1406471"/>
                  <a:pt x="249244" y="1396492"/>
                  <a:pt x="232757" y="1390996"/>
                </a:cubicBezTo>
                <a:cubicBezTo>
                  <a:pt x="227215" y="1389149"/>
                  <a:pt x="221767" y="1386991"/>
                  <a:pt x="216131" y="1385454"/>
                </a:cubicBezTo>
                <a:cubicBezTo>
                  <a:pt x="201435" y="1381446"/>
                  <a:pt x="171797" y="1374371"/>
                  <a:pt x="171797" y="1374371"/>
                </a:cubicBezTo>
                <a:cubicBezTo>
                  <a:pt x="141313" y="1354048"/>
                  <a:pt x="167181" y="1374373"/>
                  <a:pt x="144088" y="1346661"/>
                </a:cubicBezTo>
                <a:cubicBezTo>
                  <a:pt x="128147" y="1327531"/>
                  <a:pt x="114636" y="1324805"/>
                  <a:pt x="105295" y="1296785"/>
                </a:cubicBezTo>
                <a:cubicBezTo>
                  <a:pt x="97140" y="1272322"/>
                  <a:pt x="102365" y="1285385"/>
                  <a:pt x="88669" y="1257992"/>
                </a:cubicBezTo>
                <a:cubicBezTo>
                  <a:pt x="86822" y="1250603"/>
                  <a:pt x="86907" y="1242438"/>
                  <a:pt x="83128" y="1235825"/>
                </a:cubicBezTo>
                <a:cubicBezTo>
                  <a:pt x="79240" y="1229020"/>
                  <a:pt x="70849" y="1225721"/>
                  <a:pt x="66502" y="1219200"/>
                </a:cubicBezTo>
                <a:cubicBezTo>
                  <a:pt x="63261" y="1214339"/>
                  <a:pt x="63572" y="1207799"/>
                  <a:pt x="60960" y="1202574"/>
                </a:cubicBezTo>
                <a:cubicBezTo>
                  <a:pt x="57982" y="1196617"/>
                  <a:pt x="52582" y="1192035"/>
                  <a:pt x="49877" y="1185949"/>
                </a:cubicBezTo>
                <a:cubicBezTo>
                  <a:pt x="37821" y="1158822"/>
                  <a:pt x="40690" y="1155330"/>
                  <a:pt x="33251" y="1130531"/>
                </a:cubicBezTo>
                <a:cubicBezTo>
                  <a:pt x="29894" y="1119341"/>
                  <a:pt x="24089" y="1108804"/>
                  <a:pt x="22168" y="1097280"/>
                </a:cubicBezTo>
                <a:cubicBezTo>
                  <a:pt x="20321" y="1086196"/>
                  <a:pt x="18636" y="1075084"/>
                  <a:pt x="16626" y="1064029"/>
                </a:cubicBezTo>
                <a:cubicBezTo>
                  <a:pt x="14941" y="1054762"/>
                  <a:pt x="12416" y="1045645"/>
                  <a:pt x="11084" y="1036320"/>
                </a:cubicBezTo>
                <a:cubicBezTo>
                  <a:pt x="8718" y="1019760"/>
                  <a:pt x="7617" y="1003042"/>
                  <a:pt x="5542" y="986443"/>
                </a:cubicBezTo>
                <a:cubicBezTo>
                  <a:pt x="3922" y="973482"/>
                  <a:pt x="1847" y="960582"/>
                  <a:pt x="0" y="947651"/>
                </a:cubicBezTo>
                <a:cubicBezTo>
                  <a:pt x="1847" y="809105"/>
                  <a:pt x="2394" y="670536"/>
                  <a:pt x="5542" y="532014"/>
                </a:cubicBezTo>
                <a:cubicBezTo>
                  <a:pt x="6089" y="507935"/>
                  <a:pt x="11084" y="484056"/>
                  <a:pt x="11084" y="459971"/>
                </a:cubicBezTo>
                <a:cubicBezTo>
                  <a:pt x="11084" y="386057"/>
                  <a:pt x="7389" y="312189"/>
                  <a:pt x="5542" y="238298"/>
                </a:cubicBezTo>
                <a:cubicBezTo>
                  <a:pt x="9237" y="212436"/>
                  <a:pt x="8365" y="185496"/>
                  <a:pt x="16626" y="160712"/>
                </a:cubicBezTo>
                <a:lnTo>
                  <a:pt x="27709" y="127461"/>
                </a:lnTo>
                <a:cubicBezTo>
                  <a:pt x="29556" y="121919"/>
                  <a:pt x="28391" y="114076"/>
                  <a:pt x="33251" y="110836"/>
                </a:cubicBezTo>
                <a:cubicBezTo>
                  <a:pt x="53240" y="97510"/>
                  <a:pt x="67945" y="89277"/>
                  <a:pt x="83128" y="66501"/>
                </a:cubicBezTo>
                <a:cubicBezTo>
                  <a:pt x="86822" y="60959"/>
                  <a:pt x="89010" y="54037"/>
                  <a:pt x="94211" y="49876"/>
                </a:cubicBezTo>
                <a:cubicBezTo>
                  <a:pt x="98773" y="46227"/>
                  <a:pt x="105612" y="46946"/>
                  <a:pt x="110837" y="44334"/>
                </a:cubicBezTo>
                <a:cubicBezTo>
                  <a:pt x="141794" y="28856"/>
                  <a:pt x="113055" y="31699"/>
                  <a:pt x="160713" y="22167"/>
                </a:cubicBezTo>
                <a:lnTo>
                  <a:pt x="216131" y="11083"/>
                </a:lnTo>
                <a:cubicBezTo>
                  <a:pt x="271999" y="16162"/>
                  <a:pt x="268480" y="20564"/>
                  <a:pt x="315884" y="11083"/>
                </a:cubicBezTo>
                <a:cubicBezTo>
                  <a:pt x="331802" y="7899"/>
                  <a:pt x="329802" y="8247"/>
                  <a:pt x="338051" y="0"/>
                </a:cubicBezTo>
              </a:path>
            </a:pathLst>
          </a:custGeom>
          <a:noFill/>
          <a:ln w="3175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5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containing an address</a:t>
            </a:r>
          </a:p>
          <a:p>
            <a:pPr lvl="1"/>
            <a:r>
              <a:rPr lang="en-US" dirty="0"/>
              <a:t>Modifying the pointer </a:t>
            </a:r>
            <a:r>
              <a:rPr lang="en-US" i="1" dirty="0"/>
              <a:t>doesn’t</a:t>
            </a:r>
            <a:r>
              <a:rPr lang="en-US" dirty="0"/>
              <a:t> modify what it points to, but you can access/modify what it points to by </a:t>
            </a:r>
            <a:r>
              <a:rPr lang="en-US" i="1" dirty="0"/>
              <a:t>dereferencing</a:t>
            </a:r>
          </a:p>
          <a:p>
            <a:pPr lvl="1"/>
            <a:r>
              <a:rPr lang="en-US" dirty="0"/>
              <a:t>These work the same in C and C++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4864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&amp;x;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(and *z) to 7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= &amp;y;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to the address of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637863"/>
              </p:ext>
            </p:extLst>
          </p:nvPr>
        </p:nvGraphicFramePr>
        <p:xfrm>
          <a:off x="658368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8368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3472"/>
              </p:ext>
            </p:extLst>
          </p:nvPr>
        </p:nvGraphicFramePr>
        <p:xfrm>
          <a:off x="658368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0x7fff…a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274320" y="533095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3" name="Freeform 12"/>
          <p:cNvSpPr/>
          <p:nvPr/>
        </p:nvSpPr>
        <p:spPr bwMode="auto">
          <a:xfrm>
            <a:off x="6201295" y="4738255"/>
            <a:ext cx="1740130" cy="914400"/>
          </a:xfrm>
          <a:custGeom>
            <a:avLst/>
            <a:gdLst>
              <a:gd name="connsiteX0" fmla="*/ 1740130 w 1740130"/>
              <a:gd name="connsiteY0" fmla="*/ 914400 h 914400"/>
              <a:gd name="connsiteX1" fmla="*/ 1729047 w 1740130"/>
              <a:gd name="connsiteY1" fmla="*/ 753687 h 914400"/>
              <a:gd name="connsiteX2" fmla="*/ 1706880 w 1740130"/>
              <a:gd name="connsiteY2" fmla="*/ 720436 h 914400"/>
              <a:gd name="connsiteX3" fmla="*/ 1695796 w 1740130"/>
              <a:gd name="connsiteY3" fmla="*/ 703810 h 914400"/>
              <a:gd name="connsiteX4" fmla="*/ 1684712 w 1740130"/>
              <a:gd name="connsiteY4" fmla="*/ 665018 h 914400"/>
              <a:gd name="connsiteX5" fmla="*/ 1673629 w 1740130"/>
              <a:gd name="connsiteY5" fmla="*/ 648392 h 914400"/>
              <a:gd name="connsiteX6" fmla="*/ 1668087 w 1740130"/>
              <a:gd name="connsiteY6" fmla="*/ 631767 h 914400"/>
              <a:gd name="connsiteX7" fmla="*/ 1645920 w 1740130"/>
              <a:gd name="connsiteY7" fmla="*/ 598516 h 914400"/>
              <a:gd name="connsiteX8" fmla="*/ 1634836 w 1740130"/>
              <a:gd name="connsiteY8" fmla="*/ 581890 h 914400"/>
              <a:gd name="connsiteX9" fmla="*/ 1618210 w 1740130"/>
              <a:gd name="connsiteY9" fmla="*/ 570807 h 914400"/>
              <a:gd name="connsiteX10" fmla="*/ 1590501 w 1740130"/>
              <a:gd name="connsiteY10" fmla="*/ 548640 h 914400"/>
              <a:gd name="connsiteX11" fmla="*/ 1524000 w 1740130"/>
              <a:gd name="connsiteY11" fmla="*/ 515389 h 914400"/>
              <a:gd name="connsiteX12" fmla="*/ 1507374 w 1740130"/>
              <a:gd name="connsiteY12" fmla="*/ 509847 h 914400"/>
              <a:gd name="connsiteX13" fmla="*/ 1463040 w 1740130"/>
              <a:gd name="connsiteY13" fmla="*/ 498763 h 914400"/>
              <a:gd name="connsiteX14" fmla="*/ 1285701 w 1740130"/>
              <a:gd name="connsiteY14" fmla="*/ 504305 h 914400"/>
              <a:gd name="connsiteX15" fmla="*/ 1185949 w 1740130"/>
              <a:gd name="connsiteY15" fmla="*/ 520930 h 914400"/>
              <a:gd name="connsiteX16" fmla="*/ 1152698 w 1740130"/>
              <a:gd name="connsiteY16" fmla="*/ 526472 h 914400"/>
              <a:gd name="connsiteX17" fmla="*/ 1091738 w 1740130"/>
              <a:gd name="connsiteY17" fmla="*/ 537556 h 914400"/>
              <a:gd name="connsiteX18" fmla="*/ 1041861 w 1740130"/>
              <a:gd name="connsiteY18" fmla="*/ 543098 h 914400"/>
              <a:gd name="connsiteX19" fmla="*/ 919941 w 1740130"/>
              <a:gd name="connsiteY19" fmla="*/ 537556 h 914400"/>
              <a:gd name="connsiteX20" fmla="*/ 892232 w 1740130"/>
              <a:gd name="connsiteY20" fmla="*/ 532014 h 914400"/>
              <a:gd name="connsiteX21" fmla="*/ 820189 w 1740130"/>
              <a:gd name="connsiteY21" fmla="*/ 526472 h 914400"/>
              <a:gd name="connsiteX22" fmla="*/ 714894 w 1740130"/>
              <a:gd name="connsiteY22" fmla="*/ 520930 h 914400"/>
              <a:gd name="connsiteX23" fmla="*/ 648392 w 1740130"/>
              <a:gd name="connsiteY23" fmla="*/ 515389 h 914400"/>
              <a:gd name="connsiteX24" fmla="*/ 598516 w 1740130"/>
              <a:gd name="connsiteY24" fmla="*/ 509847 h 914400"/>
              <a:gd name="connsiteX25" fmla="*/ 432261 w 1740130"/>
              <a:gd name="connsiteY25" fmla="*/ 504305 h 914400"/>
              <a:gd name="connsiteX26" fmla="*/ 371301 w 1740130"/>
              <a:gd name="connsiteY26" fmla="*/ 498763 h 914400"/>
              <a:gd name="connsiteX27" fmla="*/ 227214 w 1740130"/>
              <a:gd name="connsiteY27" fmla="*/ 493221 h 914400"/>
              <a:gd name="connsiteX28" fmla="*/ 193963 w 1740130"/>
              <a:gd name="connsiteY28" fmla="*/ 482138 h 914400"/>
              <a:gd name="connsiteX29" fmla="*/ 155170 w 1740130"/>
              <a:gd name="connsiteY29" fmla="*/ 471054 h 914400"/>
              <a:gd name="connsiteX30" fmla="*/ 138545 w 1740130"/>
              <a:gd name="connsiteY30" fmla="*/ 459970 h 914400"/>
              <a:gd name="connsiteX31" fmla="*/ 121920 w 1740130"/>
              <a:gd name="connsiteY31" fmla="*/ 443345 h 914400"/>
              <a:gd name="connsiteX32" fmla="*/ 99752 w 1740130"/>
              <a:gd name="connsiteY32" fmla="*/ 432261 h 914400"/>
              <a:gd name="connsiteX33" fmla="*/ 66501 w 1740130"/>
              <a:gd name="connsiteY33" fmla="*/ 410094 h 914400"/>
              <a:gd name="connsiteX34" fmla="*/ 60960 w 1740130"/>
              <a:gd name="connsiteY34" fmla="*/ 393469 h 914400"/>
              <a:gd name="connsiteX35" fmla="*/ 38792 w 1740130"/>
              <a:gd name="connsiteY35" fmla="*/ 360218 h 914400"/>
              <a:gd name="connsiteX36" fmla="*/ 33250 w 1740130"/>
              <a:gd name="connsiteY36" fmla="*/ 343592 h 914400"/>
              <a:gd name="connsiteX37" fmla="*/ 22167 w 1740130"/>
              <a:gd name="connsiteY37" fmla="*/ 326967 h 914400"/>
              <a:gd name="connsiteX38" fmla="*/ 16625 w 1740130"/>
              <a:gd name="connsiteY38" fmla="*/ 299258 h 914400"/>
              <a:gd name="connsiteX39" fmla="*/ 5541 w 1740130"/>
              <a:gd name="connsiteY39" fmla="*/ 266007 h 914400"/>
              <a:gd name="connsiteX40" fmla="*/ 0 w 1740130"/>
              <a:gd name="connsiteY40" fmla="*/ 249381 h 914400"/>
              <a:gd name="connsiteX41" fmla="*/ 11083 w 1740130"/>
              <a:gd name="connsiteY41" fmla="*/ 188421 h 914400"/>
              <a:gd name="connsiteX42" fmla="*/ 22167 w 1740130"/>
              <a:gd name="connsiteY42" fmla="*/ 171796 h 914400"/>
              <a:gd name="connsiteX43" fmla="*/ 27709 w 1740130"/>
              <a:gd name="connsiteY43" fmla="*/ 149629 h 914400"/>
              <a:gd name="connsiteX44" fmla="*/ 49876 w 1740130"/>
              <a:gd name="connsiteY44" fmla="*/ 116378 h 914400"/>
              <a:gd name="connsiteX45" fmla="*/ 99752 w 1740130"/>
              <a:gd name="connsiteY45" fmla="*/ 72043 h 914400"/>
              <a:gd name="connsiteX46" fmla="*/ 116378 w 1740130"/>
              <a:gd name="connsiteY46" fmla="*/ 66501 h 914400"/>
              <a:gd name="connsiteX47" fmla="*/ 133003 w 1740130"/>
              <a:gd name="connsiteY47" fmla="*/ 49876 h 914400"/>
              <a:gd name="connsiteX48" fmla="*/ 155170 w 1740130"/>
              <a:gd name="connsiteY48" fmla="*/ 38792 h 914400"/>
              <a:gd name="connsiteX49" fmla="*/ 188421 w 1740130"/>
              <a:gd name="connsiteY49" fmla="*/ 27709 h 914400"/>
              <a:gd name="connsiteX50" fmla="*/ 299258 w 1740130"/>
              <a:gd name="connsiteY50" fmla="*/ 16625 h 914400"/>
              <a:gd name="connsiteX51" fmla="*/ 365760 w 1740130"/>
              <a:gd name="connsiteY5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740130" h="914400">
                <a:moveTo>
                  <a:pt x="1740130" y="914400"/>
                </a:moveTo>
                <a:cubicBezTo>
                  <a:pt x="1736436" y="860829"/>
                  <a:pt x="1738120" y="806613"/>
                  <a:pt x="1729047" y="753687"/>
                </a:cubicBezTo>
                <a:cubicBezTo>
                  <a:pt x="1726796" y="740558"/>
                  <a:pt x="1714269" y="731520"/>
                  <a:pt x="1706880" y="720436"/>
                </a:cubicBezTo>
                <a:lnTo>
                  <a:pt x="1695796" y="703810"/>
                </a:lnTo>
                <a:cubicBezTo>
                  <a:pt x="1694020" y="696706"/>
                  <a:pt x="1688688" y="672970"/>
                  <a:pt x="1684712" y="665018"/>
                </a:cubicBezTo>
                <a:cubicBezTo>
                  <a:pt x="1681733" y="659061"/>
                  <a:pt x="1676608" y="654349"/>
                  <a:pt x="1673629" y="648392"/>
                </a:cubicBezTo>
                <a:cubicBezTo>
                  <a:pt x="1671017" y="643167"/>
                  <a:pt x="1670924" y="636873"/>
                  <a:pt x="1668087" y="631767"/>
                </a:cubicBezTo>
                <a:cubicBezTo>
                  <a:pt x="1661618" y="620122"/>
                  <a:pt x="1653309" y="609600"/>
                  <a:pt x="1645920" y="598516"/>
                </a:cubicBezTo>
                <a:cubicBezTo>
                  <a:pt x="1642225" y="592974"/>
                  <a:pt x="1640378" y="585584"/>
                  <a:pt x="1634836" y="581890"/>
                </a:cubicBezTo>
                <a:lnTo>
                  <a:pt x="1618210" y="570807"/>
                </a:lnTo>
                <a:cubicBezTo>
                  <a:pt x="1597731" y="540086"/>
                  <a:pt x="1618845" y="564386"/>
                  <a:pt x="1590501" y="548640"/>
                </a:cubicBezTo>
                <a:cubicBezTo>
                  <a:pt x="1526037" y="512827"/>
                  <a:pt x="1588737" y="536967"/>
                  <a:pt x="1524000" y="515389"/>
                </a:cubicBezTo>
                <a:cubicBezTo>
                  <a:pt x="1518458" y="513542"/>
                  <a:pt x="1513041" y="511264"/>
                  <a:pt x="1507374" y="509847"/>
                </a:cubicBezTo>
                <a:lnTo>
                  <a:pt x="1463040" y="498763"/>
                </a:lnTo>
                <a:lnTo>
                  <a:pt x="1285701" y="504305"/>
                </a:lnTo>
                <a:cubicBezTo>
                  <a:pt x="1247384" y="506221"/>
                  <a:pt x="1224715" y="514469"/>
                  <a:pt x="1185949" y="520930"/>
                </a:cubicBezTo>
                <a:lnTo>
                  <a:pt x="1152698" y="526472"/>
                </a:lnTo>
                <a:cubicBezTo>
                  <a:pt x="1123965" y="531696"/>
                  <a:pt x="1122357" y="533473"/>
                  <a:pt x="1091738" y="537556"/>
                </a:cubicBezTo>
                <a:cubicBezTo>
                  <a:pt x="1075157" y="539767"/>
                  <a:pt x="1058487" y="541251"/>
                  <a:pt x="1041861" y="543098"/>
                </a:cubicBezTo>
                <a:cubicBezTo>
                  <a:pt x="1001221" y="541251"/>
                  <a:pt x="960512" y="540561"/>
                  <a:pt x="919941" y="537556"/>
                </a:cubicBezTo>
                <a:cubicBezTo>
                  <a:pt x="910547" y="536860"/>
                  <a:pt x="901594" y="533054"/>
                  <a:pt x="892232" y="532014"/>
                </a:cubicBezTo>
                <a:cubicBezTo>
                  <a:pt x="868294" y="529354"/>
                  <a:pt x="844227" y="527974"/>
                  <a:pt x="820189" y="526472"/>
                </a:cubicBezTo>
                <a:lnTo>
                  <a:pt x="714894" y="520930"/>
                </a:lnTo>
                <a:cubicBezTo>
                  <a:pt x="692696" y="519498"/>
                  <a:pt x="670536" y="517498"/>
                  <a:pt x="648392" y="515389"/>
                </a:cubicBezTo>
                <a:cubicBezTo>
                  <a:pt x="631740" y="513803"/>
                  <a:pt x="615222" y="510704"/>
                  <a:pt x="598516" y="509847"/>
                </a:cubicBezTo>
                <a:cubicBezTo>
                  <a:pt x="543140" y="507007"/>
                  <a:pt x="487679" y="506152"/>
                  <a:pt x="432261" y="504305"/>
                </a:cubicBezTo>
                <a:cubicBezTo>
                  <a:pt x="411941" y="502458"/>
                  <a:pt x="391675" y="499864"/>
                  <a:pt x="371301" y="498763"/>
                </a:cubicBezTo>
                <a:cubicBezTo>
                  <a:pt x="323307" y="496169"/>
                  <a:pt x="275069" y="497707"/>
                  <a:pt x="227214" y="493221"/>
                </a:cubicBezTo>
                <a:cubicBezTo>
                  <a:pt x="215582" y="492131"/>
                  <a:pt x="205297" y="484972"/>
                  <a:pt x="193963" y="482138"/>
                </a:cubicBezTo>
                <a:cubicBezTo>
                  <a:pt x="166129" y="475179"/>
                  <a:pt x="179022" y="479005"/>
                  <a:pt x="155170" y="471054"/>
                </a:cubicBezTo>
                <a:cubicBezTo>
                  <a:pt x="149628" y="467359"/>
                  <a:pt x="143662" y="464234"/>
                  <a:pt x="138545" y="459970"/>
                </a:cubicBezTo>
                <a:cubicBezTo>
                  <a:pt x="132524" y="454953"/>
                  <a:pt x="128297" y="447900"/>
                  <a:pt x="121920" y="443345"/>
                </a:cubicBezTo>
                <a:cubicBezTo>
                  <a:pt x="115197" y="438543"/>
                  <a:pt x="106836" y="436511"/>
                  <a:pt x="99752" y="432261"/>
                </a:cubicBezTo>
                <a:cubicBezTo>
                  <a:pt x="88329" y="425408"/>
                  <a:pt x="66501" y="410094"/>
                  <a:pt x="66501" y="410094"/>
                </a:cubicBezTo>
                <a:cubicBezTo>
                  <a:pt x="64654" y="404552"/>
                  <a:pt x="63797" y="398575"/>
                  <a:pt x="60960" y="393469"/>
                </a:cubicBezTo>
                <a:cubicBezTo>
                  <a:pt x="54491" y="381824"/>
                  <a:pt x="38792" y="360218"/>
                  <a:pt x="38792" y="360218"/>
                </a:cubicBezTo>
                <a:cubicBezTo>
                  <a:pt x="36945" y="354676"/>
                  <a:pt x="35862" y="348817"/>
                  <a:pt x="33250" y="343592"/>
                </a:cubicBezTo>
                <a:cubicBezTo>
                  <a:pt x="30272" y="337635"/>
                  <a:pt x="24506" y="333203"/>
                  <a:pt x="22167" y="326967"/>
                </a:cubicBezTo>
                <a:cubicBezTo>
                  <a:pt x="18860" y="318147"/>
                  <a:pt x="19103" y="308345"/>
                  <a:pt x="16625" y="299258"/>
                </a:cubicBezTo>
                <a:cubicBezTo>
                  <a:pt x="13551" y="287986"/>
                  <a:pt x="9235" y="277091"/>
                  <a:pt x="5541" y="266007"/>
                </a:cubicBezTo>
                <a:lnTo>
                  <a:pt x="0" y="249381"/>
                </a:lnTo>
                <a:cubicBezTo>
                  <a:pt x="1910" y="234097"/>
                  <a:pt x="2540" y="205507"/>
                  <a:pt x="11083" y="188421"/>
                </a:cubicBezTo>
                <a:cubicBezTo>
                  <a:pt x="14062" y="182464"/>
                  <a:pt x="18472" y="177338"/>
                  <a:pt x="22167" y="171796"/>
                </a:cubicBezTo>
                <a:cubicBezTo>
                  <a:pt x="24014" y="164407"/>
                  <a:pt x="24303" y="156441"/>
                  <a:pt x="27709" y="149629"/>
                </a:cubicBezTo>
                <a:cubicBezTo>
                  <a:pt x="33666" y="137714"/>
                  <a:pt x="40457" y="125797"/>
                  <a:pt x="49876" y="116378"/>
                </a:cubicBezTo>
                <a:cubicBezTo>
                  <a:pt x="64560" y="101694"/>
                  <a:pt x="79976" y="81931"/>
                  <a:pt x="99752" y="72043"/>
                </a:cubicBezTo>
                <a:cubicBezTo>
                  <a:pt x="104977" y="69430"/>
                  <a:pt x="110836" y="68348"/>
                  <a:pt x="116378" y="66501"/>
                </a:cubicBezTo>
                <a:cubicBezTo>
                  <a:pt x="121920" y="60959"/>
                  <a:pt x="126626" y="54431"/>
                  <a:pt x="133003" y="49876"/>
                </a:cubicBezTo>
                <a:cubicBezTo>
                  <a:pt x="139725" y="45074"/>
                  <a:pt x="147500" y="41860"/>
                  <a:pt x="155170" y="38792"/>
                </a:cubicBezTo>
                <a:cubicBezTo>
                  <a:pt x="166018" y="34453"/>
                  <a:pt x="177337" y="31403"/>
                  <a:pt x="188421" y="27709"/>
                </a:cubicBezTo>
                <a:cubicBezTo>
                  <a:pt x="235606" y="11981"/>
                  <a:pt x="195364" y="23790"/>
                  <a:pt x="299258" y="16625"/>
                </a:cubicBezTo>
                <a:cubicBezTo>
                  <a:pt x="369442" y="11785"/>
                  <a:pt x="365760" y="33160"/>
                  <a:pt x="365760" y="0"/>
                </a:cubicBezTo>
              </a:path>
            </a:pathLst>
          </a:custGeom>
          <a:noFill/>
          <a:ln w="3175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51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containing an address</a:t>
            </a:r>
          </a:p>
          <a:p>
            <a:pPr lvl="1"/>
            <a:r>
              <a:rPr lang="en-US" dirty="0"/>
              <a:t>Modifying the pointer </a:t>
            </a:r>
            <a:r>
              <a:rPr lang="en-US" i="1" dirty="0"/>
              <a:t>doesn’t</a:t>
            </a:r>
            <a:r>
              <a:rPr lang="en-US" dirty="0"/>
              <a:t> modify what it points to, but you can access/modify what it points to by </a:t>
            </a:r>
            <a:r>
              <a:rPr lang="en-US" i="1" dirty="0"/>
              <a:t>dereferencing</a:t>
            </a:r>
          </a:p>
          <a:p>
            <a:pPr lvl="1"/>
            <a:r>
              <a:rPr lang="en-US" dirty="0"/>
              <a:t>These work the same in C and C++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8640" y="3383280"/>
            <a:ext cx="5486400" cy="2834640"/>
          </a:xfrm>
          <a:prstGeom prst="roundRect">
            <a:avLst>
              <a:gd name="adj" fmla="val 461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&amp;x;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to 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x (and *z) to 7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z = &amp;y;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z to the address of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*z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sets y (and *z) to 11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6240" y="62179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83680" y="36576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327776"/>
              </p:ext>
            </p:extLst>
          </p:nvPr>
        </p:nvGraphicFramePr>
        <p:xfrm>
          <a:off x="6583680" y="45720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06073"/>
              </p:ext>
            </p:extLst>
          </p:nvPr>
        </p:nvGraphicFramePr>
        <p:xfrm>
          <a:off x="6583680" y="5486400"/>
          <a:ext cx="2011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0x7fff…a</a:t>
                      </a:r>
                      <a:r>
                        <a:rPr lang="en-US" sz="1600" b="0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anchor="ctr"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274320" y="5751576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p:sp>
        <p:nvSpPr>
          <p:cNvPr id="13" name="Freeform 12"/>
          <p:cNvSpPr/>
          <p:nvPr/>
        </p:nvSpPr>
        <p:spPr bwMode="auto">
          <a:xfrm>
            <a:off x="6201295" y="4738255"/>
            <a:ext cx="1740130" cy="914400"/>
          </a:xfrm>
          <a:custGeom>
            <a:avLst/>
            <a:gdLst>
              <a:gd name="connsiteX0" fmla="*/ 1740130 w 1740130"/>
              <a:gd name="connsiteY0" fmla="*/ 914400 h 914400"/>
              <a:gd name="connsiteX1" fmla="*/ 1729047 w 1740130"/>
              <a:gd name="connsiteY1" fmla="*/ 753687 h 914400"/>
              <a:gd name="connsiteX2" fmla="*/ 1706880 w 1740130"/>
              <a:gd name="connsiteY2" fmla="*/ 720436 h 914400"/>
              <a:gd name="connsiteX3" fmla="*/ 1695796 w 1740130"/>
              <a:gd name="connsiteY3" fmla="*/ 703810 h 914400"/>
              <a:gd name="connsiteX4" fmla="*/ 1684712 w 1740130"/>
              <a:gd name="connsiteY4" fmla="*/ 665018 h 914400"/>
              <a:gd name="connsiteX5" fmla="*/ 1673629 w 1740130"/>
              <a:gd name="connsiteY5" fmla="*/ 648392 h 914400"/>
              <a:gd name="connsiteX6" fmla="*/ 1668087 w 1740130"/>
              <a:gd name="connsiteY6" fmla="*/ 631767 h 914400"/>
              <a:gd name="connsiteX7" fmla="*/ 1645920 w 1740130"/>
              <a:gd name="connsiteY7" fmla="*/ 598516 h 914400"/>
              <a:gd name="connsiteX8" fmla="*/ 1634836 w 1740130"/>
              <a:gd name="connsiteY8" fmla="*/ 581890 h 914400"/>
              <a:gd name="connsiteX9" fmla="*/ 1618210 w 1740130"/>
              <a:gd name="connsiteY9" fmla="*/ 570807 h 914400"/>
              <a:gd name="connsiteX10" fmla="*/ 1590501 w 1740130"/>
              <a:gd name="connsiteY10" fmla="*/ 548640 h 914400"/>
              <a:gd name="connsiteX11" fmla="*/ 1524000 w 1740130"/>
              <a:gd name="connsiteY11" fmla="*/ 515389 h 914400"/>
              <a:gd name="connsiteX12" fmla="*/ 1507374 w 1740130"/>
              <a:gd name="connsiteY12" fmla="*/ 509847 h 914400"/>
              <a:gd name="connsiteX13" fmla="*/ 1463040 w 1740130"/>
              <a:gd name="connsiteY13" fmla="*/ 498763 h 914400"/>
              <a:gd name="connsiteX14" fmla="*/ 1285701 w 1740130"/>
              <a:gd name="connsiteY14" fmla="*/ 504305 h 914400"/>
              <a:gd name="connsiteX15" fmla="*/ 1185949 w 1740130"/>
              <a:gd name="connsiteY15" fmla="*/ 520930 h 914400"/>
              <a:gd name="connsiteX16" fmla="*/ 1152698 w 1740130"/>
              <a:gd name="connsiteY16" fmla="*/ 526472 h 914400"/>
              <a:gd name="connsiteX17" fmla="*/ 1091738 w 1740130"/>
              <a:gd name="connsiteY17" fmla="*/ 537556 h 914400"/>
              <a:gd name="connsiteX18" fmla="*/ 1041861 w 1740130"/>
              <a:gd name="connsiteY18" fmla="*/ 543098 h 914400"/>
              <a:gd name="connsiteX19" fmla="*/ 919941 w 1740130"/>
              <a:gd name="connsiteY19" fmla="*/ 537556 h 914400"/>
              <a:gd name="connsiteX20" fmla="*/ 892232 w 1740130"/>
              <a:gd name="connsiteY20" fmla="*/ 532014 h 914400"/>
              <a:gd name="connsiteX21" fmla="*/ 820189 w 1740130"/>
              <a:gd name="connsiteY21" fmla="*/ 526472 h 914400"/>
              <a:gd name="connsiteX22" fmla="*/ 714894 w 1740130"/>
              <a:gd name="connsiteY22" fmla="*/ 520930 h 914400"/>
              <a:gd name="connsiteX23" fmla="*/ 648392 w 1740130"/>
              <a:gd name="connsiteY23" fmla="*/ 515389 h 914400"/>
              <a:gd name="connsiteX24" fmla="*/ 598516 w 1740130"/>
              <a:gd name="connsiteY24" fmla="*/ 509847 h 914400"/>
              <a:gd name="connsiteX25" fmla="*/ 432261 w 1740130"/>
              <a:gd name="connsiteY25" fmla="*/ 504305 h 914400"/>
              <a:gd name="connsiteX26" fmla="*/ 371301 w 1740130"/>
              <a:gd name="connsiteY26" fmla="*/ 498763 h 914400"/>
              <a:gd name="connsiteX27" fmla="*/ 227214 w 1740130"/>
              <a:gd name="connsiteY27" fmla="*/ 493221 h 914400"/>
              <a:gd name="connsiteX28" fmla="*/ 193963 w 1740130"/>
              <a:gd name="connsiteY28" fmla="*/ 482138 h 914400"/>
              <a:gd name="connsiteX29" fmla="*/ 155170 w 1740130"/>
              <a:gd name="connsiteY29" fmla="*/ 471054 h 914400"/>
              <a:gd name="connsiteX30" fmla="*/ 138545 w 1740130"/>
              <a:gd name="connsiteY30" fmla="*/ 459970 h 914400"/>
              <a:gd name="connsiteX31" fmla="*/ 121920 w 1740130"/>
              <a:gd name="connsiteY31" fmla="*/ 443345 h 914400"/>
              <a:gd name="connsiteX32" fmla="*/ 99752 w 1740130"/>
              <a:gd name="connsiteY32" fmla="*/ 432261 h 914400"/>
              <a:gd name="connsiteX33" fmla="*/ 66501 w 1740130"/>
              <a:gd name="connsiteY33" fmla="*/ 410094 h 914400"/>
              <a:gd name="connsiteX34" fmla="*/ 60960 w 1740130"/>
              <a:gd name="connsiteY34" fmla="*/ 393469 h 914400"/>
              <a:gd name="connsiteX35" fmla="*/ 38792 w 1740130"/>
              <a:gd name="connsiteY35" fmla="*/ 360218 h 914400"/>
              <a:gd name="connsiteX36" fmla="*/ 33250 w 1740130"/>
              <a:gd name="connsiteY36" fmla="*/ 343592 h 914400"/>
              <a:gd name="connsiteX37" fmla="*/ 22167 w 1740130"/>
              <a:gd name="connsiteY37" fmla="*/ 326967 h 914400"/>
              <a:gd name="connsiteX38" fmla="*/ 16625 w 1740130"/>
              <a:gd name="connsiteY38" fmla="*/ 299258 h 914400"/>
              <a:gd name="connsiteX39" fmla="*/ 5541 w 1740130"/>
              <a:gd name="connsiteY39" fmla="*/ 266007 h 914400"/>
              <a:gd name="connsiteX40" fmla="*/ 0 w 1740130"/>
              <a:gd name="connsiteY40" fmla="*/ 249381 h 914400"/>
              <a:gd name="connsiteX41" fmla="*/ 11083 w 1740130"/>
              <a:gd name="connsiteY41" fmla="*/ 188421 h 914400"/>
              <a:gd name="connsiteX42" fmla="*/ 22167 w 1740130"/>
              <a:gd name="connsiteY42" fmla="*/ 171796 h 914400"/>
              <a:gd name="connsiteX43" fmla="*/ 27709 w 1740130"/>
              <a:gd name="connsiteY43" fmla="*/ 149629 h 914400"/>
              <a:gd name="connsiteX44" fmla="*/ 49876 w 1740130"/>
              <a:gd name="connsiteY44" fmla="*/ 116378 h 914400"/>
              <a:gd name="connsiteX45" fmla="*/ 99752 w 1740130"/>
              <a:gd name="connsiteY45" fmla="*/ 72043 h 914400"/>
              <a:gd name="connsiteX46" fmla="*/ 116378 w 1740130"/>
              <a:gd name="connsiteY46" fmla="*/ 66501 h 914400"/>
              <a:gd name="connsiteX47" fmla="*/ 133003 w 1740130"/>
              <a:gd name="connsiteY47" fmla="*/ 49876 h 914400"/>
              <a:gd name="connsiteX48" fmla="*/ 155170 w 1740130"/>
              <a:gd name="connsiteY48" fmla="*/ 38792 h 914400"/>
              <a:gd name="connsiteX49" fmla="*/ 188421 w 1740130"/>
              <a:gd name="connsiteY49" fmla="*/ 27709 h 914400"/>
              <a:gd name="connsiteX50" fmla="*/ 299258 w 1740130"/>
              <a:gd name="connsiteY50" fmla="*/ 16625 h 914400"/>
              <a:gd name="connsiteX51" fmla="*/ 365760 w 1740130"/>
              <a:gd name="connsiteY5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740130" h="914400">
                <a:moveTo>
                  <a:pt x="1740130" y="914400"/>
                </a:moveTo>
                <a:cubicBezTo>
                  <a:pt x="1736436" y="860829"/>
                  <a:pt x="1738120" y="806613"/>
                  <a:pt x="1729047" y="753687"/>
                </a:cubicBezTo>
                <a:cubicBezTo>
                  <a:pt x="1726796" y="740558"/>
                  <a:pt x="1714269" y="731520"/>
                  <a:pt x="1706880" y="720436"/>
                </a:cubicBezTo>
                <a:lnTo>
                  <a:pt x="1695796" y="703810"/>
                </a:lnTo>
                <a:cubicBezTo>
                  <a:pt x="1694020" y="696706"/>
                  <a:pt x="1688688" y="672970"/>
                  <a:pt x="1684712" y="665018"/>
                </a:cubicBezTo>
                <a:cubicBezTo>
                  <a:pt x="1681733" y="659061"/>
                  <a:pt x="1676608" y="654349"/>
                  <a:pt x="1673629" y="648392"/>
                </a:cubicBezTo>
                <a:cubicBezTo>
                  <a:pt x="1671017" y="643167"/>
                  <a:pt x="1670924" y="636873"/>
                  <a:pt x="1668087" y="631767"/>
                </a:cubicBezTo>
                <a:cubicBezTo>
                  <a:pt x="1661618" y="620122"/>
                  <a:pt x="1653309" y="609600"/>
                  <a:pt x="1645920" y="598516"/>
                </a:cubicBezTo>
                <a:cubicBezTo>
                  <a:pt x="1642225" y="592974"/>
                  <a:pt x="1640378" y="585584"/>
                  <a:pt x="1634836" y="581890"/>
                </a:cubicBezTo>
                <a:lnTo>
                  <a:pt x="1618210" y="570807"/>
                </a:lnTo>
                <a:cubicBezTo>
                  <a:pt x="1597731" y="540086"/>
                  <a:pt x="1618845" y="564386"/>
                  <a:pt x="1590501" y="548640"/>
                </a:cubicBezTo>
                <a:cubicBezTo>
                  <a:pt x="1526037" y="512827"/>
                  <a:pt x="1588737" y="536967"/>
                  <a:pt x="1524000" y="515389"/>
                </a:cubicBezTo>
                <a:cubicBezTo>
                  <a:pt x="1518458" y="513542"/>
                  <a:pt x="1513041" y="511264"/>
                  <a:pt x="1507374" y="509847"/>
                </a:cubicBezTo>
                <a:lnTo>
                  <a:pt x="1463040" y="498763"/>
                </a:lnTo>
                <a:lnTo>
                  <a:pt x="1285701" y="504305"/>
                </a:lnTo>
                <a:cubicBezTo>
                  <a:pt x="1247384" y="506221"/>
                  <a:pt x="1224715" y="514469"/>
                  <a:pt x="1185949" y="520930"/>
                </a:cubicBezTo>
                <a:lnTo>
                  <a:pt x="1152698" y="526472"/>
                </a:lnTo>
                <a:cubicBezTo>
                  <a:pt x="1123965" y="531696"/>
                  <a:pt x="1122357" y="533473"/>
                  <a:pt x="1091738" y="537556"/>
                </a:cubicBezTo>
                <a:cubicBezTo>
                  <a:pt x="1075157" y="539767"/>
                  <a:pt x="1058487" y="541251"/>
                  <a:pt x="1041861" y="543098"/>
                </a:cubicBezTo>
                <a:cubicBezTo>
                  <a:pt x="1001221" y="541251"/>
                  <a:pt x="960512" y="540561"/>
                  <a:pt x="919941" y="537556"/>
                </a:cubicBezTo>
                <a:cubicBezTo>
                  <a:pt x="910547" y="536860"/>
                  <a:pt x="901594" y="533054"/>
                  <a:pt x="892232" y="532014"/>
                </a:cubicBezTo>
                <a:cubicBezTo>
                  <a:pt x="868294" y="529354"/>
                  <a:pt x="844227" y="527974"/>
                  <a:pt x="820189" y="526472"/>
                </a:cubicBezTo>
                <a:lnTo>
                  <a:pt x="714894" y="520930"/>
                </a:lnTo>
                <a:cubicBezTo>
                  <a:pt x="692696" y="519498"/>
                  <a:pt x="670536" y="517498"/>
                  <a:pt x="648392" y="515389"/>
                </a:cubicBezTo>
                <a:cubicBezTo>
                  <a:pt x="631740" y="513803"/>
                  <a:pt x="615222" y="510704"/>
                  <a:pt x="598516" y="509847"/>
                </a:cubicBezTo>
                <a:cubicBezTo>
                  <a:pt x="543140" y="507007"/>
                  <a:pt x="487679" y="506152"/>
                  <a:pt x="432261" y="504305"/>
                </a:cubicBezTo>
                <a:cubicBezTo>
                  <a:pt x="411941" y="502458"/>
                  <a:pt x="391675" y="499864"/>
                  <a:pt x="371301" y="498763"/>
                </a:cubicBezTo>
                <a:cubicBezTo>
                  <a:pt x="323307" y="496169"/>
                  <a:pt x="275069" y="497707"/>
                  <a:pt x="227214" y="493221"/>
                </a:cubicBezTo>
                <a:cubicBezTo>
                  <a:pt x="215582" y="492131"/>
                  <a:pt x="205297" y="484972"/>
                  <a:pt x="193963" y="482138"/>
                </a:cubicBezTo>
                <a:cubicBezTo>
                  <a:pt x="166129" y="475179"/>
                  <a:pt x="179022" y="479005"/>
                  <a:pt x="155170" y="471054"/>
                </a:cubicBezTo>
                <a:cubicBezTo>
                  <a:pt x="149628" y="467359"/>
                  <a:pt x="143662" y="464234"/>
                  <a:pt x="138545" y="459970"/>
                </a:cubicBezTo>
                <a:cubicBezTo>
                  <a:pt x="132524" y="454953"/>
                  <a:pt x="128297" y="447900"/>
                  <a:pt x="121920" y="443345"/>
                </a:cubicBezTo>
                <a:cubicBezTo>
                  <a:pt x="115197" y="438543"/>
                  <a:pt x="106836" y="436511"/>
                  <a:pt x="99752" y="432261"/>
                </a:cubicBezTo>
                <a:cubicBezTo>
                  <a:pt x="88329" y="425408"/>
                  <a:pt x="66501" y="410094"/>
                  <a:pt x="66501" y="410094"/>
                </a:cubicBezTo>
                <a:cubicBezTo>
                  <a:pt x="64654" y="404552"/>
                  <a:pt x="63797" y="398575"/>
                  <a:pt x="60960" y="393469"/>
                </a:cubicBezTo>
                <a:cubicBezTo>
                  <a:pt x="54491" y="381824"/>
                  <a:pt x="38792" y="360218"/>
                  <a:pt x="38792" y="360218"/>
                </a:cubicBezTo>
                <a:cubicBezTo>
                  <a:pt x="36945" y="354676"/>
                  <a:pt x="35862" y="348817"/>
                  <a:pt x="33250" y="343592"/>
                </a:cubicBezTo>
                <a:cubicBezTo>
                  <a:pt x="30272" y="337635"/>
                  <a:pt x="24506" y="333203"/>
                  <a:pt x="22167" y="326967"/>
                </a:cubicBezTo>
                <a:cubicBezTo>
                  <a:pt x="18860" y="318147"/>
                  <a:pt x="19103" y="308345"/>
                  <a:pt x="16625" y="299258"/>
                </a:cubicBezTo>
                <a:cubicBezTo>
                  <a:pt x="13551" y="287986"/>
                  <a:pt x="9235" y="277091"/>
                  <a:pt x="5541" y="266007"/>
                </a:cubicBezTo>
                <a:lnTo>
                  <a:pt x="0" y="249381"/>
                </a:lnTo>
                <a:cubicBezTo>
                  <a:pt x="1910" y="234097"/>
                  <a:pt x="2540" y="205507"/>
                  <a:pt x="11083" y="188421"/>
                </a:cubicBezTo>
                <a:cubicBezTo>
                  <a:pt x="14062" y="182464"/>
                  <a:pt x="18472" y="177338"/>
                  <a:pt x="22167" y="171796"/>
                </a:cubicBezTo>
                <a:cubicBezTo>
                  <a:pt x="24014" y="164407"/>
                  <a:pt x="24303" y="156441"/>
                  <a:pt x="27709" y="149629"/>
                </a:cubicBezTo>
                <a:cubicBezTo>
                  <a:pt x="33666" y="137714"/>
                  <a:pt x="40457" y="125797"/>
                  <a:pt x="49876" y="116378"/>
                </a:cubicBezTo>
                <a:cubicBezTo>
                  <a:pt x="64560" y="101694"/>
                  <a:pt x="79976" y="81931"/>
                  <a:pt x="99752" y="72043"/>
                </a:cubicBezTo>
                <a:cubicBezTo>
                  <a:pt x="104977" y="69430"/>
                  <a:pt x="110836" y="68348"/>
                  <a:pt x="116378" y="66501"/>
                </a:cubicBezTo>
                <a:cubicBezTo>
                  <a:pt x="121920" y="60959"/>
                  <a:pt x="126626" y="54431"/>
                  <a:pt x="133003" y="49876"/>
                </a:cubicBezTo>
                <a:cubicBezTo>
                  <a:pt x="139725" y="45074"/>
                  <a:pt x="147500" y="41860"/>
                  <a:pt x="155170" y="38792"/>
                </a:cubicBezTo>
                <a:cubicBezTo>
                  <a:pt x="166018" y="34453"/>
                  <a:pt x="177337" y="31403"/>
                  <a:pt x="188421" y="27709"/>
                </a:cubicBezTo>
                <a:cubicBezTo>
                  <a:pt x="235606" y="11981"/>
                  <a:pt x="195364" y="23790"/>
                  <a:pt x="299258" y="16625"/>
                </a:cubicBezTo>
                <a:cubicBezTo>
                  <a:pt x="369442" y="11785"/>
                  <a:pt x="365760" y="33160"/>
                  <a:pt x="365760" y="0"/>
                </a:cubicBezTo>
              </a:path>
            </a:pathLst>
          </a:custGeom>
          <a:noFill/>
          <a:ln w="3175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75502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1838</TotalTime>
  <Words>4715</Words>
  <Application>Microsoft Macintosh PowerPoint</Application>
  <PresentationFormat>On-screen Show (4:3)</PresentationFormat>
  <Paragraphs>763</Paragraphs>
  <Slides>38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Arial Narrow</vt:lpstr>
      <vt:lpstr>Calibri</vt:lpstr>
      <vt:lpstr>CMU Bright</vt:lpstr>
      <vt:lpstr>Courier New</vt:lpstr>
      <vt:lpstr>Times New Roman</vt:lpstr>
      <vt:lpstr>Wingdings</vt:lpstr>
      <vt:lpstr>UWTheme-333-Sp18</vt:lpstr>
      <vt:lpstr>C++ References, Const, Classes CSE 333 Spring 2020</vt:lpstr>
      <vt:lpstr>Administrivia</vt:lpstr>
      <vt:lpstr>Lecture Outline</vt:lpstr>
      <vt:lpstr>Pointers Reminder</vt:lpstr>
      <vt:lpstr>Pointers Reminder</vt:lpstr>
      <vt:lpstr>Pointers Reminder</vt:lpstr>
      <vt:lpstr>Pointers Reminder</vt:lpstr>
      <vt:lpstr>Pointers Reminder</vt:lpstr>
      <vt:lpstr>Pointers Reminder</vt:lpstr>
      <vt:lpstr>References</vt:lpstr>
      <vt:lpstr>References</vt:lpstr>
      <vt:lpstr>References</vt:lpstr>
      <vt:lpstr>References</vt:lpstr>
      <vt:lpstr>References</vt:lpstr>
      <vt:lpstr>References</vt:lpstr>
      <vt:lpstr>Pass-By-Reference</vt:lpstr>
      <vt:lpstr>Pass-By-Reference</vt:lpstr>
      <vt:lpstr>Pass-By-Reference</vt:lpstr>
      <vt:lpstr>Pass-By-Reference</vt:lpstr>
      <vt:lpstr>Pass-By-Reference</vt:lpstr>
      <vt:lpstr>Pass-By-Reference</vt:lpstr>
      <vt:lpstr>Lecture Outline</vt:lpstr>
      <vt:lpstr>const</vt:lpstr>
      <vt:lpstr>const and Pointers</vt:lpstr>
      <vt:lpstr>const and Pointers</vt:lpstr>
      <vt:lpstr>const Parameters</vt:lpstr>
      <vt:lpstr>Peer Instruction Question</vt:lpstr>
      <vt:lpstr>Google Style Guide Convention</vt:lpstr>
      <vt:lpstr>When to Use References?</vt:lpstr>
      <vt:lpstr>Lecture Outline</vt:lpstr>
      <vt:lpstr>Classes</vt:lpstr>
      <vt:lpstr>Class Organization</vt:lpstr>
      <vt:lpstr>Class Definition (.h file)</vt:lpstr>
      <vt:lpstr>Class Member Definitions (.cc file)</vt:lpstr>
      <vt:lpstr>Class Usage (.cc file)</vt:lpstr>
      <vt:lpstr>Reading Assignment</vt:lpstr>
      <vt:lpstr>Extra Exercise #1</vt:lpstr>
      <vt:lpstr>Extra Exercise #2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References, Const, Classes CSE 333 Spring 2018</dc:title>
  <dc:creator>Justin Hsia</dc:creator>
  <cp:lastModifiedBy>Hal Perkins</cp:lastModifiedBy>
  <cp:revision>92</cp:revision>
  <cp:lastPrinted>2020-04-22T17:13:17Z</cp:lastPrinted>
  <dcterms:created xsi:type="dcterms:W3CDTF">2018-04-12T23:56:30Z</dcterms:created>
  <dcterms:modified xsi:type="dcterms:W3CDTF">2020-04-22T19:42:58Z</dcterms:modified>
</cp:coreProperties>
</file>