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0" r:id="rId23"/>
    <p:sldId id="281" r:id="rId24"/>
    <p:sldId id="282" r:id="rId25"/>
    <p:sldId id="283" r:id="rId26"/>
    <p:sldId id="286" r:id="rId27"/>
    <p:sldId id="296" r:id="rId28"/>
    <p:sldId id="284" r:id="rId29"/>
    <p:sldId id="285" r:id="rId30"/>
    <p:sldId id="261" r:id="rId31"/>
    <p:sldId id="287" r:id="rId32"/>
    <p:sldId id="291" r:id="rId33"/>
    <p:sldId id="292" r:id="rId34"/>
    <p:sldId id="293" r:id="rId35"/>
    <p:sldId id="294" r:id="rId36"/>
    <p:sldId id="290" r:id="rId37"/>
    <p:sldId id="288" r:id="rId38"/>
    <p:sldId id="28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4B7B"/>
    <a:srgbClr val="E2661A"/>
    <a:srgbClr val="5A5A5A"/>
    <a:srgbClr val="669900"/>
    <a:srgbClr val="FFC00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0" autoAdjust="0"/>
    <p:restoredTop sz="94675" autoAdjust="0"/>
  </p:normalViewPr>
  <p:slideViewPr>
    <p:cSldViewPr snapToGrid="0">
      <p:cViewPr varScale="1">
        <p:scale>
          <a:sx n="107" d="100"/>
          <a:sy n="107" d="100"/>
        </p:scale>
        <p:origin x="10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11-</a:t>
            </a:r>
            <a:fld id="{B686D4F2-6C34-4ACD-AA5C-20FDD673A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82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01669-2429-4D31-BEF6-DA424924DF11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75CB-CBD1-4C78-BE3B-09591A16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solution_binaries</a:t>
            </a:r>
            <a:r>
              <a:rPr lang="en-US"/>
              <a:t>:</a:t>
            </a:r>
            <a:endParaRPr lang="en-US" dirty="0"/>
          </a:p>
          <a:p>
            <a:r>
              <a:rPr lang="en-US" dirty="0"/>
              <a:t>bash$ </a:t>
            </a:r>
            <a:r>
              <a:rPr lang="en-US" dirty="0" err="1"/>
              <a:t>solution_binaries</a:t>
            </a:r>
            <a:r>
              <a:rPr lang="en-US" dirty="0"/>
              <a:t>/</a:t>
            </a:r>
            <a:r>
              <a:rPr lang="en-US" dirty="0" err="1"/>
              <a:t>test_suite</a:t>
            </a:r>
            <a:endParaRPr lang="en-US" dirty="0"/>
          </a:p>
          <a:p>
            <a:r>
              <a:rPr lang="en-US" dirty="0"/>
              <a:t>bash$ </a:t>
            </a:r>
            <a:r>
              <a:rPr lang="en-US" dirty="0" err="1"/>
              <a:t>solution_binaries</a:t>
            </a:r>
            <a:r>
              <a:rPr lang="en-US" dirty="0"/>
              <a:t>/</a:t>
            </a:r>
            <a:r>
              <a:rPr lang="en-US" dirty="0" err="1"/>
              <a:t>searchshell</a:t>
            </a:r>
            <a:r>
              <a:rPr lang="en-US" dirty="0"/>
              <a:t> </a:t>
            </a:r>
            <a:r>
              <a:rPr lang="en-US" dirty="0" err="1"/>
              <a:t>test_tree</a:t>
            </a:r>
            <a:r>
              <a:rPr lang="en-US" dirty="0"/>
              <a:t>/</a:t>
            </a:r>
          </a:p>
          <a:p>
            <a:r>
              <a:rPr lang="en-US" dirty="0"/>
              <a:t>bash$ </a:t>
            </a:r>
            <a:r>
              <a:rPr lang="en-US" dirty="0" err="1"/>
              <a:t>valgrind</a:t>
            </a:r>
            <a:r>
              <a:rPr lang="en-US" baseline="0" dirty="0"/>
              <a:t> --leak-check=full </a:t>
            </a:r>
            <a:r>
              <a:rPr lang="en-US" dirty="0" err="1"/>
              <a:t>solution_binaries</a:t>
            </a:r>
            <a:r>
              <a:rPr lang="en-US" baseline="0" dirty="0"/>
              <a:t>/</a:t>
            </a:r>
            <a:r>
              <a:rPr lang="en-US" baseline="0" dirty="0" err="1"/>
              <a:t>searchshell</a:t>
            </a:r>
            <a:r>
              <a:rPr lang="en-US" baseline="0" dirty="0"/>
              <a:t> </a:t>
            </a:r>
            <a:r>
              <a:rPr lang="en-US" baseline="0" dirty="0" err="1"/>
              <a:t>test_tree</a:t>
            </a:r>
            <a:r>
              <a:rPr lang="en-US" baseline="0" dirty="0"/>
              <a:t>/</a:t>
            </a:r>
            <a:r>
              <a:rPr lang="en-US" baseline="0" dirty="0" err="1"/>
              <a:t>enron_email</a:t>
            </a:r>
            <a:r>
              <a:rPr lang="en-US" baseline="0" dirty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1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analogy: superhero identities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5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introduced to get rid of #define with constants (</a:t>
            </a:r>
            <a:r>
              <a:rPr lang="en-US" dirty="0" err="1"/>
              <a:t>const</a:t>
            </a:r>
            <a:r>
              <a:rPr lang="en-US" dirty="0"/>
              <a:t> correctness) plus other uses later (</a:t>
            </a:r>
            <a:r>
              <a:rPr lang="en-US" dirty="0" err="1"/>
              <a:t>const</a:t>
            </a:r>
            <a:r>
              <a:rPr lang="en-US" dirty="0"/>
              <a:t> member functions)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3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5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ref for reading, pointers for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19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ref for reading, pointers for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83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instead of individually tagging members, public group (on top!), private group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21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public declaration - why include private things?  compiler needs to know how much space to allocate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9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after member function names: guaranteed not to change _this_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1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5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8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4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2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3188" y="27429"/>
            <a:ext cx="199766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L11:  References, </a:t>
            </a:r>
            <a:r>
              <a:rPr lang="en-US" sz="1100" b="0" i="0" dirty="0" err="1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Const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Classes</a:t>
            </a:r>
          </a:p>
        </p:txBody>
      </p:sp>
    </p:spTree>
    <p:extLst>
      <p:ext uri="{BB962C8B-B14F-4D97-AF65-F5344CB8AC3E}">
        <p14:creationId xmlns:p14="http://schemas.microsoft.com/office/powerpoint/2010/main" val="348382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References, Const, Classes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57295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dirty="0"/>
              <a:t> 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55701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57814"/>
              </p:ext>
            </p:extLst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4023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9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00922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4348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4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43885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468172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53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01020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093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72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the value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03517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5330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27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66FF"/>
                </a:solidFill>
              </a:rPr>
              <a:t>reference</a:t>
            </a:r>
            <a:r>
              <a:rPr lang="en-US" b="1" dirty="0"/>
              <a:t>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the value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11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95039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89887"/>
              </p:ext>
            </p:extLst>
          </p:nvPr>
        </p:nvGraphicFramePr>
        <p:xfrm>
          <a:off x="676656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96215"/>
              </p:ext>
            </p:extLst>
          </p:nvPr>
        </p:nvGraphicFramePr>
        <p:xfrm>
          <a:off x="676656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51383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25762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224137"/>
              </p:ext>
            </p:extLst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37033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05325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2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3282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3950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16334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7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43721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187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22543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99982"/>
          </a:xfrm>
        </p:spPr>
        <p:txBody>
          <a:bodyPr>
            <a:normAutofit fontScale="92500"/>
          </a:bodyPr>
          <a:lstStyle/>
          <a:p>
            <a:r>
              <a:rPr lang="en-US" dirty="0"/>
              <a:t>Yet another exercise released today, due Friday</a:t>
            </a:r>
          </a:p>
          <a:p>
            <a:r>
              <a:rPr lang="en-US" dirty="0"/>
              <a:t>Sections this week: C++ classes, references, const</a:t>
            </a:r>
          </a:p>
          <a:p>
            <a:pPr lvl="1"/>
            <a:r>
              <a:rPr lang="en-US" dirty="0"/>
              <a:t>Worksheet will be posted later today – download/print before section if you can (we’ll try to do this each week)</a:t>
            </a:r>
          </a:p>
          <a:p>
            <a:r>
              <a:rPr lang="en-US" dirty="0"/>
              <a:t>Homework 2 due next Thursday (4/30)</a:t>
            </a:r>
          </a:p>
          <a:p>
            <a:pPr lvl="1"/>
            <a:r>
              <a:rPr lang="en-US" dirty="0"/>
              <a:t>Note: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libhw1.a</a:t>
            </a:r>
            <a:r>
              <a:rPr lang="en-US" dirty="0"/>
              <a:t> (yours or ours) needs to be in correct directory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hw1/</a:t>
            </a:r>
            <a:r>
              <a:rPr lang="en-US" dirty="0"/>
              <a:t>) for hw2 to build</a:t>
            </a:r>
          </a:p>
          <a:p>
            <a:pPr lvl="1"/>
            <a:r>
              <a:rPr lang="en-US" dirty="0"/>
              <a:t>Use Ctrl-D to exit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searchshell</a:t>
            </a:r>
            <a:r>
              <a:rPr lang="en-US" dirty="0"/>
              <a:t>; must free all allocated memory</a:t>
            </a:r>
          </a:p>
          <a:p>
            <a:pPr lvl="1"/>
            <a:r>
              <a:rPr lang="en-US" dirty="0"/>
              <a:t>Test on directory of small self-made files</a:t>
            </a:r>
          </a:p>
          <a:p>
            <a:pPr lvl="1"/>
            <a:r>
              <a:rPr lang="en-US" dirty="0" err="1"/>
              <a:t>Valgrind</a:t>
            </a:r>
            <a:r>
              <a:rPr lang="en-US" dirty="0"/>
              <a:t> takes a </a:t>
            </a:r>
            <a:r>
              <a:rPr lang="en-US" i="1" dirty="0"/>
              <a:t>long</a:t>
            </a:r>
            <a:r>
              <a:rPr lang="en-US" dirty="0"/>
              <a:t> time on the full </a:t>
            </a:r>
            <a:r>
              <a:rPr lang="en-US" dirty="0" err="1"/>
              <a:t>test_tree</a:t>
            </a:r>
            <a:r>
              <a:rPr lang="en-US" dirty="0"/>
              <a:t>.  Try using </a:t>
            </a:r>
            <a:r>
              <a:rPr lang="en-US" dirty="0" err="1"/>
              <a:t>enron</a:t>
            </a:r>
            <a:r>
              <a:rPr lang="en-US" dirty="0"/>
              <a:t> docs only or other small test data directory.</a:t>
            </a:r>
          </a:p>
          <a:p>
            <a:r>
              <a:rPr lang="en-US" dirty="0"/>
              <a:t>(And: your instructor is way behind on individual email </a:t>
            </a:r>
            <a:r>
              <a:rPr lang="en-US" dirty="0" err="1"/>
              <a:t>msgs</a:t>
            </a:r>
            <a:r>
              <a:rPr lang="en-US" dirty="0"/>
              <a:t>.  Will try to catch up over the next several days)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9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46885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25213"/>
              </p:ext>
            </p:extLst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42569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374592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0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use real </a:t>
            </a:r>
            <a:r>
              <a:rPr lang="en-US" dirty="0">
                <a:solidFill>
                  <a:srgbClr val="0066FF"/>
                </a:solidFill>
              </a:rPr>
              <a:t>pass-by-</a:t>
            </a:r>
            <a:r>
              <a:rPr lang="en-US" i="1" dirty="0">
                <a:solidFill>
                  <a:srgbClr val="0066FF"/>
                </a:solidFill>
              </a:rPr>
              <a:t>reference</a:t>
            </a:r>
            <a:endParaRPr lang="en-US" i="1" dirty="0"/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41906"/>
              </p:ext>
            </p:extLst>
          </p:nvPr>
        </p:nvGraphicFramePr>
        <p:xfrm>
          <a:off x="676656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28874"/>
              </p:ext>
            </p:extLst>
          </p:nvPr>
        </p:nvGraphicFramePr>
        <p:xfrm>
          <a:off x="676656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34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References</a:t>
            </a:r>
          </a:p>
          <a:p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4B2A85"/>
                </a:solidFill>
              </a:rPr>
              <a:t> in C++</a:t>
            </a:r>
          </a:p>
          <a:p>
            <a:r>
              <a:rPr lang="en-US" dirty="0"/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7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: this cannot be changed/mutated</a:t>
            </a:r>
          </a:p>
          <a:p>
            <a:pPr lvl="1"/>
            <a:r>
              <a:rPr lang="en-US" dirty="0"/>
              <a:t>Used </a:t>
            </a:r>
            <a:r>
              <a:rPr lang="en-US" i="1" dirty="0"/>
              <a:t>much</a:t>
            </a:r>
            <a:r>
              <a:rPr lang="en-US" dirty="0"/>
              <a:t> more in C++ than in C</a:t>
            </a:r>
          </a:p>
          <a:p>
            <a:pPr lvl="1"/>
            <a:r>
              <a:rPr lang="en-US" dirty="0"/>
              <a:t>Signal of intent to compiler; meaningless at hardware level</a:t>
            </a:r>
          </a:p>
          <a:p>
            <a:pPr lvl="2"/>
            <a:r>
              <a:rPr lang="en-US" dirty="0"/>
              <a:t>Results in compile-time errors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011680" y="3657600"/>
            <a:ext cx="5120640" cy="246888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BrokenPrintSquare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here!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BrokenPrintSquare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12648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brokenpassbyrefconst.cc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81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and Pointers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can change data in two different contexts: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You can change the value of the pointer (what it points to)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You can change the thing the pointer points to (via dereference)</a:t>
            </a:r>
          </a:p>
          <a:p>
            <a:pPr lvl="3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can be used to prevent either/both of these behaviors!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next to pointer name means you can’t change the value of the pointer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next to data type pointed to means you can’t use this pointer to change the thing being pointed to</a:t>
            </a:r>
          </a:p>
          <a:p>
            <a:pPr lvl="1"/>
            <a:r>
              <a:rPr lang="en-US" u="sng" dirty="0"/>
              <a:t>Tip</a:t>
            </a:r>
            <a:r>
              <a:rPr lang="en-US" dirty="0"/>
              <a:t>: read variable declaration from </a:t>
            </a:r>
            <a:r>
              <a:rPr lang="en-US" i="1" dirty="0"/>
              <a:t>right-to-left</a:t>
            </a:r>
            <a:endParaRPr lang="en-US" dirty="0"/>
          </a:p>
          <a:p>
            <a:pPr lvl="1"/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and Pointers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The syntax with pointers is confusing: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2011680"/>
            <a:ext cx="8229600" cy="438912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5;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6;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&amp;y;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 = &amp;x;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pointer) to a (variable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*w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w++;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 = &amp;x;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pointer) to a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*v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v++;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constmadness.cc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4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Parameters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023360" cy="497205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parameter </a:t>
            </a:r>
            <a:r>
              <a:rPr lang="en-US" sz="2400" i="1" dirty="0"/>
              <a:t>cannot</a:t>
            </a:r>
            <a:r>
              <a:rPr lang="en-US" sz="2400" dirty="0"/>
              <a:t> be mutated inside the function</a:t>
            </a:r>
          </a:p>
          <a:p>
            <a:pPr lvl="1"/>
            <a:r>
              <a:rPr lang="en-US" sz="2000" dirty="0"/>
              <a:t>Therefore it does not matter if the argument can be mutated or not</a:t>
            </a:r>
          </a:p>
          <a:p>
            <a:r>
              <a:rPr lang="en-US" sz="2400" dirty="0"/>
              <a:t>A non-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/>
              <a:t> parameter </a:t>
            </a:r>
            <a:r>
              <a:rPr lang="en-US" sz="2400" i="1" dirty="0"/>
              <a:t>could</a:t>
            </a:r>
            <a:r>
              <a:rPr lang="en-US" sz="2400" dirty="0"/>
              <a:t> be mutated inside the function</a:t>
            </a:r>
          </a:p>
          <a:p>
            <a:pPr lvl="1"/>
            <a:r>
              <a:rPr lang="en-US" sz="2000" dirty="0"/>
              <a:t>It would be BAD if you could pass it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/>
              <a:t> var</a:t>
            </a:r>
          </a:p>
          <a:p>
            <a:pPr lvl="1"/>
            <a:r>
              <a:rPr lang="en-US" sz="2000" dirty="0"/>
              <a:t>Illegal regardless of whether </a:t>
            </a:r>
            <a:r>
              <a:rPr lang="en-US" sz="2000" i="1" dirty="0"/>
              <a:t>or not</a:t>
            </a:r>
            <a:r>
              <a:rPr lang="en-US" sz="2000" dirty="0"/>
              <a:t> the function actually tries to change the var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0" y="1463040"/>
            <a:ext cx="4389120" cy="4389120"/>
          </a:xfrm>
          <a:prstGeom prst="roundRect">
            <a:avLst>
              <a:gd name="adj" fmla="val 23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OK – error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83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we try to compile and run?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Output “(2, 4, 0)"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Output “(2, 4, 3)"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Compiler error 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    about arguments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    to foo (in main)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Compiler error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    about body of foo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27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3931920" y="2377440"/>
            <a:ext cx="4754880" cy="4389120"/>
          </a:xfrm>
          <a:prstGeom prst="roundRect">
            <a:avLst>
              <a:gd name="adj" fmla="val 23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*x += 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y *= 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-= 3;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(&amp;a, b, c);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&lt;&lt;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0741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Style Guide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references or call-by-value for input values</a:t>
            </a:r>
          </a:p>
          <a:p>
            <a:pPr lvl="1"/>
            <a:r>
              <a:rPr lang="en-US" dirty="0"/>
              <a:t>Particularly for large values (no copying)</a:t>
            </a:r>
          </a:p>
          <a:p>
            <a:r>
              <a:rPr lang="en-US" dirty="0"/>
              <a:t>Use pointers for output parameters</a:t>
            </a:r>
          </a:p>
          <a:p>
            <a:r>
              <a:rPr lang="en-US" dirty="0"/>
              <a:t>List input parameters first, then output parameters last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3474720"/>
            <a:ext cx="7132320" cy="274320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width,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height,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area)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width * height;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h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(w, h, &amp;a);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80" y="621312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styleguide.cc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7FF5813B-D360-0E4D-9983-F836E7CE5CDA}"/>
              </a:ext>
            </a:extLst>
          </p:cNvPr>
          <p:cNvSpPr/>
          <p:nvPr/>
        </p:nvSpPr>
        <p:spPr bwMode="auto">
          <a:xfrm>
            <a:off x="6032664" y="4358244"/>
            <a:ext cx="2819235" cy="1140031"/>
          </a:xfrm>
          <a:prstGeom prst="wedgeEllipseCallout">
            <a:avLst>
              <a:gd name="adj1" fmla="val -110283"/>
              <a:gd name="adj2" fmla="val -100001"/>
            </a:avLst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ordinary int probably better here, but shows how const ref works</a:t>
            </a:r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A2884F2E-AC40-6D47-8948-1B97132FD101}"/>
              </a:ext>
            </a:extLst>
          </p:cNvPr>
          <p:cNvSpPr/>
          <p:nvPr/>
        </p:nvSpPr>
        <p:spPr bwMode="auto">
          <a:xfrm>
            <a:off x="6016790" y="4358244"/>
            <a:ext cx="2835109" cy="1140031"/>
          </a:xfrm>
          <a:prstGeom prst="wedgeEllipseCallout">
            <a:avLst>
              <a:gd name="adj1" fmla="val -27003"/>
              <a:gd name="adj2" fmla="val -96658"/>
            </a:avLst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ordinary int (not int&amp;) probably better here, but shows how const ref is used</a:t>
            </a:r>
          </a:p>
        </p:txBody>
      </p:sp>
    </p:spTree>
    <p:extLst>
      <p:ext uri="{BB962C8B-B14F-4D97-AF65-F5344CB8AC3E}">
        <p14:creationId xmlns:p14="http://schemas.microsoft.com/office/powerpoint/2010/main" val="18103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References?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stylistic choice, not mandated by the C++ language</a:t>
            </a:r>
          </a:p>
          <a:p>
            <a:pPr lvl="3"/>
            <a:endParaRPr lang="en-US" dirty="0"/>
          </a:p>
          <a:p>
            <a:r>
              <a:rPr lang="en-US" dirty="0"/>
              <a:t>Google C++ style guide suggests:</a:t>
            </a:r>
          </a:p>
          <a:p>
            <a:pPr lvl="1"/>
            <a:r>
              <a:rPr lang="en-US" dirty="0"/>
              <a:t>Input parameters:</a:t>
            </a:r>
          </a:p>
          <a:p>
            <a:pPr lvl="2"/>
            <a:r>
              <a:rPr lang="en-US" dirty="0"/>
              <a:t>Either use values (for primitive types like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or small </a:t>
            </a:r>
            <a:r>
              <a:rPr lang="en-US" dirty="0" err="1"/>
              <a:t>structs</a:t>
            </a:r>
            <a:r>
              <a:rPr lang="en-US" dirty="0"/>
              <a:t>/objects)</a:t>
            </a:r>
          </a:p>
          <a:p>
            <a:pPr lvl="2"/>
            <a:r>
              <a:rPr lang="en-US" dirty="0"/>
              <a:t>Or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references (for complex </a:t>
            </a:r>
            <a:r>
              <a:rPr lang="en-US" dirty="0" err="1"/>
              <a:t>struct</a:t>
            </a:r>
            <a:r>
              <a:rPr lang="en-US" dirty="0"/>
              <a:t>/object instances)</a:t>
            </a:r>
          </a:p>
          <a:p>
            <a:pPr lvl="1"/>
            <a:r>
              <a:rPr lang="en-US" dirty="0"/>
              <a:t>Output parameters:</a:t>
            </a:r>
          </a:p>
          <a:p>
            <a:pPr lvl="2"/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pointers</a:t>
            </a:r>
          </a:p>
          <a:p>
            <a:pPr lvl="3"/>
            <a:r>
              <a:rPr lang="en-US" dirty="0"/>
              <a:t>Unchangeable pointers referencing changeable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1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References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C++</a:t>
            </a:r>
          </a:p>
          <a:p>
            <a:r>
              <a:rPr lang="en-US" dirty="0"/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0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References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C++</a:t>
            </a:r>
          </a:p>
          <a:p>
            <a:r>
              <a:rPr lang="en-US" b="1" dirty="0">
                <a:solidFill>
                  <a:srgbClr val="4B2A85"/>
                </a:solidFill>
              </a:rPr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definition syntax (in a .h file):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Members can be functions (methods) or data (variables)</a:t>
            </a:r>
          </a:p>
          <a:p>
            <a:pPr lvl="3"/>
            <a:endParaRPr lang="en-US" dirty="0"/>
          </a:p>
          <a:p>
            <a:r>
              <a:rPr lang="en-US" dirty="0"/>
              <a:t>Class member function definition syntax (in a .cc file):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(1) </a:t>
            </a:r>
            <a:r>
              <a:rPr lang="en-US" i="1" dirty="0"/>
              <a:t>define</a:t>
            </a:r>
            <a:r>
              <a:rPr lang="en-US" dirty="0"/>
              <a:t> within the class definition or (2) </a:t>
            </a:r>
            <a:r>
              <a:rPr lang="en-US" i="1" dirty="0"/>
              <a:t>declare</a:t>
            </a:r>
            <a:r>
              <a:rPr lang="en-US" dirty="0"/>
              <a:t> within the class definition and then </a:t>
            </a:r>
            <a:r>
              <a:rPr lang="en-US" i="1" dirty="0"/>
              <a:t>define</a:t>
            </a:r>
            <a:r>
              <a:rPr lang="en-US" dirty="0"/>
              <a:t>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828800"/>
            <a:ext cx="7315200" cy="1737360"/>
          </a:xfrm>
          <a:prstGeom prst="roundRect">
            <a:avLst>
              <a:gd name="adj" fmla="val 583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public member declarations &amp; definitions go here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private member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delarations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definitions go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Name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4846320"/>
            <a:ext cx="7315200" cy="8229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retType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Name::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param1, …,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body statements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little more complex than in C when modularizing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definition:</a:t>
            </a:r>
          </a:p>
          <a:p>
            <a:pPr lvl="1"/>
            <a:r>
              <a:rPr lang="en-US" dirty="0"/>
              <a:t>Class definition is part of interface and should go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</a:t>
            </a:r>
          </a:p>
          <a:p>
            <a:pPr lvl="2"/>
            <a:r>
              <a:rPr lang="en-US" dirty="0"/>
              <a:t>Private members still must be included in definition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Usually put member function definitions into companion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 with implementation details</a:t>
            </a:r>
          </a:p>
          <a:p>
            <a:pPr lvl="2"/>
            <a:r>
              <a:rPr lang="en-US" dirty="0"/>
              <a:t>Common exception:  setter and getter methods</a:t>
            </a:r>
          </a:p>
          <a:p>
            <a:pPr lvl="1"/>
            <a:r>
              <a:rPr lang="en-US" dirty="0"/>
              <a:t>These files can also include </a:t>
            </a:r>
            <a:r>
              <a:rPr lang="en-US" dirty="0">
                <a:solidFill>
                  <a:srgbClr val="0066FF"/>
                </a:solidFill>
              </a:rPr>
              <a:t>non-member functions </a:t>
            </a:r>
            <a:r>
              <a:rPr lang="en-US" dirty="0"/>
              <a:t>that use the class (more about this later)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Unlike Java, you can name files anything you want</a:t>
            </a:r>
          </a:p>
          <a:p>
            <a:pPr lvl="1"/>
            <a:r>
              <a:rPr lang="en-US" dirty="0"/>
              <a:t>But normally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Name.cc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r>
              <a:rPr lang="en-US" dirty="0"/>
              <a:t> for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Definition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411480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_POINT_H_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_POINT_H_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member function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member function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_POINT_H_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13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Member Definitions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521208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-&gt;y_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"this-&gt;" is optional unless name conflicts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b="1" dirty="0">
              <a:solidFill>
                <a:srgbClr val="66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can access p’s x_ and y_ variables either through the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accessor functions or the x_, y_ private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member variables directly, since we’re in a member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function of the same class.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distance = (x_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 * (x_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distance += (y_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 * (y_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(distance);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 =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 = y;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14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Usage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411480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b="1" dirty="0">
              <a:solidFill>
                <a:srgbClr val="66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 p1(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new Point on the Stack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 p2(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new Point on the Stack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 is: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"p2 is: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(p2)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0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next time, you </a:t>
            </a:r>
            <a:r>
              <a:rPr lang="en-US" b="1" dirty="0">
                <a:solidFill>
                  <a:srgbClr val="FF0000"/>
                </a:solidFill>
              </a:rPr>
              <a:t>must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read</a:t>
            </a:r>
            <a:r>
              <a:rPr lang="en-US" dirty="0"/>
              <a:t> the sections in </a:t>
            </a:r>
            <a:r>
              <a:rPr lang="en-US" i="1" dirty="0"/>
              <a:t>C++ Primer</a:t>
            </a:r>
            <a:r>
              <a:rPr lang="en-US" dirty="0"/>
              <a:t> covering class constructors, copy constructors, 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), and destructors</a:t>
            </a:r>
          </a:p>
          <a:p>
            <a:pPr lvl="1"/>
            <a:r>
              <a:rPr lang="en-US" dirty="0"/>
              <a:t>Ignore “move semantics” for now</a:t>
            </a:r>
          </a:p>
          <a:p>
            <a:pPr lvl="1"/>
            <a:r>
              <a:rPr lang="en-US" dirty="0"/>
              <a:t>The table of contents and index are your friends…</a:t>
            </a:r>
          </a:p>
          <a:p>
            <a:pPr lvl="1"/>
            <a:r>
              <a:rPr lang="en-US" dirty="0"/>
              <a:t>Should we start class with a quiz next time?</a:t>
            </a:r>
          </a:p>
          <a:p>
            <a:pPr lvl="1"/>
            <a:r>
              <a:rPr lang="en-US" dirty="0"/>
              <a:t>Seriously – the next lecture will make a </a:t>
            </a:r>
            <a:r>
              <a:rPr lang="en-US" b="1" i="1" dirty="0">
                <a:solidFill>
                  <a:srgbClr val="0066FF"/>
                </a:solidFill>
              </a:rPr>
              <a:t>lot</a:t>
            </a:r>
            <a:r>
              <a:rPr lang="en-US" dirty="0"/>
              <a:t> more sense if you’ve done your background reading ahead of time</a:t>
            </a:r>
          </a:p>
          <a:p>
            <a:pPr lvl="2"/>
            <a:r>
              <a:rPr lang="en-US" dirty="0"/>
              <a:t>Don’t worry whether it all makes sense the first time you read it – it won’t!  The goal is to be aware of what the main issues are….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that:</a:t>
            </a:r>
          </a:p>
          <a:p>
            <a:pPr lvl="1"/>
            <a:r>
              <a:rPr lang="en-US" dirty="0"/>
              <a:t>Has a class representing a 3-dimensional point</a:t>
            </a:r>
          </a:p>
          <a:p>
            <a:pPr lvl="1"/>
            <a:r>
              <a:rPr lang="en-US" dirty="0"/>
              <a:t>Has the following methods:</a:t>
            </a:r>
          </a:p>
          <a:p>
            <a:pPr lvl="2"/>
            <a:r>
              <a:rPr lang="en-US" dirty="0"/>
              <a:t>Return the inner product of two 3D points</a:t>
            </a:r>
          </a:p>
          <a:p>
            <a:pPr lvl="2"/>
            <a:r>
              <a:rPr lang="en-US" dirty="0"/>
              <a:t>Return the distance between two 3D points</a:t>
            </a:r>
          </a:p>
          <a:p>
            <a:pPr lvl="2"/>
            <a:r>
              <a:rPr lang="en-US" dirty="0"/>
              <a:t>Accessors and </a:t>
            </a:r>
            <a:r>
              <a:rPr lang="en-US" dirty="0" err="1"/>
              <a:t>mutators</a:t>
            </a:r>
            <a:r>
              <a:rPr lang="en-US" dirty="0"/>
              <a:t> for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dirty="0"/>
              <a:t> coordinates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38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that:</a:t>
            </a:r>
          </a:p>
          <a:p>
            <a:pPr lvl="1"/>
            <a:r>
              <a:rPr lang="en-US" dirty="0"/>
              <a:t>Has a class representing a 3-dimensional box</a:t>
            </a:r>
          </a:p>
          <a:p>
            <a:pPr lvl="2"/>
            <a:r>
              <a:rPr lang="en-US" dirty="0"/>
              <a:t>Use your Extra Exercise #1 class to store the coordinates of the vertices that define the box</a:t>
            </a:r>
          </a:p>
          <a:p>
            <a:pPr lvl="2"/>
            <a:r>
              <a:rPr lang="en-US" dirty="0"/>
              <a:t>Assume the box has right-angles only and its faces are parallel to the axes, so you only need 2 vertices to define it</a:t>
            </a:r>
          </a:p>
          <a:p>
            <a:pPr lvl="1"/>
            <a:r>
              <a:rPr lang="en-US" dirty="0"/>
              <a:t>Has the following methods:</a:t>
            </a:r>
          </a:p>
          <a:p>
            <a:pPr lvl="2"/>
            <a:r>
              <a:rPr lang="en-US" dirty="0"/>
              <a:t>Test if one box is inside another box</a:t>
            </a:r>
          </a:p>
          <a:p>
            <a:pPr lvl="2"/>
            <a:r>
              <a:rPr lang="en-US" dirty="0"/>
              <a:t>Return the volume of a box</a:t>
            </a:r>
          </a:p>
          <a:p>
            <a:pPr lvl="2"/>
            <a:r>
              <a:rPr lang="en-US" dirty="0"/>
              <a:t>Handles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, and a copy constructor</a:t>
            </a:r>
          </a:p>
          <a:p>
            <a:pPr lvl="2"/>
            <a:r>
              <a:rPr lang="en-US" dirty="0"/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all the right places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3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12612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74729"/>
              </p:ext>
            </p:extLst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57828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023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29055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4348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7162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68172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8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10001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093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5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to the address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37863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3472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330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6201295" y="4738255"/>
            <a:ext cx="1740130" cy="914400"/>
          </a:xfrm>
          <a:custGeom>
            <a:avLst/>
            <a:gdLst>
              <a:gd name="connsiteX0" fmla="*/ 1740130 w 1740130"/>
              <a:gd name="connsiteY0" fmla="*/ 914400 h 914400"/>
              <a:gd name="connsiteX1" fmla="*/ 1729047 w 1740130"/>
              <a:gd name="connsiteY1" fmla="*/ 753687 h 914400"/>
              <a:gd name="connsiteX2" fmla="*/ 1706880 w 1740130"/>
              <a:gd name="connsiteY2" fmla="*/ 720436 h 914400"/>
              <a:gd name="connsiteX3" fmla="*/ 1695796 w 1740130"/>
              <a:gd name="connsiteY3" fmla="*/ 703810 h 914400"/>
              <a:gd name="connsiteX4" fmla="*/ 1684712 w 1740130"/>
              <a:gd name="connsiteY4" fmla="*/ 665018 h 914400"/>
              <a:gd name="connsiteX5" fmla="*/ 1673629 w 1740130"/>
              <a:gd name="connsiteY5" fmla="*/ 648392 h 914400"/>
              <a:gd name="connsiteX6" fmla="*/ 1668087 w 1740130"/>
              <a:gd name="connsiteY6" fmla="*/ 631767 h 914400"/>
              <a:gd name="connsiteX7" fmla="*/ 1645920 w 1740130"/>
              <a:gd name="connsiteY7" fmla="*/ 598516 h 914400"/>
              <a:gd name="connsiteX8" fmla="*/ 1634836 w 1740130"/>
              <a:gd name="connsiteY8" fmla="*/ 581890 h 914400"/>
              <a:gd name="connsiteX9" fmla="*/ 1618210 w 1740130"/>
              <a:gd name="connsiteY9" fmla="*/ 570807 h 914400"/>
              <a:gd name="connsiteX10" fmla="*/ 1590501 w 1740130"/>
              <a:gd name="connsiteY10" fmla="*/ 548640 h 914400"/>
              <a:gd name="connsiteX11" fmla="*/ 1524000 w 1740130"/>
              <a:gd name="connsiteY11" fmla="*/ 515389 h 914400"/>
              <a:gd name="connsiteX12" fmla="*/ 1507374 w 1740130"/>
              <a:gd name="connsiteY12" fmla="*/ 509847 h 914400"/>
              <a:gd name="connsiteX13" fmla="*/ 1463040 w 1740130"/>
              <a:gd name="connsiteY13" fmla="*/ 498763 h 914400"/>
              <a:gd name="connsiteX14" fmla="*/ 1285701 w 1740130"/>
              <a:gd name="connsiteY14" fmla="*/ 504305 h 914400"/>
              <a:gd name="connsiteX15" fmla="*/ 1185949 w 1740130"/>
              <a:gd name="connsiteY15" fmla="*/ 520930 h 914400"/>
              <a:gd name="connsiteX16" fmla="*/ 1152698 w 1740130"/>
              <a:gd name="connsiteY16" fmla="*/ 526472 h 914400"/>
              <a:gd name="connsiteX17" fmla="*/ 1091738 w 1740130"/>
              <a:gd name="connsiteY17" fmla="*/ 537556 h 914400"/>
              <a:gd name="connsiteX18" fmla="*/ 1041861 w 1740130"/>
              <a:gd name="connsiteY18" fmla="*/ 543098 h 914400"/>
              <a:gd name="connsiteX19" fmla="*/ 919941 w 1740130"/>
              <a:gd name="connsiteY19" fmla="*/ 537556 h 914400"/>
              <a:gd name="connsiteX20" fmla="*/ 892232 w 1740130"/>
              <a:gd name="connsiteY20" fmla="*/ 532014 h 914400"/>
              <a:gd name="connsiteX21" fmla="*/ 820189 w 1740130"/>
              <a:gd name="connsiteY21" fmla="*/ 526472 h 914400"/>
              <a:gd name="connsiteX22" fmla="*/ 714894 w 1740130"/>
              <a:gd name="connsiteY22" fmla="*/ 520930 h 914400"/>
              <a:gd name="connsiteX23" fmla="*/ 648392 w 1740130"/>
              <a:gd name="connsiteY23" fmla="*/ 515389 h 914400"/>
              <a:gd name="connsiteX24" fmla="*/ 598516 w 1740130"/>
              <a:gd name="connsiteY24" fmla="*/ 509847 h 914400"/>
              <a:gd name="connsiteX25" fmla="*/ 432261 w 1740130"/>
              <a:gd name="connsiteY25" fmla="*/ 504305 h 914400"/>
              <a:gd name="connsiteX26" fmla="*/ 371301 w 1740130"/>
              <a:gd name="connsiteY26" fmla="*/ 498763 h 914400"/>
              <a:gd name="connsiteX27" fmla="*/ 227214 w 1740130"/>
              <a:gd name="connsiteY27" fmla="*/ 493221 h 914400"/>
              <a:gd name="connsiteX28" fmla="*/ 193963 w 1740130"/>
              <a:gd name="connsiteY28" fmla="*/ 482138 h 914400"/>
              <a:gd name="connsiteX29" fmla="*/ 155170 w 1740130"/>
              <a:gd name="connsiteY29" fmla="*/ 471054 h 914400"/>
              <a:gd name="connsiteX30" fmla="*/ 138545 w 1740130"/>
              <a:gd name="connsiteY30" fmla="*/ 459970 h 914400"/>
              <a:gd name="connsiteX31" fmla="*/ 121920 w 1740130"/>
              <a:gd name="connsiteY31" fmla="*/ 443345 h 914400"/>
              <a:gd name="connsiteX32" fmla="*/ 99752 w 1740130"/>
              <a:gd name="connsiteY32" fmla="*/ 432261 h 914400"/>
              <a:gd name="connsiteX33" fmla="*/ 66501 w 1740130"/>
              <a:gd name="connsiteY33" fmla="*/ 410094 h 914400"/>
              <a:gd name="connsiteX34" fmla="*/ 60960 w 1740130"/>
              <a:gd name="connsiteY34" fmla="*/ 393469 h 914400"/>
              <a:gd name="connsiteX35" fmla="*/ 38792 w 1740130"/>
              <a:gd name="connsiteY35" fmla="*/ 360218 h 914400"/>
              <a:gd name="connsiteX36" fmla="*/ 33250 w 1740130"/>
              <a:gd name="connsiteY36" fmla="*/ 343592 h 914400"/>
              <a:gd name="connsiteX37" fmla="*/ 22167 w 1740130"/>
              <a:gd name="connsiteY37" fmla="*/ 326967 h 914400"/>
              <a:gd name="connsiteX38" fmla="*/ 16625 w 1740130"/>
              <a:gd name="connsiteY38" fmla="*/ 299258 h 914400"/>
              <a:gd name="connsiteX39" fmla="*/ 5541 w 1740130"/>
              <a:gd name="connsiteY39" fmla="*/ 266007 h 914400"/>
              <a:gd name="connsiteX40" fmla="*/ 0 w 1740130"/>
              <a:gd name="connsiteY40" fmla="*/ 249381 h 914400"/>
              <a:gd name="connsiteX41" fmla="*/ 11083 w 1740130"/>
              <a:gd name="connsiteY41" fmla="*/ 188421 h 914400"/>
              <a:gd name="connsiteX42" fmla="*/ 22167 w 1740130"/>
              <a:gd name="connsiteY42" fmla="*/ 171796 h 914400"/>
              <a:gd name="connsiteX43" fmla="*/ 27709 w 1740130"/>
              <a:gd name="connsiteY43" fmla="*/ 149629 h 914400"/>
              <a:gd name="connsiteX44" fmla="*/ 49876 w 1740130"/>
              <a:gd name="connsiteY44" fmla="*/ 116378 h 914400"/>
              <a:gd name="connsiteX45" fmla="*/ 99752 w 1740130"/>
              <a:gd name="connsiteY45" fmla="*/ 72043 h 914400"/>
              <a:gd name="connsiteX46" fmla="*/ 116378 w 1740130"/>
              <a:gd name="connsiteY46" fmla="*/ 66501 h 914400"/>
              <a:gd name="connsiteX47" fmla="*/ 133003 w 1740130"/>
              <a:gd name="connsiteY47" fmla="*/ 49876 h 914400"/>
              <a:gd name="connsiteX48" fmla="*/ 155170 w 1740130"/>
              <a:gd name="connsiteY48" fmla="*/ 38792 h 914400"/>
              <a:gd name="connsiteX49" fmla="*/ 188421 w 1740130"/>
              <a:gd name="connsiteY49" fmla="*/ 27709 h 914400"/>
              <a:gd name="connsiteX50" fmla="*/ 299258 w 1740130"/>
              <a:gd name="connsiteY50" fmla="*/ 16625 h 914400"/>
              <a:gd name="connsiteX51" fmla="*/ 365760 w 1740130"/>
              <a:gd name="connsiteY5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40130" h="914400">
                <a:moveTo>
                  <a:pt x="1740130" y="914400"/>
                </a:moveTo>
                <a:cubicBezTo>
                  <a:pt x="1736436" y="860829"/>
                  <a:pt x="1738120" y="806613"/>
                  <a:pt x="1729047" y="753687"/>
                </a:cubicBezTo>
                <a:cubicBezTo>
                  <a:pt x="1726796" y="740558"/>
                  <a:pt x="1714269" y="731520"/>
                  <a:pt x="1706880" y="720436"/>
                </a:cubicBezTo>
                <a:lnTo>
                  <a:pt x="1695796" y="703810"/>
                </a:lnTo>
                <a:cubicBezTo>
                  <a:pt x="1694020" y="696706"/>
                  <a:pt x="1688688" y="672970"/>
                  <a:pt x="1684712" y="665018"/>
                </a:cubicBezTo>
                <a:cubicBezTo>
                  <a:pt x="1681733" y="659061"/>
                  <a:pt x="1676608" y="654349"/>
                  <a:pt x="1673629" y="648392"/>
                </a:cubicBezTo>
                <a:cubicBezTo>
                  <a:pt x="1671017" y="643167"/>
                  <a:pt x="1670924" y="636873"/>
                  <a:pt x="1668087" y="631767"/>
                </a:cubicBezTo>
                <a:cubicBezTo>
                  <a:pt x="1661618" y="620122"/>
                  <a:pt x="1653309" y="609600"/>
                  <a:pt x="1645920" y="598516"/>
                </a:cubicBezTo>
                <a:cubicBezTo>
                  <a:pt x="1642225" y="592974"/>
                  <a:pt x="1640378" y="585584"/>
                  <a:pt x="1634836" y="581890"/>
                </a:cubicBezTo>
                <a:lnTo>
                  <a:pt x="1618210" y="570807"/>
                </a:lnTo>
                <a:cubicBezTo>
                  <a:pt x="1597731" y="540086"/>
                  <a:pt x="1618845" y="564386"/>
                  <a:pt x="1590501" y="548640"/>
                </a:cubicBezTo>
                <a:cubicBezTo>
                  <a:pt x="1526037" y="512827"/>
                  <a:pt x="1588737" y="536967"/>
                  <a:pt x="1524000" y="515389"/>
                </a:cubicBezTo>
                <a:cubicBezTo>
                  <a:pt x="1518458" y="513542"/>
                  <a:pt x="1513041" y="511264"/>
                  <a:pt x="1507374" y="509847"/>
                </a:cubicBezTo>
                <a:lnTo>
                  <a:pt x="1463040" y="498763"/>
                </a:lnTo>
                <a:lnTo>
                  <a:pt x="1285701" y="504305"/>
                </a:lnTo>
                <a:cubicBezTo>
                  <a:pt x="1247384" y="506221"/>
                  <a:pt x="1224715" y="514469"/>
                  <a:pt x="1185949" y="520930"/>
                </a:cubicBezTo>
                <a:lnTo>
                  <a:pt x="1152698" y="526472"/>
                </a:lnTo>
                <a:cubicBezTo>
                  <a:pt x="1123965" y="531696"/>
                  <a:pt x="1122357" y="533473"/>
                  <a:pt x="1091738" y="537556"/>
                </a:cubicBezTo>
                <a:cubicBezTo>
                  <a:pt x="1075157" y="539767"/>
                  <a:pt x="1058487" y="541251"/>
                  <a:pt x="1041861" y="543098"/>
                </a:cubicBezTo>
                <a:cubicBezTo>
                  <a:pt x="1001221" y="541251"/>
                  <a:pt x="960512" y="540561"/>
                  <a:pt x="919941" y="537556"/>
                </a:cubicBezTo>
                <a:cubicBezTo>
                  <a:pt x="910547" y="536860"/>
                  <a:pt x="901594" y="533054"/>
                  <a:pt x="892232" y="532014"/>
                </a:cubicBezTo>
                <a:cubicBezTo>
                  <a:pt x="868294" y="529354"/>
                  <a:pt x="844227" y="527974"/>
                  <a:pt x="820189" y="526472"/>
                </a:cubicBezTo>
                <a:lnTo>
                  <a:pt x="714894" y="520930"/>
                </a:lnTo>
                <a:cubicBezTo>
                  <a:pt x="692696" y="519498"/>
                  <a:pt x="670536" y="517498"/>
                  <a:pt x="648392" y="515389"/>
                </a:cubicBezTo>
                <a:cubicBezTo>
                  <a:pt x="631740" y="513803"/>
                  <a:pt x="615222" y="510704"/>
                  <a:pt x="598516" y="509847"/>
                </a:cubicBezTo>
                <a:cubicBezTo>
                  <a:pt x="543140" y="507007"/>
                  <a:pt x="487679" y="506152"/>
                  <a:pt x="432261" y="504305"/>
                </a:cubicBezTo>
                <a:cubicBezTo>
                  <a:pt x="411941" y="502458"/>
                  <a:pt x="391675" y="499864"/>
                  <a:pt x="371301" y="498763"/>
                </a:cubicBezTo>
                <a:cubicBezTo>
                  <a:pt x="323307" y="496169"/>
                  <a:pt x="275069" y="497707"/>
                  <a:pt x="227214" y="493221"/>
                </a:cubicBezTo>
                <a:cubicBezTo>
                  <a:pt x="215582" y="492131"/>
                  <a:pt x="205297" y="484972"/>
                  <a:pt x="193963" y="482138"/>
                </a:cubicBezTo>
                <a:cubicBezTo>
                  <a:pt x="166129" y="475179"/>
                  <a:pt x="179022" y="479005"/>
                  <a:pt x="155170" y="471054"/>
                </a:cubicBezTo>
                <a:cubicBezTo>
                  <a:pt x="149628" y="467359"/>
                  <a:pt x="143662" y="464234"/>
                  <a:pt x="138545" y="459970"/>
                </a:cubicBezTo>
                <a:cubicBezTo>
                  <a:pt x="132524" y="454953"/>
                  <a:pt x="128297" y="447900"/>
                  <a:pt x="121920" y="443345"/>
                </a:cubicBezTo>
                <a:cubicBezTo>
                  <a:pt x="115197" y="438543"/>
                  <a:pt x="106836" y="436511"/>
                  <a:pt x="99752" y="432261"/>
                </a:cubicBezTo>
                <a:cubicBezTo>
                  <a:pt x="88329" y="425408"/>
                  <a:pt x="66501" y="410094"/>
                  <a:pt x="66501" y="410094"/>
                </a:cubicBezTo>
                <a:cubicBezTo>
                  <a:pt x="64654" y="404552"/>
                  <a:pt x="63797" y="398575"/>
                  <a:pt x="60960" y="393469"/>
                </a:cubicBezTo>
                <a:cubicBezTo>
                  <a:pt x="54491" y="381824"/>
                  <a:pt x="38792" y="360218"/>
                  <a:pt x="38792" y="360218"/>
                </a:cubicBezTo>
                <a:cubicBezTo>
                  <a:pt x="36945" y="354676"/>
                  <a:pt x="35862" y="348817"/>
                  <a:pt x="33250" y="343592"/>
                </a:cubicBezTo>
                <a:cubicBezTo>
                  <a:pt x="30272" y="337635"/>
                  <a:pt x="24506" y="333203"/>
                  <a:pt x="22167" y="326967"/>
                </a:cubicBezTo>
                <a:cubicBezTo>
                  <a:pt x="18860" y="318147"/>
                  <a:pt x="19103" y="308345"/>
                  <a:pt x="16625" y="299258"/>
                </a:cubicBezTo>
                <a:cubicBezTo>
                  <a:pt x="13551" y="287986"/>
                  <a:pt x="9235" y="277091"/>
                  <a:pt x="5541" y="266007"/>
                </a:cubicBezTo>
                <a:lnTo>
                  <a:pt x="0" y="249381"/>
                </a:lnTo>
                <a:cubicBezTo>
                  <a:pt x="1910" y="234097"/>
                  <a:pt x="2540" y="205507"/>
                  <a:pt x="11083" y="188421"/>
                </a:cubicBezTo>
                <a:cubicBezTo>
                  <a:pt x="14062" y="182464"/>
                  <a:pt x="18472" y="177338"/>
                  <a:pt x="22167" y="171796"/>
                </a:cubicBezTo>
                <a:cubicBezTo>
                  <a:pt x="24014" y="164407"/>
                  <a:pt x="24303" y="156441"/>
                  <a:pt x="27709" y="149629"/>
                </a:cubicBezTo>
                <a:cubicBezTo>
                  <a:pt x="33666" y="137714"/>
                  <a:pt x="40457" y="125797"/>
                  <a:pt x="49876" y="116378"/>
                </a:cubicBezTo>
                <a:cubicBezTo>
                  <a:pt x="64560" y="101694"/>
                  <a:pt x="79976" y="81931"/>
                  <a:pt x="99752" y="72043"/>
                </a:cubicBezTo>
                <a:cubicBezTo>
                  <a:pt x="104977" y="69430"/>
                  <a:pt x="110836" y="68348"/>
                  <a:pt x="116378" y="66501"/>
                </a:cubicBezTo>
                <a:cubicBezTo>
                  <a:pt x="121920" y="60959"/>
                  <a:pt x="126626" y="54431"/>
                  <a:pt x="133003" y="49876"/>
                </a:cubicBezTo>
                <a:cubicBezTo>
                  <a:pt x="139725" y="45074"/>
                  <a:pt x="147500" y="41860"/>
                  <a:pt x="155170" y="38792"/>
                </a:cubicBezTo>
                <a:cubicBezTo>
                  <a:pt x="166018" y="34453"/>
                  <a:pt x="177337" y="31403"/>
                  <a:pt x="188421" y="27709"/>
                </a:cubicBezTo>
                <a:cubicBezTo>
                  <a:pt x="235606" y="11981"/>
                  <a:pt x="195364" y="23790"/>
                  <a:pt x="299258" y="16625"/>
                </a:cubicBezTo>
                <a:cubicBezTo>
                  <a:pt x="369442" y="11785"/>
                  <a:pt x="365760" y="33160"/>
                  <a:pt x="365760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5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to the address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y (and *z) to 11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27776"/>
              </p:ext>
            </p:extLst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06073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</a:t>
                      </a:r>
                      <a:r>
                        <a:rPr lang="en-US" sz="16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6201295" y="4738255"/>
            <a:ext cx="1740130" cy="914400"/>
          </a:xfrm>
          <a:custGeom>
            <a:avLst/>
            <a:gdLst>
              <a:gd name="connsiteX0" fmla="*/ 1740130 w 1740130"/>
              <a:gd name="connsiteY0" fmla="*/ 914400 h 914400"/>
              <a:gd name="connsiteX1" fmla="*/ 1729047 w 1740130"/>
              <a:gd name="connsiteY1" fmla="*/ 753687 h 914400"/>
              <a:gd name="connsiteX2" fmla="*/ 1706880 w 1740130"/>
              <a:gd name="connsiteY2" fmla="*/ 720436 h 914400"/>
              <a:gd name="connsiteX3" fmla="*/ 1695796 w 1740130"/>
              <a:gd name="connsiteY3" fmla="*/ 703810 h 914400"/>
              <a:gd name="connsiteX4" fmla="*/ 1684712 w 1740130"/>
              <a:gd name="connsiteY4" fmla="*/ 665018 h 914400"/>
              <a:gd name="connsiteX5" fmla="*/ 1673629 w 1740130"/>
              <a:gd name="connsiteY5" fmla="*/ 648392 h 914400"/>
              <a:gd name="connsiteX6" fmla="*/ 1668087 w 1740130"/>
              <a:gd name="connsiteY6" fmla="*/ 631767 h 914400"/>
              <a:gd name="connsiteX7" fmla="*/ 1645920 w 1740130"/>
              <a:gd name="connsiteY7" fmla="*/ 598516 h 914400"/>
              <a:gd name="connsiteX8" fmla="*/ 1634836 w 1740130"/>
              <a:gd name="connsiteY8" fmla="*/ 581890 h 914400"/>
              <a:gd name="connsiteX9" fmla="*/ 1618210 w 1740130"/>
              <a:gd name="connsiteY9" fmla="*/ 570807 h 914400"/>
              <a:gd name="connsiteX10" fmla="*/ 1590501 w 1740130"/>
              <a:gd name="connsiteY10" fmla="*/ 548640 h 914400"/>
              <a:gd name="connsiteX11" fmla="*/ 1524000 w 1740130"/>
              <a:gd name="connsiteY11" fmla="*/ 515389 h 914400"/>
              <a:gd name="connsiteX12" fmla="*/ 1507374 w 1740130"/>
              <a:gd name="connsiteY12" fmla="*/ 509847 h 914400"/>
              <a:gd name="connsiteX13" fmla="*/ 1463040 w 1740130"/>
              <a:gd name="connsiteY13" fmla="*/ 498763 h 914400"/>
              <a:gd name="connsiteX14" fmla="*/ 1285701 w 1740130"/>
              <a:gd name="connsiteY14" fmla="*/ 504305 h 914400"/>
              <a:gd name="connsiteX15" fmla="*/ 1185949 w 1740130"/>
              <a:gd name="connsiteY15" fmla="*/ 520930 h 914400"/>
              <a:gd name="connsiteX16" fmla="*/ 1152698 w 1740130"/>
              <a:gd name="connsiteY16" fmla="*/ 526472 h 914400"/>
              <a:gd name="connsiteX17" fmla="*/ 1091738 w 1740130"/>
              <a:gd name="connsiteY17" fmla="*/ 537556 h 914400"/>
              <a:gd name="connsiteX18" fmla="*/ 1041861 w 1740130"/>
              <a:gd name="connsiteY18" fmla="*/ 543098 h 914400"/>
              <a:gd name="connsiteX19" fmla="*/ 919941 w 1740130"/>
              <a:gd name="connsiteY19" fmla="*/ 537556 h 914400"/>
              <a:gd name="connsiteX20" fmla="*/ 892232 w 1740130"/>
              <a:gd name="connsiteY20" fmla="*/ 532014 h 914400"/>
              <a:gd name="connsiteX21" fmla="*/ 820189 w 1740130"/>
              <a:gd name="connsiteY21" fmla="*/ 526472 h 914400"/>
              <a:gd name="connsiteX22" fmla="*/ 714894 w 1740130"/>
              <a:gd name="connsiteY22" fmla="*/ 520930 h 914400"/>
              <a:gd name="connsiteX23" fmla="*/ 648392 w 1740130"/>
              <a:gd name="connsiteY23" fmla="*/ 515389 h 914400"/>
              <a:gd name="connsiteX24" fmla="*/ 598516 w 1740130"/>
              <a:gd name="connsiteY24" fmla="*/ 509847 h 914400"/>
              <a:gd name="connsiteX25" fmla="*/ 432261 w 1740130"/>
              <a:gd name="connsiteY25" fmla="*/ 504305 h 914400"/>
              <a:gd name="connsiteX26" fmla="*/ 371301 w 1740130"/>
              <a:gd name="connsiteY26" fmla="*/ 498763 h 914400"/>
              <a:gd name="connsiteX27" fmla="*/ 227214 w 1740130"/>
              <a:gd name="connsiteY27" fmla="*/ 493221 h 914400"/>
              <a:gd name="connsiteX28" fmla="*/ 193963 w 1740130"/>
              <a:gd name="connsiteY28" fmla="*/ 482138 h 914400"/>
              <a:gd name="connsiteX29" fmla="*/ 155170 w 1740130"/>
              <a:gd name="connsiteY29" fmla="*/ 471054 h 914400"/>
              <a:gd name="connsiteX30" fmla="*/ 138545 w 1740130"/>
              <a:gd name="connsiteY30" fmla="*/ 459970 h 914400"/>
              <a:gd name="connsiteX31" fmla="*/ 121920 w 1740130"/>
              <a:gd name="connsiteY31" fmla="*/ 443345 h 914400"/>
              <a:gd name="connsiteX32" fmla="*/ 99752 w 1740130"/>
              <a:gd name="connsiteY32" fmla="*/ 432261 h 914400"/>
              <a:gd name="connsiteX33" fmla="*/ 66501 w 1740130"/>
              <a:gd name="connsiteY33" fmla="*/ 410094 h 914400"/>
              <a:gd name="connsiteX34" fmla="*/ 60960 w 1740130"/>
              <a:gd name="connsiteY34" fmla="*/ 393469 h 914400"/>
              <a:gd name="connsiteX35" fmla="*/ 38792 w 1740130"/>
              <a:gd name="connsiteY35" fmla="*/ 360218 h 914400"/>
              <a:gd name="connsiteX36" fmla="*/ 33250 w 1740130"/>
              <a:gd name="connsiteY36" fmla="*/ 343592 h 914400"/>
              <a:gd name="connsiteX37" fmla="*/ 22167 w 1740130"/>
              <a:gd name="connsiteY37" fmla="*/ 326967 h 914400"/>
              <a:gd name="connsiteX38" fmla="*/ 16625 w 1740130"/>
              <a:gd name="connsiteY38" fmla="*/ 299258 h 914400"/>
              <a:gd name="connsiteX39" fmla="*/ 5541 w 1740130"/>
              <a:gd name="connsiteY39" fmla="*/ 266007 h 914400"/>
              <a:gd name="connsiteX40" fmla="*/ 0 w 1740130"/>
              <a:gd name="connsiteY40" fmla="*/ 249381 h 914400"/>
              <a:gd name="connsiteX41" fmla="*/ 11083 w 1740130"/>
              <a:gd name="connsiteY41" fmla="*/ 188421 h 914400"/>
              <a:gd name="connsiteX42" fmla="*/ 22167 w 1740130"/>
              <a:gd name="connsiteY42" fmla="*/ 171796 h 914400"/>
              <a:gd name="connsiteX43" fmla="*/ 27709 w 1740130"/>
              <a:gd name="connsiteY43" fmla="*/ 149629 h 914400"/>
              <a:gd name="connsiteX44" fmla="*/ 49876 w 1740130"/>
              <a:gd name="connsiteY44" fmla="*/ 116378 h 914400"/>
              <a:gd name="connsiteX45" fmla="*/ 99752 w 1740130"/>
              <a:gd name="connsiteY45" fmla="*/ 72043 h 914400"/>
              <a:gd name="connsiteX46" fmla="*/ 116378 w 1740130"/>
              <a:gd name="connsiteY46" fmla="*/ 66501 h 914400"/>
              <a:gd name="connsiteX47" fmla="*/ 133003 w 1740130"/>
              <a:gd name="connsiteY47" fmla="*/ 49876 h 914400"/>
              <a:gd name="connsiteX48" fmla="*/ 155170 w 1740130"/>
              <a:gd name="connsiteY48" fmla="*/ 38792 h 914400"/>
              <a:gd name="connsiteX49" fmla="*/ 188421 w 1740130"/>
              <a:gd name="connsiteY49" fmla="*/ 27709 h 914400"/>
              <a:gd name="connsiteX50" fmla="*/ 299258 w 1740130"/>
              <a:gd name="connsiteY50" fmla="*/ 16625 h 914400"/>
              <a:gd name="connsiteX51" fmla="*/ 365760 w 1740130"/>
              <a:gd name="connsiteY5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40130" h="914400">
                <a:moveTo>
                  <a:pt x="1740130" y="914400"/>
                </a:moveTo>
                <a:cubicBezTo>
                  <a:pt x="1736436" y="860829"/>
                  <a:pt x="1738120" y="806613"/>
                  <a:pt x="1729047" y="753687"/>
                </a:cubicBezTo>
                <a:cubicBezTo>
                  <a:pt x="1726796" y="740558"/>
                  <a:pt x="1714269" y="731520"/>
                  <a:pt x="1706880" y="720436"/>
                </a:cubicBezTo>
                <a:lnTo>
                  <a:pt x="1695796" y="703810"/>
                </a:lnTo>
                <a:cubicBezTo>
                  <a:pt x="1694020" y="696706"/>
                  <a:pt x="1688688" y="672970"/>
                  <a:pt x="1684712" y="665018"/>
                </a:cubicBezTo>
                <a:cubicBezTo>
                  <a:pt x="1681733" y="659061"/>
                  <a:pt x="1676608" y="654349"/>
                  <a:pt x="1673629" y="648392"/>
                </a:cubicBezTo>
                <a:cubicBezTo>
                  <a:pt x="1671017" y="643167"/>
                  <a:pt x="1670924" y="636873"/>
                  <a:pt x="1668087" y="631767"/>
                </a:cubicBezTo>
                <a:cubicBezTo>
                  <a:pt x="1661618" y="620122"/>
                  <a:pt x="1653309" y="609600"/>
                  <a:pt x="1645920" y="598516"/>
                </a:cubicBezTo>
                <a:cubicBezTo>
                  <a:pt x="1642225" y="592974"/>
                  <a:pt x="1640378" y="585584"/>
                  <a:pt x="1634836" y="581890"/>
                </a:cubicBezTo>
                <a:lnTo>
                  <a:pt x="1618210" y="570807"/>
                </a:lnTo>
                <a:cubicBezTo>
                  <a:pt x="1597731" y="540086"/>
                  <a:pt x="1618845" y="564386"/>
                  <a:pt x="1590501" y="548640"/>
                </a:cubicBezTo>
                <a:cubicBezTo>
                  <a:pt x="1526037" y="512827"/>
                  <a:pt x="1588737" y="536967"/>
                  <a:pt x="1524000" y="515389"/>
                </a:cubicBezTo>
                <a:cubicBezTo>
                  <a:pt x="1518458" y="513542"/>
                  <a:pt x="1513041" y="511264"/>
                  <a:pt x="1507374" y="509847"/>
                </a:cubicBezTo>
                <a:lnTo>
                  <a:pt x="1463040" y="498763"/>
                </a:lnTo>
                <a:lnTo>
                  <a:pt x="1285701" y="504305"/>
                </a:lnTo>
                <a:cubicBezTo>
                  <a:pt x="1247384" y="506221"/>
                  <a:pt x="1224715" y="514469"/>
                  <a:pt x="1185949" y="520930"/>
                </a:cubicBezTo>
                <a:lnTo>
                  <a:pt x="1152698" y="526472"/>
                </a:lnTo>
                <a:cubicBezTo>
                  <a:pt x="1123965" y="531696"/>
                  <a:pt x="1122357" y="533473"/>
                  <a:pt x="1091738" y="537556"/>
                </a:cubicBezTo>
                <a:cubicBezTo>
                  <a:pt x="1075157" y="539767"/>
                  <a:pt x="1058487" y="541251"/>
                  <a:pt x="1041861" y="543098"/>
                </a:cubicBezTo>
                <a:cubicBezTo>
                  <a:pt x="1001221" y="541251"/>
                  <a:pt x="960512" y="540561"/>
                  <a:pt x="919941" y="537556"/>
                </a:cubicBezTo>
                <a:cubicBezTo>
                  <a:pt x="910547" y="536860"/>
                  <a:pt x="901594" y="533054"/>
                  <a:pt x="892232" y="532014"/>
                </a:cubicBezTo>
                <a:cubicBezTo>
                  <a:pt x="868294" y="529354"/>
                  <a:pt x="844227" y="527974"/>
                  <a:pt x="820189" y="526472"/>
                </a:cubicBezTo>
                <a:lnTo>
                  <a:pt x="714894" y="520930"/>
                </a:lnTo>
                <a:cubicBezTo>
                  <a:pt x="692696" y="519498"/>
                  <a:pt x="670536" y="517498"/>
                  <a:pt x="648392" y="515389"/>
                </a:cubicBezTo>
                <a:cubicBezTo>
                  <a:pt x="631740" y="513803"/>
                  <a:pt x="615222" y="510704"/>
                  <a:pt x="598516" y="509847"/>
                </a:cubicBezTo>
                <a:cubicBezTo>
                  <a:pt x="543140" y="507007"/>
                  <a:pt x="487679" y="506152"/>
                  <a:pt x="432261" y="504305"/>
                </a:cubicBezTo>
                <a:cubicBezTo>
                  <a:pt x="411941" y="502458"/>
                  <a:pt x="391675" y="499864"/>
                  <a:pt x="371301" y="498763"/>
                </a:cubicBezTo>
                <a:cubicBezTo>
                  <a:pt x="323307" y="496169"/>
                  <a:pt x="275069" y="497707"/>
                  <a:pt x="227214" y="493221"/>
                </a:cubicBezTo>
                <a:cubicBezTo>
                  <a:pt x="215582" y="492131"/>
                  <a:pt x="205297" y="484972"/>
                  <a:pt x="193963" y="482138"/>
                </a:cubicBezTo>
                <a:cubicBezTo>
                  <a:pt x="166129" y="475179"/>
                  <a:pt x="179022" y="479005"/>
                  <a:pt x="155170" y="471054"/>
                </a:cubicBezTo>
                <a:cubicBezTo>
                  <a:pt x="149628" y="467359"/>
                  <a:pt x="143662" y="464234"/>
                  <a:pt x="138545" y="459970"/>
                </a:cubicBezTo>
                <a:cubicBezTo>
                  <a:pt x="132524" y="454953"/>
                  <a:pt x="128297" y="447900"/>
                  <a:pt x="121920" y="443345"/>
                </a:cubicBezTo>
                <a:cubicBezTo>
                  <a:pt x="115197" y="438543"/>
                  <a:pt x="106836" y="436511"/>
                  <a:pt x="99752" y="432261"/>
                </a:cubicBezTo>
                <a:cubicBezTo>
                  <a:pt x="88329" y="425408"/>
                  <a:pt x="66501" y="410094"/>
                  <a:pt x="66501" y="410094"/>
                </a:cubicBezTo>
                <a:cubicBezTo>
                  <a:pt x="64654" y="404552"/>
                  <a:pt x="63797" y="398575"/>
                  <a:pt x="60960" y="393469"/>
                </a:cubicBezTo>
                <a:cubicBezTo>
                  <a:pt x="54491" y="381824"/>
                  <a:pt x="38792" y="360218"/>
                  <a:pt x="38792" y="360218"/>
                </a:cubicBezTo>
                <a:cubicBezTo>
                  <a:pt x="36945" y="354676"/>
                  <a:pt x="35862" y="348817"/>
                  <a:pt x="33250" y="343592"/>
                </a:cubicBezTo>
                <a:cubicBezTo>
                  <a:pt x="30272" y="337635"/>
                  <a:pt x="24506" y="333203"/>
                  <a:pt x="22167" y="326967"/>
                </a:cubicBezTo>
                <a:cubicBezTo>
                  <a:pt x="18860" y="318147"/>
                  <a:pt x="19103" y="308345"/>
                  <a:pt x="16625" y="299258"/>
                </a:cubicBezTo>
                <a:cubicBezTo>
                  <a:pt x="13551" y="287986"/>
                  <a:pt x="9235" y="277091"/>
                  <a:pt x="5541" y="266007"/>
                </a:cubicBezTo>
                <a:lnTo>
                  <a:pt x="0" y="249381"/>
                </a:lnTo>
                <a:cubicBezTo>
                  <a:pt x="1910" y="234097"/>
                  <a:pt x="2540" y="205507"/>
                  <a:pt x="11083" y="188421"/>
                </a:cubicBezTo>
                <a:cubicBezTo>
                  <a:pt x="14062" y="182464"/>
                  <a:pt x="18472" y="177338"/>
                  <a:pt x="22167" y="171796"/>
                </a:cubicBezTo>
                <a:cubicBezTo>
                  <a:pt x="24014" y="164407"/>
                  <a:pt x="24303" y="156441"/>
                  <a:pt x="27709" y="149629"/>
                </a:cubicBezTo>
                <a:cubicBezTo>
                  <a:pt x="33666" y="137714"/>
                  <a:pt x="40457" y="125797"/>
                  <a:pt x="49876" y="116378"/>
                </a:cubicBezTo>
                <a:cubicBezTo>
                  <a:pt x="64560" y="101694"/>
                  <a:pt x="79976" y="81931"/>
                  <a:pt x="99752" y="72043"/>
                </a:cubicBezTo>
                <a:cubicBezTo>
                  <a:pt x="104977" y="69430"/>
                  <a:pt x="110836" y="68348"/>
                  <a:pt x="116378" y="66501"/>
                </a:cubicBezTo>
                <a:cubicBezTo>
                  <a:pt x="121920" y="60959"/>
                  <a:pt x="126626" y="54431"/>
                  <a:pt x="133003" y="49876"/>
                </a:cubicBezTo>
                <a:cubicBezTo>
                  <a:pt x="139725" y="45074"/>
                  <a:pt x="147500" y="41860"/>
                  <a:pt x="155170" y="38792"/>
                </a:cubicBezTo>
                <a:cubicBezTo>
                  <a:pt x="166018" y="34453"/>
                  <a:pt x="177337" y="31403"/>
                  <a:pt x="188421" y="27709"/>
                </a:cubicBezTo>
                <a:cubicBezTo>
                  <a:pt x="235606" y="11981"/>
                  <a:pt x="195364" y="23790"/>
                  <a:pt x="299258" y="16625"/>
                </a:cubicBezTo>
                <a:cubicBezTo>
                  <a:pt x="369442" y="11785"/>
                  <a:pt x="365760" y="33160"/>
                  <a:pt x="365760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75502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1838</TotalTime>
  <Words>4715</Words>
  <Application>Microsoft Macintosh PowerPoint</Application>
  <PresentationFormat>On-screen Show (4:3)</PresentationFormat>
  <Paragraphs>763</Paragraphs>
  <Slides>38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Arial Narrow</vt:lpstr>
      <vt:lpstr>Calibri</vt:lpstr>
      <vt:lpstr>CMU Bright</vt:lpstr>
      <vt:lpstr>Courier New</vt:lpstr>
      <vt:lpstr>Times New Roman</vt:lpstr>
      <vt:lpstr>Wingdings</vt:lpstr>
      <vt:lpstr>UWTheme-333-Sp18</vt:lpstr>
      <vt:lpstr>C++ References, Const, Classes CSE 333 Spring 2020</vt:lpstr>
      <vt:lpstr>Administrivia</vt:lpstr>
      <vt:lpstr>Lecture Outline</vt:lpstr>
      <vt:lpstr>Pointers Reminder</vt:lpstr>
      <vt:lpstr>Pointers Reminder</vt:lpstr>
      <vt:lpstr>Pointers Reminder</vt:lpstr>
      <vt:lpstr>Pointers Reminder</vt:lpstr>
      <vt:lpstr>Pointers Reminder</vt:lpstr>
      <vt:lpstr>Pointers Reminder</vt:lpstr>
      <vt:lpstr>References</vt:lpstr>
      <vt:lpstr>References</vt:lpstr>
      <vt:lpstr>References</vt:lpstr>
      <vt:lpstr>References</vt:lpstr>
      <vt:lpstr>References</vt:lpstr>
      <vt:lpstr>References</vt:lpstr>
      <vt:lpstr>Pass-By-Reference</vt:lpstr>
      <vt:lpstr>Pass-By-Reference</vt:lpstr>
      <vt:lpstr>Pass-By-Reference</vt:lpstr>
      <vt:lpstr>Pass-By-Reference</vt:lpstr>
      <vt:lpstr>Pass-By-Reference</vt:lpstr>
      <vt:lpstr>Pass-By-Reference</vt:lpstr>
      <vt:lpstr>Lecture Outline</vt:lpstr>
      <vt:lpstr>const</vt:lpstr>
      <vt:lpstr>const and Pointers</vt:lpstr>
      <vt:lpstr>const and Pointers</vt:lpstr>
      <vt:lpstr>const Parameters</vt:lpstr>
      <vt:lpstr>Peer Instruction Question</vt:lpstr>
      <vt:lpstr>Google Style Guide Convention</vt:lpstr>
      <vt:lpstr>When to Use References?</vt:lpstr>
      <vt:lpstr>Lecture Outline</vt:lpstr>
      <vt:lpstr>Classes</vt:lpstr>
      <vt:lpstr>Class Organization</vt:lpstr>
      <vt:lpstr>Class Definition (.h file)</vt:lpstr>
      <vt:lpstr>Class Member Definitions (.cc file)</vt:lpstr>
      <vt:lpstr>Class Usage (.cc file)</vt:lpstr>
      <vt:lpstr>Reading Assignment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References, Const, Classes CSE 333 Spring 2018</dc:title>
  <dc:creator>Justin Hsia</dc:creator>
  <cp:lastModifiedBy>Hal Perkins</cp:lastModifiedBy>
  <cp:revision>92</cp:revision>
  <cp:lastPrinted>2020-04-22T17:13:17Z</cp:lastPrinted>
  <dcterms:created xsi:type="dcterms:W3CDTF">2018-04-12T23:56:30Z</dcterms:created>
  <dcterms:modified xsi:type="dcterms:W3CDTF">2020-04-22T19:42:58Z</dcterms:modified>
</cp:coreProperties>
</file>