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7"/>
  </p:notesMasterIdLst>
  <p:handoutMasterIdLst>
    <p:handoutMasterId r:id="rId48"/>
  </p:handoutMasterIdLst>
  <p:sldIdLst>
    <p:sldId id="257" r:id="rId2"/>
    <p:sldId id="258" r:id="rId3"/>
    <p:sldId id="303" r:id="rId4"/>
    <p:sldId id="260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6" r:id="rId34"/>
    <p:sldId id="274" r:id="rId35"/>
    <p:sldId id="275" r:id="rId36"/>
    <p:sldId id="277" r:id="rId37"/>
    <p:sldId id="278" r:id="rId38"/>
    <p:sldId id="279" r:id="rId39"/>
    <p:sldId id="280" r:id="rId40"/>
    <p:sldId id="281" r:id="rId41"/>
    <p:sldId id="282" r:id="rId42"/>
    <p:sldId id="283" r:id="rId43"/>
    <p:sldId id="284" r:id="rId44"/>
    <p:sldId id="287" r:id="rId45"/>
    <p:sldId id="286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66FF"/>
    <a:srgbClr val="D94B7B"/>
    <a:srgbClr val="E26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2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49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10-</a:t>
            </a:r>
            <a:fld id="{A44B6403-6541-4897-AD13-9716914398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1759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4/13/2018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760FD-43FD-4D6F-84B1-8E330FAF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813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C0A8-8D4D-4F96-AB6F-14BB07383B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23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3721928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663893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871141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35768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760796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851082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1190132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14144032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133677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3244892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1157098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40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35885935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41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40894061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43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583283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320761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741386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872580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1133877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1380794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146904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</p:spTree>
    <p:extLst>
      <p:ext uri="{BB962C8B-B14F-4D97-AF65-F5344CB8AC3E}">
        <p14:creationId xmlns:p14="http://schemas.microsoft.com/office/powerpoint/2010/main" val="248072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9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4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6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9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62905" y="27429"/>
            <a:ext cx="1018227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L10:  C++ Intro</a:t>
            </a:r>
          </a:p>
        </p:txBody>
      </p:sp>
    </p:spTree>
    <p:extLst>
      <p:ext uri="{BB962C8B-B14F-4D97-AF65-F5344CB8AC3E}">
        <p14:creationId xmlns:p14="http://schemas.microsoft.com/office/powerpoint/2010/main" val="175847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ostream/ostrea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strin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string/string/operator%3c%3c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iomanip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lusplus.com/reference/io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Intro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  <a:p>
            <a:pPr algn="l">
              <a:tabLst>
                <a:tab pos="2289175" algn="l"/>
                <a:tab pos="4572000" algn="l"/>
              </a:tabLst>
            </a:pPr>
            <a:endParaRPr lang="en-US" sz="2000" dirty="0">
              <a:ea typeface="CMU Brigh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71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Permits a module to define its own namespace!</a:t>
            </a:r>
          </a:p>
          <a:p>
            <a:pPr lvl="1"/>
            <a:r>
              <a:rPr lang="en-US" dirty="0"/>
              <a:t>The linked list module could define an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dirty="0"/>
              <a:t>” namespace while the hash table module could define an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</a:t>
            </a:r>
            <a:r>
              <a:rPr lang="en-US" dirty="0"/>
              <a:t>” namespace</a:t>
            </a:r>
          </a:p>
          <a:p>
            <a:pPr lvl="1"/>
            <a:r>
              <a:rPr lang="en-US" dirty="0"/>
              <a:t>Both modules could define an Iterator class</a:t>
            </a:r>
          </a:p>
          <a:p>
            <a:pPr lvl="2"/>
            <a:r>
              <a:rPr lang="en-US" dirty="0"/>
              <a:t>One would be globally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LL::Iterator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The other would be globally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HT::Iterator</a:t>
            </a:r>
          </a:p>
          <a:p>
            <a:r>
              <a:rPr lang="en-US" dirty="0"/>
              <a:t>Classes also allow duplicate names without collisions</a:t>
            </a:r>
          </a:p>
          <a:p>
            <a:pPr lvl="1"/>
            <a:r>
              <a:rPr lang="en-US" dirty="0"/>
              <a:t>Namespaces group and isolate names in collections of classes and other “global” things (somewhat like Java packages)</a:t>
            </a:r>
          </a:p>
          <a:p>
            <a:pPr lvl="2"/>
            <a:r>
              <a:rPr lang="en-US" dirty="0"/>
              <a:t>Entire C++ standard library is in a namespace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/>
              <a:t> (more later…)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4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does not provide any standard data structures</a:t>
            </a:r>
          </a:p>
          <a:p>
            <a:pPr lvl="1"/>
            <a:r>
              <a:rPr lang="en-US" dirty="0"/>
              <a:t>We had to implement our own linked list and hash table</a:t>
            </a:r>
          </a:p>
          <a:p>
            <a:pPr lvl="1"/>
            <a:r>
              <a:rPr lang="en-US" dirty="0"/>
              <a:t>As a C programmer, you often reinvent the wheel… poorly</a:t>
            </a:r>
          </a:p>
          <a:p>
            <a:pPr lvl="2"/>
            <a:r>
              <a:rPr lang="en-US" dirty="0"/>
              <a:t>Maybe if you’re clever you’ll use somebody else’s libraries</a:t>
            </a:r>
          </a:p>
          <a:p>
            <a:pPr lvl="2"/>
            <a:r>
              <a:rPr lang="en-US" dirty="0"/>
              <a:t>But C’s lack of abstraction, encapsulation, and generics means you’ll probably end up tinkering with them or tweak your code to use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61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C++ standard library is huge!</a:t>
            </a:r>
          </a:p>
          <a:p>
            <a:pPr lvl="1"/>
            <a:r>
              <a:rPr lang="en-US" b="1" dirty="0"/>
              <a:t>Generic containers:</a:t>
            </a:r>
            <a:r>
              <a:rPr lang="en-US" dirty="0"/>
              <a:t>  </a:t>
            </a:r>
            <a:r>
              <a:rPr lang="en-US" dirty="0" err="1"/>
              <a:t>bitset</a:t>
            </a:r>
            <a:r>
              <a:rPr lang="en-US" dirty="0"/>
              <a:t>, queue, list, associative array (including hash table), </a:t>
            </a:r>
            <a:r>
              <a:rPr lang="en-US" dirty="0" err="1"/>
              <a:t>deque</a:t>
            </a:r>
            <a:r>
              <a:rPr lang="en-US" dirty="0"/>
              <a:t>, set, stack, and vector</a:t>
            </a:r>
          </a:p>
          <a:p>
            <a:pPr lvl="2"/>
            <a:r>
              <a:rPr lang="en-US" dirty="0"/>
              <a:t>And iterators for most of these</a:t>
            </a:r>
          </a:p>
          <a:p>
            <a:pPr lvl="1"/>
            <a:r>
              <a:rPr lang="en-US" b="1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/>
              <a:t> class:  </a:t>
            </a:r>
            <a:r>
              <a:rPr lang="en-US" dirty="0"/>
              <a:t>hides the implementation of strings</a:t>
            </a:r>
          </a:p>
          <a:p>
            <a:pPr lvl="1"/>
            <a:r>
              <a:rPr lang="en-US" b="1" dirty="0"/>
              <a:t>Streams:</a:t>
            </a:r>
            <a:r>
              <a:rPr lang="en-US" dirty="0"/>
              <a:t>  allows you to stream data to and from objects, consoles, files, strings, and so on</a:t>
            </a:r>
          </a:p>
          <a:p>
            <a:pPr lvl="1"/>
            <a:r>
              <a:rPr lang="en-US" dirty="0"/>
              <a:t>And more…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0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handling is a pain</a:t>
            </a:r>
          </a:p>
          <a:p>
            <a:pPr lvl="1"/>
            <a:r>
              <a:rPr lang="en-US" dirty="0"/>
              <a:t>Have to define error codes and return them</a:t>
            </a:r>
          </a:p>
          <a:p>
            <a:pPr lvl="1"/>
            <a:r>
              <a:rPr lang="en-US" dirty="0"/>
              <a:t>Customers have to understand error code conventions and need to constantly test return values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, which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c()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depends 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to propagate an error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back to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79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Supports exceptions!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/>
              <a:t> 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/>
              <a:t> 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</a:p>
          <a:p>
            <a:pPr lvl="1"/>
            <a:r>
              <a:rPr lang="en-US" dirty="0"/>
              <a:t>If used with discipline, can simplify error processing</a:t>
            </a:r>
          </a:p>
          <a:p>
            <a:pPr lvl="2"/>
            <a:r>
              <a:rPr lang="en-US" dirty="0"/>
              <a:t>But, if used carelessly, can complicate memory management</a:t>
            </a:r>
          </a:p>
          <a:p>
            <a:pPr lvl="2"/>
            <a:r>
              <a:rPr lang="en-US" dirty="0"/>
              <a:t>Consider: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, which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c() </a:t>
            </a:r>
          </a:p>
          <a:p>
            <a:pPr lvl="3"/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c()</a:t>
            </a:r>
            <a:r>
              <a:rPr lang="en-US" dirty="0"/>
              <a:t> throws an exception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 doesn’t catch, you might not get a chance to clean up resources allocated inside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b()</a:t>
            </a:r>
          </a:p>
          <a:p>
            <a:pPr lvl="1"/>
            <a:r>
              <a:rPr lang="en-US" dirty="0"/>
              <a:t>But much C++ code still needs to work with C &amp; old C++ libraries that are not exception-safe, so still uses return codes, exit(), etc.</a:t>
            </a:r>
          </a:p>
          <a:p>
            <a:pPr lvl="2"/>
            <a:r>
              <a:rPr lang="en-US" dirty="0"/>
              <a:t>We won’t use (and Google style guide doesn’t use either)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Tasks Still Hurt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C++ has no garbage collector</a:t>
            </a:r>
          </a:p>
          <a:p>
            <a:pPr lvl="2"/>
            <a:r>
              <a:rPr lang="en-US" dirty="0"/>
              <a:t>You have to manage memory allocation and deallocation and track ownership of memory</a:t>
            </a:r>
          </a:p>
          <a:p>
            <a:pPr lvl="2"/>
            <a:r>
              <a:rPr lang="en-US" dirty="0"/>
              <a:t>It’s still possible to have leaks, double frees, and so on</a:t>
            </a:r>
          </a:p>
          <a:p>
            <a:pPr lvl="1"/>
            <a:r>
              <a:rPr lang="en-US" dirty="0"/>
              <a:t>But there are some things that help</a:t>
            </a:r>
          </a:p>
          <a:p>
            <a:pPr lvl="2"/>
            <a:r>
              <a:rPr lang="en-US" dirty="0"/>
              <a:t>“Smart pointers”</a:t>
            </a:r>
          </a:p>
          <a:p>
            <a:pPr lvl="3"/>
            <a:r>
              <a:rPr lang="en-US" dirty="0"/>
              <a:t>Classes that encapsulate pointers and track reference counts</a:t>
            </a:r>
          </a:p>
          <a:p>
            <a:pPr lvl="3"/>
            <a:r>
              <a:rPr lang="en-US" dirty="0"/>
              <a:t>Deallocate memory when the reference count goes to zero</a:t>
            </a:r>
          </a:p>
          <a:p>
            <a:pPr lvl="2"/>
            <a:r>
              <a:rPr lang="en-US" dirty="0"/>
              <a:t>C++’s destructors permit a pattern known as “Resource Allocation Is Initialization” (RAII) (terrible name but super useful)</a:t>
            </a:r>
          </a:p>
          <a:p>
            <a:pPr lvl="3"/>
            <a:r>
              <a:rPr lang="en-US" dirty="0"/>
              <a:t>Useful for releasing memory, locks, database transactions, and more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33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Tasks Still Hurt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doesn’t guarantee type or memory safety</a:t>
            </a:r>
          </a:p>
          <a:p>
            <a:pPr lvl="1"/>
            <a:r>
              <a:rPr lang="en-US" dirty="0"/>
              <a:t>You can still:</a:t>
            </a:r>
          </a:p>
          <a:p>
            <a:pPr lvl="2"/>
            <a:r>
              <a:rPr lang="en-US" dirty="0"/>
              <a:t>Forcibly cast pointers between incompatible types</a:t>
            </a:r>
          </a:p>
          <a:p>
            <a:pPr lvl="2"/>
            <a:r>
              <a:rPr lang="en-US" dirty="0"/>
              <a:t>Walk off the end of an array and smash memory</a:t>
            </a:r>
          </a:p>
          <a:p>
            <a:pPr lvl="2"/>
            <a:r>
              <a:rPr lang="en-US" dirty="0"/>
              <a:t>Have dangling pointers</a:t>
            </a:r>
          </a:p>
          <a:p>
            <a:pPr lvl="2"/>
            <a:r>
              <a:rPr lang="en-US" dirty="0"/>
              <a:t>Conjure up a pointer to an arbitrary address of your choosing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45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Has Many, Many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Operator overloading</a:t>
            </a:r>
          </a:p>
          <a:p>
            <a:pPr lvl="1"/>
            <a:r>
              <a:rPr lang="en-US" dirty="0"/>
              <a:t>Your class can define methods for handling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”,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”, etc.</a:t>
            </a:r>
          </a:p>
          <a:p>
            <a:r>
              <a:rPr lang="en-US" dirty="0"/>
              <a:t>Object constructors, destructors</a:t>
            </a:r>
          </a:p>
          <a:p>
            <a:pPr lvl="1"/>
            <a:r>
              <a:rPr lang="en-US" dirty="0"/>
              <a:t>Particularly handy for stack-allocated objects</a:t>
            </a:r>
          </a:p>
          <a:p>
            <a:r>
              <a:rPr lang="en-US" dirty="0"/>
              <a:t>Reference types</a:t>
            </a:r>
          </a:p>
          <a:p>
            <a:pPr lvl="1"/>
            <a:r>
              <a:rPr lang="en-US" dirty="0"/>
              <a:t>Truly pass-by-reference instead of always pass-by-value</a:t>
            </a:r>
          </a:p>
          <a:p>
            <a:r>
              <a:rPr lang="en-US" dirty="0"/>
              <a:t>Advanced Objects</a:t>
            </a:r>
          </a:p>
          <a:p>
            <a:pPr lvl="1"/>
            <a:r>
              <a:rPr lang="en-US" dirty="0"/>
              <a:t>Multiple inheritance, virtual base classes, dynamic dispatch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31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Think About C++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18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48785" y="1645920"/>
            <a:ext cx="6592095" cy="4751514"/>
            <a:chOff x="448785" y="1645920"/>
            <a:chExt cx="6592095" cy="4751514"/>
          </a:xfrm>
        </p:grpSpPr>
        <p:sp>
          <p:nvSpPr>
            <p:cNvPr id="5" name="Oval 4"/>
            <p:cNvSpPr>
              <a:spLocks noChangeAspect="1"/>
            </p:cNvSpPr>
            <p:nvPr/>
          </p:nvSpPr>
          <p:spPr bwMode="auto">
            <a:xfrm>
              <a:off x="2286000" y="1645920"/>
              <a:ext cx="4754880" cy="4751514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8785" y="1645920"/>
              <a:ext cx="16661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Set of styles and ways to use C++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>
              <a:off x="1991485" y="2288805"/>
              <a:ext cx="634470" cy="432334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4663440" y="4343026"/>
            <a:ext cx="3970067" cy="2176845"/>
            <a:chOff x="4663440" y="4343026"/>
            <a:chExt cx="3970067" cy="2176845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 bwMode="auto">
            <a:xfrm>
              <a:off x="4663440" y="4343026"/>
              <a:ext cx="1098058" cy="1097280"/>
            </a:xfrm>
            <a:prstGeom prst="ellipse">
              <a:avLst/>
            </a:prstGeom>
            <a:solidFill>
              <a:srgbClr val="0066FF">
                <a:alpha val="4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67391" y="5504208"/>
              <a:ext cx="16661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Set of styles and ways to use C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5781183" y="5044160"/>
              <a:ext cx="1186208" cy="582485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530373" y="3385898"/>
            <a:ext cx="4754880" cy="2580038"/>
            <a:chOff x="530373" y="3385898"/>
            <a:chExt cx="4754880" cy="2580038"/>
          </a:xfrm>
        </p:grpSpPr>
        <p:sp>
          <p:nvSpPr>
            <p:cNvPr id="6" name="Oval 5"/>
            <p:cNvSpPr>
              <a:spLocks noChangeAspect="1"/>
            </p:cNvSpPr>
            <p:nvPr/>
          </p:nvSpPr>
          <p:spPr bwMode="auto">
            <a:xfrm>
              <a:off x="3089137" y="3385898"/>
              <a:ext cx="2196116" cy="2194560"/>
            </a:xfrm>
            <a:prstGeom prst="ellipse">
              <a:avLst/>
            </a:prstGeom>
            <a:solidFill>
              <a:srgbClr val="00B050">
                <a:alpha val="4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0373" y="4642497"/>
              <a:ext cx="166611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Good styles and robust engineering practices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V="1">
              <a:off x="1991485" y="4743495"/>
              <a:ext cx="1079329" cy="254851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717855" y="1918557"/>
            <a:ext cx="1390957" cy="1537090"/>
            <a:chOff x="4717855" y="1918557"/>
            <a:chExt cx="1390957" cy="1537090"/>
          </a:xfrm>
        </p:grpSpPr>
        <p:sp>
          <p:nvSpPr>
            <p:cNvPr id="11" name="TextBox 10"/>
            <p:cNvSpPr txBox="1"/>
            <p:nvPr/>
          </p:nvSpPr>
          <p:spPr>
            <a:xfrm>
              <a:off x="5212469" y="2498519"/>
              <a:ext cx="89634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Style </a:t>
              </a:r>
              <a:b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guides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4717855" y="1918557"/>
              <a:ext cx="998547" cy="1537090"/>
            </a:xfrm>
            <a:prstGeom prst="straightConnector1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708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080" y="475488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In the hands of a disciplined programmer, C++ is a powerful tool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6320" y="475488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But if you’re not so disciplined about how you use C++…</a:t>
            </a:r>
          </a:p>
        </p:txBody>
      </p:sp>
      <p:pic>
        <p:nvPicPr>
          <p:cNvPr id="1026" name="Picture 2" descr="Image result for dynamite blasting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656" y="1920240"/>
            <a:ext cx="2060448" cy="2743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wile e coyote dynamite animated 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29968"/>
            <a:ext cx="4206240" cy="2523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0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 7 posted yesterday, due Monday</a:t>
            </a:r>
          </a:p>
          <a:p>
            <a:pPr lvl="1"/>
            <a:r>
              <a:rPr lang="en-US" dirty="0"/>
              <a:t>Read a directory and open/copy text files found there</a:t>
            </a:r>
          </a:p>
          <a:p>
            <a:pPr lvl="2"/>
            <a:r>
              <a:rPr lang="en-US" dirty="0"/>
              <a:t>Copy </a:t>
            </a:r>
            <a:r>
              <a:rPr lang="en-US" i="1" dirty="0"/>
              <a:t>exactly</a:t>
            </a:r>
            <a:r>
              <a:rPr lang="en-US" dirty="0"/>
              <a:t> and </a:t>
            </a:r>
            <a:r>
              <a:rPr lang="en-US" i="1" dirty="0"/>
              <a:t>only</a:t>
            </a:r>
            <a:r>
              <a:rPr lang="en-US" dirty="0"/>
              <a:t> the bytes in the file(s).  No extra output, no “formatting” or any other transformations.</a:t>
            </a:r>
          </a:p>
          <a:p>
            <a:pPr lvl="1"/>
            <a:r>
              <a:rPr lang="en-US" dirty="0"/>
              <a:t>Good warm-up for…</a:t>
            </a:r>
          </a:p>
          <a:p>
            <a:pPr lvl="3"/>
            <a:endParaRPr lang="en-US" dirty="0"/>
          </a:p>
          <a:p>
            <a:r>
              <a:rPr lang="en-US" dirty="0"/>
              <a:t>Homework 2 due in two weeks (4/30)</a:t>
            </a:r>
          </a:p>
          <a:p>
            <a:pPr lvl="1"/>
            <a:r>
              <a:rPr lang="en-US" dirty="0"/>
              <a:t>File system crawler, indexer, and search engine</a:t>
            </a:r>
          </a:p>
          <a:p>
            <a:pPr lvl="1"/>
            <a:r>
              <a:rPr lang="en-US" dirty="0"/>
              <a:t>Spec posted now</a:t>
            </a:r>
          </a:p>
          <a:p>
            <a:pPr lvl="1"/>
            <a:r>
              <a:rPr lang="en-US" dirty="0"/>
              <a:t>Starter files will be pushed out this afternoon</a:t>
            </a:r>
          </a:p>
          <a:p>
            <a:pPr lvl="1"/>
            <a:r>
              <a:rPr lang="en-US" dirty="0"/>
              <a:t>Demo in class today!</a:t>
            </a:r>
          </a:p>
          <a:p>
            <a:pPr marL="941832" lvl="3" indent="0">
              <a:buNone/>
            </a:pPr>
            <a:r>
              <a:rPr lang="en-US" dirty="0"/>
              <a:t>			Now?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9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never had a chance to write this!</a:t>
            </a:r>
          </a:p>
          <a:p>
            <a:pPr lvl="1"/>
            <a:r>
              <a:rPr lang="en-US" dirty="0"/>
              <a:t>Compile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:  </a:t>
            </a:r>
          </a:p>
          <a:p>
            <a:endParaRPr lang="en-US" dirty="0"/>
          </a:p>
          <a:p>
            <a:pPr lvl="1"/>
            <a:r>
              <a:rPr lang="en-US" dirty="0"/>
              <a:t>You should be able to describe in detail everything in this code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188720" y="4310062"/>
            <a:ext cx="6949440" cy="457200"/>
          </a:xfrm>
          <a:prstGeom prst="round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-Wall -g -</a:t>
            </a:r>
            <a:r>
              <a:rPr lang="en-US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=c11 -o hello </a:t>
            </a:r>
            <a:r>
              <a:rPr lang="en-US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helloworld.c</a:t>
            </a:r>
            <a:endParaRPr 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31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Looks simple enough…</a:t>
            </a:r>
          </a:p>
          <a:p>
            <a:pPr lvl="1"/>
            <a:r>
              <a:rPr lang="en-US" dirty="0"/>
              <a:t>Compile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g++</a:t>
            </a:r>
            <a:r>
              <a:rPr lang="en-US" dirty="0"/>
              <a:t> instead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:  </a:t>
            </a:r>
          </a:p>
          <a:p>
            <a:endParaRPr lang="en-US" dirty="0"/>
          </a:p>
          <a:p>
            <a:pPr lvl="1"/>
            <a:r>
              <a:rPr lang="en-US" dirty="0"/>
              <a:t>Let’s walk through the program step-by-step to highlight some differences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1188720" y="4310062"/>
            <a:ext cx="7223760" cy="457200"/>
          </a:xfrm>
          <a:prstGeom prst="round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g++ -Wall -g -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11 -o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helloworld.cc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12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dirty="0"/>
              <a:t> is part of the </a:t>
            </a:r>
            <a:r>
              <a:rPr lang="en-US" b="1" i="1" dirty="0"/>
              <a:t>C++ </a:t>
            </a:r>
            <a:r>
              <a:rPr lang="en-US" dirty="0">
                <a:solidFill>
                  <a:srgbClr val="0066FF"/>
                </a:solidFill>
              </a:rPr>
              <a:t>standard library</a:t>
            </a:r>
          </a:p>
          <a:p>
            <a:pPr lvl="1"/>
            <a:r>
              <a:rPr lang="en-US" u="sng" dirty="0"/>
              <a:t>Note</a:t>
            </a:r>
            <a:r>
              <a:rPr lang="en-US" dirty="0"/>
              <a:t>: you don’t write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” when you include C++ standard library headers</a:t>
            </a:r>
          </a:p>
          <a:p>
            <a:pPr lvl="2"/>
            <a:r>
              <a:rPr lang="en-US" dirty="0"/>
              <a:t>But you </a:t>
            </a:r>
            <a:r>
              <a:rPr lang="en-US" i="1" dirty="0"/>
              <a:t>do</a:t>
            </a:r>
            <a:r>
              <a:rPr lang="en-US" dirty="0"/>
              <a:t> for local headers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dirty="0"/>
              <a:t> declares stream </a:t>
            </a:r>
            <a:r>
              <a:rPr lang="en-US" i="1" dirty="0"/>
              <a:t>object</a:t>
            </a:r>
            <a:r>
              <a:rPr lang="en-US" dirty="0"/>
              <a:t> instances in the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/>
              <a:t>” namespace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737360" y="1325880"/>
            <a:ext cx="256032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92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the </a:t>
            </a:r>
            <a:r>
              <a:rPr lang="en-US" b="1" i="1" dirty="0"/>
              <a:t>C</a:t>
            </a:r>
            <a:r>
              <a:rPr lang="en-US" dirty="0"/>
              <a:t> standard library’s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Nearly all C standard library functions are available to you</a:t>
            </a:r>
          </a:p>
          <a:p>
            <a:pPr lvl="2"/>
            <a:r>
              <a:rPr lang="en-US" dirty="0"/>
              <a:t>For C header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foo.h</a:t>
            </a:r>
            <a:r>
              <a:rPr lang="en-US" dirty="0"/>
              <a:t>, you should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cfoo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dirty="0"/>
          </a:p>
          <a:p>
            <a:pPr lvl="1"/>
            <a:r>
              <a:rPr lang="en-US" dirty="0"/>
              <a:t>We include it here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dirty="0"/>
              <a:t>, as usual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23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737360" y="1572768"/>
            <a:ext cx="256032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92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 is the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” object instance declared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dirty="0"/>
              <a:t>, living within the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/>
              <a:t>” </a:t>
            </a:r>
            <a:r>
              <a:rPr lang="en-US" dirty="0">
                <a:solidFill>
                  <a:srgbClr val="0066FF"/>
                </a:solidFill>
              </a:rPr>
              <a:t>namespace</a:t>
            </a:r>
          </a:p>
          <a:p>
            <a:pPr lvl="1"/>
            <a:r>
              <a:rPr lang="en-US" dirty="0"/>
              <a:t>C++’s name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std:cout</a:t>
            </a:r>
            <a:r>
              <a:rPr lang="en-US" dirty="0"/>
              <a:t> is an object of class </a:t>
            </a:r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endParaRPr lang="en-US" dirty="0">
              <a:solidFill>
                <a:srgbClr val="669900"/>
              </a:solidFill>
            </a:endParaRPr>
          </a:p>
          <a:p>
            <a:pPr lvl="2"/>
            <a:r>
              <a:rPr lang="en-US" dirty="0">
                <a:hlinkClick r:id="rId3"/>
              </a:rPr>
              <a:t>http://www.cplusplus.com/reference/ostream/ostream/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Used to format and write output to the console</a:t>
            </a:r>
          </a:p>
          <a:p>
            <a:pPr lvl="1"/>
            <a:r>
              <a:rPr lang="en-US" dirty="0"/>
              <a:t>The entire standard library is in the namespace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24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011680" y="2313432"/>
            <a:ext cx="128016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808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C++ distinguishes between objects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66FF"/>
                </a:solidFill>
              </a:rPr>
              <a:t>primitive types</a:t>
            </a:r>
          </a:p>
          <a:p>
            <a:pPr lvl="1"/>
            <a:r>
              <a:rPr lang="en-US" dirty="0"/>
              <a:t>These include the familiar ones from C: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, etc.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C++ also defines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 as a primitive type (woo-</a:t>
            </a:r>
            <a:r>
              <a:rPr lang="en-US" dirty="0" err="1"/>
              <a:t>hoo</a:t>
            </a:r>
            <a:r>
              <a:rPr lang="en-US" dirty="0"/>
              <a:t>!)</a:t>
            </a:r>
          </a:p>
          <a:p>
            <a:pPr lvl="2"/>
            <a:r>
              <a:rPr lang="en-US" dirty="0"/>
              <a:t>Use it!</a:t>
            </a:r>
          </a:p>
          <a:p>
            <a:pPr lvl="2"/>
            <a:r>
              <a:rPr lang="en-US" dirty="0"/>
              <a:t>(but bool and int values silently convert types for </a:t>
            </a:r>
            <a:r>
              <a:rPr lang="en-US" dirty="0" err="1"/>
              <a:t>compatiblity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25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011680" y="2313432"/>
            <a:ext cx="128016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4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” is an </a:t>
            </a:r>
            <a:r>
              <a:rPr lang="en-US" dirty="0">
                <a:solidFill>
                  <a:srgbClr val="0066FF"/>
                </a:solidFill>
              </a:rPr>
              <a:t>operator</a:t>
            </a:r>
            <a:r>
              <a:rPr lang="en-US" dirty="0"/>
              <a:t> defined by the C++ language</a:t>
            </a:r>
          </a:p>
          <a:p>
            <a:pPr lvl="1"/>
            <a:r>
              <a:rPr lang="en-US" dirty="0"/>
              <a:t>Defined in C as well: usually it bit-shifts integers (in C/C++)</a:t>
            </a:r>
          </a:p>
          <a:p>
            <a:pPr lvl="1"/>
            <a:r>
              <a:rPr lang="en-US" dirty="0"/>
              <a:t>C++ allows classes and functions to overload operators!</a:t>
            </a:r>
          </a:p>
          <a:p>
            <a:pPr lvl="2"/>
            <a:r>
              <a:rPr lang="en-US" dirty="0"/>
              <a:t>Here,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class overloads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”</a:t>
            </a:r>
          </a:p>
          <a:p>
            <a:pPr lvl="2"/>
            <a:r>
              <a:rPr lang="en-US" i="1" dirty="0"/>
              <a:t>i.e.</a:t>
            </a:r>
            <a:r>
              <a:rPr lang="en-US" dirty="0"/>
              <a:t> it defines different </a:t>
            </a:r>
            <a:r>
              <a:rPr lang="en-US" dirty="0">
                <a:solidFill>
                  <a:srgbClr val="0066FF"/>
                </a:solidFill>
              </a:rPr>
              <a:t>member functions </a:t>
            </a:r>
            <a:r>
              <a:rPr lang="en-US" dirty="0"/>
              <a:t>(methods) that are invoked when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is the left-hand side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26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218688" y="2313432"/>
            <a:ext cx="45720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75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has many different methods to handle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</a:p>
          <a:p>
            <a:pPr lvl="1"/>
            <a:r>
              <a:rPr lang="en-US" dirty="0"/>
              <a:t>The functions differ in the type of the right-hand side (RHS)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if you do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"foo"; </a:t>
            </a:r>
            <a:r>
              <a:rPr lang="en-US" dirty="0"/>
              <a:t>, then C++ invokes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 err="1"/>
              <a:t>’s</a:t>
            </a:r>
            <a:r>
              <a:rPr lang="en-US" dirty="0"/>
              <a:t> function to handle &lt;&lt; with RHS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27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2693324" y="4359938"/>
            <a:ext cx="338328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"foo"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218688" y="2313432"/>
            <a:ext cx="45720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686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class’ member functions that handle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return </a:t>
            </a:r>
            <a:r>
              <a:rPr lang="en-US" dirty="0">
                <a:solidFill>
                  <a:srgbClr val="0066FF"/>
                </a:solidFill>
              </a:rPr>
              <a:t>a reference to themselves</a:t>
            </a:r>
          </a:p>
          <a:p>
            <a:pPr lvl="1"/>
            <a:r>
              <a:rPr lang="en-US" dirty="0"/>
              <a:t>When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 is evaluated: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A member function of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 object is invoked</a:t>
            </a:r>
          </a:p>
          <a:p>
            <a:pPr lvl="2"/>
            <a:r>
              <a:rPr lang="en-US" dirty="0"/>
              <a:t>It buffers the string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dirty="0"/>
              <a:t> for the console</a:t>
            </a:r>
          </a:p>
          <a:p>
            <a:pPr lvl="2"/>
            <a:r>
              <a:rPr lang="en-US" dirty="0"/>
              <a:t>And it returns a reference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28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899458" y="4358778"/>
            <a:ext cx="502920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011680" y="2313432"/>
            <a:ext cx="365760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268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Next, another member function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 is invoked to handle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with RHS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/>
              <a:t> is a pointer to a “manipulator” function</a:t>
            </a:r>
          </a:p>
          <a:p>
            <a:pPr lvl="2"/>
            <a:r>
              <a:rPr lang="en-US" dirty="0"/>
              <a:t>This manipulator function writes newline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) to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it is invoked on and then flushes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 err="1"/>
              <a:t>’s</a:t>
            </a:r>
            <a:r>
              <a:rPr lang="en-US" dirty="0"/>
              <a:t> buffer</a:t>
            </a:r>
          </a:p>
          <a:p>
            <a:pPr lvl="2"/>
            <a:r>
              <a:rPr lang="en-US" dirty="0"/>
              <a:t>This </a:t>
            </a:r>
            <a:r>
              <a:rPr lang="en-US" i="1" dirty="0"/>
              <a:t>enforces</a:t>
            </a:r>
            <a:r>
              <a:rPr lang="en-US" dirty="0"/>
              <a:t> that something is printed to the console at this point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29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532120" y="2313432"/>
            <a:ext cx="182880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8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EA92E-AC1C-6643-B5A6-971057C21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r>
              <a:rPr lang="en-US" dirty="0"/>
              <a:t> (Monday)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8543D-E4FD-9543-A080-7E37DA8CC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New exercise out today – First C++ program</a:t>
            </a:r>
          </a:p>
          <a:p>
            <a:pPr lvl="1"/>
            <a:r>
              <a:rPr lang="en-US" dirty="0"/>
              <a:t>Due Wed. morning</a:t>
            </a:r>
          </a:p>
          <a:p>
            <a:pPr lvl="1"/>
            <a:r>
              <a:rPr lang="en-US" dirty="0"/>
              <a:t>New style checker for C++ – </a:t>
            </a:r>
            <a:r>
              <a:rPr lang="en-US" dirty="0" err="1"/>
              <a:t>cpplint</a:t>
            </a:r>
            <a:r>
              <a:rPr lang="en-US" dirty="0"/>
              <a:t> – linked to assignment</a:t>
            </a:r>
          </a:p>
          <a:p>
            <a:pPr lvl="1"/>
            <a:endParaRPr lang="en-US" dirty="0"/>
          </a:p>
          <a:p>
            <a:r>
              <a:rPr lang="en-US" dirty="0"/>
              <a:t>HW2 – how’s it look?</a:t>
            </a:r>
          </a:p>
          <a:p>
            <a:endParaRPr lang="en-US" dirty="0"/>
          </a:p>
          <a:p>
            <a:r>
              <a:rPr lang="en-US" dirty="0"/>
              <a:t>Please try to use descriptive titles on discussion board, and select categories for hw2 vs exercises vs lectures,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353BF-A7EC-284B-8BFF-BBD4D3C44C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93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Wow…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should be surprised and scared at this point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C++ makes it easy to hide a significant amount of complexity</a:t>
            </a:r>
          </a:p>
          <a:p>
            <a:pPr lvl="2"/>
            <a:r>
              <a:rPr lang="en-US" dirty="0"/>
              <a:t>It’s powerful, but really dangerous</a:t>
            </a:r>
          </a:p>
          <a:p>
            <a:pPr lvl="2"/>
            <a:r>
              <a:rPr lang="en-US" dirty="0"/>
              <a:t>Once you mix everything together (templates, operator overloading, method overloading, generics, multiple inheritance), it can get </a:t>
            </a:r>
            <a:r>
              <a:rPr lang="en-US" i="1" dirty="0"/>
              <a:t>really</a:t>
            </a:r>
            <a:r>
              <a:rPr lang="en-US" dirty="0"/>
              <a:t> hard to know what’s actually happening!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30</a:t>
            </a:fld>
            <a:endParaRPr lang="en-US"/>
          </a:p>
        </p:txBody>
      </p:sp>
      <p:pic>
        <p:nvPicPr>
          <p:cNvPr id="8" name="Picture 4" descr="Image result for wile e coyote dynamite animated 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840" y="4263320"/>
            <a:ext cx="762000" cy="457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532120" y="2313432"/>
            <a:ext cx="182880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9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Refine It a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C++’s standard library has a </a:t>
            </a:r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::string</a:t>
            </a:r>
            <a:r>
              <a:rPr lang="en-US" dirty="0">
                <a:solidFill>
                  <a:srgbClr val="669900"/>
                </a:solidFill>
              </a:rPr>
              <a:t> </a:t>
            </a:r>
            <a:r>
              <a:rPr lang="en-US" dirty="0"/>
              <a:t>class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Include the 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header to use it</a:t>
            </a:r>
          </a:p>
          <a:p>
            <a:pPr lvl="2"/>
            <a:r>
              <a:rPr lang="en-US" dirty="0"/>
              <a:t>Seems to be automatically included in 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dirty="0">
                <a:solidFill>
                  <a:srgbClr val="D94B7B"/>
                </a:solidFill>
              </a:rPr>
              <a:t> </a:t>
            </a:r>
            <a:r>
              <a:rPr lang="en-US" dirty="0"/>
              <a:t>on CSE Linux environment (C++11) – but include it explicitly anyway if you use it</a:t>
            </a:r>
          </a:p>
          <a:p>
            <a:pPr lvl="1"/>
            <a:r>
              <a:rPr lang="en-US" dirty="0">
                <a:hlinkClick r:id="rId3"/>
              </a:rPr>
              <a:t>http://www.cplusplus.com/reference/string/</a:t>
            </a:r>
            <a:r>
              <a:rPr lang="en-US" dirty="0"/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1371600"/>
            <a:ext cx="5669280" cy="265176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helloworld2.cc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31</a:t>
            </a:fld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1737360" y="1828800"/>
            <a:ext cx="256032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25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Refine It a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dirty="0"/>
              <a:t> keyword introduces a namespace (or part of) into the current region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dirty="0"/>
              <a:t>imports all names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/>
              <a:t> imports </a:t>
            </a:r>
            <a:r>
              <a:rPr lang="en-US" i="1" dirty="0"/>
              <a:t>only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(used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32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152144" y="5129091"/>
            <a:ext cx="356616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152144" y="5568696"/>
            <a:ext cx="283464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737360" y="1371600"/>
            <a:ext cx="5669280" cy="265176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helloworld2.cc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737360" y="2258568"/>
            <a:ext cx="274320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4375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Refine It a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Benefits of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We can now refer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std::string</a:t>
            </a:r>
            <a:r>
              <a:rPr lang="en-US" dirty="0"/>
              <a:t>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/>
              <a:t>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/>
              <a:t>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Google style guide says never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dirty="0"/>
              <a:t>, only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dirty="0"/>
              <a:t> for individual items; but for 333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  <a:r>
              <a:rPr lang="en-US" dirty="0"/>
              <a:t> is ok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33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2392121" y="4247942"/>
            <a:ext cx="356616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737360" y="1371600"/>
            <a:ext cx="5669280" cy="265176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helloworld2.cc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93392" y="3145536"/>
            <a:ext cx="73152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993392" y="2907792"/>
            <a:ext cx="100584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078224" y="3145536"/>
            <a:ext cx="73152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48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Refine It a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55593"/>
            <a:ext cx="8366125" cy="5130165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Here we are instantiating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::string</a:t>
            </a:r>
            <a:r>
              <a:rPr lang="en-US" dirty="0"/>
              <a:t> object </a:t>
            </a:r>
            <a:r>
              <a:rPr lang="en-US" i="1" dirty="0"/>
              <a:t>on the stack</a:t>
            </a:r>
            <a:r>
              <a:rPr lang="en-US" dirty="0"/>
              <a:t> (an ordinary local variable)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Passing the C string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dirty="0"/>
              <a:t> to its constructor method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dirty="0"/>
              <a:t> is deallocated (and its destructor invoked) when 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returns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34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1737360" y="1371600"/>
            <a:ext cx="5669280" cy="265176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helloworld2.cc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11680" y="2907792"/>
            <a:ext cx="173736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09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Refine It a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C++ string library also overloads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Defines a function (</a:t>
            </a:r>
            <a:r>
              <a:rPr lang="en-US" i="1" dirty="0"/>
              <a:t>not</a:t>
            </a:r>
            <a:r>
              <a:rPr lang="en-US" dirty="0"/>
              <a:t> an object method) that is invoked when the LHS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/>
              <a:t> and the RHS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::string</a:t>
            </a:r>
          </a:p>
          <a:p>
            <a:pPr lvl="2"/>
            <a:r>
              <a:rPr lang="en-US" dirty="0">
                <a:hlinkClick r:id="rId3"/>
              </a:rPr>
              <a:t>http://www.cplusplus.com/reference/string/string/operator&lt;&lt;/</a:t>
            </a: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35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1737360" y="1371600"/>
            <a:ext cx="5669280" cy="265176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helloworld2.cc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11680" y="3145536"/>
            <a:ext cx="182880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185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Concatenation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string class overloads the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” operator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Creates and returns a new string that is the concatenation of the LHS and RHS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1371600"/>
            <a:ext cx="5669280" cy="283464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hello = hello +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concat.cc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36</a:t>
            </a:fld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2962656" y="3145536"/>
            <a:ext cx="109728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5962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string class overloads the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” operator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Copies the RHS and replaces the string’s contents with it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1371600"/>
            <a:ext cx="5669280" cy="283464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hello = hello +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concat.cc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37</a:t>
            </a:fld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2011680" y="3145536"/>
            <a:ext cx="109728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82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Manipulation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4" y="1362075"/>
            <a:ext cx="8595360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statement is complex!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First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” creates a string that is the concatenation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dirty="0"/>
              <a:t>’s current contents and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World!"</a:t>
            </a:r>
            <a:endParaRPr lang="en-US" dirty="0"/>
          </a:p>
          <a:p>
            <a:pPr lvl="1"/>
            <a:r>
              <a:rPr lang="en-US" dirty="0"/>
              <a:t>Then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” creates a copy of the concatenation to store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</a:p>
          <a:p>
            <a:pPr lvl="1"/>
            <a:r>
              <a:rPr lang="en-US" dirty="0"/>
              <a:t>Without the syntactic sugar: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+(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World!"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1371600"/>
            <a:ext cx="5669280" cy="283464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hello(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hello = hello +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World!"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hello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concat.cc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38</a:t>
            </a:fld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2011680" y="3145536"/>
            <a:ext cx="347472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371600" y="6400800"/>
            <a:ext cx="704088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hello.operator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hello.operator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+(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World!"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310902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Manipulators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dirty="0"/>
              <a:t> defines a set of stream manipulator functions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Pass them to a stream to affect formatting</a:t>
            </a:r>
          </a:p>
          <a:p>
            <a:pPr lvl="2"/>
            <a:r>
              <a:rPr lang="en-US" dirty="0">
                <a:hlinkClick r:id="rId3"/>
              </a:rPr>
              <a:t>http://www.cplusplus.com/reference/iomanip/</a:t>
            </a:r>
            <a:r>
              <a:rPr lang="en-US" dirty="0"/>
              <a:t> </a:t>
            </a:r>
          </a:p>
          <a:p>
            <a:pPr lvl="2"/>
            <a:r>
              <a:rPr lang="en-US" dirty="0">
                <a:hlinkClick r:id="rId4"/>
              </a:rPr>
              <a:t>http://www.cplusplus.com/reference/ios/</a:t>
            </a:r>
            <a:r>
              <a:rPr lang="en-US" dirty="0"/>
              <a:t> 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188720" y="1371600"/>
            <a:ext cx="6766560" cy="283464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"Hi!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hex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manip.cc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39</a:t>
            </a:fld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1280160" y="1828800"/>
            <a:ext cx="237744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78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130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introduction to C++</a:t>
            </a:r>
          </a:p>
          <a:p>
            <a:pPr lvl="1"/>
            <a:r>
              <a:rPr lang="en-US" dirty="0"/>
              <a:t>Some comparisons to C and shortcomings that C++ addresses</a:t>
            </a:r>
          </a:p>
          <a:p>
            <a:pPr lvl="1"/>
            <a:r>
              <a:rPr lang="en-US" dirty="0"/>
              <a:t>Give you a perspective on how to learn C++</a:t>
            </a:r>
          </a:p>
          <a:p>
            <a:pPr lvl="1"/>
            <a:r>
              <a:rPr lang="en-US" dirty="0"/>
              <a:t>Kick the tires and look at some code</a:t>
            </a:r>
          </a:p>
          <a:p>
            <a:pPr lvl="3"/>
            <a:endParaRPr lang="en-US" dirty="0"/>
          </a:p>
          <a:p>
            <a:r>
              <a:rPr lang="en-US" b="1" dirty="0"/>
              <a:t>Advice:</a:t>
            </a:r>
            <a:r>
              <a:rPr lang="en-US" dirty="0"/>
              <a:t> You </a:t>
            </a:r>
            <a:r>
              <a:rPr lang="en-US" b="1" i="1" dirty="0">
                <a:solidFill>
                  <a:srgbClr val="FF0000"/>
                </a:solidFill>
              </a:rPr>
              <a:t>must</a:t>
            </a:r>
            <a:r>
              <a:rPr lang="en-US" i="1" dirty="0"/>
              <a:t> </a:t>
            </a:r>
            <a:r>
              <a:rPr lang="en-US" dirty="0"/>
              <a:t>read related sections in the </a:t>
            </a:r>
            <a:r>
              <a:rPr lang="en-US" i="1" dirty="0"/>
              <a:t>C++ Primer</a:t>
            </a:r>
            <a:endParaRPr lang="en-US" dirty="0"/>
          </a:p>
          <a:p>
            <a:pPr lvl="1"/>
            <a:r>
              <a:rPr lang="en-US" dirty="0"/>
              <a:t>It’s hard to learn the “why is it done this way” from reference docs, and even harder to learn from random stuff on the web</a:t>
            </a:r>
          </a:p>
          <a:p>
            <a:pPr lvl="1"/>
            <a:r>
              <a:rPr lang="en-US" dirty="0"/>
              <a:t>Lectures and examples will introduce the main ideas, but aren’t everything you’ll </a:t>
            </a:r>
            <a:r>
              <a:rPr lang="en-US" strike="sngStrike" dirty="0"/>
              <a:t>want</a:t>
            </a:r>
            <a:r>
              <a:rPr lang="en-US" dirty="0"/>
              <a:t> need to understand</a:t>
            </a:r>
          </a:p>
          <a:p>
            <a:pPr lvl="1"/>
            <a:r>
              <a:rPr lang="en-US" dirty="0"/>
              <a:t>3 hours of web searching </a:t>
            </a:r>
            <a:r>
              <a:rPr lang="en-US" i="1" dirty="0"/>
              <a:t>might</a:t>
            </a:r>
            <a:r>
              <a:rPr lang="en-US" dirty="0"/>
              <a:t> save you 20 min. of reading in the </a:t>
            </a:r>
            <a:r>
              <a:rPr lang="en-US" i="1" dirty="0"/>
              <a:t>Primer</a:t>
            </a:r>
            <a:r>
              <a:rPr lang="en-US" dirty="0"/>
              <a:t> – but is that a good tradeoff?</a:t>
            </a:r>
          </a:p>
          <a:p>
            <a:pPr lvl="1"/>
            <a:r>
              <a:rPr lang="en-US" dirty="0"/>
              <a:t>And </a:t>
            </a:r>
            <a:r>
              <a:rPr lang="en-US" i="1" dirty="0"/>
              <a:t>free</a:t>
            </a:r>
            <a:r>
              <a:rPr lang="en-US" dirty="0"/>
              <a:t> access through UW libraries (Safari books online)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2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Manipulators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dirty="0"/>
              <a:t> sets the width of the </a:t>
            </a:r>
            <a:r>
              <a:rPr lang="en-US" i="1" dirty="0"/>
              <a:t>next</a:t>
            </a:r>
            <a:r>
              <a:rPr lang="en-US" dirty="0"/>
              <a:t> field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lvl="1"/>
            <a:r>
              <a:rPr lang="en-US" dirty="0"/>
              <a:t>Only affects the next thing sent to the output stream (</a:t>
            </a:r>
            <a:r>
              <a:rPr lang="en-US" i="1" dirty="0"/>
              <a:t>i.e.</a:t>
            </a:r>
            <a:r>
              <a:rPr lang="en-US" dirty="0"/>
              <a:t> it is not persistent)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188720" y="1371600"/>
            <a:ext cx="6766560" cy="283464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"Hi!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hex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manip.cc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40</a:t>
            </a:fld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3657600" y="2898648"/>
            <a:ext cx="100584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968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Manipulators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hex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dirty="0"/>
              <a:t>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oct</a:t>
            </a:r>
            <a:r>
              <a:rPr lang="en-US" dirty="0"/>
              <a:t> set the numerical base for </a:t>
            </a:r>
            <a:r>
              <a:rPr lang="en-US" i="1" dirty="0"/>
              <a:t>integer</a:t>
            </a:r>
            <a:r>
              <a:rPr lang="en-US" dirty="0"/>
              <a:t> output to the stream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Stays in effect until you set the stream to another base (</a:t>
            </a:r>
            <a:r>
              <a:rPr lang="en-US" i="1" dirty="0"/>
              <a:t>i.e.</a:t>
            </a:r>
            <a:r>
              <a:rPr lang="en-US" dirty="0"/>
              <a:t> it is persistent)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188720" y="1371600"/>
            <a:ext cx="6766560" cy="283464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"Hi!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hex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manip.cc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41</a:t>
            </a:fld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2450592" y="3136392"/>
            <a:ext cx="54864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450592" y="3383280"/>
            <a:ext cx="548640" cy="36576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8089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is (roughly) a subset of C++</a:t>
            </a:r>
          </a:p>
          <a:p>
            <a:pPr lvl="1"/>
            <a:r>
              <a:rPr lang="en-US" dirty="0"/>
              <a:t>You can still use </a:t>
            </a:r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 – but bad style in ordinary C++ code</a:t>
            </a:r>
          </a:p>
          <a:p>
            <a:pPr lvl="1"/>
            <a:r>
              <a:rPr lang="en-US" dirty="0"/>
              <a:t>Can mix C and C++ idioms if needed to work with existing code, but avoid mixing if you can</a:t>
            </a:r>
          </a:p>
          <a:p>
            <a:pPr lvl="2"/>
            <a:r>
              <a:rPr lang="en-US" dirty="0"/>
              <a:t>Use C++(11)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737360" y="1371600"/>
            <a:ext cx="5669280" cy="182880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cstdio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C!\n"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7784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helloworld3.cc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605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>
                <a:solidFill>
                  <a:srgbClr val="669900"/>
                </a:solidFill>
              </a:rPr>
              <a:t> </a:t>
            </a:r>
            <a:r>
              <a:rPr lang="en-US" dirty="0"/>
              <a:t>is an object instance of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Supports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dirty="0"/>
              <a:t> operator for “extraction”</a:t>
            </a:r>
          </a:p>
          <a:p>
            <a:pPr lvl="2"/>
            <a:r>
              <a:rPr lang="en-US" dirty="0"/>
              <a:t>Can be used in conditionals –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if successful</a:t>
            </a:r>
          </a:p>
          <a:p>
            <a:pPr lvl="1"/>
            <a:r>
              <a:rPr lang="en-US" dirty="0"/>
              <a:t>Has a </a:t>
            </a:r>
            <a:r>
              <a:rPr lang="en-US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and methods to detect and clear errors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188720" y="1371600"/>
            <a:ext cx="6766560" cy="283464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"Type a number: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typed: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96196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echonum.cc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068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</a:t>
            </a:r>
            <a:r>
              <a:rPr lang="en-US" i="1" dirty="0"/>
              <a:t>different</a:t>
            </a:r>
            <a:r>
              <a:rPr lang="en-US" dirty="0"/>
              <a:t> versions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are called?</a:t>
            </a:r>
          </a:p>
          <a:p>
            <a:pPr lvl="1"/>
            <a:r>
              <a:rPr lang="en-US" dirty="0"/>
              <a:t>For now, ignore manipulator functions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Also, what is output?</a:t>
            </a:r>
          </a:p>
          <a:p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1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2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3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4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023360" y="2926080"/>
            <a:ext cx="4572000" cy="3566160"/>
          </a:xfrm>
          <a:prstGeom prst="roundRect">
            <a:avLst>
              <a:gd name="adj" fmla="val 285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&lt;string&gt;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hex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15U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n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60" y="2524758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msg.cc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097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program that uses stream to:</a:t>
            </a:r>
          </a:p>
          <a:p>
            <a:pPr lvl="1"/>
            <a:r>
              <a:rPr lang="en-US" dirty="0"/>
              <a:t>Prompt the user to type 5 floats</a:t>
            </a:r>
          </a:p>
          <a:p>
            <a:pPr lvl="1"/>
            <a:r>
              <a:rPr lang="en-US" dirty="0"/>
              <a:t>Prints them out in opposite order with 4 digits of precision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77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to work hard to mimic encapsulation, abstraction</a:t>
            </a:r>
          </a:p>
          <a:p>
            <a:pPr lvl="1"/>
            <a:r>
              <a:rPr lang="en-US" b="1" dirty="0"/>
              <a:t>Encapsulation:</a:t>
            </a:r>
            <a:r>
              <a:rPr lang="en-US" dirty="0"/>
              <a:t>  hiding implementation details</a:t>
            </a:r>
          </a:p>
          <a:p>
            <a:pPr lvl="2"/>
            <a:r>
              <a:rPr lang="en-US" dirty="0"/>
              <a:t>Used header file conventions and the “static” specifier to separate private functions from public functions</a:t>
            </a:r>
          </a:p>
          <a:p>
            <a:pPr lvl="2"/>
            <a:r>
              <a:rPr lang="en-US" dirty="0"/>
              <a:t>Cast structures to (void*) to hide implementation-specific details</a:t>
            </a:r>
          </a:p>
          <a:p>
            <a:pPr lvl="1"/>
            <a:r>
              <a:rPr lang="en-US" b="1" dirty="0"/>
              <a:t>Abstraction:</a:t>
            </a:r>
            <a:r>
              <a:rPr lang="en-US" dirty="0"/>
              <a:t>  associating behavior with encapsulated state</a:t>
            </a:r>
          </a:p>
          <a:p>
            <a:pPr lvl="2"/>
            <a:r>
              <a:rPr lang="en-US" dirty="0"/>
              <a:t>Function that operate on a </a:t>
            </a:r>
            <a:r>
              <a:rPr lang="en-US" dirty="0" err="1"/>
              <a:t>LinkedList</a:t>
            </a:r>
            <a:r>
              <a:rPr lang="en-US" dirty="0"/>
              <a:t> were not really tied to the linked list structure</a:t>
            </a:r>
          </a:p>
          <a:p>
            <a:pPr lvl="2"/>
            <a:r>
              <a:rPr lang="en-US" dirty="0"/>
              <a:t>We passed a linked list to a function, rather than invoking a method on a linked list instance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0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major addition is support for classes and objects!</a:t>
            </a:r>
          </a:p>
          <a:p>
            <a:pPr lvl="1"/>
            <a:r>
              <a:rPr lang="en-US" dirty="0"/>
              <a:t>Classes</a:t>
            </a:r>
          </a:p>
          <a:p>
            <a:pPr lvl="2"/>
            <a:r>
              <a:rPr lang="en-US" dirty="0"/>
              <a:t>Public, private, and protected </a:t>
            </a:r>
            <a:r>
              <a:rPr lang="en-US" b="1" dirty="0"/>
              <a:t>methods</a:t>
            </a:r>
            <a:r>
              <a:rPr lang="en-US" dirty="0"/>
              <a:t> and </a:t>
            </a:r>
            <a:r>
              <a:rPr lang="en-US" b="1" dirty="0"/>
              <a:t>instance variables</a:t>
            </a:r>
          </a:p>
          <a:p>
            <a:pPr lvl="2"/>
            <a:r>
              <a:rPr lang="en-US" dirty="0"/>
              <a:t>(multiple!) inheritance</a:t>
            </a:r>
          </a:p>
          <a:p>
            <a:pPr lvl="1"/>
            <a:r>
              <a:rPr lang="en-US" dirty="0"/>
              <a:t>Polymorphism</a:t>
            </a:r>
          </a:p>
          <a:p>
            <a:pPr lvl="2"/>
            <a:r>
              <a:rPr lang="en-US" dirty="0">
                <a:solidFill>
                  <a:srgbClr val="0066FF"/>
                </a:solidFill>
              </a:rPr>
              <a:t>Static polymorphism</a:t>
            </a:r>
            <a:r>
              <a:rPr lang="en-US" dirty="0"/>
              <a:t>:  multiple functions or methods with the same name, but different argument types (overloading)</a:t>
            </a:r>
          </a:p>
          <a:p>
            <a:pPr lvl="3"/>
            <a:r>
              <a:rPr lang="en-US" dirty="0"/>
              <a:t>Works for all functions, not just class members</a:t>
            </a:r>
          </a:p>
          <a:p>
            <a:pPr lvl="2"/>
            <a:r>
              <a:rPr lang="en-US" dirty="0">
                <a:solidFill>
                  <a:srgbClr val="0066FF"/>
                </a:solidFill>
              </a:rPr>
              <a:t>Dynamic (subtype) polymorphism</a:t>
            </a:r>
            <a:r>
              <a:rPr lang="en-US" dirty="0"/>
              <a:t>:  derived classes can override methods of parents, and methods will be dispatched correctly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1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to emulate generic data structures</a:t>
            </a:r>
          </a:p>
          <a:p>
            <a:pPr lvl="1"/>
            <a:r>
              <a:rPr lang="en-US" dirty="0"/>
              <a:t>Generic linked list using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 payload</a:t>
            </a:r>
          </a:p>
          <a:p>
            <a:pPr lvl="1"/>
            <a:r>
              <a:rPr lang="en-US" dirty="0"/>
              <a:t>Pass function pointers to generalize different “methods” for data structures</a:t>
            </a:r>
          </a:p>
          <a:p>
            <a:pPr lvl="2"/>
            <a:r>
              <a:rPr lang="en-US" dirty="0"/>
              <a:t>Comparisons, deallocation, pickling up state,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9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Supports </a:t>
            </a:r>
            <a:r>
              <a:rPr lang="en-US" dirty="0">
                <a:solidFill>
                  <a:srgbClr val="0066FF"/>
                </a:solidFill>
              </a:rPr>
              <a:t>templates</a:t>
            </a:r>
            <a:r>
              <a:rPr lang="en-US" dirty="0"/>
              <a:t> to facilitate generic data types</a:t>
            </a:r>
          </a:p>
          <a:p>
            <a:pPr lvl="1"/>
            <a:r>
              <a:rPr lang="en-US" dirty="0"/>
              <a:t>Parametric polymorphism – same idea as Java generics, but different in details, particularly implementation</a:t>
            </a:r>
          </a:p>
          <a:p>
            <a:pPr lvl="1"/>
            <a:r>
              <a:rPr lang="en-US" dirty="0"/>
              <a:t>To declare that x is a vector of </a:t>
            </a:r>
            <a:r>
              <a:rPr lang="en-US" dirty="0" err="1"/>
              <a:t>ints</a:t>
            </a:r>
            <a:r>
              <a:rPr lang="en-US" dirty="0"/>
              <a:t>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x;</a:t>
            </a:r>
          </a:p>
          <a:p>
            <a:pPr lvl="1"/>
            <a:r>
              <a:rPr lang="en-US" dirty="0"/>
              <a:t>To declare that x is a vector of strings: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x;</a:t>
            </a:r>
          </a:p>
          <a:p>
            <a:pPr lvl="1"/>
            <a:r>
              <a:rPr lang="en-US" dirty="0"/>
              <a:t>To declare that x is a vector of (vectors of floats):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x;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6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to be careful about namespace collisions</a:t>
            </a:r>
          </a:p>
          <a:p>
            <a:pPr lvl="1"/>
            <a:r>
              <a:rPr lang="en-US" dirty="0"/>
              <a:t>C distinguishes between external and internal linkage</a:t>
            </a:r>
          </a:p>
          <a:p>
            <a:pPr lvl="2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 to prevent a name from being visible outside a source file (as close as C gets to “private”)</a:t>
            </a:r>
          </a:p>
          <a:p>
            <a:pPr lvl="2"/>
            <a:r>
              <a:rPr lang="en-US" dirty="0"/>
              <a:t>Otherwise, name is global and visible everywhere</a:t>
            </a:r>
          </a:p>
          <a:p>
            <a:pPr lvl="1"/>
            <a:r>
              <a:rPr lang="en-US" dirty="0"/>
              <a:t>We used naming conventions to help avoid collisions in the global namespace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IteratorNext</a:t>
            </a:r>
            <a:r>
              <a:rPr lang="en-US" dirty="0"/>
              <a:t> vs. </a:t>
            </a:r>
            <a:r>
              <a:rPr lang="en-US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IteratorNext</a:t>
            </a:r>
            <a:r>
              <a:rPr lang="en-US" dirty="0"/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16060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2073</TotalTime>
  <Words>4231</Words>
  <Application>Microsoft Macintosh PowerPoint</Application>
  <PresentationFormat>On-screen Show (4:3)</PresentationFormat>
  <Paragraphs>751</Paragraphs>
  <Slides>45</Slides>
  <Notes>22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C++ Intro CSE 333 Spring 2020</vt:lpstr>
      <vt:lpstr>Administrivia</vt:lpstr>
      <vt:lpstr>Administrivia (Monday)</vt:lpstr>
      <vt:lpstr>Today’s Goals</vt:lpstr>
      <vt:lpstr>C</vt:lpstr>
      <vt:lpstr>C++</vt:lpstr>
      <vt:lpstr>C</vt:lpstr>
      <vt:lpstr>C++</vt:lpstr>
      <vt:lpstr>C</vt:lpstr>
      <vt:lpstr>C++</vt:lpstr>
      <vt:lpstr>C</vt:lpstr>
      <vt:lpstr>C++</vt:lpstr>
      <vt:lpstr>C</vt:lpstr>
      <vt:lpstr>C++</vt:lpstr>
      <vt:lpstr>Some Tasks Still Hurt in C++</vt:lpstr>
      <vt:lpstr>Some Tasks Still Hurt in C++</vt:lpstr>
      <vt:lpstr>C++ Has Many, Many Features</vt:lpstr>
      <vt:lpstr>How to Think About C++</vt:lpstr>
      <vt:lpstr>Or…</vt:lpstr>
      <vt:lpstr>Hello World in C</vt:lpstr>
      <vt:lpstr>Hello World in C++</vt:lpstr>
      <vt:lpstr>Hello World in C++</vt:lpstr>
      <vt:lpstr>Hello World in C++</vt:lpstr>
      <vt:lpstr>Hello World in C++</vt:lpstr>
      <vt:lpstr>Hello World in C++</vt:lpstr>
      <vt:lpstr>Hello World in C++</vt:lpstr>
      <vt:lpstr>Hello World in C++</vt:lpstr>
      <vt:lpstr>Hello World in C++</vt:lpstr>
      <vt:lpstr>Hello World in C++</vt:lpstr>
      <vt:lpstr>Wow…</vt:lpstr>
      <vt:lpstr>Let’s Refine It a Bit</vt:lpstr>
      <vt:lpstr>Let’s Refine It a Bit</vt:lpstr>
      <vt:lpstr>Let’s Refine It a Bit</vt:lpstr>
      <vt:lpstr>Let’s Refine It a Bit</vt:lpstr>
      <vt:lpstr>Let’s Refine It a Bit</vt:lpstr>
      <vt:lpstr>String Concatenation</vt:lpstr>
      <vt:lpstr>String Assignment</vt:lpstr>
      <vt:lpstr>String Manipulation</vt:lpstr>
      <vt:lpstr>Stream Manipulators</vt:lpstr>
      <vt:lpstr>Stream Manipulators</vt:lpstr>
      <vt:lpstr>Stream Manipulators</vt:lpstr>
      <vt:lpstr>C and C++</vt:lpstr>
      <vt:lpstr>Reading</vt:lpstr>
      <vt:lpstr>Peer Instruction Question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Intro CSE 333 Spring 2018</dc:title>
  <dc:creator>Justin Hsia</dc:creator>
  <cp:lastModifiedBy>Hal Perkins</cp:lastModifiedBy>
  <cp:revision>76</cp:revision>
  <cp:lastPrinted>2020-04-20T16:22:34Z</cp:lastPrinted>
  <dcterms:created xsi:type="dcterms:W3CDTF">2018-04-11T23:02:06Z</dcterms:created>
  <dcterms:modified xsi:type="dcterms:W3CDTF">2020-04-20T16:22:56Z</dcterms:modified>
</cp:coreProperties>
</file>