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7" r:id="rId2"/>
    <p:sldId id="306" r:id="rId3"/>
    <p:sldId id="259" r:id="rId4"/>
    <p:sldId id="262" r:id="rId5"/>
    <p:sldId id="263" r:id="rId6"/>
    <p:sldId id="264" r:id="rId7"/>
    <p:sldId id="265" r:id="rId8"/>
    <p:sldId id="266" r:id="rId9"/>
    <p:sldId id="304" r:id="rId10"/>
    <p:sldId id="268" r:id="rId11"/>
    <p:sldId id="303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61A"/>
    <a:srgbClr val="0066FF"/>
    <a:srgbClr val="669900"/>
    <a:srgbClr val="5A5A5A"/>
    <a:srgbClr val="D94B7B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53" autoAdjust="0"/>
    <p:restoredTop sz="95940" autoAdjust="0"/>
  </p:normalViewPr>
  <p:slideViewPr>
    <p:cSldViewPr snapToGrid="0">
      <p:cViewPr varScale="1">
        <p:scale>
          <a:sx n="110" d="100"/>
          <a:sy n="110" d="100"/>
        </p:scale>
        <p:origin x="23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824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09-</a:t>
            </a:r>
            <a:fld id="{05C8B643-16FD-412D-A9D2-AA4562B448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71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0E4A8-7666-40FD-99A9-BA0AEDC6D9C5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C0A8-8D4D-4F96-AB6F-14BB07383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5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POSIX – Portable Operating System Interface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C0A8-8D4D-4F96-AB6F-14BB07383B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9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fopen</a:t>
            </a:r>
            <a:r>
              <a:rPr lang="en-US" dirty="0"/>
              <a:t>() returns a pointer in user </a:t>
            </a:r>
            <a:r>
              <a:rPr lang="en-US" dirty="0" err="1"/>
              <a:t>addr</a:t>
            </a:r>
            <a:r>
              <a:rPr lang="en-US" dirty="0"/>
              <a:t> space, which can then be passed around.</a:t>
            </a:r>
          </a:p>
          <a:p>
            <a:r>
              <a:rPr lang="en-US" dirty="0"/>
              <a:t>open() just returns </a:t>
            </a:r>
            <a:r>
              <a:rPr lang="en-US" dirty="0" err="1"/>
              <a:t>int</a:t>
            </a:r>
            <a:r>
              <a:rPr lang="en-US" dirty="0"/>
              <a:t> because it </a:t>
            </a:r>
            <a:r>
              <a:rPr lang="en-US" i="1" dirty="0"/>
              <a:t>can't</a:t>
            </a:r>
            <a:r>
              <a:rPr lang="en-US" dirty="0"/>
              <a:t> return pointer in OS 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C0A8-8D4D-4F96-AB6F-14BB07383B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88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C0A8-8D4D-4F96-AB6F-14BB07383B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7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out decision tree:</a:t>
            </a:r>
          </a:p>
          <a:p>
            <a:pPr marL="171450" indent="-171450">
              <a:buFontTx/>
              <a:buChar char="-"/>
            </a:pPr>
            <a:r>
              <a:rPr lang="en-US" dirty="0"/>
              <a:t>Read  </a:t>
            </a:r>
            <a:r>
              <a:rPr lang="en-US" dirty="0">
                <a:sym typeface="Wingdings" panose="05000000000000000000" pitchFamily="2" charset="2"/>
              </a:rPr>
              <a:t>  -1, 0, &gt;0</a:t>
            </a:r>
          </a:p>
          <a:p>
            <a:pPr marL="628650" lvl="1" indent="-171450">
              <a:buFontTx/>
              <a:buChar char="-"/>
            </a:pPr>
            <a:r>
              <a:rPr lang="en-US" dirty="0">
                <a:sym typeface="Wingdings" panose="05000000000000000000" pitchFamily="2" charset="2"/>
              </a:rPr>
              <a:t>-1</a:t>
            </a:r>
            <a:r>
              <a:rPr lang="en-US" baseline="0" dirty="0">
                <a:sym typeface="Wingdings" panose="05000000000000000000" pitchFamily="2" charset="2"/>
              </a:rPr>
              <a:t>    EBADF (err), EFAULT (err), EINTR (re-try)</a:t>
            </a:r>
          </a:p>
          <a:p>
            <a:pPr marL="628650" lvl="1" indent="-171450">
              <a:buFontTx/>
              <a:buChar char="-"/>
            </a:pPr>
            <a:r>
              <a:rPr lang="en-US" baseline="0" dirty="0">
                <a:sym typeface="Wingdings" panose="05000000000000000000" pitchFamily="2" charset="2"/>
              </a:rPr>
              <a:t>0    EOF (stop, but no error?)</a:t>
            </a:r>
          </a:p>
          <a:p>
            <a:pPr marL="628650" lvl="1" indent="-171450">
              <a:buFontTx/>
              <a:buChar char="-"/>
            </a:pPr>
            <a:r>
              <a:rPr lang="en-US" baseline="0" dirty="0">
                <a:sym typeface="Wingdings" panose="05000000000000000000" pitchFamily="2" charset="2"/>
              </a:rPr>
              <a:t>&gt;0    &lt; count (keep going), == count (done)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C0A8-8D4D-4F96-AB6F-14BB07383B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3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4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1A9C8370-147A-427D-9F53-B1233595F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2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1A9C8370-147A-427D-9F53-B1233595F5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0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1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6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1A9C8370-147A-427D-9F53-B1233595F5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3837" y="27429"/>
            <a:ext cx="1736373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L09:  Low-Level I/O (POSIX)</a:t>
            </a:r>
          </a:p>
        </p:txBody>
      </p:sp>
    </p:spTree>
    <p:extLst>
      <p:ext uri="{BB962C8B-B14F-4D97-AF65-F5344CB8AC3E}">
        <p14:creationId xmlns:p14="http://schemas.microsoft.com/office/powerpoint/2010/main" val="269931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justinh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guna/15-123S11/Lectures/Lecture24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Low-Level </a:t>
            </a:r>
            <a:r>
              <a:rPr lang="en-US" sz="4000" dirty="0"/>
              <a:t>I/O – the POSIX Layer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3318365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One way to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read()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bytes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112" t="-6557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Which is the correct completion of the blank below?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3"/>
              </a:rPr>
              <a:t>http://PollEv.com/justinh</a:t>
            </a: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10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182880" y="2377440"/>
            <a:ext cx="5212080" cy="4297680"/>
          </a:xfrm>
          <a:prstGeom prst="roundRect">
            <a:avLst>
              <a:gd name="adj" fmla="val 299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...;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buffer of size n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result;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result of read()</a:t>
            </a: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result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______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(result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EINTR)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real error happened,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so return an error result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EINTR happened,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so do nothing and try again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-= result;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399" y="3108960"/>
            <a:ext cx="3566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A.</a:t>
            </a:r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	</a:t>
            </a:r>
            <a:r>
              <a:rPr lang="en-US" sz="2400" b="1" dirty="0" err="1">
                <a:solidFill>
                  <a:srgbClr val="FF99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buf</a:t>
            </a:r>
            <a:endParaRPr lang="en-US" sz="2400" b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B.</a:t>
            </a:r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	</a:t>
            </a:r>
            <a:r>
              <a:rPr lang="en-US" sz="2400" b="1" dirty="0" err="1">
                <a:solidFill>
                  <a:srgbClr val="00B05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buf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+ </a:t>
            </a:r>
            <a:r>
              <a:rPr lang="en-US" sz="2400" b="1" dirty="0" err="1">
                <a:solidFill>
                  <a:srgbClr val="00B05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bytes_left</a:t>
            </a:r>
            <a:endParaRPr lang="en-US" sz="2400" b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C.</a:t>
            </a:r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	</a:t>
            </a:r>
            <a:r>
              <a:rPr lang="en-US" sz="2400" b="1" dirty="0" err="1">
                <a:solidFill>
                  <a:srgbClr val="FF3399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buf</a:t>
            </a:r>
            <a:r>
              <a:rPr lang="en-US" sz="2400" b="1" dirty="0">
                <a:solidFill>
                  <a:srgbClr val="FF3399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+ </a:t>
            </a:r>
            <a:r>
              <a:rPr lang="en-US" sz="2400" b="1" dirty="0" err="1">
                <a:solidFill>
                  <a:srgbClr val="FF3399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bytes_left</a:t>
            </a:r>
            <a:r>
              <a:rPr lang="en-US" sz="2400" b="1" dirty="0">
                <a:solidFill>
                  <a:srgbClr val="FF3399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- n</a:t>
            </a:r>
            <a:endParaRPr lang="en-US" sz="2400" b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D.</a:t>
            </a:r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	</a:t>
            </a:r>
            <a:r>
              <a:rPr lang="en-US" sz="2400" b="1" dirty="0" err="1">
                <a:solidFill>
                  <a:srgbClr val="00B0F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buf</a:t>
            </a:r>
            <a:r>
              <a:rPr lang="en-US" sz="2400" b="1" dirty="0">
                <a:solidFill>
                  <a:srgbClr val="00B0F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+ n - </a:t>
            </a:r>
            <a:r>
              <a:rPr lang="en-US" sz="2400" b="1" dirty="0" err="1">
                <a:solidFill>
                  <a:srgbClr val="00B0F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bytes_left</a:t>
            </a:r>
            <a:endParaRPr lang="en-US" sz="2400" b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  <a:tabLst>
                <a:tab pos="460375" algn="l"/>
              </a:tabLst>
            </a:pPr>
            <a:r>
              <a:rPr lang="en-US" sz="2400" b="1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E.</a:t>
            </a:r>
            <a:r>
              <a:rPr lang="en-US" sz="2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	</a:t>
            </a:r>
            <a:r>
              <a:rPr lang="en-US" sz="2400" b="1" dirty="0">
                <a:solidFill>
                  <a:srgbClr val="996633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We’re lost…</a:t>
            </a:r>
            <a:endParaRPr lang="en-US" sz="2400" b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217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One way to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read()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bytes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112" t="-6557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11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 bwMode="auto">
          <a:xfrm>
            <a:off x="457200" y="1371600"/>
            <a:ext cx="8229600" cy="5029200"/>
          </a:xfrm>
          <a:prstGeom prst="roundRect">
            <a:avLst>
              <a:gd name="adj" fmla="val 299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(filename, O_RDONLY);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...;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buffer of appropriate size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n;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result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+ (n 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(result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!= EINTR)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real error happened, so return an error result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EINTR happened, so do nothing and try again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(result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EOF reached, so stop reading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bytes_left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-= result;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6400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readN.c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63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Low-Level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man pages to learn about: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– write data</a:t>
            </a:r>
          </a:p>
          <a:p>
            <a:pPr lvl="1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fsync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– flush data to the underlying device</a:t>
            </a:r>
          </a:p>
          <a:p>
            <a:pPr lvl="1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– deal with directory listings</a:t>
            </a:r>
          </a:p>
          <a:p>
            <a:pPr lvl="2"/>
            <a:r>
              <a:rPr lang="en-US" dirty="0"/>
              <a:t>Make sure you read the section 3 version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 3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dirty="0"/>
              <a:t>)</a:t>
            </a:r>
          </a:p>
          <a:p>
            <a:endParaRPr lang="en-US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A </a:t>
            </a:r>
            <a:r>
              <a:rPr lang="en-US"/>
              <a:t>useful shortcut </a:t>
            </a:r>
            <a:r>
              <a:rPr lang="en-US" dirty="0"/>
              <a:t>sheet (from CMU):</a:t>
            </a:r>
            <a:br>
              <a:rPr lang="en-US" dirty="0"/>
            </a:br>
            <a:r>
              <a:rPr lang="en-US" sz="2000" dirty="0">
                <a:hlinkClick r:id="rId2"/>
              </a:rPr>
              <a:t>http://www.cs.cmu.edu/~guna/15-123S11/Lectures/Lecture24.pdf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400" dirty="0"/>
              <a:t>More in sections this week….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3C59-B0B9-EA42-913B-FB870E80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1E80D-BB8C-1544-9E0F-E0CC4860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HW1 due tomorrow night</a:t>
            </a:r>
          </a:p>
          <a:p>
            <a:pPr lvl="1"/>
            <a:r>
              <a:rPr lang="en-US" dirty="0"/>
              <a:t>Any last-minute surprises?  Questions?</a:t>
            </a:r>
          </a:p>
          <a:p>
            <a:endParaRPr lang="en-US" dirty="0"/>
          </a:p>
          <a:p>
            <a:r>
              <a:rPr lang="en-US" dirty="0"/>
              <a:t>No exercise due Friday morning!</a:t>
            </a:r>
          </a:p>
          <a:p>
            <a:endParaRPr lang="en-US" dirty="0"/>
          </a:p>
          <a:p>
            <a:r>
              <a:rPr lang="en-US" dirty="0"/>
              <a:t>Sections tomorrow: POSIX I/O and reading directories</a:t>
            </a:r>
          </a:p>
          <a:p>
            <a:r>
              <a:rPr lang="en-US" dirty="0"/>
              <a:t>Next exercise: find text files in directory and print contents</a:t>
            </a:r>
          </a:p>
          <a:p>
            <a:pPr lvl="1"/>
            <a:r>
              <a:rPr lang="en-US" dirty="0"/>
              <a:t>Includes section stuff and is a warmup for hw2</a:t>
            </a:r>
          </a:p>
          <a:p>
            <a:pPr lvl="1"/>
            <a:r>
              <a:rPr lang="en-US" dirty="0"/>
              <a:t>Out tomorrow after sections; due Monday morning</a:t>
            </a:r>
          </a:p>
          <a:p>
            <a:pPr lvl="1"/>
            <a:endParaRPr lang="en-US" dirty="0"/>
          </a:p>
          <a:p>
            <a:r>
              <a:rPr lang="en-US" dirty="0"/>
              <a:t>Friday: HW2 out; demo in class, starter code pushed to repos after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86F42-5B8A-604B-95AF-180306268A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4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POSIX Lower-Level I/O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1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This Picture?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29200" cy="4972050"/>
          </a:xfrm>
        </p:spPr>
        <p:txBody>
          <a:bodyPr/>
          <a:lstStyle/>
          <a:p>
            <a:r>
              <a:rPr lang="en-US" dirty="0"/>
              <a:t>Your program can access many layers of APIs:</a:t>
            </a:r>
          </a:p>
          <a:p>
            <a:pPr lvl="1"/>
            <a:r>
              <a:rPr lang="en-US" dirty="0"/>
              <a:t>C standard library</a:t>
            </a:r>
          </a:p>
          <a:p>
            <a:pPr lvl="2"/>
            <a:r>
              <a:rPr lang="en-US" dirty="0"/>
              <a:t>Some are just ordinary functions (&lt;</a:t>
            </a:r>
            <a:r>
              <a:rPr lang="en-US" dirty="0" err="1"/>
              <a:t>string.h</a:t>
            </a:r>
            <a:r>
              <a:rPr lang="en-US" dirty="0"/>
              <a:t>&gt;, for example)</a:t>
            </a:r>
          </a:p>
          <a:p>
            <a:pPr lvl="2"/>
            <a:r>
              <a:rPr lang="en-US" dirty="0"/>
              <a:t>Some also call OS-level (POSIX) functions (&lt;</a:t>
            </a:r>
            <a:r>
              <a:rPr lang="en-US" dirty="0" err="1"/>
              <a:t>stdio.h</a:t>
            </a:r>
            <a:r>
              <a:rPr lang="en-US" dirty="0"/>
              <a:t>&gt;, for example)</a:t>
            </a:r>
          </a:p>
          <a:p>
            <a:pPr lvl="1"/>
            <a:r>
              <a:rPr lang="en-US" dirty="0"/>
              <a:t>POSIX compatibility API</a:t>
            </a:r>
          </a:p>
          <a:p>
            <a:pPr lvl="2"/>
            <a:r>
              <a:rPr lang="en-US" dirty="0"/>
              <a:t>C-language interface to OS system calls (fork(), read(), etc.)</a:t>
            </a:r>
          </a:p>
          <a:p>
            <a:pPr lvl="1"/>
            <a:r>
              <a:rPr lang="en-US" dirty="0"/>
              <a:t>Underlying OS system calls</a:t>
            </a:r>
          </a:p>
          <a:p>
            <a:pPr lvl="2"/>
            <a:r>
              <a:rPr lang="en-US" dirty="0"/>
              <a:t>Assembly language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8482D-149E-464A-ABD3-9AE05EAAC11E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69280" y="3749040"/>
          <a:ext cx="32918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architecture-independent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architecture-dependent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code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2A85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69280" y="1371600"/>
            <a:ext cx="3291840" cy="1920240"/>
          </a:xfrm>
          <a:prstGeom prst="rect">
            <a:avLst/>
          </a:prstGeom>
          <a:solidFill>
            <a:srgbClr val="C00000">
              <a:alpha val="80000"/>
            </a:srgbClr>
          </a:solidFill>
          <a:ln w="22225">
            <a:solidFill>
              <a:srgbClr val="B7A57A"/>
            </a:solidFill>
          </a:ln>
        </p:spPr>
        <p:txBody>
          <a:bodyPr vert="horz" wrap="square" tIns="91440" rtlCol="0" anchor="t" anchorCtr="0">
            <a:noAutofit/>
          </a:bodyPr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194560"/>
            <a:ext cx="2560320" cy="1097280"/>
          </a:xfrm>
          <a:prstGeom prst="rect">
            <a:avLst/>
          </a:prstGeom>
          <a:solidFill>
            <a:srgbClr val="990033"/>
          </a:solidFill>
          <a:ln w="22225">
            <a:solidFill>
              <a:srgbClr val="B7A57A"/>
            </a:solidFill>
            <a:prstDash val="lgDash"/>
          </a:ln>
        </p:spPr>
        <p:txBody>
          <a:bodyPr vert="horz" wrap="square" tIns="91440" rtlCol="0" anchor="b" anchorCtr="1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glibc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2286000"/>
            <a:ext cx="118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 standard</a:t>
            </a:r>
          </a:p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55280" y="2409110"/>
            <a:ext cx="1005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POSIX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223760" y="3337560"/>
            <a:ext cx="182880" cy="365760"/>
            <a:chOff x="5486400" y="5074920"/>
            <a:chExt cx="182880" cy="365760"/>
          </a:xfrm>
          <a:effectLst>
            <a:glow rad="38100">
              <a:schemeClr val="tx1"/>
            </a:glow>
          </a:effectLst>
        </p:grpSpPr>
        <p:cxnSp>
          <p:nvCxnSpPr>
            <p:cNvPr id="14" name="Straight Arrow Connector 13"/>
            <p:cNvCxnSpPr/>
            <p:nvPr/>
          </p:nvCxnSpPr>
          <p:spPr bwMode="auto">
            <a:xfrm>
              <a:off x="5486400" y="5074920"/>
              <a:ext cx="0" cy="36576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5669280" y="5074920"/>
              <a:ext cx="0" cy="365760"/>
            </a:xfrm>
            <a:prstGeom prst="straightConnector1">
              <a:avLst/>
            </a:prstGeom>
            <a:noFill/>
            <a:ln w="63500" cap="flat" cmpd="sng" algn="ctr">
              <a:solidFill>
                <a:srgbClr val="FFFF00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</p:cxnSp>
      </p:grpSp>
      <p:sp>
        <p:nvSpPr>
          <p:cNvPr id="16" name="TextBox 15"/>
          <p:cNvSpPr txBox="1"/>
          <p:nvPr/>
        </p:nvSpPr>
        <p:spPr>
          <a:xfrm>
            <a:off x="7452360" y="3291840"/>
            <a:ext cx="1280160" cy="457200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</a:t>
            </a:r>
            <a:b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system calls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89520" y="5623560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66F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Linux kernel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06640" y="1051560"/>
            <a:ext cx="1645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B7A57A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Your program</a:t>
            </a:r>
          </a:p>
        </p:txBody>
      </p:sp>
    </p:spTree>
    <p:extLst>
      <p:ext uri="{BB962C8B-B14F-4D97-AF65-F5344CB8AC3E}">
        <p14:creationId xmlns:p14="http://schemas.microsoft.com/office/powerpoint/2010/main" val="134763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Standard Library File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you’ve used the C standard library to access files</a:t>
            </a:r>
          </a:p>
          <a:p>
            <a:pPr lvl="1"/>
            <a:r>
              <a:rPr lang="en-US" dirty="0"/>
              <a:t>Use a provided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en-US" dirty="0"/>
              <a:t> </a:t>
            </a:r>
            <a:r>
              <a:rPr lang="en-US" i="1" dirty="0"/>
              <a:t>stream</a:t>
            </a:r>
            <a:r>
              <a:rPr lang="en-US" dirty="0"/>
              <a:t> abstraction</a:t>
            </a:r>
          </a:p>
          <a:p>
            <a:pPr lvl="1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3"/>
            <a:endParaRPr lang="en-US" dirty="0"/>
          </a:p>
          <a:p>
            <a:r>
              <a:rPr lang="en-US" dirty="0"/>
              <a:t>These are convenient and portable</a:t>
            </a:r>
          </a:p>
          <a:p>
            <a:pPr lvl="1"/>
            <a:r>
              <a:rPr lang="en-US" dirty="0"/>
              <a:t>They are buffered</a:t>
            </a:r>
          </a:p>
          <a:p>
            <a:pPr lvl="1"/>
            <a:r>
              <a:rPr lang="en-US" dirty="0"/>
              <a:t>They are implemented using lower-level OS calls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0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Lower-Level File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UNIX-</a:t>
            </a:r>
            <a:r>
              <a:rPr lang="en-US" dirty="0" err="1"/>
              <a:t>en</a:t>
            </a:r>
            <a:r>
              <a:rPr lang="en-US" dirty="0"/>
              <a:t> support a common set of lower-level file access APIs: </a:t>
            </a:r>
            <a:r>
              <a:rPr lang="en-US" dirty="0">
                <a:solidFill>
                  <a:srgbClr val="FF0000"/>
                </a:solidFill>
              </a:rPr>
              <a:t>POSIX</a:t>
            </a:r>
            <a:r>
              <a:rPr lang="en-US" dirty="0"/>
              <a:t> – Portable Operating System Interface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/>
              <a:t>Similar in spirit to their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f*()</a:t>
            </a:r>
            <a:r>
              <a:rPr lang="en-US" dirty="0"/>
              <a:t> counterparts from C </a:t>
            </a:r>
            <a:r>
              <a:rPr lang="en-US" dirty="0" err="1"/>
              <a:t>std</a:t>
            </a:r>
            <a:r>
              <a:rPr lang="en-US" dirty="0"/>
              <a:t> lib</a:t>
            </a:r>
          </a:p>
          <a:p>
            <a:pPr lvl="2"/>
            <a:r>
              <a:rPr lang="en-US" dirty="0"/>
              <a:t>Lower-level and unbuffered compared to their counterparts</a:t>
            </a:r>
          </a:p>
          <a:p>
            <a:pPr lvl="2"/>
            <a:r>
              <a:rPr lang="en-US" dirty="0"/>
              <a:t>Also less convenient</a:t>
            </a:r>
          </a:p>
          <a:p>
            <a:pPr lvl="1"/>
            <a:r>
              <a:rPr lang="en-US" dirty="0"/>
              <a:t>You will have to use these to read file system directories and for network I/O, so we might as well learn them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9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286000"/>
          </a:xfrm>
        </p:spPr>
        <p:txBody>
          <a:bodyPr/>
          <a:lstStyle/>
          <a:p>
            <a:r>
              <a:rPr lang="en-US" dirty="0"/>
              <a:t>To open a file:</a:t>
            </a:r>
          </a:p>
          <a:p>
            <a:pPr lvl="1"/>
            <a:r>
              <a:rPr lang="en-US" dirty="0"/>
              <a:t>Pass in the filename and access mode</a:t>
            </a:r>
          </a:p>
          <a:p>
            <a:pPr lvl="2"/>
            <a:r>
              <a:rPr lang="en-US" dirty="0"/>
              <a:t>Similar to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Get back a “file descriptor”</a:t>
            </a:r>
          </a:p>
          <a:p>
            <a:pPr lvl="2"/>
            <a:r>
              <a:rPr lang="en-US" dirty="0"/>
              <a:t>Similar to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FILE*</a:t>
            </a:r>
            <a:r>
              <a:rPr lang="en-US" dirty="0"/>
              <a:t> from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but is just an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Defaults: 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/>
              <a:t>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2103120" y="4114800"/>
            <a:ext cx="4937760" cy="2560320"/>
          </a:xfrm>
          <a:prstGeom prst="roundRect">
            <a:avLst>
              <a:gd name="adj" fmla="val 462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fcntl.h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open()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unistd.h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close()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"foo.txt"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O_RDONLY);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"open failed"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(EXIT_FAILURE);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6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from a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read(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void*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count);</a:t>
            </a:r>
          </a:p>
          <a:p>
            <a:pPr lvl="3"/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</a:pPr>
            <a:r>
              <a:rPr lang="en-US" dirty="0"/>
              <a:t>Returns the number of bytes read</a:t>
            </a:r>
          </a:p>
          <a:p>
            <a:pPr lvl="2"/>
            <a:r>
              <a:rPr lang="en-US" dirty="0"/>
              <a:t>Might be fewer bytes than you requested (</a:t>
            </a:r>
            <a:r>
              <a:rPr lang="en-US" b="1" dirty="0">
                <a:solidFill>
                  <a:srgbClr val="FF0000"/>
                </a:solidFill>
              </a:rPr>
              <a:t>!!!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Returns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if you’re already at the end-of-file</a:t>
            </a:r>
          </a:p>
          <a:p>
            <a:pPr lvl="2"/>
            <a:r>
              <a:rPr lang="en-US" dirty="0"/>
              <a:t>Returns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dirty="0"/>
              <a:t> on error</a:t>
            </a:r>
          </a:p>
          <a:p>
            <a:pPr lvl="3"/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 has some surprising error modes…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756459" y="1362075"/>
            <a:ext cx="79552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count);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0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error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read(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void*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count);</a:t>
            </a:r>
          </a:p>
          <a:p>
            <a:pPr lvl="3"/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</a:pPr>
            <a:r>
              <a:rPr lang="en-US" dirty="0"/>
              <a:t>On error,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/>
              <a:t> returns -1 and sets the global </a:t>
            </a:r>
            <a:r>
              <a:rPr lang="en-US" b="1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/>
              <a:t> variable</a:t>
            </a:r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/>
            <a:r>
              <a:rPr lang="en-US" dirty="0"/>
              <a:t>You need to check </a:t>
            </a:r>
            <a:r>
              <a:rPr lang="en-US" b="1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/>
              <a:t> to see what kind of error happened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EBADF:  </a:t>
            </a:r>
            <a:r>
              <a:rPr lang="en-US" dirty="0"/>
              <a:t>bad file descriptor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EFAULT: </a:t>
            </a:r>
            <a:r>
              <a:rPr lang="en-US" dirty="0"/>
              <a:t>output buffer is not a valid address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EINTR:  </a:t>
            </a:r>
            <a:r>
              <a:rPr lang="en-US" dirty="0"/>
              <a:t>read was interrupted, please try again  (ARGH!!!! 😤😠)</a:t>
            </a:r>
          </a:p>
          <a:p>
            <a:pPr lvl="2"/>
            <a:r>
              <a:rPr lang="en-US" dirty="0"/>
              <a:t>And many others…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756459" y="1362075"/>
            <a:ext cx="7955280" cy="457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count);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C8370-147A-427D-9F53-B1233595F5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38823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3994</TotalTime>
  <Words>1151</Words>
  <Application>Microsoft Macintosh PowerPoint</Application>
  <PresentationFormat>On-screen Show (4:3)</PresentationFormat>
  <Paragraphs>175</Paragraphs>
  <Slides>12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UWTheme-333-Sp18</vt:lpstr>
      <vt:lpstr>Low-Level I/O – the POSIX Layer CSE 333 Spring 2020</vt:lpstr>
      <vt:lpstr>Administrivia</vt:lpstr>
      <vt:lpstr>Lecture Outline</vt:lpstr>
      <vt:lpstr>Remember This Picture?</vt:lpstr>
      <vt:lpstr>C Standard Library File I/O</vt:lpstr>
      <vt:lpstr>Lower-Level File Access</vt:lpstr>
      <vt:lpstr>open()/close()</vt:lpstr>
      <vt:lpstr>Reading from a File</vt:lpstr>
      <vt:lpstr>Read error modes</vt:lpstr>
      <vt:lpstr>One way to read() n bytes</vt:lpstr>
      <vt:lpstr>One way to read() n bytes</vt:lpstr>
      <vt:lpstr>Other Low-Level Functions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Low-Level I/O, C++ Intro CSE 333 Spring 2018</dc:title>
  <dc:creator>Justin Hsia</dc:creator>
  <cp:lastModifiedBy>Hal Perkins</cp:lastModifiedBy>
  <cp:revision>69</cp:revision>
  <cp:lastPrinted>2020-04-14T22:18:45Z</cp:lastPrinted>
  <dcterms:created xsi:type="dcterms:W3CDTF">2018-04-05T06:16:50Z</dcterms:created>
  <dcterms:modified xsi:type="dcterms:W3CDTF">2020-04-14T22:18:47Z</dcterms:modified>
</cp:coreProperties>
</file>