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1.xml" ContentType="application/vnd.openxmlformats-officedocument.presentationml.tags+xml"/>
  <Override PartName="/ppt/notesSlides/notesSlide2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3.xml" ContentType="application/vnd.openxmlformats-officedocument.presentationml.notesSlide+xml"/>
  <Override PartName="/ppt/tags/tag5.xml" ContentType="application/vnd.openxmlformats-officedocument.presentationml.tags+xml"/>
  <Override PartName="/ppt/notesSlides/notesSlide24.xml" ContentType="application/vnd.openxmlformats-officedocument.presentationml.notesSlide+xml"/>
  <Override PartName="/ppt/tags/tag6.xml" ContentType="application/vnd.openxmlformats-officedocument.presentationml.tags+xml"/>
  <Override PartName="/ppt/notesSlides/notesSlide25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9"/>
  </p:notesMasterIdLst>
  <p:handoutMasterIdLst>
    <p:handoutMasterId r:id="rId50"/>
  </p:handoutMasterIdLst>
  <p:sldIdLst>
    <p:sldId id="257" r:id="rId2"/>
    <p:sldId id="258" r:id="rId3"/>
    <p:sldId id="303" r:id="rId4"/>
    <p:sldId id="308" r:id="rId5"/>
    <p:sldId id="260" r:id="rId6"/>
    <p:sldId id="262" r:id="rId7"/>
    <p:sldId id="261" r:id="rId8"/>
    <p:sldId id="304" r:id="rId9"/>
    <p:sldId id="272" r:id="rId10"/>
    <p:sldId id="275" r:id="rId11"/>
    <p:sldId id="263" r:id="rId12"/>
    <p:sldId id="273" r:id="rId13"/>
    <p:sldId id="274" r:id="rId14"/>
    <p:sldId id="265" r:id="rId15"/>
    <p:sldId id="341" r:id="rId16"/>
    <p:sldId id="340" r:id="rId17"/>
    <p:sldId id="327" r:id="rId18"/>
    <p:sldId id="302" r:id="rId19"/>
    <p:sldId id="269" r:id="rId20"/>
    <p:sldId id="268" r:id="rId21"/>
    <p:sldId id="270" r:id="rId22"/>
    <p:sldId id="271" r:id="rId23"/>
    <p:sldId id="276" r:id="rId24"/>
    <p:sldId id="277" r:id="rId25"/>
    <p:sldId id="278" r:id="rId26"/>
    <p:sldId id="279" r:id="rId27"/>
    <p:sldId id="280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5" r:id="rId44"/>
    <p:sldId id="306" r:id="rId45"/>
    <p:sldId id="307" r:id="rId46"/>
    <p:sldId id="300" r:id="rId47"/>
    <p:sldId id="301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4B2A85"/>
    <a:srgbClr val="E2661A"/>
    <a:srgbClr val="B7A57A"/>
    <a:srgbClr val="008080"/>
    <a:srgbClr val="990033"/>
    <a:srgbClr val="5A5A5A"/>
    <a:srgbClr val="996633"/>
    <a:srgbClr val="669900"/>
    <a:srgbClr val="D94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91" autoAdjust="0"/>
    <p:restoredTop sz="94421" autoAdjust="0"/>
  </p:normalViewPr>
  <p:slideViewPr>
    <p:cSldViewPr snapToGrid="0">
      <p:cViewPr varScale="1">
        <p:scale>
          <a:sx n="106" d="100"/>
          <a:sy n="106" d="100"/>
        </p:scale>
        <p:origin x="11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784" y="2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B5707C-5826-E54D-B2C8-AF7C3B1CB9B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382BF1-C3E9-E441-91E5-0B04F13E81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08-</a:t>
            </a:r>
            <a:fld id="{9B021ED6-ACDF-AE42-8614-578871CB96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787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89EAA-67FD-44C0-8CAF-CD6BA4CA17DD}" type="datetimeFigureOut">
              <a:rPr lang="en-US" smtClean="0"/>
              <a:t>4/13/20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595F9-DB02-4715-8955-155219702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681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clint</a:t>
            </a:r>
            <a:r>
              <a:rPr lang="en-US" dirty="0"/>
              <a:t> OK: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Type as </a:t>
            </a:r>
            <a:r>
              <a:rPr lang="en-US" baseline="0" dirty="0" err="1"/>
              <a:t>malloc</a:t>
            </a:r>
            <a:r>
              <a:rPr lang="en-US" baseline="0" dirty="0"/>
              <a:t> parameter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Use </a:t>
            </a:r>
            <a:r>
              <a:rPr lang="en-US" baseline="0" dirty="0" err="1"/>
              <a:t>readdir</a:t>
            </a:r>
            <a:endParaRPr lang="en-US" baseline="0" dirty="0"/>
          </a:p>
          <a:p>
            <a:pPr marL="171450" indent="-171450">
              <a:buFontTx/>
              <a:buChar char="-"/>
            </a:pP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 err="1"/>
              <a:t>valgrind</a:t>
            </a:r>
            <a:r>
              <a:rPr lang="en-US" baseline="0" dirty="0"/>
              <a:t> OK: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reading/printing uninitialized bytes in a debugging tool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37D74-6E90-4C54-8099-44E56A873B1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022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https://en.wikipedia.org/wiki/Zero-copy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95F9-DB02-4715-8955-155219702B6A}" type="slidenum">
              <a:rPr lang="en-US" smtClean="0"/>
              <a:t>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648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OS is CSE</a:t>
            </a:r>
            <a:r>
              <a:rPr lang="en-US" baseline="0" dirty="0"/>
              <a:t> 451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1466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API – Applicatio</a:t>
            </a:r>
            <a:r>
              <a:rPr lang="en-US" baseline="0" dirty="0"/>
              <a:t>n Programming Interface</a:t>
            </a:r>
          </a:p>
          <a:p>
            <a:r>
              <a:rPr lang="en-US" baseline="0" dirty="0"/>
              <a:t>nice() – a UNIX kernel call that sets the priority of a process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95F9-DB02-4715-8955-155219702B6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078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FS = File System</a:t>
            </a:r>
          </a:p>
          <a:p>
            <a:r>
              <a:rPr lang="en-US" dirty="0"/>
              <a:t>Trusted mode</a:t>
            </a:r>
            <a:r>
              <a:rPr lang="en-US" baseline="0" dirty="0"/>
              <a:t> is enforced in </a:t>
            </a:r>
            <a:r>
              <a:rPr lang="en-US" i="1" baseline="0" dirty="0"/>
              <a:t>hardware</a:t>
            </a:r>
            <a:r>
              <a:rPr lang="en-US" i="0" baseline="0" dirty="0"/>
              <a:t> by hardware bit (part of status bits – only accessible by things with privilege).</a:t>
            </a:r>
          </a:p>
          <a:p>
            <a:r>
              <a:rPr lang="en-US" i="0" baseline="0" dirty="0"/>
              <a:t>The OS is very paranoid!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95F9-DB02-4715-8955-155219702B6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8489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trace what happens on a system call…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95F9-DB02-4715-8955-155219702B6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596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95F9-DB02-4715-8955-155219702B6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221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95F9-DB02-4715-8955-155219702B6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1686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95F9-DB02-4715-8955-155219702B6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613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95F9-DB02-4715-8955-155219702B6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731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POSIX is directly talking to OS, not doing any real work for you (unlike</a:t>
            </a:r>
            <a:r>
              <a:rPr lang="en-US" baseline="0" dirty="0"/>
              <a:t> the C </a:t>
            </a:r>
            <a:r>
              <a:rPr lang="en-US" baseline="0" dirty="0" err="1"/>
              <a:t>std</a:t>
            </a:r>
            <a:r>
              <a:rPr lang="en-US" baseline="0" dirty="0"/>
              <a:t> lib wrapper functions).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95F9-DB02-4715-8955-155219702B6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91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OS is CSE</a:t>
            </a:r>
            <a:r>
              <a:rPr lang="en-US" baseline="0" dirty="0"/>
              <a:t> 451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618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really want to talk to the OS directly, you can write it in assembly!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95F9-DB02-4715-8955-155219702B6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9947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Changed over time, but more important to have a mental model -- OS course for details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95F9-DB02-4715-8955-155219702B6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58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95F9-DB02-4715-8955-155219702B6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488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linux-gate.so</a:t>
            </a:r>
            <a:r>
              <a:rPr lang="en-US" baseline="0" dirty="0"/>
              <a:t> is a magic function to bridge C and ASM calling conventions (details not important).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95F9-DB02-4715-8955-155219702B6A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818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linux-gate.so</a:t>
            </a:r>
            <a:r>
              <a:rPr lang="en-US" baseline="0" dirty="0"/>
              <a:t> is a magic function to bridge C and ASM calling conventions (details not important).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95F9-DB02-4715-8955-155219702B6A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88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Important that SP moved, too!</a:t>
            </a:r>
          </a:p>
          <a:p>
            <a:r>
              <a:rPr lang="en-US" dirty="0"/>
              <a:t>SYSENTER is an interrupt</a:t>
            </a:r>
            <a:r>
              <a:rPr lang="en-US" baseline="0" dirty="0"/>
              <a:t> and </a:t>
            </a:r>
            <a:r>
              <a:rPr lang="en-US" dirty="0"/>
              <a:t>SYSEXIT is a return from an interrupt.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95F9-DB02-4715-8955-155219702B6A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402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 1 – user commands</a:t>
            </a:r>
          </a:p>
          <a:p>
            <a:r>
              <a:rPr lang="en-US" dirty="0"/>
              <a:t>man</a:t>
            </a:r>
            <a:r>
              <a:rPr lang="en-US" baseline="0" dirty="0"/>
              <a:t> 2 – Linux system calls</a:t>
            </a:r>
          </a:p>
          <a:p>
            <a:r>
              <a:rPr lang="en-US" dirty="0"/>
              <a:t>man 3 –</a:t>
            </a:r>
            <a:r>
              <a:rPr lang="en-US" baseline="0" dirty="0"/>
              <a:t> library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95F9-DB02-4715-8955-155219702B6A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54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 – for reading user input from the keyboard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 – for printing non-error output to the console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dirty="0"/>
              <a:t> – for printing error output to the console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Can redirect the default streams using the </a:t>
            </a:r>
            <a:r>
              <a:rPr lang="en-US" dirty="0" err="1"/>
              <a:t>freopen</a:t>
            </a:r>
            <a:r>
              <a:rPr lang="en-US" dirty="0"/>
              <a:t>()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95F9-DB02-4715-8955-155219702B6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96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FILE* stream</a:t>
            </a:r>
          </a:p>
          <a:p>
            <a:r>
              <a:rPr lang="en-US" dirty="0"/>
              <a:t>char* filename, format,</a:t>
            </a:r>
            <a:r>
              <a:rPr lang="en-US" baseline="0" dirty="0"/>
              <a:t> mode;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95F9-DB02-4715-8955-155219702B6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95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18su: go over this </a:t>
            </a:r>
            <a:r>
              <a:rPr lang="en-US" i="1" dirty="0"/>
              <a:t>rapidly</a:t>
            </a:r>
            <a:r>
              <a:rPr lang="en-US" i="0" dirty="0"/>
              <a:t> – don’t kill time on stuff that needs to be looked up later anyway</a:t>
            </a:r>
            <a:endParaRPr lang="en-US" dirty="0"/>
          </a:p>
          <a:p>
            <a:endParaRPr lang="en-US" dirty="0"/>
          </a:p>
          <a:p>
            <a:r>
              <a:rPr lang="en-US" dirty="0"/>
              <a:t>FILE* stream</a:t>
            </a:r>
          </a:p>
          <a:p>
            <a:r>
              <a:rPr lang="en-US" dirty="0"/>
              <a:t>char* filename, format,</a:t>
            </a:r>
            <a:r>
              <a:rPr lang="en-US" baseline="0" dirty="0"/>
              <a:t> mode;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95F9-DB02-4715-8955-155219702B6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84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FILE* stream</a:t>
            </a:r>
          </a:p>
          <a:p>
            <a:r>
              <a:rPr lang="en-US" dirty="0"/>
              <a:t>char* filename, format,</a:t>
            </a:r>
            <a:r>
              <a:rPr lang="en-US" baseline="0" dirty="0"/>
              <a:t> mode;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95F9-DB02-4715-8955-155219702B6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6314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18su: demo this and don’t use slides to walk through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95F9-DB02-4715-8955-155219702B6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030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fread</a:t>
            </a:r>
            <a:r>
              <a:rPr lang="en-US" dirty="0"/>
              <a:t> ( void * </a:t>
            </a:r>
            <a:r>
              <a:rPr lang="en-US" dirty="0" err="1"/>
              <a:t>ptr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size, </a:t>
            </a:r>
            <a:r>
              <a:rPr lang="en-US" dirty="0" err="1"/>
              <a:t>size_t</a:t>
            </a:r>
            <a:r>
              <a:rPr lang="en-US" dirty="0"/>
              <a:t> count, FILE * stream );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595F9-DB02-4715-8955-155219702B6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54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LADIS = Large Scale Distributed Systems and Middleware</a:t>
            </a:r>
          </a:p>
          <a:p>
            <a:r>
              <a:rPr lang="en-US" dirty="0"/>
              <a:t>Constants are no longer accurate, but the orders of magnitude are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4/6/2018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337D74-6E90-4C54-8099-44E56A873B1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51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259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F3D8482D-149E-464A-ABD3-9AE05EAAC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23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F3D8482D-149E-464A-ABD3-9AE05EAAC11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2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0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F3D8482D-149E-464A-ABD3-9AE05EAAC11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49066" y="27429"/>
            <a:ext cx="139493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33487" y="27429"/>
            <a:ext cx="1677062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L08:  File I/O, System Calls</a:t>
            </a:r>
          </a:p>
        </p:txBody>
      </p:sp>
    </p:spTree>
    <p:extLst>
      <p:ext uri="{BB962C8B-B14F-4D97-AF65-F5344CB8AC3E}">
        <p14:creationId xmlns:p14="http://schemas.microsoft.com/office/powerpoint/2010/main" val="1783368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rnel.org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>
                <a:ea typeface="CMU Bright" panose="02000603000000000000" pitchFamily="2" charset="0"/>
              </a:rPr>
              <a:t>Intro to File </a:t>
            </a:r>
            <a:r>
              <a:rPr lang="en-US" sz="4000" dirty="0"/>
              <a:t>I/O, System Calls</a:t>
            </a:r>
            <a:br>
              <a:rPr lang="en-US" sz="4000" dirty="0">
                <a:ea typeface="CMU Bright" panose="02000603000000000000" pitchFamily="2" charset="0"/>
              </a:rPr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>
                <a:ea typeface="CMU Bright" panose="02000603000000000000" pitchFamily="2" charset="0"/>
              </a:rPr>
              <a:t>Instructor:</a:t>
            </a:r>
            <a:r>
              <a:rPr lang="en-US" sz="2400" dirty="0">
                <a:ea typeface="CMU Bright" panose="02000603000000000000" pitchFamily="2" charset="0"/>
              </a:rPr>
              <a:t>	Hal Perkins</a:t>
            </a:r>
          </a:p>
          <a:p>
            <a:pPr algn="l"/>
            <a:endParaRPr lang="en-US" sz="2400" dirty="0">
              <a:ea typeface="CMU Bright" panose="02000603000000000000" pitchFamily="2" charset="0"/>
            </a:endParaRPr>
          </a:p>
          <a:p>
            <a:pPr algn="l"/>
            <a:r>
              <a:rPr lang="en-US" sz="2000" b="1" dirty="0">
                <a:ea typeface="CMU Bright" panose="02000603000000000000" pitchFamily="2" charset="0"/>
              </a:rPr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</a:p>
        </p:txBody>
      </p:sp>
    </p:spTree>
    <p:extLst>
      <p:ext uri="{BB962C8B-B14F-4D97-AF65-F5344CB8AC3E}">
        <p14:creationId xmlns:p14="http://schemas.microsoft.com/office/powerpoint/2010/main" val="1415321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Checking/Handling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error functions (complete list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/>
              <a:t>):</a:t>
            </a:r>
          </a:p>
          <a:p>
            <a:pPr lvl="3"/>
            <a:endParaRPr lang="en-US" dirty="0"/>
          </a:p>
          <a:p>
            <a:pPr lvl="1"/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perror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(message);</a:t>
            </a:r>
          </a:p>
          <a:p>
            <a:pPr lvl="2"/>
            <a:r>
              <a:rPr lang="en-US" dirty="0"/>
              <a:t>Prints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message</a:t>
            </a:r>
            <a:r>
              <a:rPr lang="en-US" dirty="0"/>
              <a:t> and error message related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dirty="0"/>
              <a:t>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ferror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(stream);</a:t>
            </a:r>
          </a:p>
          <a:p>
            <a:pPr lvl="2"/>
            <a:r>
              <a:rPr lang="en-US" dirty="0"/>
              <a:t>Checks if the error indicator associated with the specified stream is set</a:t>
            </a:r>
          </a:p>
          <a:p>
            <a:pPr lvl="3"/>
            <a:endParaRPr lang="en-US" dirty="0"/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clearerr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(stream);</a:t>
            </a:r>
          </a:p>
          <a:p>
            <a:pPr lvl="2"/>
            <a:r>
              <a:rPr lang="en-US" dirty="0"/>
              <a:t>Resets error and </a:t>
            </a:r>
            <a:r>
              <a:rPr lang="en-US" dirty="0" err="1"/>
              <a:t>eof</a:t>
            </a:r>
            <a:r>
              <a:rPr lang="en-US" dirty="0"/>
              <a:t> indicators for the specified stream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10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097280" y="3332341"/>
            <a:ext cx="347472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22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ferror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(stream);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1097280" y="4833233"/>
            <a:ext cx="384048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22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clearerr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(stream);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1097280" y="2184122"/>
            <a:ext cx="384048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2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perror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(message);</a:t>
            </a:r>
          </a:p>
        </p:txBody>
      </p:sp>
    </p:spTree>
    <p:extLst>
      <p:ext uri="{BB962C8B-B14F-4D97-AF65-F5344CB8AC3E}">
        <p14:creationId xmlns:p14="http://schemas.microsoft.com/office/powerpoint/2010/main" val="1451858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Streams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11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274618"/>
            <a:ext cx="8046720" cy="5486400"/>
          </a:xfrm>
          <a:prstGeom prst="roundRect">
            <a:avLst>
              <a:gd name="adj" fmla="val 1805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errno.h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READBUFSIZE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128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 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fin,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readbuf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[READBUFSIZE];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"usage: ./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cp_example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EXIT_FAILURE;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defined in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Open the input file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fin =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"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-&gt; read, binary mode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(fin == NULL)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"%s --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perror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for read failed"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EXIT_FAILURE;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83680" y="880050"/>
            <a:ext cx="2011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cp_example.c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725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Streams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12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280160"/>
            <a:ext cx="8046720" cy="5486400"/>
          </a:xfrm>
          <a:prstGeom prst="roundRect">
            <a:avLst>
              <a:gd name="adj" fmla="val 1805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previous slide’s code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Open the output file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"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wb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-&gt; write, binary mode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 NULL)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"%s --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perror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for write failed"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EXIT_FAILURE;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Read from the file, write to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fout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fread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readbuf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READBUFSIZE, fin)) &gt; 0)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readbuf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perror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failed"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EXIT_FAILURE;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next slide’s code</a:t>
            </a:r>
          </a:p>
          <a:p>
            <a:endParaRPr lang="en-US" sz="14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83680" y="880050"/>
            <a:ext cx="2011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cp_example.c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909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Streams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13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280160"/>
            <a:ext cx="8046720" cy="3931920"/>
          </a:xfrm>
          <a:prstGeom prst="roundRect">
            <a:avLst>
              <a:gd name="adj" fmla="val 1805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Slide 7’s code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Slide 8’s code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Test to see if we encountered an error while reading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ferror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(fin))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perror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fread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failed"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EXIT_FAILURE;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(fin);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EXIT_SUCCESS;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83680" y="880050"/>
            <a:ext cx="2011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cp_example.c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798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default, </a:t>
            </a:r>
            <a:r>
              <a:rPr lang="en-US" dirty="0" err="1"/>
              <a:t>stdio</a:t>
            </a:r>
            <a:r>
              <a:rPr lang="en-US" dirty="0"/>
              <a:t> uses </a:t>
            </a:r>
            <a:r>
              <a:rPr lang="en-US" dirty="0">
                <a:solidFill>
                  <a:srgbClr val="FF0000"/>
                </a:solidFill>
              </a:rPr>
              <a:t>buffering</a:t>
            </a:r>
            <a:r>
              <a:rPr lang="en-US" dirty="0"/>
              <a:t> for streams: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Data written by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is copied into a buffer allocated by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r>
              <a:rPr lang="en-US" dirty="0"/>
              <a:t> inside your process’ address space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As some point, the buffer will be “drained” into the destination:</a:t>
            </a:r>
          </a:p>
          <a:p>
            <a:pPr lvl="2"/>
            <a:r>
              <a:rPr lang="en-US" dirty="0"/>
              <a:t>When you explicitly call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on the stream</a:t>
            </a:r>
          </a:p>
          <a:p>
            <a:pPr lvl="2"/>
            <a:r>
              <a:rPr lang="en-US" dirty="0"/>
              <a:t>When the buffer size is exceeded (often 1024 or 4096 bytes)</a:t>
            </a:r>
          </a:p>
          <a:p>
            <a:pPr lvl="2"/>
            <a:r>
              <a:rPr lang="en-US" dirty="0"/>
              <a:t>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 to console, when a newline is written (</a:t>
            </a:r>
            <a:r>
              <a:rPr lang="en-US" i="1" dirty="0"/>
              <a:t>“line buffered”</a:t>
            </a:r>
            <a:r>
              <a:rPr lang="en-US" dirty="0"/>
              <a:t>) or when some other function tries to read from the console</a:t>
            </a:r>
          </a:p>
          <a:p>
            <a:pPr lvl="2"/>
            <a:r>
              <a:rPr lang="en-US" dirty="0"/>
              <a:t>When you call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on the stream</a:t>
            </a:r>
          </a:p>
          <a:p>
            <a:pPr lvl="2"/>
            <a:r>
              <a:rPr lang="en-US" dirty="0"/>
              <a:t>When your process exits gracefully (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or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/>
              <a:t> from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04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26645-3CD7-4895-8D74-364046FF1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Buffer?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8DF0A-E424-4C36-A00E-7A49B4689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– avoid disk accesses</a:t>
            </a:r>
          </a:p>
          <a:p>
            <a:pPr lvl="1"/>
            <a:r>
              <a:rPr lang="en-US" dirty="0"/>
              <a:t>Group many small writes </a:t>
            </a:r>
            <a:br>
              <a:rPr lang="en-US" dirty="0"/>
            </a:br>
            <a:r>
              <a:rPr lang="en-US" dirty="0"/>
              <a:t>into a single larger write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Disk Latency = 😱😱😱 </a:t>
            </a:r>
            <a:br>
              <a:rPr lang="en-US" dirty="0"/>
            </a:br>
            <a:r>
              <a:rPr lang="en-US" dirty="0"/>
              <a:t>(Jeff Dean from LADIS ’09)</a:t>
            </a:r>
          </a:p>
          <a:p>
            <a:endParaRPr lang="en-US" dirty="0"/>
          </a:p>
          <a:p>
            <a:r>
              <a:rPr lang="en-US" dirty="0"/>
              <a:t>Convenience – nicer API</a:t>
            </a:r>
          </a:p>
          <a:p>
            <a:pPr lvl="1"/>
            <a:r>
              <a:rPr lang="en-US" dirty="0"/>
              <a:t>We’ll compare C’s </a:t>
            </a:r>
            <a:br>
              <a:rPr lang="en-US" dirty="0"/>
            </a:b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with POSIX’s </a:t>
            </a:r>
            <a:br>
              <a:rPr lang="en-US" dirty="0"/>
            </a:b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shortly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987A4-6D6F-4F74-918B-569BFCEF32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7CDD99-DCF4-4932-9F8A-1226BF124B0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1" b="13817"/>
          <a:stretch/>
        </p:blipFill>
        <p:spPr>
          <a:xfrm>
            <a:off x="4191000" y="2064324"/>
            <a:ext cx="5020930" cy="3161030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2451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NOT Buffer?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Reliability – the buffer needs to be flushed</a:t>
            </a:r>
          </a:p>
          <a:p>
            <a:pPr lvl="1"/>
            <a:r>
              <a:rPr lang="en-US" dirty="0"/>
              <a:t>Loss of computer power = loss of data</a:t>
            </a:r>
          </a:p>
          <a:p>
            <a:pPr lvl="1"/>
            <a:r>
              <a:rPr lang="en-US" dirty="0"/>
              <a:t>“Completion” of a write (</a:t>
            </a:r>
            <a:r>
              <a:rPr lang="en-US" i="1" dirty="0"/>
              <a:t>i.e.</a:t>
            </a:r>
            <a:r>
              <a:rPr lang="en-US" dirty="0"/>
              <a:t> return from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) does not mean the data has actually been written</a:t>
            </a:r>
          </a:p>
          <a:p>
            <a:pPr lvl="2"/>
            <a:r>
              <a:rPr lang="en-US" dirty="0"/>
              <a:t>What if you signal another process to read the file you just wrote to?</a:t>
            </a:r>
          </a:p>
          <a:p>
            <a:pPr lvl="3"/>
            <a:endParaRPr lang="en-US" dirty="0"/>
          </a:p>
          <a:p>
            <a:r>
              <a:rPr lang="en-US" dirty="0"/>
              <a:t>Performance – buffering takes time</a:t>
            </a:r>
          </a:p>
          <a:p>
            <a:pPr lvl="1"/>
            <a:r>
              <a:rPr lang="en-US" dirty="0"/>
              <a:t>Copying data into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r>
              <a:rPr lang="en-US" dirty="0"/>
              <a:t> buffer consumes CPU cycles and memory bandwidth</a:t>
            </a:r>
          </a:p>
          <a:p>
            <a:pPr lvl="1"/>
            <a:r>
              <a:rPr lang="en-US" dirty="0"/>
              <a:t>Can potentially slow down high-performance applications, like a web server or database (</a:t>
            </a:r>
            <a:r>
              <a:rPr lang="en-US" i="1" dirty="0"/>
              <a:t>“zero-copy”</a:t>
            </a:r>
            <a:r>
              <a:rPr lang="en-US" dirty="0"/>
              <a:t>)</a:t>
            </a:r>
          </a:p>
          <a:p>
            <a:pPr lvl="3"/>
            <a:endParaRPr lang="en-US" dirty="0"/>
          </a:p>
          <a:p>
            <a:r>
              <a:rPr lang="en-US" dirty="0"/>
              <a:t>When is buffering faster?  Slower?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1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Disabling C’s Buffering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Explicitly turn off with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(stream,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/>
              <a:t>But potential performance problems: lots of small writes triggers lots of slower system calls instead of a single system call that writes a large chunk</a:t>
            </a:r>
          </a:p>
          <a:p>
            <a:pPr>
              <a:spcBef>
                <a:spcPts val="1800"/>
              </a:spcBef>
            </a:pPr>
            <a:r>
              <a:rPr lang="en-US" dirty="0"/>
              <a:t>Use POSIX APIs instead of C’s</a:t>
            </a:r>
          </a:p>
          <a:p>
            <a:pPr lvl="1"/>
            <a:r>
              <a:rPr lang="en-US" dirty="0"/>
              <a:t>No buffering is done at the user level</a:t>
            </a:r>
          </a:p>
          <a:p>
            <a:pPr lvl="1"/>
            <a:r>
              <a:rPr lang="en-US" dirty="0"/>
              <a:t>We’ll see these soon</a:t>
            </a:r>
          </a:p>
          <a:p>
            <a:pPr>
              <a:spcBef>
                <a:spcPts val="1800"/>
              </a:spcBef>
            </a:pPr>
            <a:r>
              <a:rPr lang="en-US" dirty="0"/>
              <a:t>But… what about the layers below?</a:t>
            </a:r>
          </a:p>
          <a:p>
            <a:pPr lvl="1"/>
            <a:r>
              <a:rPr lang="en-US" dirty="0"/>
              <a:t>The OS caches disk reads and writes in the file system </a:t>
            </a:r>
            <a:r>
              <a:rPr lang="en-US" i="1" dirty="0"/>
              <a:t>buffer</a:t>
            </a:r>
            <a:r>
              <a:rPr lang="en-US" dirty="0"/>
              <a:t> cache</a:t>
            </a:r>
          </a:p>
          <a:p>
            <a:pPr lvl="1"/>
            <a:r>
              <a:rPr lang="en-US" dirty="0"/>
              <a:t>Disk controllers have caches too!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2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 I/O with the C standard library</a:t>
            </a:r>
          </a:p>
          <a:p>
            <a:r>
              <a:rPr lang="en-US" b="1">
                <a:solidFill>
                  <a:srgbClr val="4B2A85"/>
                </a:solidFill>
              </a:rPr>
              <a:t>System Calls</a:t>
            </a:r>
            <a:endParaRPr lang="en-US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92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MU Bright" panose="02000603000000000000" pitchFamily="2" charset="0"/>
              </a:rPr>
              <a:t>What’s an OS?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>
                <a:ea typeface="CMU Bright" panose="02000603000000000000" pitchFamily="2" charset="0"/>
              </a:rPr>
              <a:pPr/>
              <a:t>19</a:t>
            </a:fld>
            <a:endParaRPr lang="en-US" dirty="0">
              <a:ea typeface="CMU Bright" panose="02000603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200" y="2194560"/>
            <a:ext cx="1737360" cy="594360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application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43200" y="2834640"/>
            <a:ext cx="1737360" cy="649224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standard library (</a:t>
            </a:r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glibc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0" y="2834640"/>
            <a:ext cx="1828800" cy="649224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txBody>
          <a:bodyPr wrap="square" lIns="0" rIns="0" rtlCol="0" anchor="ctr"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C++ STL/boost/ standard library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0" y="2194560"/>
            <a:ext cx="1828800" cy="594360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C++ application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92240" y="2194560"/>
            <a:ext cx="1737360" cy="594360"/>
          </a:xfrm>
          <a:prstGeom prst="rect">
            <a:avLst/>
          </a:prstGeom>
          <a:solidFill>
            <a:srgbClr val="4B2A85">
              <a:alpha val="40000"/>
            </a:srgbClr>
          </a:solidFill>
        </p:spPr>
        <p:txBody>
          <a:bodyPr wrap="square" lIns="0" rIns="0" rtlCol="0" anchor="ctr"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Java application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92240" y="2834640"/>
            <a:ext cx="1737360" cy="649224"/>
          </a:xfrm>
          <a:prstGeom prst="rect">
            <a:avLst/>
          </a:prstGeom>
          <a:solidFill>
            <a:srgbClr val="4B2A85">
              <a:alpha val="40000"/>
            </a:srgb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JRE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560320" y="3566160"/>
          <a:ext cx="5852160" cy="2194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52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CPU     memory     storage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    network</a:t>
                      </a:r>
                      <a:endParaRPr lang="en-US" sz="1800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GPU 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 clock   audio   radio   peripherals</a:t>
                      </a:r>
                      <a:endParaRPr lang="en-US" sz="1800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65760" y="3977640"/>
            <a:ext cx="2194560" cy="649224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HW/SW interface</a:t>
            </a:r>
          </a:p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(x86 + devices)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5760" y="3246120"/>
            <a:ext cx="2194560" cy="649224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/ app interface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(system calls)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743200" y="3660781"/>
            <a:ext cx="5486400" cy="548640"/>
          </a:xfrm>
          <a:prstGeom prst="rect">
            <a:avLst/>
          </a:prstGeom>
          <a:solidFill>
            <a:srgbClr val="4B2A85">
              <a:alpha val="40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operating system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743200" y="4389120"/>
            <a:ext cx="5486400" cy="548640"/>
          </a:xfrm>
          <a:prstGeom prst="rect">
            <a:avLst/>
          </a:prstGeom>
          <a:solidFill>
            <a:srgbClr val="4B2A85">
              <a:alpha val="40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hardware</a:t>
            </a:r>
          </a:p>
        </p:txBody>
      </p:sp>
    </p:spTree>
    <p:extLst>
      <p:ext uri="{BB962C8B-B14F-4D97-AF65-F5344CB8AC3E}">
        <p14:creationId xmlns:p14="http://schemas.microsoft.com/office/powerpoint/2010/main" val="4274592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8366125" cy="531545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I/O and System Calls – this lecture and next</a:t>
            </a:r>
          </a:p>
          <a:p>
            <a:pPr lvl="1"/>
            <a:r>
              <a:rPr lang="en-US" dirty="0"/>
              <a:t>Essential material for next part of the project (hw2)</a:t>
            </a:r>
          </a:p>
          <a:p>
            <a:endParaRPr lang="en-US" dirty="0"/>
          </a:p>
          <a:p>
            <a:r>
              <a:rPr lang="en-US" dirty="0"/>
              <a:t>Exercise 6 out today, due Wednesday morning 4/17</a:t>
            </a:r>
          </a:p>
          <a:p>
            <a:r>
              <a:rPr lang="en-US" dirty="0"/>
              <a:t>Homework 1 due Thursday (4/18) at 11 pm</a:t>
            </a:r>
          </a:p>
          <a:p>
            <a:pPr lvl="1"/>
            <a:r>
              <a:rPr lang="en-US" dirty="0"/>
              <a:t>Submit via </a:t>
            </a:r>
            <a:r>
              <a:rPr lang="en-US" i="1" dirty="0"/>
              <a:t>GitLab</a:t>
            </a:r>
            <a:r>
              <a:rPr lang="en-US" dirty="0"/>
              <a:t> (i.e., commit/push changes, then push tag)</a:t>
            </a:r>
          </a:p>
          <a:p>
            <a:pPr lvl="1"/>
            <a:r>
              <a:rPr lang="en-US" dirty="0"/>
              <a:t>No exercise due Friday 4/19.  Exercise 7 will be released on Thursday (based on section material), due following Monday</a:t>
            </a:r>
          </a:p>
          <a:p>
            <a:pPr lvl="1"/>
            <a:endParaRPr lang="en-US" dirty="0"/>
          </a:p>
          <a:p>
            <a:r>
              <a:rPr lang="en-US" dirty="0"/>
              <a:t>MacOS 10.15.4 update: there are reports on the </a:t>
            </a:r>
            <a:r>
              <a:rPr lang="en-US" dirty="0" err="1"/>
              <a:t>interwebs</a:t>
            </a:r>
            <a:r>
              <a:rPr lang="en-US" dirty="0"/>
              <a:t> that this update can cause real problems especially with newer macs with T2 security chip.  Best to hold off upgrading if you haven’t yet. (And have a backup before you upgrade!)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591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an OS?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that:</a:t>
            </a:r>
          </a:p>
          <a:p>
            <a:pPr lvl="1"/>
            <a:r>
              <a:rPr lang="en-US" dirty="0"/>
              <a:t>Directly interacts with the hardware</a:t>
            </a:r>
          </a:p>
          <a:p>
            <a:pPr lvl="2"/>
            <a:r>
              <a:rPr lang="en-US" dirty="0"/>
              <a:t>OS is trusted to do so; user-level programs are not</a:t>
            </a:r>
          </a:p>
          <a:p>
            <a:pPr lvl="2"/>
            <a:r>
              <a:rPr lang="en-US" dirty="0"/>
              <a:t>OS must be ported to new hardware; user-level programs are portable</a:t>
            </a:r>
          </a:p>
          <a:p>
            <a:pPr lvl="1"/>
            <a:r>
              <a:rPr lang="en-US" dirty="0"/>
              <a:t>Manages (allocates, schedules, protects) hardware resources</a:t>
            </a:r>
          </a:p>
          <a:p>
            <a:pPr lvl="2"/>
            <a:r>
              <a:rPr lang="en-US" dirty="0"/>
              <a:t>Decides which programs can access which files, memory locations, pixels on the screen, etc. and when</a:t>
            </a:r>
          </a:p>
          <a:p>
            <a:pPr lvl="1"/>
            <a:r>
              <a:rPr lang="en-US" dirty="0"/>
              <a:t>Abstracts away messy hardware devices</a:t>
            </a:r>
          </a:p>
          <a:p>
            <a:pPr lvl="2"/>
            <a:r>
              <a:rPr lang="en-US" dirty="0"/>
              <a:t>Provides high-level, convenient, portable abstractions</a:t>
            </a:r>
            <a:br>
              <a:rPr lang="en-US" dirty="0"/>
            </a:br>
            <a:r>
              <a:rPr lang="en-US" dirty="0"/>
              <a:t>(</a:t>
            </a:r>
            <a:r>
              <a:rPr lang="en-US" i="1" dirty="0"/>
              <a:t>e.g.</a:t>
            </a:r>
            <a:r>
              <a:rPr lang="en-US" dirty="0"/>
              <a:t> files, disk blocks)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102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OS: Abstraction Provider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The OS is the “layer below”</a:t>
            </a:r>
          </a:p>
          <a:p>
            <a:pPr lvl="1"/>
            <a:r>
              <a:rPr lang="en-US" dirty="0"/>
              <a:t>A module that your program can call (with </a:t>
            </a:r>
            <a:r>
              <a:rPr lang="en-US" dirty="0">
                <a:solidFill>
                  <a:srgbClr val="0066FF"/>
                </a:solidFill>
              </a:rPr>
              <a:t>system calls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Provides a powerful OS API – POSIX, Windows,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5840" y="3200400"/>
            <a:ext cx="2560320" cy="914400"/>
          </a:xfrm>
          <a:prstGeom prst="rect">
            <a:avLst/>
          </a:prstGeom>
          <a:solidFill>
            <a:srgbClr val="C00000">
              <a:alpha val="80000"/>
            </a:srgbClr>
          </a:solidFill>
          <a:ln w="22225">
            <a:solidFill>
              <a:srgbClr val="B7A57A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 process running your program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" y="5349240"/>
            <a:ext cx="731520" cy="457200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" y="3910446"/>
            <a:ext cx="731520" cy="82296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</a:t>
            </a:r>
            <a:b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API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822960" y="4297680"/>
            <a:ext cx="2926080" cy="0"/>
          </a:xfrm>
          <a:prstGeom prst="line">
            <a:avLst/>
          </a:prstGeom>
          <a:noFill/>
          <a:ln w="317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941227"/>
              </p:ext>
            </p:extLst>
          </p:nvPr>
        </p:nvGraphicFramePr>
        <p:xfrm>
          <a:off x="914400" y="4480560"/>
          <a:ext cx="27432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945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file system</a:t>
                      </a:r>
                    </a:p>
                  </a:txBody>
                  <a:tcPr vert="vert270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network stack</a:t>
                      </a:r>
                    </a:p>
                  </a:txBody>
                  <a:tcPr vert="vert270">
                    <a:lnL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virtual memory</a:t>
                      </a:r>
                    </a:p>
                  </a:txBody>
                  <a:tcPr vert="vert270">
                    <a:lnL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process mgmt.</a:t>
                      </a:r>
                    </a:p>
                  </a:txBody>
                  <a:tcPr vert="vert270">
                    <a:lnL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…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etc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…</a:t>
                      </a:r>
                      <a:endParaRPr lang="en-US" sz="24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vert="vert270">
                    <a:lnL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114800" y="3200400"/>
            <a:ext cx="4754880" cy="3346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8000"/>
              </a:lnSpc>
            </a:pPr>
            <a:r>
              <a:rPr lang="en-US" sz="2200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File System</a:t>
            </a:r>
          </a:p>
          <a:p>
            <a:pPr marL="460375" indent="-285750"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open(), read(), write(), close(), …</a:t>
            </a:r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en-US" sz="2200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 Stack</a:t>
            </a:r>
          </a:p>
          <a:p>
            <a:pPr marL="398463" indent="-285750"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connect(), listen(), read(), write(), ...</a:t>
            </a:r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en-US" sz="2200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Virtual Memory</a:t>
            </a:r>
          </a:p>
          <a:p>
            <a:pPr marL="460375" indent="-285750"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brk</a:t>
            </a: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(), </a:t>
            </a:r>
            <a:r>
              <a:rPr lang="en-US" sz="2000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shm_open</a:t>
            </a: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(), …</a:t>
            </a:r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en-US" sz="2200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Process Management</a:t>
            </a:r>
          </a:p>
          <a:p>
            <a:pPr marL="460375" indent="-288925"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fork(), wait(), nice(), …</a:t>
            </a:r>
          </a:p>
        </p:txBody>
      </p:sp>
    </p:spTree>
    <p:extLst>
      <p:ext uri="{BB962C8B-B14F-4D97-AF65-F5344CB8AC3E}">
        <p14:creationId xmlns:p14="http://schemas.microsoft.com/office/powerpoint/2010/main" val="1948636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OS: Protection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5760720" cy="4972050"/>
          </a:xfrm>
        </p:spPr>
        <p:txBody>
          <a:bodyPr/>
          <a:lstStyle/>
          <a:p>
            <a:r>
              <a:rPr lang="en-US" sz="2400" dirty="0"/>
              <a:t>OS isolates process from each other</a:t>
            </a:r>
          </a:p>
          <a:p>
            <a:pPr lvl="1"/>
            <a:r>
              <a:rPr lang="en-US" sz="2000" dirty="0"/>
              <a:t>But permits controlled sharing between them</a:t>
            </a:r>
          </a:p>
          <a:p>
            <a:pPr lvl="2"/>
            <a:r>
              <a:rPr lang="en-US" sz="1800" dirty="0"/>
              <a:t>Through shared name spaces (</a:t>
            </a:r>
            <a:r>
              <a:rPr lang="en-US" sz="1800" i="1" dirty="0"/>
              <a:t>e.g.</a:t>
            </a:r>
            <a:r>
              <a:rPr lang="en-US" sz="1800" dirty="0"/>
              <a:t> file names)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OS isolates itself from processes</a:t>
            </a:r>
          </a:p>
          <a:p>
            <a:pPr lvl="1"/>
            <a:r>
              <a:rPr lang="en-US" sz="2000" dirty="0"/>
              <a:t>Must prevent processes from accessing the hardware directly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OS is allowed to access the hardware</a:t>
            </a:r>
          </a:p>
          <a:p>
            <a:pPr lvl="1"/>
            <a:r>
              <a:rPr lang="en-US" sz="2000" dirty="0"/>
              <a:t>User-level processes run with the CPU (processor) in </a:t>
            </a:r>
            <a:r>
              <a:rPr lang="en-US" sz="2000" dirty="0">
                <a:solidFill>
                  <a:srgbClr val="0066FF"/>
                </a:solidFill>
              </a:rPr>
              <a:t>unprivileged mode</a:t>
            </a:r>
          </a:p>
          <a:p>
            <a:pPr lvl="1"/>
            <a:r>
              <a:rPr lang="en-US" sz="2000" dirty="0"/>
              <a:t>The OS runs with the CPU in </a:t>
            </a:r>
            <a:r>
              <a:rPr lang="en-US" sz="2000" dirty="0">
                <a:solidFill>
                  <a:srgbClr val="0066FF"/>
                </a:solidFill>
              </a:rPr>
              <a:t>privileged mode</a:t>
            </a:r>
          </a:p>
          <a:p>
            <a:pPr lvl="1"/>
            <a:r>
              <a:rPr lang="en-US" sz="2000" dirty="0"/>
              <a:t>User-level processes invoke system calls to safely enter the 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6126480" y="4023360"/>
            <a:ext cx="2743200" cy="1097280"/>
          </a:xfrm>
          <a:prstGeom prst="rect">
            <a:avLst/>
          </a:prstGeom>
          <a:solidFill>
            <a:srgbClr val="4B2A85">
              <a:alpha val="80000"/>
            </a:srgbClr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</a:t>
            </a:r>
          </a:p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(trusted)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6126480" y="5303520"/>
            <a:ext cx="2743200" cy="548640"/>
          </a:xfrm>
          <a:prstGeom prst="rect">
            <a:avLst/>
          </a:prstGeom>
          <a:solidFill>
            <a:srgbClr val="4B2A85">
              <a:alpha val="80000"/>
            </a:srgbClr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HW (trusted)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26480" y="2468880"/>
            <a:ext cx="594360" cy="1371600"/>
          </a:xfrm>
          <a:prstGeom prst="rect">
            <a:avLst/>
          </a:prstGeom>
          <a:solidFill>
            <a:srgbClr val="C00000">
              <a:alpha val="80000"/>
            </a:srgbClr>
          </a:solidFill>
          <a:ln w="22225">
            <a:solidFill>
              <a:srgbClr val="B7A57A"/>
            </a:solidFill>
          </a:ln>
        </p:spPr>
        <p:txBody>
          <a:bodyPr vert="vert270" wrap="square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Process A</a:t>
            </a:r>
            <a:b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(untrusted)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9712" y="2468880"/>
            <a:ext cx="594360" cy="1371600"/>
          </a:xfrm>
          <a:prstGeom prst="rect">
            <a:avLst/>
          </a:prstGeom>
          <a:solidFill>
            <a:srgbClr val="C00000">
              <a:alpha val="80000"/>
            </a:srgbClr>
          </a:solidFill>
          <a:ln w="22225">
            <a:solidFill>
              <a:srgbClr val="B7A57A"/>
            </a:solidFill>
          </a:ln>
        </p:spPr>
        <p:txBody>
          <a:bodyPr vert="vert270" wrap="square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Process B</a:t>
            </a:r>
            <a:b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(untrusted)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52944" y="2468880"/>
            <a:ext cx="594360" cy="1371600"/>
          </a:xfrm>
          <a:prstGeom prst="rect">
            <a:avLst/>
          </a:prstGeom>
          <a:solidFill>
            <a:srgbClr val="C00000">
              <a:alpha val="80000"/>
            </a:srgbClr>
          </a:solidFill>
          <a:ln w="22225">
            <a:solidFill>
              <a:srgbClr val="B7A57A"/>
            </a:solidFill>
          </a:ln>
        </p:spPr>
        <p:txBody>
          <a:bodyPr vert="vert270" wrap="square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Process C</a:t>
            </a:r>
            <a:b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(untrusted)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75320" y="2468880"/>
            <a:ext cx="594360" cy="1371600"/>
          </a:xfrm>
          <a:prstGeom prst="rect">
            <a:avLst/>
          </a:prstGeom>
          <a:solidFill>
            <a:srgbClr val="00B050">
              <a:alpha val="80000"/>
            </a:srgbClr>
          </a:solidFill>
          <a:ln w="22225">
            <a:solidFill>
              <a:srgbClr val="B7A57A"/>
            </a:solidFill>
          </a:ln>
        </p:spPr>
        <p:txBody>
          <a:bodyPr vert="vert270" wrap="square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Process D</a:t>
            </a:r>
            <a:b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(trusted)</a:t>
            </a:r>
          </a:p>
        </p:txBody>
      </p:sp>
    </p:spTree>
    <p:extLst>
      <p:ext uri="{BB962C8B-B14F-4D97-AF65-F5344CB8AC3E}">
        <p14:creationId xmlns:p14="http://schemas.microsoft.com/office/powerpoint/2010/main" val="189961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 Trace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23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5029200" y="1828800"/>
            <a:ext cx="3840480" cy="4206240"/>
            <a:chOff x="5029200" y="1828800"/>
            <a:chExt cx="3840480" cy="4206240"/>
          </a:xfrm>
        </p:grpSpPr>
        <p:sp>
          <p:nvSpPr>
            <p:cNvPr id="5" name="Rectangle 4"/>
            <p:cNvSpPr/>
            <p:nvPr/>
          </p:nvSpPr>
          <p:spPr bwMode="auto">
            <a:xfrm>
              <a:off x="5029200" y="3749040"/>
              <a:ext cx="3840480" cy="1371600"/>
            </a:xfrm>
            <a:prstGeom prst="rect">
              <a:avLst/>
            </a:prstGeom>
            <a:solidFill>
              <a:srgbClr val="4B2A85">
                <a:alpha val="80000"/>
              </a:srgbClr>
            </a:solidFill>
            <a:ln w="38100" cap="flat" cmpd="sng" algn="ctr">
              <a:solidFill>
                <a:srgbClr val="0066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OS</a:t>
              </a:r>
            </a:p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(trusted)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5029200" y="5394960"/>
              <a:ext cx="3840480" cy="640080"/>
            </a:xfrm>
            <a:prstGeom prst="rect">
              <a:avLst/>
            </a:prstGeom>
            <a:solidFill>
              <a:srgbClr val="4B2A85">
                <a:alpha val="80000"/>
              </a:srgbClr>
            </a:solidFill>
            <a:ln w="38100" cap="flat" cmpd="sng" algn="ctr">
              <a:solidFill>
                <a:srgbClr val="0066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HW (trusted)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029200" y="1828800"/>
              <a:ext cx="822960" cy="1645920"/>
            </a:xfrm>
            <a:prstGeom prst="rect">
              <a:avLst/>
            </a:prstGeom>
            <a:solidFill>
              <a:srgbClr val="C0000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vert270" wrap="square"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A</a:t>
              </a:r>
              <a:b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(untrusted)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35040" y="1828800"/>
              <a:ext cx="822960" cy="1645920"/>
            </a:xfrm>
            <a:prstGeom prst="rect">
              <a:avLst/>
            </a:prstGeom>
            <a:solidFill>
              <a:srgbClr val="C0000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vert270" wrap="square"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B</a:t>
              </a:r>
              <a:b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(untrusted)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40880" y="1828800"/>
              <a:ext cx="822960" cy="1645920"/>
            </a:xfrm>
            <a:prstGeom prst="rect">
              <a:avLst/>
            </a:prstGeom>
            <a:solidFill>
              <a:srgbClr val="C0000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vert270" wrap="square"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C</a:t>
              </a:r>
              <a:b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(untrusted)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046720" y="1828800"/>
              <a:ext cx="822960" cy="1645920"/>
            </a:xfrm>
            <a:prstGeom prst="rect">
              <a:avLst/>
            </a:prstGeom>
            <a:solidFill>
              <a:srgbClr val="00B05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vert270" wrap="square"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D</a:t>
              </a:r>
              <a:b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(trusted)</a:t>
              </a:r>
            </a:p>
          </p:txBody>
        </p:sp>
      </p:grpSp>
      <p:sp>
        <p:nvSpPr>
          <p:cNvPr id="11" name="Freeform 6"/>
          <p:cNvSpPr>
            <a:spLocks/>
          </p:cNvSpPr>
          <p:nvPr/>
        </p:nvSpPr>
        <p:spPr bwMode="auto">
          <a:xfrm>
            <a:off x="5070879" y="3046615"/>
            <a:ext cx="180975" cy="338138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4" name="TextBox 13"/>
          <p:cNvSpPr txBox="1"/>
          <p:nvPr/>
        </p:nvSpPr>
        <p:spPr>
          <a:xfrm>
            <a:off x="548640" y="2831869"/>
            <a:ext cx="34747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 CPU (thread of execution) is running user-level code in Process A; the CPU is set to </a:t>
            </a:r>
            <a:r>
              <a:rPr lang="en-US" sz="2400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unprivileged mode</a:t>
            </a:r>
            <a:r>
              <a:rPr lang="en-US" sz="2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.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3461657" y="3046615"/>
            <a:ext cx="1580212" cy="167641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31324660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029200" y="1828800"/>
            <a:ext cx="3840480" cy="4206240"/>
            <a:chOff x="5029200" y="1828800"/>
            <a:chExt cx="3840480" cy="420624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5029200" y="3749040"/>
              <a:ext cx="3840480" cy="1371600"/>
            </a:xfrm>
            <a:prstGeom prst="rect">
              <a:avLst/>
            </a:prstGeom>
            <a:solidFill>
              <a:srgbClr val="4B2A85">
                <a:alpha val="80000"/>
              </a:srgbClr>
            </a:solidFill>
            <a:ln w="38100" cap="flat" cmpd="sng" algn="ctr">
              <a:solidFill>
                <a:srgbClr val="0066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OS</a:t>
              </a:r>
            </a:p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(trusted)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029200" y="5394960"/>
              <a:ext cx="3840480" cy="640080"/>
            </a:xfrm>
            <a:prstGeom prst="rect">
              <a:avLst/>
            </a:prstGeom>
            <a:solidFill>
              <a:srgbClr val="4B2A85">
                <a:alpha val="80000"/>
              </a:srgbClr>
            </a:solidFill>
            <a:ln w="38100" cap="flat" cmpd="sng" algn="ctr">
              <a:solidFill>
                <a:srgbClr val="0066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HW (trusted)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029200" y="1828800"/>
              <a:ext cx="822960" cy="1645920"/>
            </a:xfrm>
            <a:prstGeom prst="rect">
              <a:avLst/>
            </a:prstGeom>
            <a:solidFill>
              <a:srgbClr val="C0000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vert270" wrap="square"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A</a:t>
              </a:r>
              <a:b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(untrusted)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035040" y="1828800"/>
              <a:ext cx="822960" cy="1645920"/>
            </a:xfrm>
            <a:prstGeom prst="rect">
              <a:avLst/>
            </a:prstGeom>
            <a:solidFill>
              <a:srgbClr val="C0000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vert270" wrap="square"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B</a:t>
              </a:r>
              <a:b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(untrusted)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040880" y="1828800"/>
              <a:ext cx="822960" cy="1645920"/>
            </a:xfrm>
            <a:prstGeom prst="rect">
              <a:avLst/>
            </a:prstGeom>
            <a:solidFill>
              <a:srgbClr val="C0000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vert270" wrap="square"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C</a:t>
              </a:r>
              <a:b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(untrusted)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46720" y="1828800"/>
              <a:ext cx="822960" cy="1645920"/>
            </a:xfrm>
            <a:prstGeom prst="rect">
              <a:avLst/>
            </a:prstGeom>
            <a:solidFill>
              <a:srgbClr val="00B05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vert270" wrap="square"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D</a:t>
              </a:r>
              <a:b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(trusted)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 Trace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24</a:t>
            </a:fld>
            <a:endParaRPr lang="en-US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5109672" y="3823305"/>
            <a:ext cx="180975" cy="338138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2" name="TextBox 11"/>
          <p:cNvSpPr txBox="1"/>
          <p:nvPr/>
        </p:nvSpPr>
        <p:spPr>
          <a:xfrm>
            <a:off x="548640" y="2468880"/>
            <a:ext cx="34747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Code in Process A invokes a system call; the hardware then sets the CPU to </a:t>
            </a:r>
            <a:r>
              <a:rPr lang="en-US" sz="2400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privileged mode </a:t>
            </a:r>
            <a:r>
              <a:rPr lang="en-US" sz="2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and traps into the OS, which invokes the appropriate system call handler.</a:t>
            </a:r>
            <a:endParaRPr lang="en-US" sz="2400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3" name="Arc 2"/>
          <p:cNvSpPr/>
          <p:nvPr/>
        </p:nvSpPr>
        <p:spPr bwMode="auto">
          <a:xfrm flipH="1">
            <a:off x="4572000" y="3200400"/>
            <a:ext cx="731520" cy="731520"/>
          </a:xfrm>
          <a:prstGeom prst="arc">
            <a:avLst>
              <a:gd name="adj1" fmla="val 16240414"/>
              <a:gd name="adj2" fmla="val 5493520"/>
            </a:avLst>
          </a:prstGeom>
          <a:noFill/>
          <a:ln w="25400" cap="flat" cmpd="sng" algn="ctr">
            <a:solidFill>
              <a:srgbClr val="FFFF00"/>
            </a:solidFill>
            <a:prstDash val="dash"/>
            <a:round/>
            <a:headEnd type="none" w="med" len="med"/>
            <a:tailEnd type="stealth" w="lg" len="lg"/>
          </a:ln>
          <a:effectLst>
            <a:glow rad="381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3749040" y="3383280"/>
            <a:ext cx="128016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system call</a:t>
            </a:r>
          </a:p>
        </p:txBody>
      </p:sp>
    </p:spTree>
    <p:extLst>
      <p:ext uri="{BB962C8B-B14F-4D97-AF65-F5344CB8AC3E}">
        <p14:creationId xmlns:p14="http://schemas.microsoft.com/office/powerpoint/2010/main" val="11503205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029200" y="1828800"/>
            <a:ext cx="3840480" cy="4206240"/>
            <a:chOff x="5029200" y="1828800"/>
            <a:chExt cx="3840480" cy="4206240"/>
          </a:xfrm>
        </p:grpSpPr>
        <p:sp>
          <p:nvSpPr>
            <p:cNvPr id="27" name="Rectangle 26"/>
            <p:cNvSpPr/>
            <p:nvPr/>
          </p:nvSpPr>
          <p:spPr bwMode="auto">
            <a:xfrm>
              <a:off x="5029200" y="3749040"/>
              <a:ext cx="3840480" cy="1371600"/>
            </a:xfrm>
            <a:prstGeom prst="rect">
              <a:avLst/>
            </a:prstGeom>
            <a:solidFill>
              <a:srgbClr val="4B2A85">
                <a:alpha val="80000"/>
              </a:srgbClr>
            </a:solidFill>
            <a:ln w="38100" cap="flat" cmpd="sng" algn="ctr">
              <a:solidFill>
                <a:srgbClr val="0066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OS</a:t>
              </a:r>
            </a:p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(trusted)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029200" y="5394960"/>
              <a:ext cx="3840480" cy="640080"/>
            </a:xfrm>
            <a:prstGeom prst="rect">
              <a:avLst/>
            </a:prstGeom>
            <a:solidFill>
              <a:srgbClr val="4B2A85">
                <a:alpha val="80000"/>
              </a:srgbClr>
            </a:solidFill>
            <a:ln w="38100" cap="flat" cmpd="sng" algn="ctr">
              <a:solidFill>
                <a:srgbClr val="0066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HW (trusted)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029200" y="1828800"/>
              <a:ext cx="822960" cy="1645920"/>
            </a:xfrm>
            <a:prstGeom prst="rect">
              <a:avLst/>
            </a:prstGeom>
            <a:solidFill>
              <a:srgbClr val="C0000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vert270" wrap="square"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A</a:t>
              </a:r>
              <a:b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(untrusted)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35040" y="1828800"/>
              <a:ext cx="822960" cy="1645920"/>
            </a:xfrm>
            <a:prstGeom prst="rect">
              <a:avLst/>
            </a:prstGeom>
            <a:solidFill>
              <a:srgbClr val="C0000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vert270" wrap="square"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B</a:t>
              </a:r>
              <a:b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(untrusted)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040880" y="1828800"/>
              <a:ext cx="822960" cy="1645920"/>
            </a:xfrm>
            <a:prstGeom prst="rect">
              <a:avLst/>
            </a:prstGeom>
            <a:solidFill>
              <a:srgbClr val="C0000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vert270" wrap="square"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C</a:t>
              </a:r>
              <a:b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(untrusted)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046720" y="1828800"/>
              <a:ext cx="822960" cy="1645920"/>
            </a:xfrm>
            <a:prstGeom prst="rect">
              <a:avLst/>
            </a:prstGeom>
            <a:solidFill>
              <a:srgbClr val="00B05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vert270" wrap="square"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D</a:t>
              </a:r>
              <a:b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(trusted)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 Trace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25</a:t>
            </a:fld>
            <a:endParaRPr lang="en-US"/>
          </a:p>
        </p:txBody>
      </p:sp>
      <p:sp>
        <p:nvSpPr>
          <p:cNvPr id="12" name="Freeform 6"/>
          <p:cNvSpPr>
            <a:spLocks/>
          </p:cNvSpPr>
          <p:nvPr/>
        </p:nvSpPr>
        <p:spPr bwMode="auto">
          <a:xfrm>
            <a:off x="5109672" y="3823305"/>
            <a:ext cx="180975" cy="338138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3" name="TextBox 12"/>
          <p:cNvSpPr txBox="1"/>
          <p:nvPr/>
        </p:nvSpPr>
        <p:spPr>
          <a:xfrm>
            <a:off x="548640" y="2468880"/>
            <a:ext cx="34747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Because the CPU executing the thread that’s in the OS is in privileged mode, it is able to use </a:t>
            </a:r>
            <a:r>
              <a:rPr lang="en-US" sz="2400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privileged instructions</a:t>
            </a:r>
            <a:r>
              <a:rPr lang="en-US" sz="2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that interact directly with hardware devices like disks.</a:t>
            </a:r>
            <a:endParaRPr lang="en-US" sz="2400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669280" y="5120640"/>
            <a:ext cx="182880" cy="274320"/>
            <a:chOff x="5486400" y="5120640"/>
            <a:chExt cx="182880" cy="274320"/>
          </a:xfrm>
          <a:effectLst>
            <a:glow rad="38100">
              <a:schemeClr val="tx1"/>
            </a:glow>
          </a:effectLst>
        </p:grpSpPr>
        <p:cxnSp>
          <p:nvCxnSpPr>
            <p:cNvPr id="14" name="Straight Arrow Connector 13"/>
            <p:cNvCxnSpPr/>
            <p:nvPr/>
          </p:nvCxnSpPr>
          <p:spPr bwMode="auto">
            <a:xfrm>
              <a:off x="5486400" y="5120640"/>
              <a:ext cx="0" cy="274320"/>
            </a:xfrm>
            <a:prstGeom prst="straightConnector1">
              <a:avLst/>
            </a:prstGeom>
            <a:noFill/>
            <a:ln w="635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5669280" y="5120640"/>
              <a:ext cx="0" cy="274320"/>
            </a:xfrm>
            <a:prstGeom prst="straightConnector1">
              <a:avLst/>
            </a:prstGeom>
            <a:noFill/>
            <a:ln w="63500" cap="flat" cmpd="sng" algn="ctr">
              <a:solidFill>
                <a:srgbClr val="FFFF00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</p:cxnSp>
      </p:grpSp>
      <p:grpSp>
        <p:nvGrpSpPr>
          <p:cNvPr id="17" name="Group 16"/>
          <p:cNvGrpSpPr/>
          <p:nvPr/>
        </p:nvGrpSpPr>
        <p:grpSpPr>
          <a:xfrm>
            <a:off x="6400800" y="5120640"/>
            <a:ext cx="182880" cy="274320"/>
            <a:chOff x="5486400" y="5120640"/>
            <a:chExt cx="182880" cy="274320"/>
          </a:xfrm>
          <a:effectLst>
            <a:glow rad="38100">
              <a:schemeClr val="tx1"/>
            </a:glow>
          </a:effectLst>
        </p:grpSpPr>
        <p:cxnSp>
          <p:nvCxnSpPr>
            <p:cNvPr id="18" name="Straight Arrow Connector 17"/>
            <p:cNvCxnSpPr/>
            <p:nvPr/>
          </p:nvCxnSpPr>
          <p:spPr bwMode="auto">
            <a:xfrm>
              <a:off x="5486400" y="5120640"/>
              <a:ext cx="0" cy="274320"/>
            </a:xfrm>
            <a:prstGeom prst="straightConnector1">
              <a:avLst/>
            </a:prstGeom>
            <a:noFill/>
            <a:ln w="635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5669280" y="5120640"/>
              <a:ext cx="0" cy="274320"/>
            </a:xfrm>
            <a:prstGeom prst="straightConnector1">
              <a:avLst/>
            </a:prstGeom>
            <a:noFill/>
            <a:ln w="63500" cap="flat" cmpd="sng" algn="ctr">
              <a:solidFill>
                <a:srgbClr val="FFFF00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</p:cxnSp>
      </p:grpSp>
      <p:grpSp>
        <p:nvGrpSpPr>
          <p:cNvPr id="20" name="Group 19"/>
          <p:cNvGrpSpPr/>
          <p:nvPr/>
        </p:nvGrpSpPr>
        <p:grpSpPr>
          <a:xfrm>
            <a:off x="7315200" y="5120640"/>
            <a:ext cx="182880" cy="274320"/>
            <a:chOff x="5486400" y="5120640"/>
            <a:chExt cx="182880" cy="274320"/>
          </a:xfrm>
          <a:effectLst>
            <a:glow rad="38100">
              <a:schemeClr val="tx1"/>
            </a:glow>
          </a:effectLst>
        </p:grpSpPr>
        <p:cxnSp>
          <p:nvCxnSpPr>
            <p:cNvPr id="21" name="Straight Arrow Connector 20"/>
            <p:cNvCxnSpPr/>
            <p:nvPr/>
          </p:nvCxnSpPr>
          <p:spPr bwMode="auto">
            <a:xfrm>
              <a:off x="5486400" y="5120640"/>
              <a:ext cx="0" cy="274320"/>
            </a:xfrm>
            <a:prstGeom prst="straightConnector1">
              <a:avLst/>
            </a:prstGeom>
            <a:noFill/>
            <a:ln w="635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5669280" y="5120640"/>
              <a:ext cx="0" cy="274320"/>
            </a:xfrm>
            <a:prstGeom prst="straightConnector1">
              <a:avLst/>
            </a:prstGeom>
            <a:noFill/>
            <a:ln w="63500" cap="flat" cmpd="sng" algn="ctr">
              <a:solidFill>
                <a:srgbClr val="FFFF00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</p:cxnSp>
      </p:grpSp>
      <p:grpSp>
        <p:nvGrpSpPr>
          <p:cNvPr id="23" name="Group 22"/>
          <p:cNvGrpSpPr/>
          <p:nvPr/>
        </p:nvGrpSpPr>
        <p:grpSpPr>
          <a:xfrm>
            <a:off x="8046720" y="5120640"/>
            <a:ext cx="182880" cy="274320"/>
            <a:chOff x="5486400" y="5120640"/>
            <a:chExt cx="182880" cy="274320"/>
          </a:xfrm>
          <a:effectLst>
            <a:glow rad="38100">
              <a:schemeClr val="tx1"/>
            </a:glow>
          </a:effectLst>
        </p:grpSpPr>
        <p:cxnSp>
          <p:nvCxnSpPr>
            <p:cNvPr id="24" name="Straight Arrow Connector 23"/>
            <p:cNvCxnSpPr/>
            <p:nvPr/>
          </p:nvCxnSpPr>
          <p:spPr bwMode="auto">
            <a:xfrm>
              <a:off x="5486400" y="5120640"/>
              <a:ext cx="0" cy="274320"/>
            </a:xfrm>
            <a:prstGeom prst="straightConnector1">
              <a:avLst/>
            </a:prstGeom>
            <a:noFill/>
            <a:ln w="635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>
              <a:off x="5669280" y="5120640"/>
              <a:ext cx="0" cy="274320"/>
            </a:xfrm>
            <a:prstGeom prst="straightConnector1">
              <a:avLst/>
            </a:prstGeom>
            <a:noFill/>
            <a:ln w="63500" cap="flat" cmpd="sng" algn="ctr">
              <a:solidFill>
                <a:srgbClr val="FFFF00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101204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5029200" y="1828800"/>
            <a:ext cx="3840480" cy="4206240"/>
            <a:chOff x="5029200" y="1828800"/>
            <a:chExt cx="3840480" cy="4206240"/>
          </a:xfrm>
        </p:grpSpPr>
        <p:sp>
          <p:nvSpPr>
            <p:cNvPr id="17" name="Rectangle 16"/>
            <p:cNvSpPr/>
            <p:nvPr/>
          </p:nvSpPr>
          <p:spPr bwMode="auto">
            <a:xfrm>
              <a:off x="5029200" y="3749040"/>
              <a:ext cx="3840480" cy="1371600"/>
            </a:xfrm>
            <a:prstGeom prst="rect">
              <a:avLst/>
            </a:prstGeom>
            <a:solidFill>
              <a:srgbClr val="4B2A85">
                <a:alpha val="80000"/>
              </a:srgbClr>
            </a:solidFill>
            <a:ln w="38100" cap="flat" cmpd="sng" algn="ctr">
              <a:solidFill>
                <a:srgbClr val="0066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OS</a:t>
              </a:r>
            </a:p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(trusted)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029200" y="5394960"/>
              <a:ext cx="3840480" cy="640080"/>
            </a:xfrm>
            <a:prstGeom prst="rect">
              <a:avLst/>
            </a:prstGeom>
            <a:solidFill>
              <a:srgbClr val="4B2A85">
                <a:alpha val="80000"/>
              </a:srgbClr>
            </a:solidFill>
            <a:ln w="38100" cap="flat" cmpd="sng" algn="ctr">
              <a:solidFill>
                <a:srgbClr val="0066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HW (trusted)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29200" y="1828800"/>
              <a:ext cx="822960" cy="1645920"/>
            </a:xfrm>
            <a:prstGeom prst="rect">
              <a:avLst/>
            </a:prstGeom>
            <a:solidFill>
              <a:srgbClr val="C0000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vert270" wrap="square"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A</a:t>
              </a:r>
              <a:b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(untrusted)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35040" y="1828800"/>
              <a:ext cx="822960" cy="1645920"/>
            </a:xfrm>
            <a:prstGeom prst="rect">
              <a:avLst/>
            </a:prstGeom>
            <a:solidFill>
              <a:srgbClr val="C0000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vert270" wrap="square"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B</a:t>
              </a:r>
              <a:b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(untrusted)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040880" y="1828800"/>
              <a:ext cx="822960" cy="1645920"/>
            </a:xfrm>
            <a:prstGeom prst="rect">
              <a:avLst/>
            </a:prstGeom>
            <a:solidFill>
              <a:srgbClr val="C0000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vert270" wrap="square"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C</a:t>
              </a:r>
              <a:b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(untrusted)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046720" y="1828800"/>
              <a:ext cx="822960" cy="1645920"/>
            </a:xfrm>
            <a:prstGeom prst="rect">
              <a:avLst/>
            </a:prstGeom>
            <a:solidFill>
              <a:srgbClr val="00B05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vert270" wrap="square"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D</a:t>
              </a:r>
              <a:b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(trusted)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 Trace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26</a:t>
            </a:fld>
            <a:endParaRPr lang="en-US"/>
          </a:p>
        </p:txBody>
      </p:sp>
      <p:sp>
        <p:nvSpPr>
          <p:cNvPr id="12" name="Arc 11"/>
          <p:cNvSpPr/>
          <p:nvPr/>
        </p:nvSpPr>
        <p:spPr bwMode="auto">
          <a:xfrm flipH="1" flipV="1">
            <a:off x="4572000" y="3200400"/>
            <a:ext cx="731520" cy="731520"/>
          </a:xfrm>
          <a:prstGeom prst="arc">
            <a:avLst>
              <a:gd name="adj1" fmla="val 16240414"/>
              <a:gd name="adj2" fmla="val 5493520"/>
            </a:avLst>
          </a:prstGeom>
          <a:noFill/>
          <a:ln w="25400" cap="flat" cmpd="sng" algn="ctr">
            <a:solidFill>
              <a:srgbClr val="FFFF00"/>
            </a:solidFill>
            <a:prstDash val="dash"/>
            <a:round/>
            <a:headEnd type="none" w="med" len="med"/>
            <a:tailEnd type="stealth" w="lg" len="lg"/>
          </a:ln>
          <a:effectLst>
            <a:glow rad="381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3383280" y="3383280"/>
            <a:ext cx="2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system call return</a:t>
            </a:r>
          </a:p>
        </p:txBody>
      </p:sp>
      <p:sp>
        <p:nvSpPr>
          <p:cNvPr id="14" name="Freeform 6"/>
          <p:cNvSpPr>
            <a:spLocks/>
          </p:cNvSpPr>
          <p:nvPr/>
        </p:nvSpPr>
        <p:spPr bwMode="auto">
          <a:xfrm>
            <a:off x="5109672" y="3823305"/>
            <a:ext cx="180975" cy="338138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5" name="TextBox 14"/>
          <p:cNvSpPr txBox="1"/>
          <p:nvPr/>
        </p:nvSpPr>
        <p:spPr>
          <a:xfrm>
            <a:off x="274320" y="2011680"/>
            <a:ext cx="402336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Once the OS has finished servicing the system call, which might involve long waits as it interacts with HW, it:</a:t>
            </a:r>
          </a:p>
          <a:p>
            <a:pPr algn="ctr">
              <a:spcBef>
                <a:spcPts val="1200"/>
              </a:spcBef>
            </a:pPr>
            <a:r>
              <a:rPr lang="en-US" sz="2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(1) Sets the CPU back to unprivileged mode and </a:t>
            </a:r>
          </a:p>
          <a:p>
            <a:pPr algn="ctr">
              <a:spcBef>
                <a:spcPts val="1200"/>
              </a:spcBef>
            </a:pPr>
            <a:r>
              <a:rPr lang="en-US" sz="2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(2) Returns out of the system call back to the user-level code in Process A.</a:t>
            </a:r>
          </a:p>
        </p:txBody>
      </p:sp>
    </p:spTree>
    <p:extLst>
      <p:ext uri="{BB962C8B-B14F-4D97-AF65-F5344CB8AC3E}">
        <p14:creationId xmlns:p14="http://schemas.microsoft.com/office/powerpoint/2010/main" val="36266681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5029200" y="1828800"/>
            <a:ext cx="3840480" cy="4206240"/>
            <a:chOff x="5029200" y="1828800"/>
            <a:chExt cx="3840480" cy="4206240"/>
          </a:xfrm>
        </p:grpSpPr>
        <p:sp>
          <p:nvSpPr>
            <p:cNvPr id="16" name="Rectangle 15"/>
            <p:cNvSpPr/>
            <p:nvPr/>
          </p:nvSpPr>
          <p:spPr bwMode="auto">
            <a:xfrm>
              <a:off x="5029200" y="3749040"/>
              <a:ext cx="3840480" cy="1371600"/>
            </a:xfrm>
            <a:prstGeom prst="rect">
              <a:avLst/>
            </a:prstGeom>
            <a:solidFill>
              <a:srgbClr val="4B2A85">
                <a:alpha val="80000"/>
              </a:srgbClr>
            </a:solidFill>
            <a:ln w="38100" cap="flat" cmpd="sng" algn="ctr">
              <a:solidFill>
                <a:srgbClr val="0066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OS</a:t>
              </a:r>
            </a:p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(trusted)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029200" y="5394960"/>
              <a:ext cx="3840480" cy="640080"/>
            </a:xfrm>
            <a:prstGeom prst="rect">
              <a:avLst/>
            </a:prstGeom>
            <a:solidFill>
              <a:srgbClr val="4B2A85">
                <a:alpha val="80000"/>
              </a:srgbClr>
            </a:solidFill>
            <a:ln w="38100" cap="flat" cmpd="sng" algn="ctr">
              <a:solidFill>
                <a:srgbClr val="0066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HW (trusted)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029200" y="1828800"/>
              <a:ext cx="822960" cy="1645920"/>
            </a:xfrm>
            <a:prstGeom prst="rect">
              <a:avLst/>
            </a:prstGeom>
            <a:solidFill>
              <a:srgbClr val="C0000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vert270" wrap="square"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A</a:t>
              </a:r>
              <a:b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(untrusted)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35040" y="1828800"/>
              <a:ext cx="822960" cy="1645920"/>
            </a:xfrm>
            <a:prstGeom prst="rect">
              <a:avLst/>
            </a:prstGeom>
            <a:solidFill>
              <a:srgbClr val="C0000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vert270" wrap="square"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B</a:t>
              </a:r>
              <a:b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(untrusted)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040880" y="1828800"/>
              <a:ext cx="822960" cy="1645920"/>
            </a:xfrm>
            <a:prstGeom prst="rect">
              <a:avLst/>
            </a:prstGeom>
            <a:solidFill>
              <a:srgbClr val="C0000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vert270" wrap="square"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C</a:t>
              </a:r>
              <a:b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(untrusted)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046720" y="1828800"/>
              <a:ext cx="822960" cy="1645920"/>
            </a:xfrm>
            <a:prstGeom prst="rect">
              <a:avLst/>
            </a:prstGeom>
            <a:solidFill>
              <a:srgbClr val="00B050">
                <a:alpha val="80000"/>
              </a:srgbClr>
            </a:solidFill>
            <a:ln w="22225">
              <a:solidFill>
                <a:srgbClr val="B7A57A"/>
              </a:solidFill>
            </a:ln>
          </p:spPr>
          <p:txBody>
            <a:bodyPr vert="vert270" wrap="square"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D</a:t>
              </a:r>
              <a:b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(trusted)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 Trace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27</a:t>
            </a:fld>
            <a:endParaRPr lang="en-US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5070879" y="3046615"/>
            <a:ext cx="180975" cy="338138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2" name="TextBox 11"/>
          <p:cNvSpPr txBox="1"/>
          <p:nvPr/>
        </p:nvSpPr>
        <p:spPr>
          <a:xfrm>
            <a:off x="548640" y="2831869"/>
            <a:ext cx="3474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The process continues executing whatever </a:t>
            </a:r>
            <a:br>
              <a:rPr lang="en-US" sz="2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code is next after the system call invocation.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V="1">
            <a:off x="3757353" y="3214255"/>
            <a:ext cx="1219200" cy="260465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3" name="Rectangle 2"/>
          <p:cNvSpPr/>
          <p:nvPr/>
        </p:nvSpPr>
        <p:spPr bwMode="auto">
          <a:xfrm>
            <a:off x="457200" y="5577840"/>
            <a:ext cx="1828800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 cap="flat" cmpd="dbl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u="sng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Useful reference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 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CSPP § 8.1–8.3 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(the 351 book)</a:t>
            </a:r>
          </a:p>
        </p:txBody>
      </p:sp>
    </p:spTree>
    <p:extLst>
      <p:ext uri="{BB962C8B-B14F-4D97-AF65-F5344CB8AC3E}">
        <p14:creationId xmlns:p14="http://schemas.microsoft.com/office/powerpoint/2010/main" val="33860713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on x86/Linux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5029200" cy="4972050"/>
          </a:xfrm>
        </p:spPr>
        <p:txBody>
          <a:bodyPr/>
          <a:lstStyle/>
          <a:p>
            <a:r>
              <a:rPr lang="en-US" dirty="0"/>
              <a:t>A more accurate picture:</a:t>
            </a:r>
          </a:p>
          <a:p>
            <a:pPr lvl="1"/>
            <a:r>
              <a:rPr lang="en-US" dirty="0"/>
              <a:t>Consider a typical Linux process</a:t>
            </a:r>
          </a:p>
          <a:p>
            <a:pPr lvl="1"/>
            <a:r>
              <a:rPr lang="en-US" dirty="0"/>
              <a:t>Its thread of execution can be in one of several places:</a:t>
            </a:r>
          </a:p>
          <a:p>
            <a:pPr lvl="2"/>
            <a:r>
              <a:rPr lang="en-US" dirty="0"/>
              <a:t>In your program’s code</a:t>
            </a:r>
          </a:p>
          <a:p>
            <a:pPr lvl="2"/>
            <a:r>
              <a:rPr lang="en-US" dirty="0"/>
              <a:t>In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glibc</a:t>
            </a:r>
            <a:r>
              <a:rPr lang="en-US" dirty="0"/>
              <a:t>, a shared library containing the C standard library, POSIX, support, and more</a:t>
            </a:r>
          </a:p>
          <a:p>
            <a:pPr lvl="2"/>
            <a:r>
              <a:rPr lang="en-US" dirty="0"/>
              <a:t>In the Linux architecture-independent code</a:t>
            </a:r>
          </a:p>
          <a:p>
            <a:pPr lvl="2"/>
            <a:r>
              <a:rPr lang="en-US" dirty="0"/>
              <a:t>In Linux x86-64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28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69280" y="3749040"/>
          <a:ext cx="329184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architecture-independent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69280" y="1371600"/>
            <a:ext cx="3291840" cy="1920240"/>
          </a:xfrm>
          <a:prstGeom prst="rect">
            <a:avLst/>
          </a:prstGeom>
          <a:solidFill>
            <a:srgbClr val="C00000">
              <a:alpha val="80000"/>
            </a:srgbClr>
          </a:solidFill>
          <a:ln w="22225">
            <a:solidFill>
              <a:srgbClr val="B7A57A"/>
            </a:solidFill>
          </a:ln>
        </p:spPr>
        <p:txBody>
          <a:bodyPr vert="horz" wrap="square" tIns="91440" rtlCol="0" anchor="t" anchorCtr="0">
            <a:noAutofit/>
          </a:bodyPr>
          <a:lstStyle/>
          <a:p>
            <a:pPr>
              <a:lnSpc>
                <a:spcPct val="80000"/>
              </a:lnSpc>
            </a:pP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194560"/>
            <a:ext cx="2560320" cy="1097280"/>
          </a:xfrm>
          <a:prstGeom prst="rect">
            <a:avLst/>
          </a:prstGeom>
          <a:solidFill>
            <a:srgbClr val="990033"/>
          </a:solidFill>
          <a:ln w="22225">
            <a:solidFill>
              <a:srgbClr val="B7A57A"/>
            </a:solidFill>
            <a:prstDash val="lgDash"/>
          </a:ln>
        </p:spPr>
        <p:txBody>
          <a:bodyPr vert="horz" wrap="square" tIns="91440" rtlCol="0" anchor="b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glibc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2286000"/>
            <a:ext cx="1188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standard</a:t>
            </a:r>
          </a:p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library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55280" y="2409110"/>
            <a:ext cx="1005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POSIX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7223760" y="3337560"/>
            <a:ext cx="182880" cy="365760"/>
            <a:chOff x="5486400" y="5074920"/>
            <a:chExt cx="182880" cy="365760"/>
          </a:xfrm>
          <a:effectLst>
            <a:glow rad="38100">
              <a:schemeClr val="tx1"/>
            </a:glow>
          </a:effectLst>
        </p:grpSpPr>
        <p:cxnSp>
          <p:nvCxnSpPr>
            <p:cNvPr id="14" name="Straight Arrow Connector 13"/>
            <p:cNvCxnSpPr/>
            <p:nvPr/>
          </p:nvCxnSpPr>
          <p:spPr bwMode="auto">
            <a:xfrm>
              <a:off x="5486400" y="5074920"/>
              <a:ext cx="0" cy="365760"/>
            </a:xfrm>
            <a:prstGeom prst="straightConnector1">
              <a:avLst/>
            </a:prstGeom>
            <a:noFill/>
            <a:ln w="635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5669280" y="5074920"/>
              <a:ext cx="0" cy="365760"/>
            </a:xfrm>
            <a:prstGeom prst="straightConnector1">
              <a:avLst/>
            </a:prstGeom>
            <a:noFill/>
            <a:ln w="63500" cap="flat" cmpd="sng" algn="ctr">
              <a:solidFill>
                <a:srgbClr val="FFFF00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</p:cxnSp>
      </p:grpSp>
      <p:sp>
        <p:nvSpPr>
          <p:cNvPr id="16" name="TextBox 15"/>
          <p:cNvSpPr txBox="1"/>
          <p:nvPr/>
        </p:nvSpPr>
        <p:spPr>
          <a:xfrm>
            <a:off x="7452360" y="3291840"/>
            <a:ext cx="1280160" cy="457200"/>
          </a:xfrm>
          <a:prstGeom prst="rect">
            <a:avLst/>
          </a:prstGeom>
          <a:noFill/>
        </p:spPr>
        <p:txBody>
          <a:bodyPr wrap="square" tIns="0" bIns="0" rtlCol="0" anchor="ctr" anchorCtr="0">
            <a:noAutofit/>
          </a:bodyPr>
          <a:lstStyle/>
          <a:p>
            <a:pPr>
              <a:lnSpc>
                <a:spcPct val="80000"/>
              </a:lnSpc>
            </a:pPr>
            <a:r>
              <a:rPr lang="en-US" sz="16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Linux</a:t>
            </a:r>
            <a:br>
              <a:rPr lang="en-US" sz="16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sz="16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system calls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89520" y="5623560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0066FF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Linux kernel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06640" y="1051560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B7A57A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Your program</a:t>
            </a:r>
          </a:p>
        </p:txBody>
      </p:sp>
    </p:spTree>
    <p:extLst>
      <p:ext uri="{BB962C8B-B14F-4D97-AF65-F5344CB8AC3E}">
        <p14:creationId xmlns:p14="http://schemas.microsoft.com/office/powerpoint/2010/main" val="32322831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on x86/Linux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5029200" cy="4972050"/>
          </a:xfrm>
        </p:spPr>
        <p:txBody>
          <a:bodyPr/>
          <a:lstStyle/>
          <a:p>
            <a:r>
              <a:rPr lang="en-US" dirty="0"/>
              <a:t>Some routines your program invokes may be entirely handled by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glibc</a:t>
            </a:r>
            <a:r>
              <a:rPr lang="en-US" dirty="0"/>
              <a:t> without involving the kernel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1200"/>
              </a:spcBef>
            </a:pPr>
            <a:r>
              <a:rPr lang="en-US" dirty="0"/>
              <a:t>There is some initial overhead when invoking functions in dynamically linked libraries (during loading)</a:t>
            </a:r>
          </a:p>
          <a:p>
            <a:pPr lvl="2"/>
            <a:r>
              <a:rPr lang="en-US" dirty="0"/>
              <a:t>But after symbols are resolved, invoking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glibc</a:t>
            </a:r>
            <a:r>
              <a:rPr lang="en-US" dirty="0"/>
              <a:t> routines is basically as fast as a function call within your program itself!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69280" y="3749040"/>
          <a:ext cx="329184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architecture-independent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69280" y="1371600"/>
            <a:ext cx="3291840" cy="1920240"/>
          </a:xfrm>
          <a:prstGeom prst="rect">
            <a:avLst/>
          </a:prstGeom>
          <a:solidFill>
            <a:srgbClr val="C00000">
              <a:alpha val="80000"/>
            </a:srgbClr>
          </a:solidFill>
          <a:ln w="22225">
            <a:solidFill>
              <a:srgbClr val="B7A57A"/>
            </a:solidFill>
          </a:ln>
        </p:spPr>
        <p:txBody>
          <a:bodyPr vert="horz" wrap="square" tIns="91440" rtlCol="0" anchor="t" anchorCtr="0">
            <a:noAutofit/>
          </a:bodyPr>
          <a:lstStyle/>
          <a:p>
            <a:pPr>
              <a:lnSpc>
                <a:spcPct val="80000"/>
              </a:lnSpc>
            </a:pP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194560"/>
            <a:ext cx="2560320" cy="1097280"/>
          </a:xfrm>
          <a:prstGeom prst="rect">
            <a:avLst/>
          </a:prstGeom>
          <a:solidFill>
            <a:srgbClr val="990033"/>
          </a:solidFill>
          <a:ln w="22225">
            <a:solidFill>
              <a:srgbClr val="B7A57A"/>
            </a:solidFill>
            <a:prstDash val="lgDash"/>
          </a:ln>
        </p:spPr>
        <p:txBody>
          <a:bodyPr vert="horz" wrap="square" tIns="91440" rtlCol="0" anchor="b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glibc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2286000"/>
            <a:ext cx="1188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standard</a:t>
            </a:r>
          </a:p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library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55280" y="2409110"/>
            <a:ext cx="1005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POSIX</a:t>
            </a:r>
          </a:p>
        </p:txBody>
      </p:sp>
      <p:sp>
        <p:nvSpPr>
          <p:cNvPr id="13" name="Freeform 6"/>
          <p:cNvSpPr>
            <a:spLocks/>
          </p:cNvSpPr>
          <p:nvPr/>
        </p:nvSpPr>
        <p:spPr bwMode="auto">
          <a:xfrm>
            <a:off x="6904672" y="1554480"/>
            <a:ext cx="180975" cy="338138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grpSp>
        <p:nvGrpSpPr>
          <p:cNvPr id="14" name="Group 13"/>
          <p:cNvGrpSpPr/>
          <p:nvPr/>
        </p:nvGrpSpPr>
        <p:grpSpPr>
          <a:xfrm>
            <a:off x="6949440" y="1920240"/>
            <a:ext cx="91440" cy="457200"/>
            <a:chOff x="5577840" y="5074920"/>
            <a:chExt cx="91440" cy="365760"/>
          </a:xfrm>
          <a:effectLst>
            <a:glow rad="25400">
              <a:schemeClr val="tx1"/>
            </a:glow>
          </a:effectLst>
        </p:grpSpPr>
        <p:cxnSp>
          <p:nvCxnSpPr>
            <p:cNvPr id="15" name="Straight Arrow Connector 14"/>
            <p:cNvCxnSpPr/>
            <p:nvPr/>
          </p:nvCxnSpPr>
          <p:spPr bwMode="auto">
            <a:xfrm>
              <a:off x="5577840" y="5074920"/>
              <a:ext cx="0" cy="365760"/>
            </a:xfrm>
            <a:prstGeom prst="straightConnector1">
              <a:avLst/>
            </a:prstGeom>
            <a:noFill/>
            <a:ln w="4445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5669280" y="5074920"/>
              <a:ext cx="0" cy="365760"/>
            </a:xfrm>
            <a:prstGeom prst="straightConnector1">
              <a:avLst/>
            </a:prstGeom>
            <a:noFill/>
            <a:ln w="44450" cap="flat" cmpd="sng" algn="ctr">
              <a:solidFill>
                <a:srgbClr val="FFFF00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7589520" y="5623560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0066FF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Linux kernel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06640" y="1051560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B7A57A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Your program</a:t>
            </a:r>
          </a:p>
        </p:txBody>
      </p:sp>
    </p:spTree>
    <p:extLst>
      <p:ext uri="{BB962C8B-B14F-4D97-AF65-F5344CB8AC3E}">
        <p14:creationId xmlns:p14="http://schemas.microsoft.com/office/powerpoint/2010/main" val="675222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Code quality (“style”) </a:t>
            </a:r>
            <a:r>
              <a:rPr lang="en-US" sz="2400" b="1" dirty="0">
                <a:solidFill>
                  <a:srgbClr val="FF0000"/>
                </a:solidFill>
              </a:rPr>
              <a:t>really</a:t>
            </a:r>
            <a:r>
              <a:rPr lang="en-US" sz="2400" dirty="0"/>
              <a:t> matters – and not just for homework</a:t>
            </a:r>
            <a:endParaRPr lang="en-US" sz="1600" dirty="0"/>
          </a:p>
          <a:p>
            <a:r>
              <a:rPr lang="en-US" sz="2400" u="sng" dirty="0"/>
              <a:t>Rule 0</a:t>
            </a:r>
            <a:r>
              <a:rPr lang="en-US" sz="2400" dirty="0"/>
              <a:t>: The reader’s time is </a:t>
            </a:r>
            <a:r>
              <a:rPr lang="en-US" sz="2400" b="1" i="1" dirty="0">
                <a:solidFill>
                  <a:srgbClr val="E2661A"/>
                </a:solidFill>
              </a:rPr>
              <a:t>much</a:t>
            </a:r>
            <a:r>
              <a:rPr lang="en-US" sz="2400" dirty="0"/>
              <a:t> more important than the writer’s</a:t>
            </a:r>
          </a:p>
          <a:p>
            <a:pPr lvl="1"/>
            <a:r>
              <a:rPr lang="en-US" sz="2000" dirty="0"/>
              <a:t>Good comments are essential, clarity/understandability is critical</a:t>
            </a:r>
          </a:p>
          <a:p>
            <a:pPr lvl="1"/>
            <a:r>
              <a:rPr lang="en-US" sz="2000" dirty="0"/>
              <a:t>Good comments ultimately save the writer’s time, too!</a:t>
            </a:r>
          </a:p>
          <a:p>
            <a:r>
              <a:rPr lang="en-US" sz="2400" u="sng" dirty="0"/>
              <a:t>Rule 1</a:t>
            </a:r>
            <a:r>
              <a:rPr lang="en-US" sz="2400" dirty="0"/>
              <a:t>: Match existing code</a:t>
            </a:r>
          </a:p>
          <a:p>
            <a:r>
              <a:rPr lang="en-US" sz="2400" u="sng" dirty="0"/>
              <a:t>Rule 2</a:t>
            </a:r>
            <a:r>
              <a:rPr lang="en-US" sz="2400" dirty="0"/>
              <a:t>: Make use of the tools provided to you</a:t>
            </a:r>
          </a:p>
          <a:p>
            <a:pPr lvl="1"/>
            <a:r>
              <a:rPr lang="en-US" sz="2000" dirty="0"/>
              <a:t>Compiler: fix the warnings!</a:t>
            </a:r>
          </a:p>
          <a:p>
            <a:pPr lvl="1"/>
            <a:r>
              <a:rPr lang="en-US" sz="2000" dirty="0" err="1"/>
              <a:t>clint</a:t>
            </a:r>
            <a:r>
              <a:rPr lang="en-US" sz="2000" dirty="0"/>
              <a:t>: fix most of them; be sure you understand anything you don’t fix and can justify it (types in </a:t>
            </a:r>
            <a:r>
              <a:rPr lang="en-US" sz="2000" dirty="0" err="1"/>
              <a:t>sizeof</a:t>
            </a:r>
            <a:r>
              <a:rPr lang="en-US" sz="2000" dirty="0"/>
              <a:t>, </a:t>
            </a:r>
            <a:r>
              <a:rPr lang="en-US" sz="2000" dirty="0" err="1"/>
              <a:t>readdir</a:t>
            </a:r>
            <a:r>
              <a:rPr lang="en-US" sz="2000" dirty="0"/>
              <a:t>, #include path - not much else)</a:t>
            </a:r>
          </a:p>
          <a:p>
            <a:pPr lvl="1"/>
            <a:r>
              <a:rPr lang="en-US" sz="2000" dirty="0" err="1"/>
              <a:t>Valgrind</a:t>
            </a:r>
            <a:r>
              <a:rPr lang="en-US" sz="2000" dirty="0"/>
              <a:t>: fix all of them unless you know why it’s </a:t>
            </a:r>
            <a:r>
              <a:rPr lang="en-US" sz="2000" i="1" dirty="0"/>
              <a:t>not</a:t>
            </a:r>
            <a:r>
              <a:rPr lang="en-US" sz="2000" dirty="0"/>
              <a:t> an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5636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on x86/Linux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5029200" cy="4972050"/>
          </a:xfrm>
        </p:spPr>
        <p:txBody>
          <a:bodyPr/>
          <a:lstStyle/>
          <a:p>
            <a:r>
              <a:rPr lang="en-US" dirty="0"/>
              <a:t>Some routines may be handled by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glibc</a:t>
            </a:r>
            <a:r>
              <a:rPr lang="en-US" dirty="0"/>
              <a:t>, but they in turn invoke Linux system calls</a:t>
            </a:r>
          </a:p>
          <a:p>
            <a:pPr lvl="1"/>
            <a:r>
              <a:rPr lang="en-US" i="1" dirty="0"/>
              <a:t>e.g.</a:t>
            </a:r>
            <a:r>
              <a:rPr lang="en-US" dirty="0"/>
              <a:t> POSIX wrappers around Linux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r>
              <a:rPr lang="en-US" dirty="0" err="1"/>
              <a:t>s</a:t>
            </a:r>
            <a:endParaRPr lang="en-US" dirty="0"/>
          </a:p>
          <a:p>
            <a:pPr lvl="2"/>
            <a:r>
              <a:rPr lang="en-US" dirty="0"/>
              <a:t>POSIX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readdir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invokes the underlying Linux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readdir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i="1" dirty="0"/>
              <a:t>e.g.</a:t>
            </a:r>
            <a:r>
              <a:rPr lang="en-US" dirty="0"/>
              <a:t> C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r>
              <a:rPr lang="en-US" dirty="0"/>
              <a:t> functions that read and write from files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invoke underlying Linux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open()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close()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write()</a:t>
            </a:r>
            <a:r>
              <a:rPr lang="en-US" dirty="0"/>
              <a:t>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30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69280" y="3749040"/>
          <a:ext cx="329184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architecture-independent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69280" y="1371600"/>
            <a:ext cx="3291840" cy="1920240"/>
          </a:xfrm>
          <a:prstGeom prst="rect">
            <a:avLst/>
          </a:prstGeom>
          <a:solidFill>
            <a:srgbClr val="C00000">
              <a:alpha val="80000"/>
            </a:srgbClr>
          </a:solidFill>
          <a:ln w="22225">
            <a:solidFill>
              <a:srgbClr val="B7A57A"/>
            </a:solidFill>
          </a:ln>
        </p:spPr>
        <p:txBody>
          <a:bodyPr vert="horz" wrap="square" tIns="91440" rtlCol="0" anchor="t" anchorCtr="0">
            <a:noAutofit/>
          </a:bodyPr>
          <a:lstStyle/>
          <a:p>
            <a:pPr>
              <a:lnSpc>
                <a:spcPct val="80000"/>
              </a:lnSpc>
            </a:pP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194560"/>
            <a:ext cx="2560320" cy="1097280"/>
          </a:xfrm>
          <a:prstGeom prst="rect">
            <a:avLst/>
          </a:prstGeom>
          <a:solidFill>
            <a:srgbClr val="990033"/>
          </a:solidFill>
          <a:ln w="22225">
            <a:solidFill>
              <a:srgbClr val="B7A57A"/>
            </a:solidFill>
            <a:prstDash val="lgDash"/>
          </a:ln>
        </p:spPr>
        <p:txBody>
          <a:bodyPr vert="horz" wrap="square" tIns="91440" rtlCol="0" anchor="b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glibc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2286000"/>
            <a:ext cx="1188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standard</a:t>
            </a:r>
          </a:p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library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55280" y="2409110"/>
            <a:ext cx="1005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POSIX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89520" y="5623560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0066FF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Linux kernel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06640" y="1051560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B7A57A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Your program</a:t>
            </a:r>
          </a:p>
        </p:txBody>
      </p:sp>
      <p:sp>
        <p:nvSpPr>
          <p:cNvPr id="17" name="Freeform 6"/>
          <p:cNvSpPr>
            <a:spLocks/>
          </p:cNvSpPr>
          <p:nvPr/>
        </p:nvSpPr>
        <p:spPr bwMode="auto">
          <a:xfrm>
            <a:off x="8366760" y="1554480"/>
            <a:ext cx="180975" cy="338138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grpSp>
        <p:nvGrpSpPr>
          <p:cNvPr id="18" name="Group 17"/>
          <p:cNvGrpSpPr/>
          <p:nvPr/>
        </p:nvGrpSpPr>
        <p:grpSpPr>
          <a:xfrm>
            <a:off x="8412480" y="1920240"/>
            <a:ext cx="91440" cy="457200"/>
            <a:chOff x="5577840" y="5074920"/>
            <a:chExt cx="91440" cy="365760"/>
          </a:xfrm>
          <a:effectLst>
            <a:glow rad="25400">
              <a:schemeClr val="tx1"/>
            </a:glow>
          </a:effectLst>
        </p:grpSpPr>
        <p:cxnSp>
          <p:nvCxnSpPr>
            <p:cNvPr id="19" name="Straight Arrow Connector 18"/>
            <p:cNvCxnSpPr/>
            <p:nvPr/>
          </p:nvCxnSpPr>
          <p:spPr bwMode="auto">
            <a:xfrm>
              <a:off x="5577840" y="5074920"/>
              <a:ext cx="0" cy="365760"/>
            </a:xfrm>
            <a:prstGeom prst="straightConnector1">
              <a:avLst/>
            </a:prstGeom>
            <a:noFill/>
            <a:ln w="4445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5669280" y="5074920"/>
              <a:ext cx="0" cy="365760"/>
            </a:xfrm>
            <a:prstGeom prst="straightConnector1">
              <a:avLst/>
            </a:prstGeom>
            <a:noFill/>
            <a:ln w="44450" cap="flat" cmpd="sng" algn="ctr">
              <a:solidFill>
                <a:srgbClr val="FFFF00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</p:cxnSp>
      </p:grpSp>
      <p:grpSp>
        <p:nvGrpSpPr>
          <p:cNvPr id="21" name="Group 20"/>
          <p:cNvGrpSpPr/>
          <p:nvPr/>
        </p:nvGrpSpPr>
        <p:grpSpPr>
          <a:xfrm>
            <a:off x="8412480" y="2834640"/>
            <a:ext cx="91440" cy="868680"/>
            <a:chOff x="5577840" y="5074920"/>
            <a:chExt cx="91440" cy="365760"/>
          </a:xfrm>
          <a:effectLst>
            <a:glow rad="25400">
              <a:schemeClr val="tx1"/>
            </a:glow>
          </a:effectLst>
        </p:grpSpPr>
        <p:cxnSp>
          <p:nvCxnSpPr>
            <p:cNvPr id="22" name="Straight Arrow Connector 21"/>
            <p:cNvCxnSpPr/>
            <p:nvPr/>
          </p:nvCxnSpPr>
          <p:spPr bwMode="auto">
            <a:xfrm>
              <a:off x="5577840" y="5074920"/>
              <a:ext cx="0" cy="365760"/>
            </a:xfrm>
            <a:prstGeom prst="straightConnector1">
              <a:avLst/>
            </a:prstGeom>
            <a:noFill/>
            <a:ln w="4445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5669280" y="5074920"/>
              <a:ext cx="0" cy="365760"/>
            </a:xfrm>
            <a:prstGeom prst="straightConnector1">
              <a:avLst/>
            </a:prstGeom>
            <a:noFill/>
            <a:ln w="44450" cap="flat" cmpd="sng" algn="ctr">
              <a:solidFill>
                <a:srgbClr val="FFFF00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</p:cxnSp>
      </p:grpSp>
      <p:grpSp>
        <p:nvGrpSpPr>
          <p:cNvPr id="24" name="Group 23"/>
          <p:cNvGrpSpPr/>
          <p:nvPr/>
        </p:nvGrpSpPr>
        <p:grpSpPr>
          <a:xfrm>
            <a:off x="8686800" y="2834640"/>
            <a:ext cx="91440" cy="868680"/>
            <a:chOff x="5577840" y="5074920"/>
            <a:chExt cx="91440" cy="365760"/>
          </a:xfrm>
          <a:effectLst>
            <a:glow rad="25400">
              <a:schemeClr val="tx1"/>
            </a:glow>
          </a:effectLst>
        </p:grpSpPr>
        <p:cxnSp>
          <p:nvCxnSpPr>
            <p:cNvPr id="25" name="Straight Arrow Connector 24"/>
            <p:cNvCxnSpPr/>
            <p:nvPr/>
          </p:nvCxnSpPr>
          <p:spPr bwMode="auto">
            <a:xfrm>
              <a:off x="5577840" y="5074920"/>
              <a:ext cx="0" cy="365760"/>
            </a:xfrm>
            <a:prstGeom prst="straightConnector1">
              <a:avLst/>
            </a:prstGeom>
            <a:noFill/>
            <a:ln w="4445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5669280" y="5074920"/>
              <a:ext cx="0" cy="365760"/>
            </a:xfrm>
            <a:prstGeom prst="straightConnector1">
              <a:avLst/>
            </a:prstGeom>
            <a:noFill/>
            <a:ln w="44450" cap="flat" cmpd="sng" algn="ctr">
              <a:solidFill>
                <a:srgbClr val="FFFF00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</p:cxnSp>
      </p:grpSp>
      <p:grpSp>
        <p:nvGrpSpPr>
          <p:cNvPr id="27" name="Group 26"/>
          <p:cNvGrpSpPr/>
          <p:nvPr/>
        </p:nvGrpSpPr>
        <p:grpSpPr>
          <a:xfrm>
            <a:off x="8138160" y="2834640"/>
            <a:ext cx="91440" cy="868680"/>
            <a:chOff x="5577840" y="5074920"/>
            <a:chExt cx="91440" cy="365760"/>
          </a:xfrm>
          <a:effectLst>
            <a:glow rad="25400">
              <a:schemeClr val="tx1"/>
            </a:glow>
          </a:effectLst>
        </p:grpSpPr>
        <p:cxnSp>
          <p:nvCxnSpPr>
            <p:cNvPr id="28" name="Straight Arrow Connector 27"/>
            <p:cNvCxnSpPr/>
            <p:nvPr/>
          </p:nvCxnSpPr>
          <p:spPr bwMode="auto">
            <a:xfrm>
              <a:off x="5577840" y="5074920"/>
              <a:ext cx="0" cy="365760"/>
            </a:xfrm>
            <a:prstGeom prst="straightConnector1">
              <a:avLst/>
            </a:prstGeom>
            <a:noFill/>
            <a:ln w="4445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5669280" y="5074920"/>
              <a:ext cx="0" cy="365760"/>
            </a:xfrm>
            <a:prstGeom prst="straightConnector1">
              <a:avLst/>
            </a:prstGeom>
            <a:noFill/>
            <a:ln w="44450" cap="flat" cmpd="sng" algn="ctr">
              <a:solidFill>
                <a:srgbClr val="FFFF00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5448687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on x86/Linux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5029200" cy="4972050"/>
          </a:xfrm>
        </p:spPr>
        <p:txBody>
          <a:bodyPr/>
          <a:lstStyle/>
          <a:p>
            <a:r>
              <a:rPr lang="en-US" dirty="0"/>
              <a:t>Your program can choose to directly invoke Linux system calls as well</a:t>
            </a:r>
          </a:p>
          <a:p>
            <a:pPr lvl="1"/>
            <a:r>
              <a:rPr lang="en-US" dirty="0"/>
              <a:t>Nothing is forcing you to link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glibc</a:t>
            </a:r>
            <a:r>
              <a:rPr lang="en-US" dirty="0"/>
              <a:t> and use it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But relying on directly-invoked Linux system calls may make your program less portable across UNIX varieties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31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69280" y="3749040"/>
          <a:ext cx="329184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architecture-independent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69280" y="1371600"/>
            <a:ext cx="3291840" cy="1920240"/>
          </a:xfrm>
          <a:prstGeom prst="rect">
            <a:avLst/>
          </a:prstGeom>
          <a:solidFill>
            <a:srgbClr val="C00000">
              <a:alpha val="80000"/>
            </a:srgbClr>
          </a:solidFill>
          <a:ln w="22225">
            <a:solidFill>
              <a:srgbClr val="B7A57A"/>
            </a:solidFill>
          </a:ln>
        </p:spPr>
        <p:txBody>
          <a:bodyPr vert="horz" wrap="square" tIns="91440" rtlCol="0" anchor="t" anchorCtr="0">
            <a:noAutofit/>
          </a:bodyPr>
          <a:lstStyle/>
          <a:p>
            <a:pPr>
              <a:lnSpc>
                <a:spcPct val="80000"/>
              </a:lnSpc>
            </a:pP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194560"/>
            <a:ext cx="2560320" cy="1097280"/>
          </a:xfrm>
          <a:prstGeom prst="rect">
            <a:avLst/>
          </a:prstGeom>
          <a:solidFill>
            <a:srgbClr val="990033"/>
          </a:solidFill>
          <a:ln w="22225">
            <a:solidFill>
              <a:srgbClr val="B7A57A"/>
            </a:solidFill>
            <a:prstDash val="lgDash"/>
          </a:ln>
        </p:spPr>
        <p:txBody>
          <a:bodyPr vert="horz" wrap="square" tIns="91440" rtlCol="0" anchor="b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glibc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2286000"/>
            <a:ext cx="1188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standard</a:t>
            </a:r>
          </a:p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library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55280" y="2409110"/>
            <a:ext cx="1005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POSIX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89520" y="5623560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0066FF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Linux kernel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06640" y="1051560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B7A57A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Your program</a:t>
            </a:r>
          </a:p>
        </p:txBody>
      </p:sp>
      <p:sp>
        <p:nvSpPr>
          <p:cNvPr id="17" name="Freeform 6"/>
          <p:cNvSpPr>
            <a:spLocks/>
          </p:cNvSpPr>
          <p:nvPr/>
        </p:nvSpPr>
        <p:spPr bwMode="auto">
          <a:xfrm>
            <a:off x="5943600" y="2743200"/>
            <a:ext cx="180975" cy="338138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grpSp>
        <p:nvGrpSpPr>
          <p:cNvPr id="27" name="Group 26"/>
          <p:cNvGrpSpPr/>
          <p:nvPr/>
        </p:nvGrpSpPr>
        <p:grpSpPr>
          <a:xfrm>
            <a:off x="5989320" y="3108960"/>
            <a:ext cx="91440" cy="594360"/>
            <a:chOff x="5577840" y="5074920"/>
            <a:chExt cx="91440" cy="365760"/>
          </a:xfrm>
          <a:effectLst>
            <a:glow rad="25400">
              <a:schemeClr val="tx1"/>
            </a:glow>
          </a:effectLst>
        </p:grpSpPr>
        <p:cxnSp>
          <p:nvCxnSpPr>
            <p:cNvPr id="28" name="Straight Arrow Connector 27"/>
            <p:cNvCxnSpPr/>
            <p:nvPr/>
          </p:nvCxnSpPr>
          <p:spPr bwMode="auto">
            <a:xfrm>
              <a:off x="5577840" y="5074920"/>
              <a:ext cx="0" cy="365760"/>
            </a:xfrm>
            <a:prstGeom prst="straightConnector1">
              <a:avLst/>
            </a:prstGeom>
            <a:noFill/>
            <a:ln w="4445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5669280" y="5074920"/>
              <a:ext cx="0" cy="365760"/>
            </a:xfrm>
            <a:prstGeom prst="straightConnector1">
              <a:avLst/>
            </a:prstGeom>
            <a:noFill/>
            <a:ln w="44450" cap="flat" cmpd="sng" algn="ctr">
              <a:solidFill>
                <a:srgbClr val="FFFF00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8810589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on x86/Linux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5029200" cy="4972050"/>
          </a:xfrm>
        </p:spPr>
        <p:txBody>
          <a:bodyPr/>
          <a:lstStyle/>
          <a:p>
            <a:r>
              <a:rPr lang="en-US" dirty="0"/>
              <a:t>Let’s walk through how a Linux system call actually works</a:t>
            </a:r>
          </a:p>
          <a:p>
            <a:pPr lvl="1"/>
            <a:r>
              <a:rPr lang="en-US" dirty="0"/>
              <a:t>We’ll assume </a:t>
            </a:r>
            <a:r>
              <a:rPr lang="en-US" i="1" dirty="0"/>
              <a:t>32-bit x86</a:t>
            </a:r>
            <a:r>
              <a:rPr lang="en-US" dirty="0"/>
              <a:t> using the modern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SYSENTER</a:t>
            </a:r>
            <a:r>
              <a:rPr lang="en-US" dirty="0"/>
              <a:t> /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SYSEXIT</a:t>
            </a:r>
            <a:r>
              <a:rPr lang="en-US" dirty="0"/>
              <a:t> x86 instructions</a:t>
            </a:r>
          </a:p>
          <a:p>
            <a:pPr lvl="2"/>
            <a:r>
              <a:rPr lang="en-US" dirty="0"/>
              <a:t>x86-64 code is similar, though details always change over time, so take this as an example – not a debugging guide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32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69280" y="3749040"/>
          <a:ext cx="329184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architecture-independent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69280" y="1371600"/>
            <a:ext cx="3291840" cy="1920240"/>
          </a:xfrm>
          <a:prstGeom prst="rect">
            <a:avLst/>
          </a:prstGeom>
          <a:solidFill>
            <a:srgbClr val="C00000">
              <a:alpha val="80000"/>
            </a:srgbClr>
          </a:solidFill>
          <a:ln w="22225">
            <a:solidFill>
              <a:srgbClr val="B7A57A"/>
            </a:solidFill>
          </a:ln>
        </p:spPr>
        <p:txBody>
          <a:bodyPr vert="horz" wrap="square" tIns="91440" rtlCol="0" anchor="t" anchorCtr="0">
            <a:noAutofit/>
          </a:bodyPr>
          <a:lstStyle/>
          <a:p>
            <a:pPr>
              <a:lnSpc>
                <a:spcPct val="80000"/>
              </a:lnSpc>
            </a:pP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194560"/>
            <a:ext cx="2560320" cy="1097280"/>
          </a:xfrm>
          <a:prstGeom prst="rect">
            <a:avLst/>
          </a:prstGeom>
          <a:solidFill>
            <a:srgbClr val="990033"/>
          </a:solidFill>
          <a:ln w="22225">
            <a:solidFill>
              <a:srgbClr val="B7A57A"/>
            </a:solidFill>
            <a:prstDash val="lgDash"/>
          </a:ln>
        </p:spPr>
        <p:txBody>
          <a:bodyPr vert="horz" wrap="square" tIns="91440" rtlCol="0" anchor="b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glibc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2286000"/>
            <a:ext cx="1188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standard</a:t>
            </a:r>
          </a:p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library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55280" y="2409110"/>
            <a:ext cx="1005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POSIX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89520" y="5623560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0066FF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Linux kernel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06640" y="1051560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B7A57A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Your program</a:t>
            </a:r>
          </a:p>
        </p:txBody>
      </p:sp>
      <p:sp>
        <p:nvSpPr>
          <p:cNvPr id="17" name="Freeform 6"/>
          <p:cNvSpPr>
            <a:spLocks/>
          </p:cNvSpPr>
          <p:nvPr/>
        </p:nvSpPr>
        <p:spPr bwMode="auto">
          <a:xfrm>
            <a:off x="5943600" y="2743200"/>
            <a:ext cx="180975" cy="338138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grpSp>
        <p:nvGrpSpPr>
          <p:cNvPr id="27" name="Group 26"/>
          <p:cNvGrpSpPr/>
          <p:nvPr/>
        </p:nvGrpSpPr>
        <p:grpSpPr>
          <a:xfrm>
            <a:off x="5989320" y="3108960"/>
            <a:ext cx="91440" cy="594360"/>
            <a:chOff x="5577840" y="5074920"/>
            <a:chExt cx="91440" cy="365760"/>
          </a:xfrm>
          <a:effectLst>
            <a:glow rad="25400">
              <a:schemeClr val="tx1"/>
            </a:glow>
          </a:effectLst>
        </p:grpSpPr>
        <p:cxnSp>
          <p:nvCxnSpPr>
            <p:cNvPr id="28" name="Straight Arrow Connector 27"/>
            <p:cNvCxnSpPr/>
            <p:nvPr/>
          </p:nvCxnSpPr>
          <p:spPr bwMode="auto">
            <a:xfrm>
              <a:off x="5577840" y="5074920"/>
              <a:ext cx="0" cy="365760"/>
            </a:xfrm>
            <a:prstGeom prst="straightConnector1">
              <a:avLst/>
            </a:prstGeom>
            <a:noFill/>
            <a:ln w="4445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5669280" y="5074920"/>
              <a:ext cx="0" cy="365760"/>
            </a:xfrm>
            <a:prstGeom prst="straightConnector1">
              <a:avLst/>
            </a:prstGeom>
            <a:noFill/>
            <a:ln w="44450" cap="flat" cmpd="sng" algn="ctr">
              <a:solidFill>
                <a:srgbClr val="FFFF00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3111833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on x86/Linux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362075"/>
            <a:ext cx="2834640" cy="49720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Remember our process address space picture?</a:t>
            </a:r>
          </a:p>
          <a:p>
            <a:pPr marL="342900" lvl="1"/>
            <a:r>
              <a:rPr lang="en-US" dirty="0"/>
              <a:t>Let’s add some details: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33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69280" y="3749040"/>
          <a:ext cx="329184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architecture-independent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69280" y="1371600"/>
            <a:ext cx="3291840" cy="1920240"/>
          </a:xfrm>
          <a:prstGeom prst="rect">
            <a:avLst/>
          </a:prstGeom>
          <a:solidFill>
            <a:srgbClr val="C00000">
              <a:alpha val="80000"/>
            </a:srgbClr>
          </a:solidFill>
          <a:ln w="22225">
            <a:solidFill>
              <a:srgbClr val="B7A57A"/>
            </a:solidFill>
          </a:ln>
        </p:spPr>
        <p:txBody>
          <a:bodyPr vert="horz" wrap="square" tIns="91440" rtlCol="0" anchor="t" anchorCtr="0">
            <a:noAutofit/>
          </a:bodyPr>
          <a:lstStyle/>
          <a:p>
            <a:pPr>
              <a:lnSpc>
                <a:spcPct val="80000"/>
              </a:lnSpc>
            </a:pP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194560"/>
            <a:ext cx="2560320" cy="1097280"/>
          </a:xfrm>
          <a:prstGeom prst="rect">
            <a:avLst/>
          </a:prstGeom>
          <a:solidFill>
            <a:srgbClr val="990033"/>
          </a:solidFill>
          <a:ln w="22225">
            <a:solidFill>
              <a:srgbClr val="B7A57A"/>
            </a:solidFill>
            <a:prstDash val="lgDash"/>
          </a:ln>
        </p:spPr>
        <p:txBody>
          <a:bodyPr vert="horz" wrap="square" tIns="91440" rtlCol="0" anchor="b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glibc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2286000"/>
            <a:ext cx="1188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standard</a:t>
            </a:r>
          </a:p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library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55280" y="2409110"/>
            <a:ext cx="1005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POSIX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669280" y="6035040"/>
            <a:ext cx="3291840" cy="457200"/>
          </a:xfrm>
          <a:prstGeom prst="rect">
            <a:avLst/>
          </a:prstGeom>
          <a:solidFill>
            <a:srgbClr val="008080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CPU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89520" y="5623560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0066FF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Linux kernel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06640" y="1051560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B7A57A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Your program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108960" y="1005840"/>
            <a:ext cx="2286000" cy="5763399"/>
            <a:chOff x="3108960" y="1005840"/>
            <a:chExt cx="2286000" cy="5763399"/>
          </a:xfrm>
        </p:grpSpPr>
        <p:sp>
          <p:nvSpPr>
            <p:cNvPr id="16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3108960" y="1280160"/>
              <a:ext cx="228600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108960" y="1005840"/>
              <a:ext cx="228600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0xFFFFFFFF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08960" y="6492240"/>
              <a:ext cx="228600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0x00000000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108960" y="1554480"/>
              <a:ext cx="2286000" cy="548640"/>
            </a:xfrm>
            <a:prstGeom prst="rect">
              <a:avLst/>
            </a:prstGeom>
            <a:solidFill>
              <a:srgbClr val="CC0066">
                <a:alpha val="6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Linux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kernel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108960" y="246888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108960" y="448056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Heap (</a:t>
              </a:r>
              <a:r>
                <a:rPr lang="en-US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malloc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/free)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108960" y="4937760"/>
              <a:ext cx="228600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Read/Write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.data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bss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108960" y="356616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Shared Libraries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108960" y="5486400"/>
              <a:ext cx="228600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Read-Only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.text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rodata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4297680" y="292608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4297680" y="329184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4297680" y="420624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28" name="Rectangle 27"/>
            <p:cNvSpPr/>
            <p:nvPr/>
          </p:nvSpPr>
          <p:spPr bwMode="auto">
            <a:xfrm>
              <a:off x="3108960" y="1280160"/>
              <a:ext cx="2286000" cy="27432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linux-gate.so</a:t>
              </a:r>
            </a:p>
          </p:txBody>
        </p:sp>
      </p:grpSp>
      <p:sp>
        <p:nvSpPr>
          <p:cNvPr id="29" name="Rectangle 28"/>
          <p:cNvSpPr/>
          <p:nvPr/>
        </p:nvSpPr>
        <p:spPr bwMode="auto">
          <a:xfrm>
            <a:off x="4114800" y="1645920"/>
            <a:ext cx="1188720" cy="274320"/>
          </a:xfrm>
          <a:prstGeom prst="rect">
            <a:avLst/>
          </a:prstGeom>
          <a:solidFill>
            <a:srgbClr val="B7A57A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kernel stack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4709160" y="1920240"/>
            <a:ext cx="0" cy="18288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048231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on x86/Linux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362075"/>
            <a:ext cx="2834640" cy="497205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Process is executing your program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34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69280" y="3749040"/>
          <a:ext cx="329184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architecture-independent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69280" y="1371600"/>
            <a:ext cx="3291840" cy="1920240"/>
          </a:xfrm>
          <a:prstGeom prst="rect">
            <a:avLst/>
          </a:prstGeom>
          <a:solidFill>
            <a:srgbClr val="C00000">
              <a:alpha val="80000"/>
            </a:srgbClr>
          </a:solidFill>
          <a:ln w="22225">
            <a:solidFill>
              <a:srgbClr val="B7A57A"/>
            </a:solidFill>
          </a:ln>
        </p:spPr>
        <p:txBody>
          <a:bodyPr vert="horz" wrap="square" tIns="91440" rtlCol="0" anchor="t" anchorCtr="0">
            <a:noAutofit/>
          </a:bodyPr>
          <a:lstStyle/>
          <a:p>
            <a:pPr>
              <a:lnSpc>
                <a:spcPct val="80000"/>
              </a:lnSpc>
            </a:pP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194560"/>
            <a:ext cx="2560320" cy="1097280"/>
          </a:xfrm>
          <a:prstGeom prst="rect">
            <a:avLst/>
          </a:prstGeom>
          <a:solidFill>
            <a:srgbClr val="990033"/>
          </a:solidFill>
          <a:ln w="22225">
            <a:solidFill>
              <a:srgbClr val="B7A57A"/>
            </a:solidFill>
            <a:prstDash val="lgDash"/>
          </a:ln>
        </p:spPr>
        <p:txBody>
          <a:bodyPr vert="horz" wrap="square" tIns="91440" rtlCol="0" anchor="b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glibc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2286000"/>
            <a:ext cx="1188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standard</a:t>
            </a:r>
          </a:p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library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55280" y="2409110"/>
            <a:ext cx="1005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POSIX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669280" y="6035040"/>
            <a:ext cx="3291840" cy="457200"/>
          </a:xfrm>
          <a:prstGeom prst="rect">
            <a:avLst/>
          </a:prstGeom>
          <a:solidFill>
            <a:srgbClr val="008080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CPU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89520" y="5623560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0066FF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Linux kernel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06640" y="1051560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B7A57A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Your program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108960" y="1005840"/>
            <a:ext cx="2286000" cy="5763399"/>
            <a:chOff x="3108960" y="1005840"/>
            <a:chExt cx="2286000" cy="5763399"/>
          </a:xfrm>
        </p:grpSpPr>
        <p:sp>
          <p:nvSpPr>
            <p:cNvPr id="16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3108960" y="1280160"/>
              <a:ext cx="228600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108960" y="1005840"/>
              <a:ext cx="228600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0xFFFFFFFF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08960" y="6492240"/>
              <a:ext cx="228600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0x00000000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108960" y="1554480"/>
              <a:ext cx="2286000" cy="548640"/>
            </a:xfrm>
            <a:prstGeom prst="rect">
              <a:avLst/>
            </a:prstGeom>
            <a:solidFill>
              <a:srgbClr val="CC0066">
                <a:alpha val="6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Linux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kernel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108960" y="246888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108960" y="448056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Heap (</a:t>
              </a:r>
              <a:r>
                <a:rPr lang="en-US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malloc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/free)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108960" y="4937760"/>
              <a:ext cx="228600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Read/Write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.data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bss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108960" y="356616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Shared Libraries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108960" y="5486400"/>
              <a:ext cx="228600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Read-Only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.text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rodata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4297680" y="292608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4297680" y="329184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4297680" y="420624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28" name="Rectangle 27"/>
            <p:cNvSpPr/>
            <p:nvPr/>
          </p:nvSpPr>
          <p:spPr bwMode="auto">
            <a:xfrm>
              <a:off x="3108960" y="1280160"/>
              <a:ext cx="2286000" cy="27432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linux-gate.so</a:t>
              </a:r>
            </a:p>
          </p:txBody>
        </p:sp>
      </p:grpSp>
      <p:sp>
        <p:nvSpPr>
          <p:cNvPr id="29" name="Rectangle 28"/>
          <p:cNvSpPr/>
          <p:nvPr/>
        </p:nvSpPr>
        <p:spPr bwMode="auto">
          <a:xfrm>
            <a:off x="4114800" y="1645920"/>
            <a:ext cx="1188720" cy="274320"/>
          </a:xfrm>
          <a:prstGeom prst="rect">
            <a:avLst/>
          </a:prstGeom>
          <a:solidFill>
            <a:srgbClr val="B7A57A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kernel stack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4709160" y="1920240"/>
            <a:ext cx="0" cy="18288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31" name="Group 30"/>
          <p:cNvGrpSpPr/>
          <p:nvPr/>
        </p:nvGrpSpPr>
        <p:grpSpPr>
          <a:xfrm>
            <a:off x="2286000" y="2743200"/>
            <a:ext cx="822960" cy="365760"/>
            <a:chOff x="2286000" y="2743200"/>
            <a:chExt cx="822960" cy="365760"/>
          </a:xfrm>
        </p:grpSpPr>
        <p:cxnSp>
          <p:nvCxnSpPr>
            <p:cNvPr id="32" name="Straight Arrow Connector 31"/>
            <p:cNvCxnSpPr/>
            <p:nvPr/>
          </p:nvCxnSpPr>
          <p:spPr bwMode="auto">
            <a:xfrm>
              <a:off x="2743200" y="2926080"/>
              <a:ext cx="365760" cy="0"/>
            </a:xfrm>
            <a:prstGeom prst="straightConnector1">
              <a:avLst/>
            </a:prstGeom>
            <a:noFill/>
            <a:ln w="508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33" name="TextBox 32"/>
            <p:cNvSpPr txBox="1"/>
            <p:nvPr/>
          </p:nvSpPr>
          <p:spPr>
            <a:xfrm>
              <a:off x="2286000" y="2743200"/>
              <a:ext cx="54864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SP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286000" y="5577840"/>
            <a:ext cx="822960" cy="365760"/>
            <a:chOff x="2286000" y="5577840"/>
            <a:chExt cx="822960" cy="36576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2743200" y="5760720"/>
              <a:ext cx="365760" cy="0"/>
            </a:xfrm>
            <a:prstGeom prst="straightConnector1">
              <a:avLst/>
            </a:prstGeom>
            <a:noFill/>
            <a:ln w="508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36" name="TextBox 35"/>
            <p:cNvSpPr txBox="1"/>
            <p:nvPr/>
          </p:nvSpPr>
          <p:spPr>
            <a:xfrm>
              <a:off x="2286000" y="5577840"/>
              <a:ext cx="54864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IP</a:t>
              </a: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5669280" y="6035040"/>
            <a:ext cx="914400" cy="4572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000" b="1" dirty="0" err="1">
                <a:solidFill>
                  <a:srgbClr val="FFFF00"/>
                </a:solidFill>
                <a:effectLst>
                  <a:glow rad="38100">
                    <a:schemeClr val="tx1"/>
                  </a:glow>
                </a:effectLst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unpriv</a:t>
            </a:r>
            <a:endParaRPr lang="en-US" sz="2000" b="1" dirty="0">
              <a:solidFill>
                <a:srgbClr val="FFFF00"/>
              </a:solidFill>
              <a:effectLst>
                <a:glow rad="38100">
                  <a:schemeClr val="tx1"/>
                </a:glow>
              </a:effectLst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38" name="Freeform 6"/>
          <p:cNvSpPr>
            <a:spLocks/>
          </p:cNvSpPr>
          <p:nvPr/>
        </p:nvSpPr>
        <p:spPr bwMode="auto">
          <a:xfrm>
            <a:off x="7680960" y="1645920"/>
            <a:ext cx="180975" cy="338138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8223775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on x86/Linux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362075"/>
            <a:ext cx="2834640" cy="497205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Process calls into a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glibc</a:t>
            </a:r>
            <a:r>
              <a:rPr lang="en-US" sz="2000" dirty="0"/>
              <a:t> function</a:t>
            </a:r>
          </a:p>
          <a:p>
            <a:pPr marL="342900" lvl="1"/>
            <a:r>
              <a:rPr lang="en-US" sz="1800" i="1" dirty="0"/>
              <a:t>e.g.</a:t>
            </a:r>
            <a:r>
              <a:rPr lang="en-US" sz="1800" dirty="0"/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342900" lvl="1"/>
            <a:r>
              <a:rPr lang="en-US" sz="1800" dirty="0"/>
              <a:t>We’ll ignore the </a:t>
            </a:r>
            <a:br>
              <a:rPr lang="en-US" sz="1800" dirty="0"/>
            </a:br>
            <a:r>
              <a:rPr lang="en-US" sz="1800" dirty="0"/>
              <a:t>messy details of</a:t>
            </a:r>
            <a:br>
              <a:rPr lang="en-US" sz="1800" dirty="0"/>
            </a:br>
            <a:r>
              <a:rPr lang="en-US" sz="1800" dirty="0"/>
              <a:t>loading/linking</a:t>
            </a:r>
            <a:br>
              <a:rPr lang="en-US" sz="1800" dirty="0"/>
            </a:br>
            <a:r>
              <a:rPr lang="en-US" sz="1800" dirty="0"/>
              <a:t>shared libraries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35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69280" y="3749040"/>
          <a:ext cx="329184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architecture-independent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69280" y="1371600"/>
            <a:ext cx="3291840" cy="1920240"/>
          </a:xfrm>
          <a:prstGeom prst="rect">
            <a:avLst/>
          </a:prstGeom>
          <a:solidFill>
            <a:srgbClr val="C00000">
              <a:alpha val="80000"/>
            </a:srgbClr>
          </a:solidFill>
          <a:ln w="22225">
            <a:solidFill>
              <a:srgbClr val="B7A57A"/>
            </a:solidFill>
          </a:ln>
        </p:spPr>
        <p:txBody>
          <a:bodyPr vert="horz" wrap="square" tIns="91440" rtlCol="0" anchor="t" anchorCtr="0">
            <a:noAutofit/>
          </a:bodyPr>
          <a:lstStyle/>
          <a:p>
            <a:pPr>
              <a:lnSpc>
                <a:spcPct val="80000"/>
              </a:lnSpc>
            </a:pP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194560"/>
            <a:ext cx="2560320" cy="1097280"/>
          </a:xfrm>
          <a:prstGeom prst="rect">
            <a:avLst/>
          </a:prstGeom>
          <a:solidFill>
            <a:srgbClr val="990033"/>
          </a:solidFill>
          <a:ln w="22225">
            <a:solidFill>
              <a:srgbClr val="B7A57A"/>
            </a:solidFill>
            <a:prstDash val="lgDash"/>
          </a:ln>
        </p:spPr>
        <p:txBody>
          <a:bodyPr vert="horz" wrap="square" tIns="91440" rtlCol="0" anchor="b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glibc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2286000"/>
            <a:ext cx="1188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standard</a:t>
            </a:r>
          </a:p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library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55280" y="2409110"/>
            <a:ext cx="1005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POSIX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669280" y="6035040"/>
            <a:ext cx="3291840" cy="457200"/>
          </a:xfrm>
          <a:prstGeom prst="rect">
            <a:avLst/>
          </a:prstGeom>
          <a:solidFill>
            <a:srgbClr val="008080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CPU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89520" y="5623560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0066FF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Linux kernel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06640" y="1051560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B7A57A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Your program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108960" y="1005840"/>
            <a:ext cx="2286000" cy="5763399"/>
            <a:chOff x="3108960" y="1005840"/>
            <a:chExt cx="2286000" cy="5763399"/>
          </a:xfrm>
        </p:grpSpPr>
        <p:sp>
          <p:nvSpPr>
            <p:cNvPr id="16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3108960" y="1280160"/>
              <a:ext cx="228600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108960" y="1005840"/>
              <a:ext cx="228600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0xFFFFFFFF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08960" y="6492240"/>
              <a:ext cx="228600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0x00000000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108960" y="1554480"/>
              <a:ext cx="2286000" cy="548640"/>
            </a:xfrm>
            <a:prstGeom prst="rect">
              <a:avLst/>
            </a:prstGeom>
            <a:solidFill>
              <a:srgbClr val="CC0066">
                <a:alpha val="6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Linux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kernel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108960" y="246888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108960" y="448056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Heap (</a:t>
              </a:r>
              <a:r>
                <a:rPr lang="en-US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malloc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/free)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108960" y="4937760"/>
              <a:ext cx="228600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Read/Write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.data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bss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108960" y="356616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Shared Libraries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108960" y="5486400"/>
              <a:ext cx="228600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Read-Only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.text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rodata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4297680" y="292608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4297680" y="329184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4297680" y="420624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28" name="Rectangle 27"/>
            <p:cNvSpPr/>
            <p:nvPr/>
          </p:nvSpPr>
          <p:spPr bwMode="auto">
            <a:xfrm>
              <a:off x="3108960" y="1280160"/>
              <a:ext cx="2286000" cy="27432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linux-gate.so</a:t>
              </a:r>
            </a:p>
          </p:txBody>
        </p:sp>
      </p:grpSp>
      <p:sp>
        <p:nvSpPr>
          <p:cNvPr id="29" name="Rectangle 28"/>
          <p:cNvSpPr/>
          <p:nvPr/>
        </p:nvSpPr>
        <p:spPr bwMode="auto">
          <a:xfrm>
            <a:off x="4114800" y="1645920"/>
            <a:ext cx="1188720" cy="274320"/>
          </a:xfrm>
          <a:prstGeom prst="rect">
            <a:avLst/>
          </a:prstGeom>
          <a:solidFill>
            <a:srgbClr val="B7A57A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kernel stack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4709160" y="1920240"/>
            <a:ext cx="0" cy="18288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Freeform 6"/>
          <p:cNvSpPr>
            <a:spLocks/>
          </p:cNvSpPr>
          <p:nvPr/>
        </p:nvSpPr>
        <p:spPr bwMode="auto">
          <a:xfrm>
            <a:off x="7680960" y="2468880"/>
            <a:ext cx="180975" cy="338138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6" name="TextBox 5"/>
          <p:cNvSpPr txBox="1"/>
          <p:nvPr/>
        </p:nvSpPr>
        <p:spPr>
          <a:xfrm>
            <a:off x="5669280" y="6035040"/>
            <a:ext cx="914400" cy="4572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000" b="1" dirty="0" err="1">
                <a:solidFill>
                  <a:srgbClr val="FFFF00"/>
                </a:solidFill>
                <a:effectLst>
                  <a:glow rad="38100">
                    <a:schemeClr val="tx1"/>
                  </a:glow>
                </a:effectLst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unpriv</a:t>
            </a:r>
            <a:endParaRPr lang="en-US" sz="2000" b="1" dirty="0">
              <a:solidFill>
                <a:srgbClr val="FFFF00"/>
              </a:solidFill>
              <a:effectLst>
                <a:glow rad="38100">
                  <a:schemeClr val="tx1"/>
                </a:glow>
              </a:effectLst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2286000" y="2743200"/>
            <a:ext cx="822960" cy="365760"/>
            <a:chOff x="2286000" y="2743200"/>
            <a:chExt cx="822960" cy="365760"/>
          </a:xfrm>
        </p:grpSpPr>
        <p:cxnSp>
          <p:nvCxnSpPr>
            <p:cNvPr id="32" name="Straight Arrow Connector 31"/>
            <p:cNvCxnSpPr/>
            <p:nvPr/>
          </p:nvCxnSpPr>
          <p:spPr bwMode="auto">
            <a:xfrm>
              <a:off x="2743200" y="2926080"/>
              <a:ext cx="365760" cy="0"/>
            </a:xfrm>
            <a:prstGeom prst="straightConnector1">
              <a:avLst/>
            </a:prstGeom>
            <a:noFill/>
            <a:ln w="508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15" name="TextBox 14"/>
            <p:cNvSpPr txBox="1"/>
            <p:nvPr/>
          </p:nvSpPr>
          <p:spPr>
            <a:xfrm>
              <a:off x="2286000" y="2743200"/>
              <a:ext cx="54864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SP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286000" y="3657600"/>
            <a:ext cx="822960" cy="365760"/>
            <a:chOff x="2286000" y="5577840"/>
            <a:chExt cx="822960" cy="365760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>
              <a:off x="2743200" y="5760720"/>
              <a:ext cx="365760" cy="0"/>
            </a:xfrm>
            <a:prstGeom prst="straightConnector1">
              <a:avLst/>
            </a:prstGeom>
            <a:noFill/>
            <a:ln w="508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34" name="TextBox 33"/>
            <p:cNvSpPr txBox="1"/>
            <p:nvPr/>
          </p:nvSpPr>
          <p:spPr>
            <a:xfrm>
              <a:off x="2286000" y="5577840"/>
              <a:ext cx="54864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11377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on x86/Linux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362075"/>
            <a:ext cx="2926080" cy="497205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glibc</a:t>
            </a:r>
            <a:r>
              <a:rPr lang="en-US" sz="2000" dirty="0"/>
              <a:t> begins the process of invoking a Linux system call</a:t>
            </a:r>
          </a:p>
          <a:p>
            <a:pPr marL="342900" lvl="1"/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glibc</a:t>
            </a:r>
            <a:r>
              <a:rPr lang="en-US" sz="1800" dirty="0" err="1"/>
              <a:t>’s</a:t>
            </a:r>
            <a:r>
              <a:rPr lang="en-US" sz="1800" dirty="0"/>
              <a:t> </a:t>
            </a:r>
            <a:br>
              <a:rPr lang="en-US" sz="1800" dirty="0"/>
            </a:b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800" dirty="0"/>
              <a:t> likely</a:t>
            </a:r>
            <a:br>
              <a:rPr lang="en-US" sz="1800" dirty="0"/>
            </a:br>
            <a:r>
              <a:rPr lang="en-US" sz="1800" dirty="0"/>
              <a:t>invokes Linux’s</a:t>
            </a:r>
            <a:br>
              <a:rPr lang="en-US" sz="1800" dirty="0"/>
            </a:b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open()</a:t>
            </a:r>
            <a:r>
              <a:rPr lang="en-US" sz="1800" dirty="0"/>
              <a:t> system </a:t>
            </a:r>
            <a:br>
              <a:rPr lang="en-US" sz="1800" dirty="0"/>
            </a:br>
            <a:r>
              <a:rPr lang="en-US" sz="1800" dirty="0"/>
              <a:t>call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lvl="1"/>
            <a:r>
              <a:rPr lang="en-US" sz="1800" dirty="0"/>
              <a:t>Puts the system call # and arguments into registers</a:t>
            </a:r>
          </a:p>
          <a:p>
            <a:pPr marL="342900" lvl="1"/>
            <a:r>
              <a:rPr lang="en-US" sz="1800" dirty="0"/>
              <a:t>Uses the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sz="1800" dirty="0"/>
              <a:t> x86 instruction to call into the routine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kernel_vsyscall</a:t>
            </a:r>
            <a:r>
              <a:rPr lang="en-US" sz="1800" dirty="0"/>
              <a:t> located in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linux-gate.so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36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69280" y="3749040"/>
          <a:ext cx="329184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architecture-independent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69280" y="1371600"/>
            <a:ext cx="3291840" cy="1920240"/>
          </a:xfrm>
          <a:prstGeom prst="rect">
            <a:avLst/>
          </a:prstGeom>
          <a:solidFill>
            <a:srgbClr val="C00000">
              <a:alpha val="80000"/>
            </a:srgbClr>
          </a:solidFill>
          <a:ln w="22225">
            <a:solidFill>
              <a:srgbClr val="B7A57A"/>
            </a:solidFill>
          </a:ln>
        </p:spPr>
        <p:txBody>
          <a:bodyPr vert="horz" wrap="square" tIns="91440" rtlCol="0" anchor="t" anchorCtr="0">
            <a:noAutofit/>
          </a:bodyPr>
          <a:lstStyle/>
          <a:p>
            <a:pPr>
              <a:lnSpc>
                <a:spcPct val="80000"/>
              </a:lnSpc>
            </a:pP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194560"/>
            <a:ext cx="2560320" cy="1097280"/>
          </a:xfrm>
          <a:prstGeom prst="rect">
            <a:avLst/>
          </a:prstGeom>
          <a:solidFill>
            <a:srgbClr val="990033"/>
          </a:solidFill>
          <a:ln w="22225">
            <a:solidFill>
              <a:srgbClr val="B7A57A"/>
            </a:solidFill>
            <a:prstDash val="lgDash"/>
          </a:ln>
        </p:spPr>
        <p:txBody>
          <a:bodyPr vert="horz" wrap="square" tIns="91440" rtlCol="0" anchor="b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glibc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2286000"/>
            <a:ext cx="1188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standard</a:t>
            </a:r>
          </a:p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library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55280" y="2409110"/>
            <a:ext cx="1005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POSIX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669280" y="6035040"/>
            <a:ext cx="3291840" cy="457200"/>
          </a:xfrm>
          <a:prstGeom prst="rect">
            <a:avLst/>
          </a:prstGeom>
          <a:solidFill>
            <a:srgbClr val="008080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CPU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89520" y="5623560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0066FF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Linux kernel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06640" y="1051560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B7A57A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Your program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108960" y="1005840"/>
            <a:ext cx="2286000" cy="5763399"/>
            <a:chOff x="3108960" y="1005840"/>
            <a:chExt cx="2286000" cy="5763399"/>
          </a:xfrm>
        </p:grpSpPr>
        <p:sp>
          <p:nvSpPr>
            <p:cNvPr id="16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3108960" y="1280160"/>
              <a:ext cx="228600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108960" y="1005840"/>
              <a:ext cx="228600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0xFFFFFFFF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08960" y="6492240"/>
              <a:ext cx="228600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0x00000000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108960" y="1554480"/>
              <a:ext cx="2286000" cy="548640"/>
            </a:xfrm>
            <a:prstGeom prst="rect">
              <a:avLst/>
            </a:prstGeom>
            <a:solidFill>
              <a:srgbClr val="CC0066">
                <a:alpha val="6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Linux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kernel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108960" y="246888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108960" y="448056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Heap (</a:t>
              </a:r>
              <a:r>
                <a:rPr lang="en-US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malloc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/free)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108960" y="4937760"/>
              <a:ext cx="228600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Read/Write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.data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bss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108960" y="356616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Shared Libraries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108960" y="5486400"/>
              <a:ext cx="228600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Read-Only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.text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rodata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4297680" y="292608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4297680" y="329184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4297680" y="420624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28" name="Rectangle 27"/>
            <p:cNvSpPr/>
            <p:nvPr/>
          </p:nvSpPr>
          <p:spPr bwMode="auto">
            <a:xfrm>
              <a:off x="3108960" y="1280160"/>
              <a:ext cx="2286000" cy="27432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linux-gate.so</a:t>
              </a:r>
            </a:p>
          </p:txBody>
        </p:sp>
      </p:grpSp>
      <p:sp>
        <p:nvSpPr>
          <p:cNvPr id="29" name="Rectangle 28"/>
          <p:cNvSpPr/>
          <p:nvPr/>
        </p:nvSpPr>
        <p:spPr bwMode="auto">
          <a:xfrm>
            <a:off x="4114800" y="1645920"/>
            <a:ext cx="1188720" cy="274320"/>
          </a:xfrm>
          <a:prstGeom prst="rect">
            <a:avLst/>
          </a:prstGeom>
          <a:solidFill>
            <a:srgbClr val="B7A57A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kernel stack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4709160" y="1920240"/>
            <a:ext cx="0" cy="18288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Freeform 6"/>
          <p:cNvSpPr>
            <a:spLocks/>
          </p:cNvSpPr>
          <p:nvPr/>
        </p:nvSpPr>
        <p:spPr bwMode="auto">
          <a:xfrm>
            <a:off x="7680960" y="2468880"/>
            <a:ext cx="180975" cy="338138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6" name="TextBox 5"/>
          <p:cNvSpPr txBox="1"/>
          <p:nvPr/>
        </p:nvSpPr>
        <p:spPr>
          <a:xfrm>
            <a:off x="5669280" y="6035040"/>
            <a:ext cx="914400" cy="4572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000" b="1" dirty="0" err="1">
                <a:solidFill>
                  <a:srgbClr val="FFFF00"/>
                </a:solidFill>
                <a:effectLst>
                  <a:glow rad="38100">
                    <a:schemeClr val="tx1"/>
                  </a:glow>
                </a:effectLst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unpriv</a:t>
            </a:r>
            <a:endParaRPr lang="en-US" sz="2000" b="1" dirty="0">
              <a:solidFill>
                <a:srgbClr val="FFFF00"/>
              </a:solidFill>
              <a:effectLst>
                <a:glow rad="38100">
                  <a:schemeClr val="tx1"/>
                </a:glow>
              </a:effectLst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2286000" y="2743200"/>
            <a:ext cx="822960" cy="365760"/>
            <a:chOff x="2286000" y="2743200"/>
            <a:chExt cx="822960" cy="365760"/>
          </a:xfrm>
        </p:grpSpPr>
        <p:cxnSp>
          <p:nvCxnSpPr>
            <p:cNvPr id="32" name="Straight Arrow Connector 31"/>
            <p:cNvCxnSpPr/>
            <p:nvPr/>
          </p:nvCxnSpPr>
          <p:spPr bwMode="auto">
            <a:xfrm>
              <a:off x="2743200" y="2926080"/>
              <a:ext cx="365760" cy="0"/>
            </a:xfrm>
            <a:prstGeom prst="straightConnector1">
              <a:avLst/>
            </a:prstGeom>
            <a:noFill/>
            <a:ln w="508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15" name="TextBox 14"/>
            <p:cNvSpPr txBox="1"/>
            <p:nvPr/>
          </p:nvSpPr>
          <p:spPr>
            <a:xfrm>
              <a:off x="2286000" y="2743200"/>
              <a:ext cx="54864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SP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286000" y="1188720"/>
            <a:ext cx="822960" cy="365760"/>
            <a:chOff x="2286000" y="5577840"/>
            <a:chExt cx="822960" cy="365760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>
              <a:off x="2743200" y="5760720"/>
              <a:ext cx="365760" cy="0"/>
            </a:xfrm>
            <a:prstGeom prst="straightConnector1">
              <a:avLst/>
            </a:prstGeom>
            <a:noFill/>
            <a:ln w="508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34" name="TextBox 33"/>
            <p:cNvSpPr txBox="1"/>
            <p:nvPr/>
          </p:nvSpPr>
          <p:spPr>
            <a:xfrm>
              <a:off x="2286000" y="5577840"/>
              <a:ext cx="54864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91953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on x86/Linux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362075"/>
            <a:ext cx="2926080" cy="4972050"/>
          </a:xfrm>
        </p:spPr>
        <p:txBody>
          <a:bodyPr/>
          <a:lstStyle/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linux-gate.so</a:t>
            </a:r>
            <a:r>
              <a:rPr lang="en-US" sz="2000" dirty="0"/>
              <a:t> is a </a:t>
            </a:r>
            <a:r>
              <a:rPr lang="en-US" sz="2000" b="1" dirty="0" err="1"/>
              <a:t>vdso</a:t>
            </a:r>
            <a:endParaRPr lang="en-US" sz="2000" b="1" dirty="0"/>
          </a:p>
          <a:p>
            <a:pPr marL="342900" lvl="1"/>
            <a:r>
              <a:rPr lang="en-US" sz="1800" dirty="0"/>
              <a:t>A </a:t>
            </a:r>
            <a:r>
              <a:rPr lang="en-US" sz="1800" u="sng" dirty="0"/>
              <a:t>v</a:t>
            </a:r>
            <a:r>
              <a:rPr lang="en-US" sz="1800" dirty="0"/>
              <a:t>irtual </a:t>
            </a:r>
            <a:br>
              <a:rPr lang="en-US" sz="1800" dirty="0"/>
            </a:br>
            <a:r>
              <a:rPr lang="en-US" sz="1800" u="sng" dirty="0"/>
              <a:t>d</a:t>
            </a:r>
            <a:r>
              <a:rPr lang="en-US" sz="1800" dirty="0"/>
              <a:t>ynamically-linked </a:t>
            </a:r>
            <a:r>
              <a:rPr lang="en-US" sz="1800" u="sng" dirty="0"/>
              <a:t>s</a:t>
            </a:r>
            <a:r>
              <a:rPr lang="en-US" sz="1800" dirty="0"/>
              <a:t>hared </a:t>
            </a:r>
            <a:br>
              <a:rPr lang="en-US" sz="1800" dirty="0"/>
            </a:br>
            <a:r>
              <a:rPr lang="en-US" sz="1800" u="sng" dirty="0"/>
              <a:t>o</a:t>
            </a:r>
            <a:r>
              <a:rPr lang="en-US" sz="1800" dirty="0"/>
              <a:t>bject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lvl="1"/>
            <a:r>
              <a:rPr lang="en-US" sz="1800" dirty="0"/>
              <a:t>Is a kernel-provided shared library that is plunked into a process’ address space</a:t>
            </a:r>
          </a:p>
          <a:p>
            <a:pPr marL="342900" lvl="1"/>
            <a:r>
              <a:rPr lang="en-US" sz="1800" dirty="0"/>
              <a:t>Provides the intricate machine code needed to trigger a system call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37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69280" y="3749040"/>
          <a:ext cx="329184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architecture-independent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69280" y="1371600"/>
            <a:ext cx="3291840" cy="1920240"/>
          </a:xfrm>
          <a:prstGeom prst="rect">
            <a:avLst/>
          </a:prstGeom>
          <a:solidFill>
            <a:srgbClr val="C00000">
              <a:alpha val="80000"/>
            </a:srgbClr>
          </a:solidFill>
          <a:ln w="22225">
            <a:solidFill>
              <a:srgbClr val="B7A57A"/>
            </a:solidFill>
          </a:ln>
        </p:spPr>
        <p:txBody>
          <a:bodyPr vert="horz" wrap="square" tIns="91440" rtlCol="0" anchor="t" anchorCtr="0">
            <a:noAutofit/>
          </a:bodyPr>
          <a:lstStyle/>
          <a:p>
            <a:pPr>
              <a:lnSpc>
                <a:spcPct val="80000"/>
              </a:lnSpc>
            </a:pP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194560"/>
            <a:ext cx="2560320" cy="1097280"/>
          </a:xfrm>
          <a:prstGeom prst="rect">
            <a:avLst/>
          </a:prstGeom>
          <a:solidFill>
            <a:srgbClr val="990033"/>
          </a:solidFill>
          <a:ln w="22225">
            <a:solidFill>
              <a:srgbClr val="B7A57A"/>
            </a:solidFill>
            <a:prstDash val="lgDash"/>
          </a:ln>
        </p:spPr>
        <p:txBody>
          <a:bodyPr vert="horz" wrap="square" tIns="91440" rtlCol="0" anchor="b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glibc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2286000"/>
            <a:ext cx="1188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standard</a:t>
            </a:r>
          </a:p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library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55280" y="2409110"/>
            <a:ext cx="1005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POSIX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669280" y="6035040"/>
            <a:ext cx="3291840" cy="457200"/>
          </a:xfrm>
          <a:prstGeom prst="rect">
            <a:avLst/>
          </a:prstGeom>
          <a:solidFill>
            <a:srgbClr val="008080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CPU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89520" y="5623560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0066FF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Linux kernel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06640" y="1051560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B7A57A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Your program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108960" y="1005840"/>
            <a:ext cx="2286000" cy="5763399"/>
            <a:chOff x="3108960" y="1005840"/>
            <a:chExt cx="2286000" cy="5763399"/>
          </a:xfrm>
        </p:grpSpPr>
        <p:sp>
          <p:nvSpPr>
            <p:cNvPr id="16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3108960" y="1280160"/>
              <a:ext cx="228600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108960" y="1005840"/>
              <a:ext cx="228600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0xFFFFFFFF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08960" y="6492240"/>
              <a:ext cx="228600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0x00000000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108960" y="1554480"/>
              <a:ext cx="2286000" cy="548640"/>
            </a:xfrm>
            <a:prstGeom prst="rect">
              <a:avLst/>
            </a:prstGeom>
            <a:solidFill>
              <a:srgbClr val="CC0066">
                <a:alpha val="6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Linux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kernel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108960" y="246888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108960" y="448056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Heap (</a:t>
              </a:r>
              <a:r>
                <a:rPr lang="en-US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malloc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/free)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108960" y="4937760"/>
              <a:ext cx="228600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Read/Write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.data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bss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108960" y="356616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Shared Libraries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108960" y="5486400"/>
              <a:ext cx="228600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Read-Only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.text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rodata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4297680" y="292608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4297680" y="329184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4297680" y="420624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28" name="Rectangle 27"/>
            <p:cNvSpPr/>
            <p:nvPr/>
          </p:nvSpPr>
          <p:spPr bwMode="auto">
            <a:xfrm>
              <a:off x="3108960" y="1280160"/>
              <a:ext cx="2286000" cy="27432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linux-gate.so</a:t>
              </a:r>
            </a:p>
          </p:txBody>
        </p:sp>
      </p:grpSp>
      <p:sp>
        <p:nvSpPr>
          <p:cNvPr id="29" name="Rectangle 28"/>
          <p:cNvSpPr/>
          <p:nvPr/>
        </p:nvSpPr>
        <p:spPr bwMode="auto">
          <a:xfrm>
            <a:off x="4114800" y="1645920"/>
            <a:ext cx="1188720" cy="274320"/>
          </a:xfrm>
          <a:prstGeom prst="rect">
            <a:avLst/>
          </a:prstGeom>
          <a:solidFill>
            <a:srgbClr val="B7A57A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kernel stack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4709160" y="1920240"/>
            <a:ext cx="0" cy="18288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Freeform 6"/>
          <p:cNvSpPr>
            <a:spLocks/>
          </p:cNvSpPr>
          <p:nvPr/>
        </p:nvSpPr>
        <p:spPr bwMode="auto">
          <a:xfrm>
            <a:off x="7680960" y="2468880"/>
            <a:ext cx="180975" cy="338138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6" name="TextBox 5"/>
          <p:cNvSpPr txBox="1"/>
          <p:nvPr/>
        </p:nvSpPr>
        <p:spPr>
          <a:xfrm>
            <a:off x="5669280" y="6035040"/>
            <a:ext cx="914400" cy="4572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000" b="1" dirty="0" err="1">
                <a:solidFill>
                  <a:srgbClr val="FFFF00"/>
                </a:solidFill>
                <a:effectLst>
                  <a:glow rad="38100">
                    <a:schemeClr val="tx1"/>
                  </a:glow>
                </a:effectLst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unpriv</a:t>
            </a:r>
            <a:endParaRPr lang="en-US" sz="2000" b="1" dirty="0">
              <a:solidFill>
                <a:srgbClr val="FFFF00"/>
              </a:solidFill>
              <a:effectLst>
                <a:glow rad="38100">
                  <a:schemeClr val="tx1"/>
                </a:glow>
              </a:effectLst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2286000" y="2743200"/>
            <a:ext cx="822960" cy="365760"/>
            <a:chOff x="2286000" y="2743200"/>
            <a:chExt cx="822960" cy="365760"/>
          </a:xfrm>
        </p:grpSpPr>
        <p:cxnSp>
          <p:nvCxnSpPr>
            <p:cNvPr id="32" name="Straight Arrow Connector 31"/>
            <p:cNvCxnSpPr/>
            <p:nvPr/>
          </p:nvCxnSpPr>
          <p:spPr bwMode="auto">
            <a:xfrm>
              <a:off x="2743200" y="2926080"/>
              <a:ext cx="365760" cy="0"/>
            </a:xfrm>
            <a:prstGeom prst="straightConnector1">
              <a:avLst/>
            </a:prstGeom>
            <a:noFill/>
            <a:ln w="508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15" name="TextBox 14"/>
            <p:cNvSpPr txBox="1"/>
            <p:nvPr/>
          </p:nvSpPr>
          <p:spPr>
            <a:xfrm>
              <a:off x="2286000" y="2743200"/>
              <a:ext cx="54864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SP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286000" y="1188720"/>
            <a:ext cx="822960" cy="365760"/>
            <a:chOff x="2286000" y="5577840"/>
            <a:chExt cx="822960" cy="365760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>
              <a:off x="2743200" y="5760720"/>
              <a:ext cx="365760" cy="0"/>
            </a:xfrm>
            <a:prstGeom prst="straightConnector1">
              <a:avLst/>
            </a:prstGeom>
            <a:noFill/>
            <a:ln w="508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34" name="TextBox 33"/>
            <p:cNvSpPr txBox="1"/>
            <p:nvPr/>
          </p:nvSpPr>
          <p:spPr>
            <a:xfrm>
              <a:off x="2286000" y="5577840"/>
              <a:ext cx="54864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34599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on x86/Linux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362075"/>
            <a:ext cx="2926080" cy="497205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linux-gate.so</a:t>
            </a:r>
            <a:r>
              <a:rPr lang="en-US" sz="2000" dirty="0"/>
              <a:t> eventually invokes </a:t>
            </a:r>
            <a:br>
              <a:rPr lang="en-US" sz="2000" dirty="0"/>
            </a:br>
            <a:r>
              <a:rPr lang="en-US" sz="2000" dirty="0"/>
              <a:t>the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SYSENTER</a:t>
            </a:r>
            <a:r>
              <a:rPr lang="en-US" sz="2000" dirty="0"/>
              <a:t> x86 instruction</a:t>
            </a:r>
            <a:endParaRPr lang="en-US" sz="2000" b="1" dirty="0"/>
          </a:p>
          <a:p>
            <a:pPr marL="342900" lvl="1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SYSENTER</a:t>
            </a:r>
            <a:r>
              <a:rPr lang="en-US" sz="1800" dirty="0"/>
              <a:t> is x86’s “fast system call” instruction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08076" lvl="2"/>
            <a:r>
              <a:rPr lang="en-US" sz="1600" dirty="0"/>
              <a:t>Causes the CPU to raise its privilege level</a:t>
            </a:r>
          </a:p>
          <a:p>
            <a:pPr marL="608076" lvl="2"/>
            <a:r>
              <a:rPr lang="en-US" sz="1600" dirty="0"/>
              <a:t>Traps into the Linux kernel by changing the SP, IP to a previously-determined location</a:t>
            </a:r>
          </a:p>
          <a:p>
            <a:pPr marL="608076" lvl="2"/>
            <a:r>
              <a:rPr lang="en-US" sz="1600" dirty="0"/>
              <a:t>Changes some segmentation-related registers (see CSE451)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38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69280" y="3749040"/>
          <a:ext cx="329184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architecture-independent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69280" y="1371600"/>
            <a:ext cx="3291840" cy="1920240"/>
          </a:xfrm>
          <a:prstGeom prst="rect">
            <a:avLst/>
          </a:prstGeom>
          <a:solidFill>
            <a:srgbClr val="C00000">
              <a:alpha val="80000"/>
            </a:srgbClr>
          </a:solidFill>
          <a:ln w="22225">
            <a:solidFill>
              <a:srgbClr val="B7A57A"/>
            </a:solidFill>
          </a:ln>
        </p:spPr>
        <p:txBody>
          <a:bodyPr vert="horz" wrap="square" tIns="91440" rtlCol="0" anchor="t" anchorCtr="0">
            <a:noAutofit/>
          </a:bodyPr>
          <a:lstStyle/>
          <a:p>
            <a:pPr>
              <a:lnSpc>
                <a:spcPct val="80000"/>
              </a:lnSpc>
            </a:pP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194560"/>
            <a:ext cx="2560320" cy="1097280"/>
          </a:xfrm>
          <a:prstGeom prst="rect">
            <a:avLst/>
          </a:prstGeom>
          <a:solidFill>
            <a:srgbClr val="990033"/>
          </a:solidFill>
          <a:ln w="22225">
            <a:solidFill>
              <a:srgbClr val="B7A57A"/>
            </a:solidFill>
            <a:prstDash val="lgDash"/>
          </a:ln>
        </p:spPr>
        <p:txBody>
          <a:bodyPr vert="horz" wrap="square" tIns="91440" rtlCol="0" anchor="b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glibc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2286000"/>
            <a:ext cx="1188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standard</a:t>
            </a:r>
          </a:p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library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55280" y="2409110"/>
            <a:ext cx="1005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POSIX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669280" y="6035040"/>
            <a:ext cx="3291840" cy="457200"/>
          </a:xfrm>
          <a:prstGeom prst="rect">
            <a:avLst/>
          </a:prstGeom>
          <a:solidFill>
            <a:srgbClr val="008080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CPU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89520" y="5623560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0066FF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Linux kernel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06640" y="1051560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B7A57A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Your program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108960" y="1005840"/>
            <a:ext cx="2286000" cy="5763399"/>
            <a:chOff x="3108960" y="1005840"/>
            <a:chExt cx="2286000" cy="5763399"/>
          </a:xfrm>
        </p:grpSpPr>
        <p:sp>
          <p:nvSpPr>
            <p:cNvPr id="16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3108960" y="1280160"/>
              <a:ext cx="228600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108960" y="1005840"/>
              <a:ext cx="228600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0xFFFFFFFF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08960" y="6492240"/>
              <a:ext cx="228600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0x00000000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108960" y="1554480"/>
              <a:ext cx="2286000" cy="548640"/>
            </a:xfrm>
            <a:prstGeom prst="rect">
              <a:avLst/>
            </a:prstGeom>
            <a:solidFill>
              <a:srgbClr val="CC0066">
                <a:alpha val="6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Linux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kernel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108960" y="246888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108960" y="448056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Heap (</a:t>
              </a:r>
              <a:r>
                <a:rPr lang="en-US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malloc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/free)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108960" y="4937760"/>
              <a:ext cx="228600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Read/Write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.data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bss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108960" y="356616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Shared Libraries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108960" y="5486400"/>
              <a:ext cx="228600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Read-Only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.text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rodata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4297680" y="292608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4297680" y="329184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4297680" y="420624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28" name="Rectangle 27"/>
            <p:cNvSpPr/>
            <p:nvPr/>
          </p:nvSpPr>
          <p:spPr bwMode="auto">
            <a:xfrm>
              <a:off x="3108960" y="1280160"/>
              <a:ext cx="2286000" cy="27432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linux-gate.so</a:t>
              </a:r>
            </a:p>
          </p:txBody>
        </p:sp>
      </p:grpSp>
      <p:sp>
        <p:nvSpPr>
          <p:cNvPr id="29" name="Rectangle 28"/>
          <p:cNvSpPr/>
          <p:nvPr/>
        </p:nvSpPr>
        <p:spPr bwMode="auto">
          <a:xfrm>
            <a:off x="4114800" y="1645920"/>
            <a:ext cx="1188720" cy="274320"/>
          </a:xfrm>
          <a:prstGeom prst="rect">
            <a:avLst/>
          </a:prstGeom>
          <a:solidFill>
            <a:srgbClr val="B7A57A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kernel stack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4709160" y="1920240"/>
            <a:ext cx="0" cy="18288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Freeform 6"/>
          <p:cNvSpPr>
            <a:spLocks/>
          </p:cNvSpPr>
          <p:nvPr/>
        </p:nvSpPr>
        <p:spPr bwMode="auto">
          <a:xfrm>
            <a:off x="5760720" y="5212080"/>
            <a:ext cx="180975" cy="338138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6" name="TextBox 5"/>
          <p:cNvSpPr txBox="1"/>
          <p:nvPr/>
        </p:nvSpPr>
        <p:spPr>
          <a:xfrm>
            <a:off x="5669280" y="6035040"/>
            <a:ext cx="914400" cy="4572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000" b="1" dirty="0" err="1">
                <a:solidFill>
                  <a:srgbClr val="FFFF00"/>
                </a:solidFill>
                <a:effectLst>
                  <a:glow rad="38100">
                    <a:schemeClr val="tx1"/>
                  </a:glow>
                </a:effectLst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priv</a:t>
            </a:r>
            <a:endParaRPr lang="en-US" sz="2000" b="1" dirty="0">
              <a:solidFill>
                <a:srgbClr val="FFFF00"/>
              </a:solidFill>
              <a:effectLst>
                <a:glow rad="38100">
                  <a:schemeClr val="tx1"/>
                </a:glow>
              </a:effectLst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2286000" y="1554480"/>
            <a:ext cx="822960" cy="365760"/>
            <a:chOff x="2286000" y="2743200"/>
            <a:chExt cx="822960" cy="365760"/>
          </a:xfrm>
        </p:grpSpPr>
        <p:cxnSp>
          <p:nvCxnSpPr>
            <p:cNvPr id="32" name="Straight Arrow Connector 31"/>
            <p:cNvCxnSpPr/>
            <p:nvPr/>
          </p:nvCxnSpPr>
          <p:spPr bwMode="auto">
            <a:xfrm>
              <a:off x="2743200" y="2926080"/>
              <a:ext cx="365760" cy="0"/>
            </a:xfrm>
            <a:prstGeom prst="straightConnector1">
              <a:avLst/>
            </a:prstGeom>
            <a:noFill/>
            <a:ln w="508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15" name="TextBox 14"/>
            <p:cNvSpPr txBox="1"/>
            <p:nvPr/>
          </p:nvSpPr>
          <p:spPr>
            <a:xfrm>
              <a:off x="2286000" y="2743200"/>
              <a:ext cx="54864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SP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286000" y="1828800"/>
            <a:ext cx="822960" cy="365760"/>
            <a:chOff x="2286000" y="5577840"/>
            <a:chExt cx="822960" cy="365760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>
              <a:off x="2743200" y="5760720"/>
              <a:ext cx="365760" cy="0"/>
            </a:xfrm>
            <a:prstGeom prst="straightConnector1">
              <a:avLst/>
            </a:prstGeom>
            <a:noFill/>
            <a:ln w="508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34" name="TextBox 33"/>
            <p:cNvSpPr txBox="1"/>
            <p:nvPr/>
          </p:nvSpPr>
          <p:spPr>
            <a:xfrm>
              <a:off x="2286000" y="5577840"/>
              <a:ext cx="54864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73467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on x86/Linux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362075"/>
            <a:ext cx="2926080" cy="497205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The kernel begins executing code at</a:t>
            </a:r>
            <a:br>
              <a:rPr lang="en-US" sz="2000" dirty="0"/>
            </a:br>
            <a:r>
              <a:rPr lang="en-US" sz="2000" dirty="0"/>
              <a:t>the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SYSENTER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entry point</a:t>
            </a:r>
            <a:endParaRPr lang="en-US" sz="2000" b="1" dirty="0"/>
          </a:p>
          <a:p>
            <a:pPr marL="342900" lvl="1"/>
            <a:r>
              <a:rPr lang="en-US" sz="1800" dirty="0"/>
              <a:t>Is in the architecture-dependent part of Linux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lvl="1"/>
            <a:r>
              <a:rPr lang="en-US" sz="1800" dirty="0"/>
              <a:t>It’s job is to:</a:t>
            </a:r>
          </a:p>
          <a:p>
            <a:pPr marL="608076" lvl="2"/>
            <a:r>
              <a:rPr lang="en-US" sz="1600" dirty="0"/>
              <a:t>Look up the system call number in a system call dispatch table</a:t>
            </a:r>
          </a:p>
          <a:p>
            <a:pPr marL="608076" lvl="2"/>
            <a:r>
              <a:rPr lang="en-US" sz="1600" dirty="0"/>
              <a:t>Call into the address stored in that table entry; this is Linux’s system call handler</a:t>
            </a:r>
          </a:p>
          <a:p>
            <a:pPr marL="864108" lvl="3"/>
            <a:r>
              <a:rPr lang="en-US" sz="1600" dirty="0"/>
              <a:t>For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open()</a:t>
            </a:r>
            <a:r>
              <a:rPr lang="en-US" sz="1600" dirty="0"/>
              <a:t>, the handler is named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sys_open</a:t>
            </a:r>
            <a:r>
              <a:rPr lang="en-US" sz="1600" dirty="0"/>
              <a:t>, and is system call #5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39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69280" y="3749040"/>
          <a:ext cx="329184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architecture-independent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69280" y="1371600"/>
            <a:ext cx="3291840" cy="1920240"/>
          </a:xfrm>
          <a:prstGeom prst="rect">
            <a:avLst/>
          </a:prstGeom>
          <a:solidFill>
            <a:srgbClr val="C00000">
              <a:alpha val="80000"/>
            </a:srgbClr>
          </a:solidFill>
          <a:ln w="22225">
            <a:solidFill>
              <a:srgbClr val="B7A57A"/>
            </a:solidFill>
          </a:ln>
        </p:spPr>
        <p:txBody>
          <a:bodyPr vert="horz" wrap="square" tIns="91440" rtlCol="0" anchor="t" anchorCtr="0">
            <a:noAutofit/>
          </a:bodyPr>
          <a:lstStyle/>
          <a:p>
            <a:pPr>
              <a:lnSpc>
                <a:spcPct val="80000"/>
              </a:lnSpc>
            </a:pP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194560"/>
            <a:ext cx="2560320" cy="1097280"/>
          </a:xfrm>
          <a:prstGeom prst="rect">
            <a:avLst/>
          </a:prstGeom>
          <a:solidFill>
            <a:srgbClr val="990033"/>
          </a:solidFill>
          <a:ln w="22225">
            <a:solidFill>
              <a:srgbClr val="B7A57A"/>
            </a:solidFill>
            <a:prstDash val="lgDash"/>
          </a:ln>
        </p:spPr>
        <p:txBody>
          <a:bodyPr vert="horz" wrap="square" tIns="91440" rtlCol="0" anchor="b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glibc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2286000"/>
            <a:ext cx="1188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standard</a:t>
            </a:r>
          </a:p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library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55280" y="2409110"/>
            <a:ext cx="1005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POSIX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669280" y="6035040"/>
            <a:ext cx="3291840" cy="457200"/>
          </a:xfrm>
          <a:prstGeom prst="rect">
            <a:avLst/>
          </a:prstGeom>
          <a:solidFill>
            <a:srgbClr val="008080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CPU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89520" y="5623560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0066FF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Linux kernel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06640" y="1051560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B7A57A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Your program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108960" y="1005840"/>
            <a:ext cx="2286000" cy="5763399"/>
            <a:chOff x="3108960" y="1005840"/>
            <a:chExt cx="2286000" cy="5763399"/>
          </a:xfrm>
        </p:grpSpPr>
        <p:sp>
          <p:nvSpPr>
            <p:cNvPr id="16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3108960" y="1280160"/>
              <a:ext cx="228600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108960" y="1005840"/>
              <a:ext cx="228600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0xFFFFFFFF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08960" y="6492240"/>
              <a:ext cx="228600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0x00000000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108960" y="1554480"/>
              <a:ext cx="2286000" cy="548640"/>
            </a:xfrm>
            <a:prstGeom prst="rect">
              <a:avLst/>
            </a:prstGeom>
            <a:solidFill>
              <a:srgbClr val="CC0066">
                <a:alpha val="6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Linux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kernel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108960" y="246888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108960" y="448056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Heap (</a:t>
              </a:r>
              <a:r>
                <a:rPr lang="en-US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malloc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/free)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108960" y="4937760"/>
              <a:ext cx="228600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Read/Write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.data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bss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108960" y="356616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Shared Libraries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108960" y="5486400"/>
              <a:ext cx="228600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Read-Only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.text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rodata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4297680" y="292608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4297680" y="329184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4297680" y="420624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28" name="Rectangle 27"/>
            <p:cNvSpPr/>
            <p:nvPr/>
          </p:nvSpPr>
          <p:spPr bwMode="auto">
            <a:xfrm>
              <a:off x="3108960" y="1280160"/>
              <a:ext cx="2286000" cy="27432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linux-gate.so</a:t>
              </a:r>
            </a:p>
          </p:txBody>
        </p:sp>
      </p:grpSp>
      <p:sp>
        <p:nvSpPr>
          <p:cNvPr id="29" name="Rectangle 28"/>
          <p:cNvSpPr/>
          <p:nvPr/>
        </p:nvSpPr>
        <p:spPr bwMode="auto">
          <a:xfrm>
            <a:off x="4114800" y="1645920"/>
            <a:ext cx="1188720" cy="274320"/>
          </a:xfrm>
          <a:prstGeom prst="rect">
            <a:avLst/>
          </a:prstGeom>
          <a:solidFill>
            <a:srgbClr val="B7A57A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kernel stack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4709160" y="1920240"/>
            <a:ext cx="0" cy="18288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Freeform 6"/>
          <p:cNvSpPr>
            <a:spLocks/>
          </p:cNvSpPr>
          <p:nvPr/>
        </p:nvSpPr>
        <p:spPr bwMode="auto">
          <a:xfrm>
            <a:off x="5760720" y="3840480"/>
            <a:ext cx="180975" cy="338138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6" name="TextBox 5"/>
          <p:cNvSpPr txBox="1"/>
          <p:nvPr/>
        </p:nvSpPr>
        <p:spPr>
          <a:xfrm>
            <a:off x="5669280" y="6035040"/>
            <a:ext cx="914400" cy="4572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000" b="1" dirty="0" err="1">
                <a:solidFill>
                  <a:srgbClr val="FFFF00"/>
                </a:solidFill>
                <a:effectLst>
                  <a:glow rad="38100">
                    <a:schemeClr val="tx1"/>
                  </a:glow>
                </a:effectLst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priv</a:t>
            </a:r>
            <a:endParaRPr lang="en-US" sz="2000" b="1" dirty="0">
              <a:solidFill>
                <a:srgbClr val="FFFF00"/>
              </a:solidFill>
              <a:effectLst>
                <a:glow rad="38100">
                  <a:schemeClr val="tx1"/>
                </a:glow>
              </a:effectLst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2286000" y="1554480"/>
            <a:ext cx="822960" cy="365760"/>
            <a:chOff x="2286000" y="2743200"/>
            <a:chExt cx="822960" cy="365760"/>
          </a:xfrm>
        </p:grpSpPr>
        <p:cxnSp>
          <p:nvCxnSpPr>
            <p:cNvPr id="32" name="Straight Arrow Connector 31"/>
            <p:cNvCxnSpPr/>
            <p:nvPr/>
          </p:nvCxnSpPr>
          <p:spPr bwMode="auto">
            <a:xfrm>
              <a:off x="2743200" y="2926080"/>
              <a:ext cx="365760" cy="0"/>
            </a:xfrm>
            <a:prstGeom prst="straightConnector1">
              <a:avLst/>
            </a:prstGeom>
            <a:noFill/>
            <a:ln w="508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15" name="TextBox 14"/>
            <p:cNvSpPr txBox="1"/>
            <p:nvPr/>
          </p:nvSpPr>
          <p:spPr>
            <a:xfrm>
              <a:off x="2286000" y="2743200"/>
              <a:ext cx="54864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SP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286000" y="1828800"/>
            <a:ext cx="822960" cy="365760"/>
            <a:chOff x="2286000" y="5577840"/>
            <a:chExt cx="822960" cy="365760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>
              <a:off x="2743200" y="5760720"/>
              <a:ext cx="365760" cy="0"/>
            </a:xfrm>
            <a:prstGeom prst="straightConnector1">
              <a:avLst/>
            </a:prstGeom>
            <a:noFill/>
            <a:ln w="508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34" name="TextBox 33"/>
            <p:cNvSpPr txBox="1"/>
            <p:nvPr/>
          </p:nvSpPr>
          <p:spPr>
            <a:xfrm>
              <a:off x="2286000" y="5577840"/>
              <a:ext cx="54864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395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8676E-7D5E-514C-BC67-D27BFC5AF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Grading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893E5-A130-4742-B8C9-6EC8C18ED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Problem: how to preserve basic 0,1,2,3 scoring but give more detailed feedback</a:t>
            </a:r>
          </a:p>
          <a:p>
            <a:endParaRPr lang="en-US" dirty="0"/>
          </a:p>
          <a:p>
            <a:r>
              <a:rPr lang="en-US" dirty="0"/>
              <a:t>Imperfect solution (that we’re using)</a:t>
            </a:r>
          </a:p>
          <a:p>
            <a:pPr lvl="1"/>
            <a:r>
              <a:rPr lang="en-US" dirty="0"/>
              <a:t>Overall score is given by a -0, -1, -2, -3 … item (exceptional=3, fine=2, serious problems=1, </a:t>
            </a:r>
            <a:r>
              <a:rPr lang="en-US" dirty="0" err="1"/>
              <a:t>hmmmm</a:t>
            </a:r>
            <a:r>
              <a:rPr lang="en-US" dirty="0"/>
              <a:t>….=0)</a:t>
            </a:r>
          </a:p>
          <a:p>
            <a:pPr lvl="1"/>
            <a:r>
              <a:rPr lang="en-US" dirty="0"/>
              <a:t>Specific notes/reasons are additional items with -0 score attached</a:t>
            </a:r>
          </a:p>
          <a:p>
            <a:pPr lvl="1"/>
            <a:endParaRPr lang="en-US" dirty="0"/>
          </a:p>
          <a:p>
            <a:r>
              <a:rPr lang="en-US" dirty="0"/>
              <a:t>Regrades / questions</a:t>
            </a:r>
          </a:p>
          <a:p>
            <a:pPr lvl="1"/>
            <a:r>
              <a:rPr lang="en-US" dirty="0"/>
              <a:t>Probably best to use </a:t>
            </a:r>
            <a:r>
              <a:rPr lang="en-US" dirty="0" err="1"/>
              <a:t>Gradescope’s</a:t>
            </a:r>
            <a:r>
              <a:rPr lang="en-US" dirty="0"/>
              <a:t> regrade button, although questions to staff email list are sometimes </a:t>
            </a:r>
            <a:r>
              <a:rPr lang="en-US"/>
              <a:t>more appropriate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5D1C56-53BC-CC4B-97BA-2277E5DBF2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9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on x86/Linux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362075"/>
            <a:ext cx="2926080" cy="497205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The system call </a:t>
            </a:r>
            <a:br>
              <a:rPr lang="en-US" sz="2000" dirty="0"/>
            </a:br>
            <a:r>
              <a:rPr lang="en-US" sz="2000" dirty="0"/>
              <a:t>handler executes</a:t>
            </a:r>
            <a:endParaRPr lang="en-US" sz="2000" b="1" dirty="0"/>
          </a:p>
          <a:p>
            <a:pPr marL="342900" lvl="1"/>
            <a:r>
              <a:rPr lang="en-US" sz="1800" dirty="0"/>
              <a:t>What it does is</a:t>
            </a:r>
            <a:br>
              <a:rPr lang="en-US" sz="1800" dirty="0"/>
            </a:br>
            <a:r>
              <a:rPr lang="en-US" sz="1800" dirty="0"/>
              <a:t>system-call specific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lvl="1"/>
            <a:r>
              <a:rPr lang="en-US" sz="1800" dirty="0"/>
              <a:t>It may take a long time to execute, especially if it has to interact with hardware</a:t>
            </a:r>
          </a:p>
          <a:p>
            <a:pPr marL="608076" lvl="2"/>
            <a:r>
              <a:rPr lang="en-US" sz="1600" dirty="0"/>
              <a:t>Linux may choose to context switch the CPU to a different runnable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40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69280" y="3749040"/>
          <a:ext cx="329184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architecture-independent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69280" y="1371600"/>
            <a:ext cx="3291840" cy="1920240"/>
          </a:xfrm>
          <a:prstGeom prst="rect">
            <a:avLst/>
          </a:prstGeom>
          <a:solidFill>
            <a:srgbClr val="C00000">
              <a:alpha val="80000"/>
            </a:srgbClr>
          </a:solidFill>
          <a:ln w="22225">
            <a:solidFill>
              <a:srgbClr val="B7A57A"/>
            </a:solidFill>
          </a:ln>
        </p:spPr>
        <p:txBody>
          <a:bodyPr vert="horz" wrap="square" tIns="91440" rtlCol="0" anchor="t" anchorCtr="0">
            <a:noAutofit/>
          </a:bodyPr>
          <a:lstStyle/>
          <a:p>
            <a:pPr>
              <a:lnSpc>
                <a:spcPct val="80000"/>
              </a:lnSpc>
            </a:pP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194560"/>
            <a:ext cx="2560320" cy="1097280"/>
          </a:xfrm>
          <a:prstGeom prst="rect">
            <a:avLst/>
          </a:prstGeom>
          <a:solidFill>
            <a:srgbClr val="990033"/>
          </a:solidFill>
          <a:ln w="22225">
            <a:solidFill>
              <a:srgbClr val="B7A57A"/>
            </a:solidFill>
            <a:prstDash val="lgDash"/>
          </a:ln>
        </p:spPr>
        <p:txBody>
          <a:bodyPr vert="horz" wrap="square" tIns="91440" rtlCol="0" anchor="b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glibc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2286000"/>
            <a:ext cx="1188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standard</a:t>
            </a:r>
          </a:p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library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55280" y="2409110"/>
            <a:ext cx="1005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POSIX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669280" y="6035040"/>
            <a:ext cx="3291840" cy="457200"/>
          </a:xfrm>
          <a:prstGeom prst="rect">
            <a:avLst/>
          </a:prstGeom>
          <a:solidFill>
            <a:srgbClr val="008080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CPU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89520" y="5623560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0066FF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Linux kernel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06640" y="1051560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B7A57A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Your program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108960" y="1005840"/>
            <a:ext cx="2286000" cy="5763399"/>
            <a:chOff x="3108960" y="1005840"/>
            <a:chExt cx="2286000" cy="5763399"/>
          </a:xfrm>
        </p:grpSpPr>
        <p:sp>
          <p:nvSpPr>
            <p:cNvPr id="16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3108960" y="1280160"/>
              <a:ext cx="228600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108960" y="1005840"/>
              <a:ext cx="228600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0xFFFFFFFF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08960" y="6492240"/>
              <a:ext cx="228600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0x00000000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108960" y="1554480"/>
              <a:ext cx="2286000" cy="548640"/>
            </a:xfrm>
            <a:prstGeom prst="rect">
              <a:avLst/>
            </a:prstGeom>
            <a:solidFill>
              <a:srgbClr val="CC0066">
                <a:alpha val="6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Linux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kernel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108960" y="246888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108960" y="448056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Heap (</a:t>
              </a:r>
              <a:r>
                <a:rPr lang="en-US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malloc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/free)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108960" y="4937760"/>
              <a:ext cx="228600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Read/Write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.data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bss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108960" y="356616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Shared Libraries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108960" y="5486400"/>
              <a:ext cx="228600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Read-Only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.text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rodata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4297680" y="292608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4297680" y="329184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4297680" y="420624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28" name="Rectangle 27"/>
            <p:cNvSpPr/>
            <p:nvPr/>
          </p:nvSpPr>
          <p:spPr bwMode="auto">
            <a:xfrm>
              <a:off x="3108960" y="1280160"/>
              <a:ext cx="2286000" cy="27432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linux-gate.so</a:t>
              </a:r>
            </a:p>
          </p:txBody>
        </p:sp>
      </p:grpSp>
      <p:sp>
        <p:nvSpPr>
          <p:cNvPr id="29" name="Rectangle 28"/>
          <p:cNvSpPr/>
          <p:nvPr/>
        </p:nvSpPr>
        <p:spPr bwMode="auto">
          <a:xfrm>
            <a:off x="4114800" y="1645920"/>
            <a:ext cx="1188720" cy="274320"/>
          </a:xfrm>
          <a:prstGeom prst="rect">
            <a:avLst/>
          </a:prstGeom>
          <a:solidFill>
            <a:srgbClr val="B7A57A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kernel stack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4709160" y="1920240"/>
            <a:ext cx="0" cy="18288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Freeform 6"/>
          <p:cNvSpPr>
            <a:spLocks/>
          </p:cNvSpPr>
          <p:nvPr/>
        </p:nvSpPr>
        <p:spPr bwMode="auto">
          <a:xfrm>
            <a:off x="5760720" y="3840480"/>
            <a:ext cx="180975" cy="338138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6" name="TextBox 5"/>
          <p:cNvSpPr txBox="1"/>
          <p:nvPr/>
        </p:nvSpPr>
        <p:spPr>
          <a:xfrm>
            <a:off x="5669280" y="6035040"/>
            <a:ext cx="914400" cy="4572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000" b="1" dirty="0" err="1">
                <a:solidFill>
                  <a:srgbClr val="FFFF00"/>
                </a:solidFill>
                <a:effectLst>
                  <a:glow rad="38100">
                    <a:schemeClr val="tx1"/>
                  </a:glow>
                </a:effectLst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priv</a:t>
            </a:r>
            <a:endParaRPr lang="en-US" sz="2000" b="1" dirty="0">
              <a:solidFill>
                <a:srgbClr val="FFFF00"/>
              </a:solidFill>
              <a:effectLst>
                <a:glow rad="38100">
                  <a:schemeClr val="tx1"/>
                </a:glow>
              </a:effectLst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2286000" y="1554480"/>
            <a:ext cx="822960" cy="365760"/>
            <a:chOff x="2286000" y="2743200"/>
            <a:chExt cx="822960" cy="365760"/>
          </a:xfrm>
        </p:grpSpPr>
        <p:cxnSp>
          <p:nvCxnSpPr>
            <p:cNvPr id="32" name="Straight Arrow Connector 31"/>
            <p:cNvCxnSpPr/>
            <p:nvPr/>
          </p:nvCxnSpPr>
          <p:spPr bwMode="auto">
            <a:xfrm>
              <a:off x="2743200" y="2926080"/>
              <a:ext cx="365760" cy="0"/>
            </a:xfrm>
            <a:prstGeom prst="straightConnector1">
              <a:avLst/>
            </a:prstGeom>
            <a:noFill/>
            <a:ln w="508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15" name="TextBox 14"/>
            <p:cNvSpPr txBox="1"/>
            <p:nvPr/>
          </p:nvSpPr>
          <p:spPr>
            <a:xfrm>
              <a:off x="2286000" y="2743200"/>
              <a:ext cx="54864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SP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286000" y="1828800"/>
            <a:ext cx="822960" cy="365760"/>
            <a:chOff x="2286000" y="5577840"/>
            <a:chExt cx="822960" cy="365760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>
              <a:off x="2743200" y="5760720"/>
              <a:ext cx="365760" cy="0"/>
            </a:xfrm>
            <a:prstGeom prst="straightConnector1">
              <a:avLst/>
            </a:prstGeom>
            <a:noFill/>
            <a:ln w="508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34" name="TextBox 33"/>
            <p:cNvSpPr txBox="1"/>
            <p:nvPr/>
          </p:nvSpPr>
          <p:spPr>
            <a:xfrm>
              <a:off x="2286000" y="5577840"/>
              <a:ext cx="54864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41664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on x86/Linux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362075"/>
            <a:ext cx="2926080" cy="497205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Eventually, the </a:t>
            </a:r>
            <a:br>
              <a:rPr lang="en-US" sz="2000" dirty="0"/>
            </a:br>
            <a:r>
              <a:rPr lang="en-US" sz="2000" dirty="0"/>
              <a:t>system call handler</a:t>
            </a:r>
            <a:br>
              <a:rPr lang="en-US" sz="2000" dirty="0"/>
            </a:br>
            <a:r>
              <a:rPr lang="en-US" sz="2000" dirty="0"/>
              <a:t>finishes</a:t>
            </a:r>
          </a:p>
          <a:p>
            <a:pPr marL="342900" lvl="1"/>
            <a:r>
              <a:rPr lang="en-US" sz="1800" dirty="0"/>
              <a:t>Returns back to the system call entry point</a:t>
            </a:r>
          </a:p>
          <a:p>
            <a:pPr marL="608076" lvl="2"/>
            <a:r>
              <a:rPr lang="en-US" sz="1600" dirty="0"/>
              <a:t>Places the system call’s return value in the appropriate register</a:t>
            </a:r>
          </a:p>
          <a:p>
            <a:pPr marL="608076" lvl="2"/>
            <a:r>
              <a:rPr lang="en-US" sz="1600" dirty="0"/>
              <a:t>Calls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SYSEXIT</a:t>
            </a:r>
            <a:r>
              <a:rPr lang="en-US" sz="1600" dirty="0"/>
              <a:t> to return to the user-level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41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69280" y="3749040"/>
          <a:ext cx="329184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architecture-independent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69280" y="1371600"/>
            <a:ext cx="3291840" cy="1920240"/>
          </a:xfrm>
          <a:prstGeom prst="rect">
            <a:avLst/>
          </a:prstGeom>
          <a:solidFill>
            <a:srgbClr val="C00000">
              <a:alpha val="80000"/>
            </a:srgbClr>
          </a:solidFill>
          <a:ln w="22225">
            <a:solidFill>
              <a:srgbClr val="B7A57A"/>
            </a:solidFill>
          </a:ln>
        </p:spPr>
        <p:txBody>
          <a:bodyPr vert="horz" wrap="square" tIns="91440" rtlCol="0" anchor="t" anchorCtr="0">
            <a:noAutofit/>
          </a:bodyPr>
          <a:lstStyle/>
          <a:p>
            <a:pPr>
              <a:lnSpc>
                <a:spcPct val="80000"/>
              </a:lnSpc>
            </a:pP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194560"/>
            <a:ext cx="2560320" cy="1097280"/>
          </a:xfrm>
          <a:prstGeom prst="rect">
            <a:avLst/>
          </a:prstGeom>
          <a:solidFill>
            <a:srgbClr val="990033"/>
          </a:solidFill>
          <a:ln w="22225">
            <a:solidFill>
              <a:srgbClr val="B7A57A"/>
            </a:solidFill>
            <a:prstDash val="lgDash"/>
          </a:ln>
        </p:spPr>
        <p:txBody>
          <a:bodyPr vert="horz" wrap="square" tIns="91440" rtlCol="0" anchor="b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glibc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2286000"/>
            <a:ext cx="1188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standard</a:t>
            </a:r>
          </a:p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library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55280" y="2409110"/>
            <a:ext cx="1005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POSIX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669280" y="6035040"/>
            <a:ext cx="3291840" cy="457200"/>
          </a:xfrm>
          <a:prstGeom prst="rect">
            <a:avLst/>
          </a:prstGeom>
          <a:solidFill>
            <a:srgbClr val="008080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CPU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89520" y="5623560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0066FF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Linux kernel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06640" y="1051560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B7A57A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Your program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108960" y="1005840"/>
            <a:ext cx="2286000" cy="5763399"/>
            <a:chOff x="3108960" y="1005840"/>
            <a:chExt cx="2286000" cy="5763399"/>
          </a:xfrm>
        </p:grpSpPr>
        <p:sp>
          <p:nvSpPr>
            <p:cNvPr id="16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3108960" y="1280160"/>
              <a:ext cx="228600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108960" y="1005840"/>
              <a:ext cx="228600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0xFFFFFFFF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08960" y="6492240"/>
              <a:ext cx="228600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0x00000000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108960" y="1554480"/>
              <a:ext cx="2286000" cy="548640"/>
            </a:xfrm>
            <a:prstGeom prst="rect">
              <a:avLst/>
            </a:prstGeom>
            <a:solidFill>
              <a:srgbClr val="CC0066">
                <a:alpha val="6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Linux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kernel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108960" y="246888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108960" y="448056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Heap (</a:t>
              </a:r>
              <a:r>
                <a:rPr lang="en-US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malloc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/free)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108960" y="4937760"/>
              <a:ext cx="228600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Read/Write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.data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bss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108960" y="356616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Shared Libraries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108960" y="5486400"/>
              <a:ext cx="228600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Read-Only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.text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rodata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4297680" y="292608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4297680" y="329184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4297680" y="420624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28" name="Rectangle 27"/>
            <p:cNvSpPr/>
            <p:nvPr/>
          </p:nvSpPr>
          <p:spPr bwMode="auto">
            <a:xfrm>
              <a:off x="3108960" y="1280160"/>
              <a:ext cx="2286000" cy="27432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linux-gate.so</a:t>
              </a:r>
            </a:p>
          </p:txBody>
        </p:sp>
      </p:grpSp>
      <p:sp>
        <p:nvSpPr>
          <p:cNvPr id="29" name="Rectangle 28"/>
          <p:cNvSpPr/>
          <p:nvPr/>
        </p:nvSpPr>
        <p:spPr bwMode="auto">
          <a:xfrm>
            <a:off x="4114800" y="1645920"/>
            <a:ext cx="1188720" cy="274320"/>
          </a:xfrm>
          <a:prstGeom prst="rect">
            <a:avLst/>
          </a:prstGeom>
          <a:solidFill>
            <a:srgbClr val="B7A57A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kernel stack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4709160" y="1920240"/>
            <a:ext cx="0" cy="18288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Freeform 6"/>
          <p:cNvSpPr>
            <a:spLocks/>
          </p:cNvSpPr>
          <p:nvPr/>
        </p:nvSpPr>
        <p:spPr bwMode="auto">
          <a:xfrm>
            <a:off x="5760720" y="5212080"/>
            <a:ext cx="180975" cy="338138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6" name="TextBox 5"/>
          <p:cNvSpPr txBox="1"/>
          <p:nvPr/>
        </p:nvSpPr>
        <p:spPr>
          <a:xfrm>
            <a:off x="5669280" y="6035040"/>
            <a:ext cx="914400" cy="4572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000" b="1" dirty="0" err="1">
                <a:solidFill>
                  <a:srgbClr val="FFFF00"/>
                </a:solidFill>
                <a:effectLst>
                  <a:glow rad="38100">
                    <a:schemeClr val="tx1"/>
                  </a:glow>
                </a:effectLst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priv</a:t>
            </a:r>
            <a:endParaRPr lang="en-US" sz="2000" b="1" dirty="0">
              <a:solidFill>
                <a:srgbClr val="FFFF00"/>
              </a:solidFill>
              <a:effectLst>
                <a:glow rad="38100">
                  <a:schemeClr val="tx1"/>
                </a:glow>
              </a:effectLst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2286000" y="1554480"/>
            <a:ext cx="822960" cy="365760"/>
            <a:chOff x="2286000" y="2743200"/>
            <a:chExt cx="822960" cy="365760"/>
          </a:xfrm>
        </p:grpSpPr>
        <p:cxnSp>
          <p:nvCxnSpPr>
            <p:cNvPr id="32" name="Straight Arrow Connector 31"/>
            <p:cNvCxnSpPr/>
            <p:nvPr/>
          </p:nvCxnSpPr>
          <p:spPr bwMode="auto">
            <a:xfrm>
              <a:off x="2743200" y="2926080"/>
              <a:ext cx="365760" cy="0"/>
            </a:xfrm>
            <a:prstGeom prst="straightConnector1">
              <a:avLst/>
            </a:prstGeom>
            <a:noFill/>
            <a:ln w="508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15" name="TextBox 14"/>
            <p:cNvSpPr txBox="1"/>
            <p:nvPr/>
          </p:nvSpPr>
          <p:spPr>
            <a:xfrm>
              <a:off x="2286000" y="2743200"/>
              <a:ext cx="54864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SP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286000" y="1828800"/>
            <a:ext cx="822960" cy="365760"/>
            <a:chOff x="2286000" y="5577840"/>
            <a:chExt cx="822960" cy="365760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>
              <a:off x="2743200" y="5760720"/>
              <a:ext cx="365760" cy="0"/>
            </a:xfrm>
            <a:prstGeom prst="straightConnector1">
              <a:avLst/>
            </a:prstGeom>
            <a:noFill/>
            <a:ln w="508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34" name="TextBox 33"/>
            <p:cNvSpPr txBox="1"/>
            <p:nvPr/>
          </p:nvSpPr>
          <p:spPr>
            <a:xfrm>
              <a:off x="2286000" y="5577840"/>
              <a:ext cx="54864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05140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on x86/Linux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362075"/>
            <a:ext cx="2926080" cy="497205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SYSEXIT</a:t>
            </a:r>
            <a:r>
              <a:rPr lang="en-US" sz="2000" dirty="0"/>
              <a:t> transitions the processor back to user-mode code</a:t>
            </a:r>
            <a:endParaRPr lang="en-US" sz="2000" b="1" dirty="0"/>
          </a:p>
          <a:p>
            <a:pPr marL="342900" lvl="1"/>
            <a:r>
              <a:rPr lang="en-US" sz="1800" dirty="0"/>
              <a:t>Restores the</a:t>
            </a:r>
            <a:br>
              <a:rPr lang="en-US" sz="1800" dirty="0"/>
            </a:br>
            <a:r>
              <a:rPr lang="en-US" sz="1800" dirty="0"/>
              <a:t>IP, SP to </a:t>
            </a:r>
            <a:br>
              <a:rPr lang="en-US" sz="1800" dirty="0"/>
            </a:br>
            <a:r>
              <a:rPr lang="en-US" sz="1800" dirty="0"/>
              <a:t>user-land values</a:t>
            </a:r>
          </a:p>
          <a:p>
            <a:pPr marL="342900" lvl="1"/>
            <a:r>
              <a:rPr lang="en-US" sz="1800" dirty="0"/>
              <a:t>Sets the CPU </a:t>
            </a:r>
            <a:br>
              <a:rPr lang="en-US" sz="1800" dirty="0"/>
            </a:br>
            <a:r>
              <a:rPr lang="en-US" sz="1800" dirty="0"/>
              <a:t>back to </a:t>
            </a:r>
            <a:br>
              <a:rPr lang="en-US" sz="1800" dirty="0"/>
            </a:br>
            <a:r>
              <a:rPr lang="en-US" sz="1800" dirty="0"/>
              <a:t>unprivileged mode</a:t>
            </a:r>
          </a:p>
          <a:p>
            <a:pPr marL="342900" lvl="1"/>
            <a:r>
              <a:rPr lang="en-US" sz="1800" dirty="0"/>
              <a:t>Changes some segmentation-related registers (see CSE451)</a:t>
            </a:r>
          </a:p>
          <a:p>
            <a:pPr marL="342900" lvl="1"/>
            <a:r>
              <a:rPr lang="en-US" sz="1800" dirty="0"/>
              <a:t>Returns the processor back to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glibc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42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69280" y="3749040"/>
          <a:ext cx="329184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architecture-independent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69280" y="1371600"/>
            <a:ext cx="3291840" cy="1920240"/>
          </a:xfrm>
          <a:prstGeom prst="rect">
            <a:avLst/>
          </a:prstGeom>
          <a:solidFill>
            <a:srgbClr val="C00000">
              <a:alpha val="80000"/>
            </a:srgbClr>
          </a:solidFill>
          <a:ln w="22225">
            <a:solidFill>
              <a:srgbClr val="B7A57A"/>
            </a:solidFill>
          </a:ln>
        </p:spPr>
        <p:txBody>
          <a:bodyPr vert="horz" wrap="square" tIns="91440" rtlCol="0" anchor="t" anchorCtr="0">
            <a:noAutofit/>
          </a:bodyPr>
          <a:lstStyle/>
          <a:p>
            <a:pPr>
              <a:lnSpc>
                <a:spcPct val="80000"/>
              </a:lnSpc>
            </a:pP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194560"/>
            <a:ext cx="2560320" cy="1097280"/>
          </a:xfrm>
          <a:prstGeom prst="rect">
            <a:avLst/>
          </a:prstGeom>
          <a:solidFill>
            <a:srgbClr val="990033"/>
          </a:solidFill>
          <a:ln w="22225">
            <a:solidFill>
              <a:srgbClr val="B7A57A"/>
            </a:solidFill>
            <a:prstDash val="lgDash"/>
          </a:ln>
        </p:spPr>
        <p:txBody>
          <a:bodyPr vert="horz" wrap="square" tIns="91440" rtlCol="0" anchor="b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glibc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2286000"/>
            <a:ext cx="1188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standard</a:t>
            </a:r>
          </a:p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library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55280" y="2409110"/>
            <a:ext cx="1005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POSIX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669280" y="6035040"/>
            <a:ext cx="3291840" cy="457200"/>
          </a:xfrm>
          <a:prstGeom prst="rect">
            <a:avLst/>
          </a:prstGeom>
          <a:solidFill>
            <a:srgbClr val="008080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CPU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89520" y="5623560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0066FF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Linux kernel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06640" y="1051560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B7A57A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Your program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108960" y="1005840"/>
            <a:ext cx="2286000" cy="5763399"/>
            <a:chOff x="3108960" y="1005840"/>
            <a:chExt cx="2286000" cy="5763399"/>
          </a:xfrm>
        </p:grpSpPr>
        <p:sp>
          <p:nvSpPr>
            <p:cNvPr id="16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3108960" y="1280160"/>
              <a:ext cx="228600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108960" y="1005840"/>
              <a:ext cx="228600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0xFFFFFFFF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08960" y="6492240"/>
              <a:ext cx="228600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0x00000000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108960" y="1554480"/>
              <a:ext cx="2286000" cy="548640"/>
            </a:xfrm>
            <a:prstGeom prst="rect">
              <a:avLst/>
            </a:prstGeom>
            <a:solidFill>
              <a:srgbClr val="CC0066">
                <a:alpha val="6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Linux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kernel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108960" y="246888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108960" y="448056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Heap (</a:t>
              </a:r>
              <a:r>
                <a:rPr lang="en-US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malloc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/free)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108960" y="4937760"/>
              <a:ext cx="228600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Read/Write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.data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bss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108960" y="356616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Shared Libraries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108960" y="5486400"/>
              <a:ext cx="228600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Read-Only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.text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rodata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4297680" y="292608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4297680" y="329184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4297680" y="420624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28" name="Rectangle 27"/>
            <p:cNvSpPr/>
            <p:nvPr/>
          </p:nvSpPr>
          <p:spPr bwMode="auto">
            <a:xfrm>
              <a:off x="3108960" y="1280160"/>
              <a:ext cx="2286000" cy="27432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linux-gate.so</a:t>
              </a:r>
            </a:p>
          </p:txBody>
        </p:sp>
      </p:grpSp>
      <p:sp>
        <p:nvSpPr>
          <p:cNvPr id="29" name="Rectangle 28"/>
          <p:cNvSpPr/>
          <p:nvPr/>
        </p:nvSpPr>
        <p:spPr bwMode="auto">
          <a:xfrm>
            <a:off x="4114800" y="1645920"/>
            <a:ext cx="1188720" cy="274320"/>
          </a:xfrm>
          <a:prstGeom prst="rect">
            <a:avLst/>
          </a:prstGeom>
          <a:solidFill>
            <a:srgbClr val="B7A57A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kernel stack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4709160" y="1920240"/>
            <a:ext cx="0" cy="18288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Freeform 6"/>
          <p:cNvSpPr>
            <a:spLocks/>
          </p:cNvSpPr>
          <p:nvPr/>
        </p:nvSpPr>
        <p:spPr bwMode="auto">
          <a:xfrm>
            <a:off x="7680960" y="2468880"/>
            <a:ext cx="180975" cy="338138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6" name="TextBox 5"/>
          <p:cNvSpPr txBox="1"/>
          <p:nvPr/>
        </p:nvSpPr>
        <p:spPr>
          <a:xfrm>
            <a:off x="5669280" y="6035040"/>
            <a:ext cx="914400" cy="4572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000" b="1" dirty="0" err="1">
                <a:solidFill>
                  <a:srgbClr val="FFFF00"/>
                </a:solidFill>
                <a:effectLst>
                  <a:glow rad="38100">
                    <a:schemeClr val="tx1"/>
                  </a:glow>
                </a:effectLst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unpriv</a:t>
            </a:r>
            <a:endParaRPr lang="en-US" sz="2000" b="1" dirty="0">
              <a:solidFill>
                <a:srgbClr val="FFFF00"/>
              </a:solidFill>
              <a:effectLst>
                <a:glow rad="38100">
                  <a:schemeClr val="tx1"/>
                </a:glow>
              </a:effectLst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2286000" y="2743200"/>
            <a:ext cx="822960" cy="365760"/>
            <a:chOff x="2286000" y="2743200"/>
            <a:chExt cx="822960" cy="365760"/>
          </a:xfrm>
        </p:grpSpPr>
        <p:cxnSp>
          <p:nvCxnSpPr>
            <p:cNvPr id="32" name="Straight Arrow Connector 31"/>
            <p:cNvCxnSpPr/>
            <p:nvPr/>
          </p:nvCxnSpPr>
          <p:spPr bwMode="auto">
            <a:xfrm>
              <a:off x="2743200" y="2926080"/>
              <a:ext cx="365760" cy="0"/>
            </a:xfrm>
            <a:prstGeom prst="straightConnector1">
              <a:avLst/>
            </a:prstGeom>
            <a:noFill/>
            <a:ln w="508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15" name="TextBox 14"/>
            <p:cNvSpPr txBox="1"/>
            <p:nvPr/>
          </p:nvSpPr>
          <p:spPr>
            <a:xfrm>
              <a:off x="2286000" y="2743200"/>
              <a:ext cx="54864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SP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286000" y="3657600"/>
            <a:ext cx="822960" cy="365760"/>
            <a:chOff x="2286000" y="5577840"/>
            <a:chExt cx="822960" cy="365760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>
              <a:off x="2743200" y="5760720"/>
              <a:ext cx="365760" cy="0"/>
            </a:xfrm>
            <a:prstGeom prst="straightConnector1">
              <a:avLst/>
            </a:prstGeom>
            <a:noFill/>
            <a:ln w="508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34" name="TextBox 33"/>
            <p:cNvSpPr txBox="1"/>
            <p:nvPr/>
          </p:nvSpPr>
          <p:spPr>
            <a:xfrm>
              <a:off x="2286000" y="5577840"/>
              <a:ext cx="54864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652646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on x86/Linux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362075"/>
            <a:ext cx="2834640" cy="497205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glibc</a:t>
            </a:r>
            <a:r>
              <a:rPr lang="en-US" sz="2000" dirty="0"/>
              <a:t> continues to execute</a:t>
            </a:r>
            <a:endParaRPr lang="en-US" sz="2000" b="1" dirty="0"/>
          </a:p>
          <a:p>
            <a:pPr marL="342900" lvl="1"/>
            <a:r>
              <a:rPr lang="en-US" sz="1800" dirty="0"/>
              <a:t>Might execute more system calls</a:t>
            </a:r>
          </a:p>
          <a:p>
            <a:pPr marL="342900" lvl="1"/>
            <a:r>
              <a:rPr lang="en-US" sz="1800" dirty="0"/>
              <a:t>Eventually </a:t>
            </a:r>
            <a:br>
              <a:rPr lang="en-US" sz="1800" dirty="0"/>
            </a:br>
            <a:r>
              <a:rPr lang="en-US" sz="1800" dirty="0"/>
              <a:t>returns back to </a:t>
            </a:r>
            <a:br>
              <a:rPr lang="en-US" sz="1800" dirty="0"/>
            </a:br>
            <a:r>
              <a:rPr lang="en-US" sz="1800" dirty="0"/>
              <a:t>your program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43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69280" y="3749040"/>
          <a:ext cx="329184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architecture-independent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69280" y="1371600"/>
            <a:ext cx="3291840" cy="1920240"/>
          </a:xfrm>
          <a:prstGeom prst="rect">
            <a:avLst/>
          </a:prstGeom>
          <a:solidFill>
            <a:srgbClr val="C00000">
              <a:alpha val="80000"/>
            </a:srgbClr>
          </a:solidFill>
          <a:ln w="22225">
            <a:solidFill>
              <a:srgbClr val="B7A57A"/>
            </a:solidFill>
          </a:ln>
        </p:spPr>
        <p:txBody>
          <a:bodyPr vert="horz" wrap="square" tIns="91440" rtlCol="0" anchor="t" anchorCtr="0">
            <a:noAutofit/>
          </a:bodyPr>
          <a:lstStyle/>
          <a:p>
            <a:pPr>
              <a:lnSpc>
                <a:spcPct val="80000"/>
              </a:lnSpc>
            </a:pP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194560"/>
            <a:ext cx="2560320" cy="1097280"/>
          </a:xfrm>
          <a:prstGeom prst="rect">
            <a:avLst/>
          </a:prstGeom>
          <a:solidFill>
            <a:srgbClr val="990033"/>
          </a:solidFill>
          <a:ln w="22225">
            <a:solidFill>
              <a:srgbClr val="B7A57A"/>
            </a:solidFill>
            <a:prstDash val="lgDash"/>
          </a:ln>
        </p:spPr>
        <p:txBody>
          <a:bodyPr vert="horz" wrap="square" tIns="91440" rtlCol="0" anchor="b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glibc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2286000"/>
            <a:ext cx="1188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standard</a:t>
            </a:r>
          </a:p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library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55280" y="2409110"/>
            <a:ext cx="1005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POSIX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669280" y="6035040"/>
            <a:ext cx="3291840" cy="457200"/>
          </a:xfrm>
          <a:prstGeom prst="rect">
            <a:avLst/>
          </a:prstGeom>
          <a:solidFill>
            <a:srgbClr val="008080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CPU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89520" y="5623560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0066FF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Linux kernel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06640" y="1051560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B7A57A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Your program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108960" y="1005840"/>
            <a:ext cx="2286000" cy="5763399"/>
            <a:chOff x="3108960" y="1005840"/>
            <a:chExt cx="2286000" cy="5763399"/>
          </a:xfrm>
        </p:grpSpPr>
        <p:sp>
          <p:nvSpPr>
            <p:cNvPr id="16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3108960" y="1280160"/>
              <a:ext cx="228600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108960" y="1005840"/>
              <a:ext cx="228600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0xFFFFFFFF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08960" y="6492240"/>
              <a:ext cx="228600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0x00000000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108960" y="1554480"/>
              <a:ext cx="2286000" cy="548640"/>
            </a:xfrm>
            <a:prstGeom prst="rect">
              <a:avLst/>
            </a:prstGeom>
            <a:solidFill>
              <a:srgbClr val="CC0066">
                <a:alpha val="6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Linux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kernel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108960" y="246888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108960" y="448056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Heap (</a:t>
              </a:r>
              <a:r>
                <a:rPr lang="en-US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malloc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/free)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108960" y="4937760"/>
              <a:ext cx="228600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Read/Write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.data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bss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108960" y="3566160"/>
              <a:ext cx="228600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Shared Libraries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108960" y="5486400"/>
              <a:ext cx="228600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Read-Only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.text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rodata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4297680" y="292608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4297680" y="329184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4297680" y="420624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28" name="Rectangle 27"/>
            <p:cNvSpPr/>
            <p:nvPr/>
          </p:nvSpPr>
          <p:spPr bwMode="auto">
            <a:xfrm>
              <a:off x="3108960" y="1280160"/>
              <a:ext cx="2286000" cy="27432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linux-gate.so</a:t>
              </a:r>
            </a:p>
          </p:txBody>
        </p:sp>
      </p:grpSp>
      <p:sp>
        <p:nvSpPr>
          <p:cNvPr id="29" name="Rectangle 28"/>
          <p:cNvSpPr/>
          <p:nvPr/>
        </p:nvSpPr>
        <p:spPr bwMode="auto">
          <a:xfrm>
            <a:off x="4114800" y="1645920"/>
            <a:ext cx="1188720" cy="274320"/>
          </a:xfrm>
          <a:prstGeom prst="rect">
            <a:avLst/>
          </a:prstGeom>
          <a:solidFill>
            <a:srgbClr val="B7A57A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kernel stack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4709160" y="1920240"/>
            <a:ext cx="0" cy="18288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31" name="Group 30"/>
          <p:cNvGrpSpPr/>
          <p:nvPr/>
        </p:nvGrpSpPr>
        <p:grpSpPr>
          <a:xfrm>
            <a:off x="2286000" y="2743200"/>
            <a:ext cx="822960" cy="365760"/>
            <a:chOff x="2286000" y="2743200"/>
            <a:chExt cx="822960" cy="365760"/>
          </a:xfrm>
        </p:grpSpPr>
        <p:cxnSp>
          <p:nvCxnSpPr>
            <p:cNvPr id="32" name="Straight Arrow Connector 31"/>
            <p:cNvCxnSpPr/>
            <p:nvPr/>
          </p:nvCxnSpPr>
          <p:spPr bwMode="auto">
            <a:xfrm>
              <a:off x="2743200" y="2926080"/>
              <a:ext cx="365760" cy="0"/>
            </a:xfrm>
            <a:prstGeom prst="straightConnector1">
              <a:avLst/>
            </a:prstGeom>
            <a:noFill/>
            <a:ln w="508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33" name="TextBox 32"/>
            <p:cNvSpPr txBox="1"/>
            <p:nvPr/>
          </p:nvSpPr>
          <p:spPr>
            <a:xfrm>
              <a:off x="2286000" y="2743200"/>
              <a:ext cx="54864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SP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286000" y="5577840"/>
            <a:ext cx="822960" cy="365760"/>
            <a:chOff x="2286000" y="5577840"/>
            <a:chExt cx="822960" cy="36576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2743200" y="5760720"/>
              <a:ext cx="365760" cy="0"/>
            </a:xfrm>
            <a:prstGeom prst="straightConnector1">
              <a:avLst/>
            </a:prstGeom>
            <a:noFill/>
            <a:ln w="508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36" name="TextBox 35"/>
            <p:cNvSpPr txBox="1"/>
            <p:nvPr/>
          </p:nvSpPr>
          <p:spPr>
            <a:xfrm>
              <a:off x="2286000" y="5577840"/>
              <a:ext cx="54864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IP</a:t>
              </a: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5669280" y="6035040"/>
            <a:ext cx="914400" cy="4572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000" b="1" dirty="0" err="1">
                <a:solidFill>
                  <a:srgbClr val="FFFF00"/>
                </a:solidFill>
                <a:effectLst>
                  <a:glow rad="38100">
                    <a:schemeClr val="tx1"/>
                  </a:glow>
                </a:effectLst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unpriv</a:t>
            </a:r>
            <a:endParaRPr lang="en-US" sz="2000" b="1" dirty="0">
              <a:solidFill>
                <a:srgbClr val="FFFF00"/>
              </a:solidFill>
              <a:effectLst>
                <a:glow rad="38100">
                  <a:schemeClr val="tx1"/>
                </a:glow>
              </a:effectLst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38" name="Freeform 6"/>
          <p:cNvSpPr>
            <a:spLocks/>
          </p:cNvSpPr>
          <p:nvPr/>
        </p:nvSpPr>
        <p:spPr bwMode="auto">
          <a:xfrm>
            <a:off x="7680960" y="1645920"/>
            <a:ext cx="180975" cy="338138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1283917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useful Linux utility that shows the sequence of system calls that a process makes: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44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228600" y="2377440"/>
            <a:ext cx="8686800" cy="4389120"/>
          </a:xfrm>
          <a:prstGeom prst="roundRect">
            <a:avLst>
              <a:gd name="adj" fmla="val 3565"/>
            </a:avLst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27013" indent="-227013"/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bash$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strace</a:t>
            </a:r>
            <a:r>
              <a:rPr lang="en-US" sz="1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ls 2&gt;&amp;1 | less</a:t>
            </a:r>
          </a:p>
          <a:p>
            <a:pPr marL="227013" indent="-227013"/>
            <a:r>
              <a:rPr lang="en-US" sz="14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execve</a:t>
            </a:r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("/</a:t>
            </a:r>
            <a:r>
              <a:rPr lang="en-US" sz="14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/bin/ls", ["ls"], [/* 41 </a:t>
            </a:r>
            <a:r>
              <a:rPr lang="en-US" sz="14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vars</a:t>
            </a:r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*/]) = 0</a:t>
            </a:r>
          </a:p>
          <a:p>
            <a:pPr marL="227013" indent="-227013"/>
            <a:r>
              <a:rPr lang="en-US" sz="14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brk</a:t>
            </a:r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(NULL)                               = 0x15aa000</a:t>
            </a:r>
          </a:p>
          <a:p>
            <a:pPr marL="227013" indent="-227013"/>
            <a:r>
              <a:rPr lang="en-US" sz="14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(NULL, 4096, PROT_READ|PROT_WRITE, MAP_PRIVATE|MAP_ANONYMOUS, -1, 0) = 0x7f03bb741000</a:t>
            </a:r>
          </a:p>
          <a:p>
            <a:pPr marL="227013" indent="-227013"/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access("/</a:t>
            </a:r>
            <a:r>
              <a:rPr lang="en-US" sz="14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ld.so.preload</a:t>
            </a:r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R_OK)      = -1 ENOENT (No such file or directory)</a:t>
            </a:r>
          </a:p>
          <a:p>
            <a:pPr marL="227013" indent="-227013"/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open("/</a:t>
            </a:r>
            <a:r>
              <a:rPr lang="en-US" sz="14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ld.so.cache</a:t>
            </a:r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O_RDONLY|O_CLOEXEC) = 3</a:t>
            </a:r>
          </a:p>
          <a:p>
            <a:pPr marL="227013" indent="-227013"/>
            <a:r>
              <a:rPr lang="en-US" sz="14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fstat</a:t>
            </a:r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(3, {</a:t>
            </a:r>
            <a:r>
              <a:rPr lang="en-US" sz="14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st_mode</a:t>
            </a:r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=S_IFREG|0644, </a:t>
            </a:r>
            <a:r>
              <a:rPr lang="en-US" sz="14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st_size</a:t>
            </a:r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=126570, ...}) = 0</a:t>
            </a:r>
          </a:p>
          <a:p>
            <a:pPr marL="227013" indent="-227013"/>
            <a:r>
              <a:rPr lang="en-US" sz="14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(NULL, 126570, PROT_READ, MAP_PRIVATE, 3, 0) = 0x7f03bb722000</a:t>
            </a:r>
          </a:p>
          <a:p>
            <a:pPr marL="227013" indent="-227013"/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close(3)                                = 0</a:t>
            </a:r>
          </a:p>
          <a:p>
            <a:pPr marL="227013" indent="-227013"/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open("/lib64/libselinux.so.1", O_RDONLY|O_CLOEXEC) = 3</a:t>
            </a:r>
          </a:p>
          <a:p>
            <a:pPr marL="227013" indent="-227013"/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read(3, "\177ELF\2\1\1\0\0\0\0\0\0\0\0\0\3\0&gt;\0\1\0\0\0\300j\0\0\0\0\0\0"..., 832) = 832</a:t>
            </a:r>
          </a:p>
          <a:p>
            <a:pPr marL="227013" indent="-227013"/>
            <a:r>
              <a:rPr lang="en-US" sz="14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fstat</a:t>
            </a:r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(3, {</a:t>
            </a:r>
            <a:r>
              <a:rPr lang="en-US" sz="14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st_mode</a:t>
            </a:r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=S_IFREG|0755, </a:t>
            </a:r>
            <a:r>
              <a:rPr lang="en-US" sz="14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st_size</a:t>
            </a:r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=155744, ...}) = 0</a:t>
            </a:r>
          </a:p>
          <a:p>
            <a:pPr marL="227013" indent="-227013"/>
            <a:r>
              <a:rPr lang="en-US" sz="14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(NULL, 2255216, PROT_READ|PROT_EXEC, MAP_PRIVATE|MAP_DENYWRITE, 3, 0) = 0x7f03bb2fa000</a:t>
            </a:r>
          </a:p>
          <a:p>
            <a:pPr marL="227013" indent="-227013"/>
            <a:r>
              <a:rPr lang="en-US" sz="14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mprotect</a:t>
            </a:r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(0x7f03bb31e000, 2093056, PROT_NONE) = 0</a:t>
            </a:r>
          </a:p>
          <a:p>
            <a:pPr marL="227013" indent="-227013"/>
            <a:r>
              <a:rPr lang="en-US" sz="14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(0x7f03bb51d000, 8192, PROT_READ|PROT_WRITE, MAP_PRIVATE|MAP_FIXED|MAP_DENYWRITE, 3, 0x23000) = 0x7f03bb51d000</a:t>
            </a:r>
          </a:p>
          <a:p>
            <a:pPr marL="227013" indent="-227013"/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  <a:r>
              <a:rPr lang="en-US" sz="14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</p:txBody>
      </p:sp>
    </p:spTree>
    <p:extLst>
      <p:ext uri="{BB962C8B-B14F-4D97-AF65-F5344CB8AC3E}">
        <p14:creationId xmlns:p14="http://schemas.microsoft.com/office/powerpoint/2010/main" val="8872545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You’re Curious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Download the Linux kernel source code</a:t>
            </a:r>
          </a:p>
          <a:p>
            <a:pPr lvl="1"/>
            <a:r>
              <a:rPr lang="en-US" dirty="0"/>
              <a:t>Available from </a:t>
            </a:r>
            <a:r>
              <a:rPr lang="en-US" dirty="0">
                <a:hlinkClick r:id="rId3"/>
              </a:rPr>
              <a:t>http://www.kernel.org/</a:t>
            </a:r>
            <a:r>
              <a:rPr lang="en-US" dirty="0"/>
              <a:t> </a:t>
            </a:r>
          </a:p>
          <a:p>
            <a:pPr lvl="3"/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man</a:t>
            </a:r>
            <a:r>
              <a:rPr lang="en-US" dirty="0"/>
              <a:t>, section 2:  Linux system calls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man 2 intro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man 2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man</a:t>
            </a:r>
            <a:r>
              <a:rPr lang="en-US" dirty="0"/>
              <a:t>, section 3: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glibc</a:t>
            </a:r>
            <a:r>
              <a:rPr lang="en-US" dirty="0"/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libc</a:t>
            </a:r>
            <a:r>
              <a:rPr lang="en-US" dirty="0"/>
              <a:t> library functions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man 3 intro</a:t>
            </a:r>
          </a:p>
          <a:p>
            <a:pPr lvl="3"/>
            <a:endParaRPr lang="en-US" i="1" dirty="0"/>
          </a:p>
          <a:p>
            <a:r>
              <a:rPr lang="en-US" i="1" dirty="0"/>
              <a:t>The</a:t>
            </a:r>
            <a:r>
              <a:rPr lang="en-US" dirty="0"/>
              <a:t> book:  </a:t>
            </a:r>
            <a:r>
              <a:rPr lang="en-US" i="1" dirty="0"/>
              <a:t>The Linux Programming Interface</a:t>
            </a:r>
            <a:r>
              <a:rPr lang="en-US" dirty="0"/>
              <a:t> by Michael </a:t>
            </a:r>
            <a:r>
              <a:rPr lang="en-US" dirty="0" err="1"/>
              <a:t>Kerrisk</a:t>
            </a:r>
            <a:r>
              <a:rPr lang="en-US" dirty="0"/>
              <a:t> (keeper of the Linux man pages)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8333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that:</a:t>
            </a:r>
          </a:p>
          <a:p>
            <a:pPr lvl="1"/>
            <a:r>
              <a:rPr lang="en-US" dirty="0"/>
              <a:t>Uses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/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/>
              <a:t> to receive the name of a text file</a:t>
            </a:r>
          </a:p>
          <a:p>
            <a:pPr lvl="1"/>
            <a:r>
              <a:rPr lang="en-US" dirty="0"/>
              <a:t>Reads the contents of the file a line at a time</a:t>
            </a:r>
          </a:p>
          <a:p>
            <a:pPr lvl="1"/>
            <a:r>
              <a:rPr lang="en-US" dirty="0"/>
              <a:t>Parses each line, converting text into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uint32_t</a:t>
            </a:r>
          </a:p>
          <a:p>
            <a:pPr lvl="1"/>
            <a:r>
              <a:rPr lang="en-US" dirty="0"/>
              <a:t>Builds an array of the parsed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uint32_t</a:t>
            </a:r>
            <a:r>
              <a:rPr lang="en-US" dirty="0"/>
              <a:t>’s</a:t>
            </a:r>
          </a:p>
          <a:p>
            <a:pPr lvl="1"/>
            <a:r>
              <a:rPr lang="en-US" dirty="0"/>
              <a:t>Sorts the array</a:t>
            </a:r>
          </a:p>
          <a:p>
            <a:pPr lvl="1"/>
            <a:r>
              <a:rPr lang="en-US" dirty="0"/>
              <a:t>Prints the sorted array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r>
              <a:rPr lang="en-US" u="sng" dirty="0"/>
              <a:t>Hint</a:t>
            </a:r>
            <a:r>
              <a:rPr lang="en-US" dirty="0"/>
              <a:t>: 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man</a:t>
            </a:r>
            <a:r>
              <a:rPr lang="en-US" dirty="0"/>
              <a:t> to read about </a:t>
            </a:r>
            <a:br>
              <a:rPr lang="en-US" dirty="0"/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getline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sscanf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qsort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46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852160" y="3657600"/>
            <a:ext cx="2834640" cy="2743200"/>
          </a:xfrm>
          <a:prstGeom prst="roundRect">
            <a:avLst>
              <a:gd name="adj" fmla="val 3565"/>
            </a:avLst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bash$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cat in.txt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1213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3231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000005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52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bash$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./extra1 in.txt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52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1213</a:t>
            </a:r>
          </a:p>
          <a:p>
            <a:r>
              <a:rPr lang="en-US" sz="16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3231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bash$</a:t>
            </a:r>
          </a:p>
        </p:txBody>
      </p:sp>
    </p:spTree>
    <p:extLst>
      <p:ext uri="{BB962C8B-B14F-4D97-AF65-F5344CB8AC3E}">
        <p14:creationId xmlns:p14="http://schemas.microsoft.com/office/powerpoint/2010/main" val="16004801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that:</a:t>
            </a:r>
          </a:p>
          <a:p>
            <a:pPr lvl="1"/>
            <a:r>
              <a:rPr lang="en-US" dirty="0"/>
              <a:t>Loops forever; in each loop:</a:t>
            </a:r>
          </a:p>
          <a:p>
            <a:pPr lvl="2"/>
            <a:r>
              <a:rPr lang="en-US" dirty="0"/>
              <a:t>Prompt the user to </a:t>
            </a:r>
            <a:br>
              <a:rPr lang="en-US" dirty="0"/>
            </a:br>
            <a:r>
              <a:rPr lang="en-US" dirty="0"/>
              <a:t>input a filename</a:t>
            </a:r>
          </a:p>
          <a:p>
            <a:pPr lvl="2"/>
            <a:r>
              <a:rPr lang="en-US" dirty="0"/>
              <a:t>Reads a filename</a:t>
            </a:r>
            <a:br>
              <a:rPr lang="en-US" dirty="0"/>
            </a:br>
            <a:r>
              <a:rPr lang="en-US" dirty="0"/>
              <a:t>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Opens and reads </a:t>
            </a:r>
            <a:br>
              <a:rPr lang="en-US" dirty="0"/>
            </a:br>
            <a:r>
              <a:rPr lang="en-US" dirty="0"/>
              <a:t>the file</a:t>
            </a:r>
          </a:p>
          <a:p>
            <a:pPr lvl="2"/>
            <a:r>
              <a:rPr lang="en-US" dirty="0"/>
              <a:t>Prints its contents </a:t>
            </a:r>
            <a:br>
              <a:rPr lang="en-US" dirty="0"/>
            </a:br>
            <a:r>
              <a:rPr lang="en-US" dirty="0"/>
              <a:t>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 in the format shown:</a:t>
            </a:r>
          </a:p>
          <a:p>
            <a:pPr>
              <a:spcBef>
                <a:spcPts val="1200"/>
              </a:spcBef>
            </a:pPr>
            <a:r>
              <a:rPr lang="en-US" sz="2000" u="sng" dirty="0"/>
              <a:t>Hints</a:t>
            </a:r>
            <a:r>
              <a:rPr lang="en-US" sz="2000" dirty="0"/>
              <a:t>:</a:t>
            </a:r>
          </a:p>
          <a:p>
            <a:pPr lvl="1"/>
            <a:r>
              <a:rPr lang="en-US" sz="1800" dirty="0"/>
              <a:t>Use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man</a:t>
            </a:r>
            <a:r>
              <a:rPr lang="en-US" sz="1800" dirty="0"/>
              <a:t> to read about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1800" dirty="0"/>
              <a:t>Or, if you’re more courageous, try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man 3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readline</a:t>
            </a:r>
            <a:r>
              <a:rPr lang="en-US" sz="1800" dirty="0"/>
              <a:t> to learn about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libreadline.a</a:t>
            </a:r>
            <a:r>
              <a:rPr lang="en-US" sz="1800" dirty="0"/>
              <a:t> and Google to learn how to link to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47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3657600" y="2377440"/>
            <a:ext cx="5394960" cy="2286000"/>
          </a:xfrm>
          <a:prstGeom prst="roundRect">
            <a:avLst>
              <a:gd name="adj" fmla="val 3565"/>
            </a:avLst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00000000 50 4b 03 04 14 00 00 00 00 00 9c 45 26 3c f1 d5</a:t>
            </a:r>
          </a:p>
          <a:p>
            <a:r>
              <a:rPr lang="en-US" sz="1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00000010 68 95 25 1b 00 00 25 1b 00 00 0d 00 00 00 43 53</a:t>
            </a:r>
          </a:p>
          <a:p>
            <a:r>
              <a:rPr lang="en-US" sz="1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00000020 45 6c 6f 67 6f 2d 31 2e 70 6e 67 89 50 4e 47 0d</a:t>
            </a:r>
          </a:p>
          <a:p>
            <a:r>
              <a:rPr lang="en-US" sz="1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00000030 0a 1a 0a 00 00 00 0d 49 48 44 52 00 00 00 91 00</a:t>
            </a:r>
          </a:p>
          <a:p>
            <a:r>
              <a:rPr lang="en-US" sz="1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00000040 00 00 91 08 06 00 00 00 c3 d8 5a 23 00 00 00 09</a:t>
            </a:r>
          </a:p>
          <a:p>
            <a:r>
              <a:rPr lang="en-US" sz="1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00000050 70 48 59 73 00 00 0b 13 00 00 0b 13 01 00 9a 9c</a:t>
            </a:r>
          </a:p>
          <a:p>
            <a:r>
              <a:rPr lang="en-US" sz="1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00000060 18 00 00 0a 4f 69 43 43 50 50 68 6f 74 6f 73 68</a:t>
            </a:r>
          </a:p>
          <a:p>
            <a:r>
              <a:rPr lang="en-US" sz="1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00000070 6f 70 20 49 43 43 20 70 72 6f 66 69 6c 65 00 00</a:t>
            </a:r>
          </a:p>
          <a:p>
            <a:r>
              <a:rPr lang="en-US" sz="1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00000080 78 da 9d 53 67 54 53 e9 16 3d f7 de f4 42 4b 88</a:t>
            </a:r>
          </a:p>
          <a:p>
            <a:r>
              <a:rPr lang="en-US" sz="1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00000090 80 94 4b 6f 52 15 08 20 52 42 8b 80 14 91 26 2a</a:t>
            </a:r>
          </a:p>
          <a:p>
            <a:r>
              <a:rPr lang="en-US" sz="1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000000a0 21 09 10 4a 88 21 a1 d9 15 51 c1 11 45 45 04 1b</a:t>
            </a:r>
          </a:p>
          <a:p>
            <a:r>
              <a:rPr lang="en-US" sz="1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  <a:r>
              <a:rPr lang="en-US" sz="12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sz="1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</p:txBody>
      </p:sp>
    </p:spTree>
    <p:extLst>
      <p:ext uri="{BB962C8B-B14F-4D97-AF65-F5344CB8AC3E}">
        <p14:creationId xmlns:p14="http://schemas.microsoft.com/office/powerpoint/2010/main" val="3211091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4B2A85"/>
                </a:solidFill>
              </a:rPr>
              <a:t>File I/O with the C standard library</a:t>
            </a:r>
          </a:p>
          <a:p>
            <a:r>
              <a:rPr lang="en-US" dirty="0"/>
              <a:t>System Calls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80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MU Bright" panose="02000603000000000000" pitchFamily="2" charset="0"/>
              </a:rPr>
              <a:t>Remember This Picture?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>
                <a:ea typeface="CMU Bright" panose="02000603000000000000" pitchFamily="2" charset="0"/>
              </a:rPr>
              <a:pPr/>
              <a:t>6</a:t>
            </a:fld>
            <a:endParaRPr lang="en-US" dirty="0">
              <a:ea typeface="CMU Bright" panose="02000603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200" y="2194560"/>
            <a:ext cx="1737360" cy="594360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application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43200" y="2834640"/>
            <a:ext cx="1737360" cy="649224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standard library (</a:t>
            </a:r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glibc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0" y="2834640"/>
            <a:ext cx="1828800" cy="649224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txBody>
          <a:bodyPr wrap="square" lIns="0" rIns="0" rtlCol="0" anchor="ctr"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C++ STL/boost/ standard library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0" y="2194560"/>
            <a:ext cx="1828800" cy="594360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C++ application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92240" y="2194560"/>
            <a:ext cx="1737360" cy="594360"/>
          </a:xfrm>
          <a:prstGeom prst="rect">
            <a:avLst/>
          </a:prstGeom>
          <a:solidFill>
            <a:srgbClr val="4B2A85">
              <a:alpha val="40000"/>
            </a:srgbClr>
          </a:solidFill>
        </p:spPr>
        <p:txBody>
          <a:bodyPr wrap="square" lIns="0" rIns="0" rtlCol="0" anchor="ctr"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Java application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92240" y="2834640"/>
            <a:ext cx="1737360" cy="649224"/>
          </a:xfrm>
          <a:prstGeom prst="rect">
            <a:avLst/>
          </a:prstGeom>
          <a:solidFill>
            <a:srgbClr val="4B2A85">
              <a:alpha val="40000"/>
            </a:srgb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JRE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560320" y="3566160"/>
          <a:ext cx="5852160" cy="2194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52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CPU     memory     storage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    network</a:t>
                      </a:r>
                      <a:endParaRPr lang="en-US" sz="1800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GPU 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 clock   audio   radio   peripherals</a:t>
                      </a:r>
                      <a:endParaRPr lang="en-US" sz="1800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65760" y="3977640"/>
            <a:ext cx="2194560" cy="649224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HW/SW interface</a:t>
            </a:r>
          </a:p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(x86 + devices)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5760" y="3246120"/>
            <a:ext cx="2194560" cy="649224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/ app interface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(system calls)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743200" y="3660781"/>
            <a:ext cx="5486400" cy="548640"/>
          </a:xfrm>
          <a:prstGeom prst="rect">
            <a:avLst/>
          </a:prstGeom>
          <a:solidFill>
            <a:srgbClr val="4B2A85">
              <a:alpha val="40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operating system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743200" y="4389120"/>
            <a:ext cx="5486400" cy="548640"/>
          </a:xfrm>
          <a:prstGeom prst="rect">
            <a:avLst/>
          </a:prstGeom>
          <a:solidFill>
            <a:srgbClr val="4B2A85">
              <a:alpha val="40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hardware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74320" y="3063240"/>
            <a:ext cx="2291080" cy="914400"/>
          </a:xfrm>
          <a:prstGeom prst="ellipse">
            <a:avLst/>
          </a:prstGeom>
          <a:noFill/>
          <a:ln w="25400" cap="flat" cmpd="sng" algn="ctr">
            <a:solidFill>
              <a:srgbClr val="4B2A85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6311" y="2058071"/>
            <a:ext cx="2067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 brief</a:t>
            </a:r>
          </a:p>
          <a:p>
            <a:pPr algn="ctr"/>
            <a:r>
              <a:rPr lang="en-US" sz="2400" b="1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diversion...</a:t>
            </a:r>
          </a:p>
        </p:txBody>
      </p:sp>
    </p:spTree>
    <p:extLst>
      <p:ext uri="{BB962C8B-B14F-4D97-AF65-F5344CB8AC3E}">
        <p14:creationId xmlns:p14="http://schemas.microsoft.com/office/powerpoint/2010/main" val="331337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I/O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8366125" cy="513016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We’ll start by using C’s standard library</a:t>
            </a:r>
          </a:p>
          <a:p>
            <a:pPr lvl="1"/>
            <a:r>
              <a:rPr lang="en-US" dirty="0"/>
              <a:t>These functions are part of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glibc</a:t>
            </a:r>
            <a:r>
              <a:rPr lang="en-US" dirty="0"/>
              <a:t> on Linux</a:t>
            </a:r>
          </a:p>
          <a:p>
            <a:pPr lvl="1"/>
            <a:r>
              <a:rPr lang="en-US" dirty="0"/>
              <a:t>They are implemented using Linux system calls</a:t>
            </a:r>
          </a:p>
          <a:p>
            <a:pPr lvl="3"/>
            <a:endParaRPr lang="en-US" dirty="0"/>
          </a:p>
          <a:p>
            <a:r>
              <a:rPr lang="en-US" dirty="0"/>
              <a:t>C’s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</a:t>
            </a:r>
            <a:r>
              <a:rPr lang="en-US" dirty="0"/>
              <a:t> defines the notion of a </a:t>
            </a:r>
            <a:r>
              <a:rPr lang="en-US" dirty="0">
                <a:solidFill>
                  <a:srgbClr val="0066FF"/>
                </a:solidFill>
              </a:rPr>
              <a:t>stream</a:t>
            </a:r>
          </a:p>
          <a:p>
            <a:pPr lvl="1"/>
            <a:r>
              <a:rPr lang="en-US" dirty="0"/>
              <a:t>A way of reading or writing a sequence of characters to and from a device</a:t>
            </a:r>
          </a:p>
          <a:p>
            <a:pPr lvl="1"/>
            <a:r>
              <a:rPr lang="en-US" dirty="0"/>
              <a:t>Can be either </a:t>
            </a:r>
            <a:r>
              <a:rPr lang="en-US" i="1" dirty="0"/>
              <a:t>text</a:t>
            </a:r>
            <a:r>
              <a:rPr lang="en-US" dirty="0"/>
              <a:t> or </a:t>
            </a:r>
            <a:r>
              <a:rPr lang="en-US" i="1" dirty="0"/>
              <a:t>binary</a:t>
            </a:r>
            <a:r>
              <a:rPr lang="en-US" dirty="0"/>
              <a:t>; Linux does not distinguish</a:t>
            </a:r>
          </a:p>
          <a:p>
            <a:pPr lvl="1"/>
            <a:r>
              <a:rPr lang="en-US" dirty="0"/>
              <a:t>Is </a:t>
            </a:r>
            <a:r>
              <a:rPr lang="en-US" i="1" dirty="0"/>
              <a:t>buffered</a:t>
            </a:r>
            <a:r>
              <a:rPr lang="en-US" dirty="0"/>
              <a:t> by default;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libc</a:t>
            </a:r>
            <a:r>
              <a:rPr lang="en-US" dirty="0"/>
              <a:t> reads ahead of your program</a:t>
            </a:r>
          </a:p>
          <a:p>
            <a:pPr lvl="1"/>
            <a:r>
              <a:rPr lang="en-US" dirty="0"/>
              <a:t>Three streams provided by default: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</a:p>
          <a:p>
            <a:pPr lvl="2"/>
            <a:r>
              <a:rPr lang="en-US" dirty="0"/>
              <a:t>You can open additional streams to read and write to files</a:t>
            </a:r>
          </a:p>
          <a:p>
            <a:pPr lvl="1"/>
            <a:r>
              <a:rPr lang="en-US" dirty="0"/>
              <a:t>C streams are manipulated with a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FILE*</a:t>
            </a:r>
            <a:r>
              <a:rPr lang="en-US" dirty="0"/>
              <a:t> pointer, which is defined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2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Stream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stream functions (complete list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/>
              <a:t>):</a:t>
            </a:r>
          </a:p>
          <a:p>
            <a:pPr lvl="3"/>
            <a:endParaRPr lang="en-US" dirty="0"/>
          </a:p>
          <a:p>
            <a:pPr lvl="1"/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FILE*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(filename, mode);</a:t>
            </a:r>
          </a:p>
          <a:p>
            <a:pPr lvl="2"/>
            <a:r>
              <a:rPr lang="en-US" dirty="0"/>
              <a:t>Opens a stream to the specified file in specified file access mode</a:t>
            </a:r>
          </a:p>
          <a:p>
            <a:pPr lvl="1">
              <a:spcBef>
                <a:spcPts val="1800"/>
              </a:spcBef>
            </a:pP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(stream);</a:t>
            </a:r>
          </a:p>
          <a:p>
            <a:pPr lvl="2"/>
            <a:r>
              <a:rPr lang="en-US" dirty="0"/>
              <a:t>Closes the specified stream (and file)</a:t>
            </a:r>
          </a:p>
          <a:p>
            <a:pPr lvl="3"/>
            <a:endParaRPr lang="en-US" dirty="0"/>
          </a:p>
          <a:p>
            <a:pPr lvl="1"/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x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Writes an array of </a:t>
            </a:r>
            <a:r>
              <a:rPr lang="en-US" i="1" dirty="0"/>
              <a:t>count</a:t>
            </a:r>
            <a:r>
              <a:rPr lang="en-US" dirty="0"/>
              <a:t> elements of </a:t>
            </a:r>
            <a:r>
              <a:rPr lang="en-US" i="1" dirty="0"/>
              <a:t>size</a:t>
            </a:r>
            <a:r>
              <a:rPr lang="en-US" dirty="0"/>
              <a:t> bytes from </a:t>
            </a:r>
            <a:r>
              <a:rPr lang="en-US" i="1" dirty="0" err="1"/>
              <a:t>ptr</a:t>
            </a:r>
            <a:r>
              <a:rPr lang="en-US" dirty="0"/>
              <a:t> to </a:t>
            </a:r>
            <a:r>
              <a:rPr lang="en-US" i="1" dirty="0"/>
              <a:t>stream</a:t>
            </a:r>
            <a:endParaRPr lang="en-US" dirty="0"/>
          </a:p>
          <a:p>
            <a:pPr lvl="1">
              <a:spcBef>
                <a:spcPts val="1800"/>
              </a:spcBef>
            </a:pP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Reads an array of </a:t>
            </a:r>
            <a:r>
              <a:rPr lang="en-US" i="1" dirty="0"/>
              <a:t>count</a:t>
            </a:r>
            <a:r>
              <a:rPr lang="en-US" dirty="0"/>
              <a:t> elements of </a:t>
            </a:r>
            <a:r>
              <a:rPr lang="en-US" i="1" dirty="0"/>
              <a:t>size</a:t>
            </a:r>
            <a:r>
              <a:rPr lang="en-US" dirty="0"/>
              <a:t> bytes from </a:t>
            </a:r>
            <a:r>
              <a:rPr lang="en-US" i="1" dirty="0"/>
              <a:t>stream</a:t>
            </a:r>
            <a:r>
              <a:rPr lang="en-US" dirty="0"/>
              <a:t> to </a:t>
            </a:r>
            <a:r>
              <a:rPr lang="en-US" i="1" dirty="0" err="1"/>
              <a:t>ptr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097280" y="2158082"/>
            <a:ext cx="502920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2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FILE* </a:t>
            </a:r>
            <a:r>
              <a:rPr lang="en-US" sz="22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(filename, mode);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1097280" y="3182689"/>
            <a:ext cx="347472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22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(stream);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1097280" y="4287707"/>
            <a:ext cx="704088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22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size, count, stream);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1097280" y="5233697"/>
            <a:ext cx="704088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22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fread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size, count, stream);</a:t>
            </a:r>
          </a:p>
        </p:txBody>
      </p:sp>
    </p:spTree>
    <p:extLst>
      <p:ext uri="{BB962C8B-B14F-4D97-AF65-F5344CB8AC3E}">
        <p14:creationId xmlns:p14="http://schemas.microsoft.com/office/powerpoint/2010/main" val="327795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Stream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Formatted I/O stream functions (more in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/>
              <a:t>):</a:t>
            </a:r>
          </a:p>
          <a:p>
            <a:pPr lvl="3"/>
            <a:endParaRPr lang="en-US" dirty="0"/>
          </a:p>
          <a:p>
            <a:pPr lvl="1"/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(stream, format, ...);</a:t>
            </a:r>
          </a:p>
          <a:p>
            <a:pPr lvl="2"/>
            <a:r>
              <a:rPr lang="en-US" dirty="0"/>
              <a:t>Writes a formatted C string</a:t>
            </a:r>
          </a:p>
          <a:p>
            <a:pPr lvl="3"/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(...);</a:t>
            </a:r>
            <a:r>
              <a:rPr lang="en-US" dirty="0"/>
              <a:t> is equivalent to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...);</a:t>
            </a:r>
          </a:p>
          <a:p>
            <a:pPr lvl="1">
              <a:spcBef>
                <a:spcPts val="1800"/>
              </a:spcBef>
            </a:pP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(stream, format, ...);</a:t>
            </a:r>
          </a:p>
          <a:p>
            <a:pPr lvl="2"/>
            <a:r>
              <a:rPr lang="en-US" dirty="0"/>
              <a:t>Reads data and stores data matching the format string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9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1041860" y="2198535"/>
            <a:ext cx="585216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22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(stream, format, ...);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1041860" y="3519467"/>
            <a:ext cx="566928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22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(stream, format, ...);</a:t>
            </a:r>
          </a:p>
        </p:txBody>
      </p:sp>
    </p:spTree>
    <p:extLst>
      <p:ext uri="{BB962C8B-B14F-4D97-AF65-F5344CB8AC3E}">
        <p14:creationId xmlns:p14="http://schemas.microsoft.com/office/powerpoint/2010/main" val="27353083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4B2A85">
            <a:alpha val="40000"/>
          </a:srgb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5788</TotalTime>
  <Words>4895</Words>
  <Application>Microsoft Macintosh PowerPoint</Application>
  <PresentationFormat>On-screen Show (4:3)</PresentationFormat>
  <Paragraphs>874</Paragraphs>
  <Slides>47</Slides>
  <Notes>26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4" baseType="lpstr">
      <vt:lpstr>Arial</vt:lpstr>
      <vt:lpstr>Arial Narrow</vt:lpstr>
      <vt:lpstr>Calibri</vt:lpstr>
      <vt:lpstr>Courier New</vt:lpstr>
      <vt:lpstr>Times New Roman</vt:lpstr>
      <vt:lpstr>Wingdings</vt:lpstr>
      <vt:lpstr>UWTheme-333-Sp18</vt:lpstr>
      <vt:lpstr>Intro to File I/O, System Calls CSE 333 Spring 2020</vt:lpstr>
      <vt:lpstr>Administrivia</vt:lpstr>
      <vt:lpstr>Code Quality</vt:lpstr>
      <vt:lpstr>Exercise Grading</vt:lpstr>
      <vt:lpstr>Lecture Outline</vt:lpstr>
      <vt:lpstr>Remember This Picture?</vt:lpstr>
      <vt:lpstr>File I/O</vt:lpstr>
      <vt:lpstr>C Stream Functions</vt:lpstr>
      <vt:lpstr>C Stream Functions</vt:lpstr>
      <vt:lpstr>Error Checking/Handling</vt:lpstr>
      <vt:lpstr>C Streams Example</vt:lpstr>
      <vt:lpstr>C Streams Example</vt:lpstr>
      <vt:lpstr>C Streams Example</vt:lpstr>
      <vt:lpstr>Buffering</vt:lpstr>
      <vt:lpstr>Why Buffer?</vt:lpstr>
      <vt:lpstr>Why NOT Buffer?</vt:lpstr>
      <vt:lpstr>Disabling C’s Buffering</vt:lpstr>
      <vt:lpstr>Lecture Outline</vt:lpstr>
      <vt:lpstr>What’s an OS?</vt:lpstr>
      <vt:lpstr>What’s an OS?</vt:lpstr>
      <vt:lpstr>OS: Abstraction Provider</vt:lpstr>
      <vt:lpstr>OS: Protection System</vt:lpstr>
      <vt:lpstr>System Call Trace</vt:lpstr>
      <vt:lpstr>System Call Trace</vt:lpstr>
      <vt:lpstr>System Call Trace</vt:lpstr>
      <vt:lpstr>System Call Trace</vt:lpstr>
      <vt:lpstr>System Call Trace</vt:lpstr>
      <vt:lpstr>Details on x86/Linux</vt:lpstr>
      <vt:lpstr>Details on x86/Linux</vt:lpstr>
      <vt:lpstr>Details on x86/Linux</vt:lpstr>
      <vt:lpstr>Details on x86/Linux</vt:lpstr>
      <vt:lpstr>Details on x86/Linux</vt:lpstr>
      <vt:lpstr>Details on x86/Linux</vt:lpstr>
      <vt:lpstr>Details on x86/Linux</vt:lpstr>
      <vt:lpstr>Details on x86/Linux</vt:lpstr>
      <vt:lpstr>Details on x86/Linux</vt:lpstr>
      <vt:lpstr>Details on x86/Linux</vt:lpstr>
      <vt:lpstr>Details on x86/Linux</vt:lpstr>
      <vt:lpstr>Details on x86/Linux</vt:lpstr>
      <vt:lpstr>Details on x86/Linux</vt:lpstr>
      <vt:lpstr>Details on x86/Linux</vt:lpstr>
      <vt:lpstr>Details on x86/Linux</vt:lpstr>
      <vt:lpstr>Details on x86/Linux</vt:lpstr>
      <vt:lpstr>strace</vt:lpstr>
      <vt:lpstr>If You’re Curious</vt:lpstr>
      <vt:lpstr>Extra Exercise #1</vt:lpstr>
      <vt:lpstr>Extra Exercise #2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Calls, Intro to File I/O CSE 333 Spring 2018</dc:title>
  <dc:creator>Justin Hsia</dc:creator>
  <cp:lastModifiedBy>Hal Perkins</cp:lastModifiedBy>
  <cp:revision>109</cp:revision>
  <cp:lastPrinted>2020-04-12T18:30:54Z</cp:lastPrinted>
  <dcterms:created xsi:type="dcterms:W3CDTF">2018-03-31T22:18:25Z</dcterms:created>
  <dcterms:modified xsi:type="dcterms:W3CDTF">2020-04-13T19:31:18Z</dcterms:modified>
</cp:coreProperties>
</file>