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9" r:id="rId3"/>
    <p:sldId id="277" r:id="rId4"/>
    <p:sldId id="280" r:id="rId5"/>
    <p:sldId id="281" r:id="rId6"/>
    <p:sldId id="298" r:id="rId7"/>
    <p:sldId id="282" r:id="rId8"/>
    <p:sldId id="299" r:id="rId9"/>
    <p:sldId id="289" r:id="rId10"/>
    <p:sldId id="290" r:id="rId11"/>
    <p:sldId id="292" r:id="rId12"/>
    <p:sldId id="293" r:id="rId13"/>
    <p:sldId id="294" r:id="rId14"/>
    <p:sldId id="295" r:id="rId15"/>
    <p:sldId id="296" r:id="rId16"/>
    <p:sldId id="288" r:id="rId17"/>
    <p:sldId id="287" r:id="rId18"/>
    <p:sldId id="286" r:id="rId19"/>
    <p:sldId id="285" r:id="rId20"/>
    <p:sldId id="27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FD78"/>
    <a:srgbClr val="FF7E79"/>
    <a:srgbClr val="FFD579"/>
    <a:srgbClr val="E2661A"/>
    <a:srgbClr val="4B2A85"/>
    <a:srgbClr val="D94B7B"/>
    <a:srgbClr val="669900"/>
    <a:srgbClr val="5A5A5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56" autoAdjust="0"/>
    <p:restoredTop sz="88274" autoAdjust="0"/>
  </p:normalViewPr>
  <p:slideViewPr>
    <p:cSldViewPr snapToGrid="0">
      <p:cViewPr varScale="1">
        <p:scale>
          <a:sx n="116" d="100"/>
          <a:sy n="116" d="100"/>
        </p:scale>
        <p:origin x="159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00" d="100"/>
          <a:sy n="100" d="100"/>
        </p:scale>
        <p:origin x="3128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CSE 333 20sp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r>
              <a:rPr lang="en-US" dirty="0"/>
              <a:t>07-</a:t>
            </a:r>
            <a:fld id="{B71E186F-5594-4DE5-A3DF-D3D47B7E686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600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4/6/2018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37D74-6E90-4C54-8099-44E56A873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94275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Configure needs to figure things</a:t>
            </a:r>
            <a:r>
              <a:rPr lang="en-US" baseline="0" dirty="0"/>
              <a:t> out like “where is the compiler?”.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37D74-6E90-4C54-8099-44E56A873B11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4/6/2018</a:t>
            </a:r>
          </a:p>
        </p:txBody>
      </p:sp>
    </p:spTree>
    <p:extLst>
      <p:ext uri="{BB962C8B-B14F-4D97-AF65-F5344CB8AC3E}">
        <p14:creationId xmlns:p14="http://schemas.microsoft.com/office/powerpoint/2010/main" val="1324314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76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08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744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6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5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838891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0F9D81DC-FF16-432D-82DD-95AD7BB248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</a:t>
            </a:r>
            <a:r>
              <a:rPr lang="en-US" sz="1100" b="0" i="0" baseline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, </a:t>
            </a:r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Spring 2020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14815" y="27429"/>
            <a:ext cx="1114409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L07:  Build Tools</a:t>
            </a:r>
          </a:p>
        </p:txBody>
      </p:sp>
    </p:spTree>
    <p:extLst>
      <p:ext uri="{BB962C8B-B14F-4D97-AF65-F5344CB8AC3E}">
        <p14:creationId xmlns:p14="http://schemas.microsoft.com/office/powerpoint/2010/main" val="84565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–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lnSpc>
          <a:spcPct val="108000"/>
        </a:lnSpc>
        <a:spcBef>
          <a:spcPct val="20000"/>
        </a:spcBef>
        <a:spcAft>
          <a:spcPct val="0"/>
        </a:spcAft>
        <a:buClr>
          <a:srgbClr val="4B2A85"/>
        </a:buClr>
        <a:buChar char="»"/>
        <a:defRPr sz="18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0" Type="http://schemas.openxmlformats.org/officeDocument/2006/relationships/tags" Target="../tags/tag21.xml"/><Relationship Id="rId4" Type="http://schemas.openxmlformats.org/officeDocument/2006/relationships/tags" Target="../tags/tag15.xml"/><Relationship Id="rId9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11" Type="http://schemas.openxmlformats.org/officeDocument/2006/relationships/tags" Target="../tags/tag33.xml"/><Relationship Id="rId5" Type="http://schemas.openxmlformats.org/officeDocument/2006/relationships/tags" Target="../tags/tag27.xml"/><Relationship Id="rId10" Type="http://schemas.openxmlformats.org/officeDocument/2006/relationships/tags" Target="../tags/tag32.xml"/><Relationship Id="rId4" Type="http://schemas.openxmlformats.org/officeDocument/2006/relationships/tags" Target="../tags/tag26.xml"/><Relationship Id="rId9" Type="http://schemas.openxmlformats.org/officeDocument/2006/relationships/tags" Target="../tags/tag3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41.xml"/><Relationship Id="rId3" Type="http://schemas.openxmlformats.org/officeDocument/2006/relationships/tags" Target="../tags/tag36.xml"/><Relationship Id="rId7" Type="http://schemas.openxmlformats.org/officeDocument/2006/relationships/tags" Target="../tags/tag40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6" Type="http://schemas.openxmlformats.org/officeDocument/2006/relationships/tags" Target="../tags/tag39.xml"/><Relationship Id="rId11" Type="http://schemas.openxmlformats.org/officeDocument/2006/relationships/tags" Target="../tags/tag44.xml"/><Relationship Id="rId5" Type="http://schemas.openxmlformats.org/officeDocument/2006/relationships/tags" Target="../tags/tag38.xml"/><Relationship Id="rId10" Type="http://schemas.openxmlformats.org/officeDocument/2006/relationships/tags" Target="../tags/tag43.xml"/><Relationship Id="rId4" Type="http://schemas.openxmlformats.org/officeDocument/2006/relationships/tags" Target="../tags/tag37.xml"/><Relationship Id="rId9" Type="http://schemas.openxmlformats.org/officeDocument/2006/relationships/tags" Target="../tags/tag4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>
                <a:ea typeface="CMU Bright" panose="02000603000000000000" pitchFamily="2" charset="0"/>
              </a:rPr>
              <a:t>Build Tools (make)</a:t>
            </a:r>
            <a:br>
              <a:rPr lang="en-US" sz="4000" dirty="0">
                <a:ea typeface="CMU Bright" panose="02000603000000000000" pitchFamily="2" charset="0"/>
              </a:rPr>
            </a:br>
            <a:r>
              <a:rPr lang="en-US" sz="2800" b="0" dirty="0">
                <a:ea typeface="CMU Bright" panose="02000603000000000000" pitchFamily="2" charset="0"/>
              </a:rPr>
              <a:t>CSE 333 Spring 2020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>
                <a:ea typeface="CMU Bright" panose="02000603000000000000" pitchFamily="2" charset="0"/>
              </a:rPr>
              <a:t>Instructor:</a:t>
            </a:r>
            <a:r>
              <a:rPr lang="en-US" sz="2400" dirty="0">
                <a:ea typeface="CMU Bright" panose="02000603000000000000" pitchFamily="2" charset="0"/>
              </a:rPr>
              <a:t>	Hal Perkins</a:t>
            </a:r>
          </a:p>
          <a:p>
            <a:pPr algn="l"/>
            <a:endParaRPr lang="en-US" sz="2400" dirty="0">
              <a:ea typeface="CMU Bright" panose="02000603000000000000" pitchFamily="2" charset="0"/>
            </a:endParaRPr>
          </a:p>
          <a:p>
            <a:pPr algn="l"/>
            <a:r>
              <a:rPr lang="en-US" sz="2000" b="1" dirty="0">
                <a:ea typeface="CMU Bright" panose="02000603000000000000" pitchFamily="2" charset="0"/>
              </a:rPr>
              <a:t>Teaching Assistants:</a:t>
            </a:r>
          </a:p>
          <a:p>
            <a:pPr algn="l">
              <a:tabLst>
                <a:tab pos="2289175" algn="l"/>
                <a:tab pos="4572000" algn="l"/>
              </a:tabLst>
            </a:pPr>
            <a:r>
              <a:rPr lang="en-US" sz="2000" dirty="0"/>
              <a:t>Ramya </a:t>
            </a:r>
            <a:r>
              <a:rPr lang="en-US" sz="2000" dirty="0" err="1"/>
              <a:t>Challa</a:t>
            </a:r>
            <a:r>
              <a:rPr lang="en-US" sz="2000" dirty="0"/>
              <a:t>	</a:t>
            </a:r>
            <a:r>
              <a:rPr lang="en-US" sz="2000" dirty="0" err="1"/>
              <a:t>Mengqui</a:t>
            </a:r>
            <a:r>
              <a:rPr lang="en-US" sz="2000" dirty="0"/>
              <a:t> Chen	John </a:t>
            </a:r>
            <a:r>
              <a:rPr lang="en-US" sz="2000" dirty="0" err="1"/>
              <a:t>Depaszthory</a:t>
            </a:r>
            <a:br>
              <a:rPr lang="en-US" sz="2000" dirty="0"/>
            </a:br>
            <a:r>
              <a:rPr lang="en-US" sz="2000" dirty="0"/>
              <a:t>Greg Guo 	Zachary Keyes	CJ Lin</a:t>
            </a:r>
            <a:br>
              <a:rPr lang="en-US" sz="2000" dirty="0"/>
            </a:br>
            <a:r>
              <a:rPr lang="en-US" sz="2000" dirty="0"/>
              <a:t>Travis McGaha	Arjun Singh	</a:t>
            </a:r>
            <a:r>
              <a:rPr lang="en-US" sz="2000" dirty="0" err="1"/>
              <a:t>Guramrit</a:t>
            </a:r>
            <a:r>
              <a:rPr lang="en-US" sz="2000" dirty="0"/>
              <a:t> Singh</a:t>
            </a:r>
            <a:br>
              <a:rPr lang="en-US" sz="2000" dirty="0"/>
            </a:br>
            <a:r>
              <a:rPr lang="en-US" sz="2000" dirty="0"/>
              <a:t>Cosmo Wang	</a:t>
            </a:r>
            <a:r>
              <a:rPr lang="en-US" sz="2000" dirty="0" err="1"/>
              <a:t>Yifan</a:t>
            </a:r>
            <a:r>
              <a:rPr lang="en-US" sz="2000" dirty="0"/>
              <a:t> Xu	Robin Yang </a:t>
            </a:r>
            <a:br>
              <a:rPr lang="en-US" sz="2000" dirty="0"/>
            </a:br>
            <a:r>
              <a:rPr lang="en-US" sz="2000" dirty="0" err="1"/>
              <a:t>Haoran</a:t>
            </a:r>
            <a:r>
              <a:rPr lang="en-US" sz="2000" dirty="0"/>
              <a:t> Yu	Velocity Yu</a:t>
            </a:r>
          </a:p>
        </p:txBody>
      </p:sp>
    </p:spTree>
    <p:extLst>
      <p:ext uri="{BB962C8B-B14F-4D97-AF65-F5344CB8AC3E}">
        <p14:creationId xmlns:p14="http://schemas.microsoft.com/office/powerpoint/2010/main" val="209027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Defaults:</a:t>
            </a:r>
          </a:p>
          <a:p>
            <a:pPr lvl="1"/>
            <a:r>
              <a:rPr lang="en-US" dirty="0"/>
              <a:t>If no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-f</a:t>
            </a:r>
            <a:r>
              <a:rPr lang="en-US" dirty="0"/>
              <a:t> specified, use a file named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If no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target</a:t>
            </a:r>
            <a:r>
              <a:rPr lang="en-US" dirty="0"/>
              <a:t> specified, will use the first one in the file</a:t>
            </a:r>
          </a:p>
          <a:p>
            <a:pPr lvl="1"/>
            <a:r>
              <a:rPr lang="en-US" dirty="0"/>
              <a:t>Will interpret commands in your default shell</a:t>
            </a:r>
          </a:p>
          <a:p>
            <a:pPr lvl="2"/>
            <a:r>
              <a:rPr lang="en-US" dirty="0"/>
              <a:t>Set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SHELL</a:t>
            </a:r>
            <a:r>
              <a:rPr lang="en-US" dirty="0"/>
              <a:t> variable in </a:t>
            </a:r>
            <a:r>
              <a:rPr lang="en-US" dirty="0" err="1"/>
              <a:t>makefile</a:t>
            </a:r>
            <a:r>
              <a:rPr lang="en-US" dirty="0"/>
              <a:t> to ensure</a:t>
            </a:r>
          </a:p>
          <a:p>
            <a:pPr>
              <a:spcBef>
                <a:spcPts val="1800"/>
              </a:spcBef>
            </a:pPr>
            <a:r>
              <a:rPr lang="en-US" dirty="0"/>
              <a:t>Target execution:</a:t>
            </a:r>
          </a:p>
          <a:p>
            <a:pPr lvl="1"/>
            <a:r>
              <a:rPr lang="en-US" dirty="0"/>
              <a:t>Check each source in the source list:</a:t>
            </a:r>
          </a:p>
          <a:p>
            <a:pPr lvl="2"/>
            <a:r>
              <a:rPr lang="en-US" dirty="0"/>
              <a:t>If the source is a target in the </a:t>
            </a:r>
            <a:r>
              <a:rPr lang="en-US" dirty="0" err="1"/>
              <a:t>Makefile</a:t>
            </a:r>
            <a:r>
              <a:rPr lang="en-US" dirty="0"/>
              <a:t>, then process it recursively</a:t>
            </a:r>
          </a:p>
          <a:p>
            <a:pPr lvl="2"/>
            <a:r>
              <a:rPr lang="en-US" dirty="0"/>
              <a:t>If some source does not exist, then error</a:t>
            </a:r>
          </a:p>
          <a:p>
            <a:pPr lvl="2"/>
            <a:r>
              <a:rPr lang="en-US" dirty="0"/>
              <a:t>If any source is newer than the target (or target does not exist), run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  <a:r>
              <a:rPr lang="en-US" dirty="0"/>
              <a:t> (presumably to update the target)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22960" y="1371600"/>
            <a:ext cx="6949440" cy="457200"/>
          </a:xfrm>
          <a:prstGeom prst="roundRect">
            <a:avLst/>
          </a:prstGeom>
          <a:solidFill>
            <a:schemeClr val="tx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chemeClr val="bg1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bash%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make -f &lt;</a:t>
            </a:r>
            <a:r>
              <a:rPr lang="en-US" sz="2400" dirty="0" err="1">
                <a:solidFill>
                  <a:schemeClr val="bg1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makefileName</a:t>
            </a:r>
            <a:r>
              <a:rPr lang="en-US" sz="2400" dirty="0">
                <a:solidFill>
                  <a:schemeClr val="bg1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&gt; target</a:t>
            </a:r>
          </a:p>
        </p:txBody>
      </p:sp>
    </p:spTree>
    <p:extLst>
      <p:ext uri="{BB962C8B-B14F-4D97-AF65-F5344CB8AC3E}">
        <p14:creationId xmlns:p14="http://schemas.microsoft.com/office/powerpoint/2010/main" val="130745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define variables in a </a:t>
            </a:r>
            <a:r>
              <a:rPr lang="en-US" dirty="0" err="1"/>
              <a:t>makefile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All values are strings of text, no “types”</a:t>
            </a:r>
          </a:p>
          <a:p>
            <a:pPr lvl="1"/>
            <a:r>
              <a:rPr lang="en-US" dirty="0"/>
              <a:t>Variable names are case-sensitive and can’t contain ‘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/>
              <a:t>’, ‘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dirty="0"/>
              <a:t>’, ‘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’, or whitespace</a:t>
            </a:r>
          </a:p>
          <a:p>
            <a:pPr lvl="3"/>
            <a:endParaRPr lang="en-US" dirty="0"/>
          </a:p>
          <a:p>
            <a:r>
              <a:rPr lang="en-US" u="sng" dirty="0"/>
              <a:t>Example</a:t>
            </a:r>
            <a:r>
              <a:rPr lang="en-US" dirty="0"/>
              <a:t>: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Advantages:</a:t>
            </a:r>
          </a:p>
          <a:p>
            <a:pPr lvl="1"/>
            <a:r>
              <a:rPr lang="en-US" dirty="0"/>
              <a:t>Easy to change things (especially in multiple commands)</a:t>
            </a:r>
          </a:p>
          <a:p>
            <a:pPr lvl="1"/>
            <a:r>
              <a:rPr lang="en-US" dirty="0"/>
              <a:t>Can also specify on the command line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CC=clang FLAGS=-g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11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194560" y="3474720"/>
            <a:ext cx="6400800" cy="1413582"/>
          </a:xfrm>
          <a:prstGeom prst="roundRect">
            <a:avLst>
              <a:gd name="adj" fmla="val 1015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CC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gcc</a:t>
            </a:r>
            <a:endParaRPr lang="en-US" sz="2000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CFLAGS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= -Wall -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std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=c11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foo.o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foo.c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foo.h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bar.h</a:t>
            </a:r>
            <a:endParaRPr lang="en-US" sz="2000" dirty="0">
              <a:solidFill>
                <a:srgbClr val="D94B7B"/>
              </a:solidFill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	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$(CC) $(CFLAGS) 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-o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foo.o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-c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foo.c</a:t>
            </a:r>
            <a:endParaRPr lang="en-US" sz="2000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765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219478"/>
          </a:xfrm>
        </p:spPr>
        <p:txBody>
          <a:bodyPr/>
          <a:lstStyle/>
          <a:p>
            <a:r>
              <a:rPr lang="en-US" dirty="0"/>
              <a:t>It’s common to use variables to hold list of filenames: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clean</a:t>
            </a:r>
            <a:r>
              <a:rPr lang="en-US" dirty="0"/>
              <a:t> is a convention</a:t>
            </a:r>
          </a:p>
          <a:p>
            <a:pPr lvl="1"/>
            <a:r>
              <a:rPr lang="en-US" dirty="0"/>
              <a:t>Remove generated files to “start over” from just the source</a:t>
            </a:r>
          </a:p>
          <a:p>
            <a:pPr lvl="1"/>
            <a:r>
              <a:rPr lang="en-US" dirty="0"/>
              <a:t>It’s “funny” because the target doesn’t exist and there are no sources, but it works because:</a:t>
            </a:r>
          </a:p>
          <a:p>
            <a:pPr lvl="2"/>
            <a:r>
              <a:rPr lang="en-US" dirty="0"/>
              <a:t>The target doesn’t exist, so it must be “remade” by running the command</a:t>
            </a:r>
          </a:p>
          <a:p>
            <a:pPr lvl="2"/>
            <a:r>
              <a:rPr lang="en-US" dirty="0"/>
              <a:t>These </a:t>
            </a:r>
            <a:r>
              <a:rPr lang="en-US" dirty="0">
                <a:solidFill>
                  <a:srgbClr val="0066FF"/>
                </a:solidFill>
              </a:rPr>
              <a:t>“phony” targets </a:t>
            </a:r>
            <a:r>
              <a:rPr lang="en-US" dirty="0"/>
              <a:t>have several uses, such as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dirty="0"/>
              <a:t>”…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822960" y="1828800"/>
            <a:ext cx="6400800" cy="1737360"/>
          </a:xfrm>
          <a:prstGeom prst="roundRect">
            <a:avLst>
              <a:gd name="adj" fmla="val 1015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OBJFILES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foo.o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bar.o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baz.o</a:t>
            </a:r>
            <a:endParaRPr lang="en-US" sz="2000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widget: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$(OBJFILES)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-o widget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$(OBJFILES)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clean: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rm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$(OBJFILES) 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widget *~</a:t>
            </a:r>
          </a:p>
        </p:txBody>
      </p:sp>
    </p:spTree>
    <p:extLst>
      <p:ext uri="{BB962C8B-B14F-4D97-AF65-F5344CB8AC3E}">
        <p14:creationId xmlns:p14="http://schemas.microsoft.com/office/powerpoint/2010/main" val="321279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all</a:t>
            </a:r>
            <a:r>
              <a:rPr lang="en-US" dirty="0"/>
              <a:t>”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548640" y="1362075"/>
            <a:ext cx="8046720" cy="5029200"/>
          </a:xfrm>
          <a:prstGeom prst="roundRect">
            <a:avLst>
              <a:gd name="adj" fmla="val 366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all: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prog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B.class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someLib.a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notice no commands this time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foo.o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bar.o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main.o</a:t>
            </a:r>
            <a:endParaRPr lang="en-US" sz="2000" dirty="0">
              <a:solidFill>
                <a:srgbClr val="D94B7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–o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bar.o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main.o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B.class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B.java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B.java</a:t>
            </a: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someLib.a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foo.o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baz.o</a:t>
            </a:r>
            <a:endParaRPr lang="en-US" sz="2000" dirty="0">
              <a:solidFill>
                <a:srgbClr val="D94B7B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baz.o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foo.o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foo.c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foo.h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header1.h header2.h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-c -Wall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foo.c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similar targets for </a:t>
            </a:r>
            <a:r>
              <a:rPr lang="en-US" sz="20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bar.o</a:t>
            </a:r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main.o</a:t>
            </a:r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baz.o</a:t>
            </a:r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etc...</a:t>
            </a:r>
          </a:p>
        </p:txBody>
      </p:sp>
    </p:spTree>
    <p:extLst>
      <p:ext uri="{BB962C8B-B14F-4D97-AF65-F5344CB8AC3E}">
        <p14:creationId xmlns:p14="http://schemas.microsoft.com/office/powerpoint/2010/main" val="2789759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Revenge of the Funny Characters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variables: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$@</a:t>
            </a:r>
            <a:r>
              <a:rPr lang="en-US" dirty="0"/>
              <a:t>  for target name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$^</a:t>
            </a:r>
            <a:r>
              <a:rPr lang="en-US" dirty="0"/>
              <a:t>  for all sources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$&lt;</a:t>
            </a:r>
            <a:r>
              <a:rPr lang="en-US" dirty="0"/>
              <a:t>  for left-most source</a:t>
            </a:r>
          </a:p>
          <a:p>
            <a:pPr lvl="1"/>
            <a:r>
              <a:rPr lang="en-US" dirty="0"/>
              <a:t>Lots more! – see the documentation</a:t>
            </a:r>
          </a:p>
          <a:p>
            <a:pPr lvl="3"/>
            <a:endParaRPr lang="en-US" dirty="0"/>
          </a:p>
          <a:p>
            <a:r>
              <a:rPr lang="en-US" u="sng" dirty="0"/>
              <a:t>Examples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560320" y="4023360"/>
            <a:ext cx="5120640" cy="1737360"/>
          </a:xfrm>
          <a:prstGeom prst="roundRect">
            <a:avLst>
              <a:gd name="adj" fmla="val 10158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# CC and CFLAGS defined above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widget: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foo.o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bar.o</a:t>
            </a:r>
            <a:endParaRPr lang="en-US" sz="2000" dirty="0">
              <a:solidFill>
                <a:srgbClr val="D94B7B"/>
              </a:solidFill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	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$(CC) $(CFLAGS)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-o 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$@ $^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foo.o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foo.c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foo.h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bar.h</a:t>
            </a:r>
            <a:endParaRPr lang="en-US" sz="2000" dirty="0">
              <a:solidFill>
                <a:srgbClr val="D94B7B"/>
              </a:solidFill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	</a:t>
            </a:r>
            <a:r>
              <a:rPr lang="en-US" sz="2000" dirty="0">
                <a:solidFill>
                  <a:srgbClr val="0066FF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$(CC) $(CFLAGS)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-c </a:t>
            </a:r>
            <a:r>
              <a:rPr lang="en-US" sz="2000" dirty="0">
                <a:solidFill>
                  <a:srgbClr val="FF0000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$&lt;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963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more…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lot of “built-in” rules – see documentation</a:t>
            </a:r>
          </a:p>
          <a:p>
            <a:r>
              <a:rPr lang="en-US" dirty="0"/>
              <a:t>There are “suffix” rules and “pattern” rules</a:t>
            </a:r>
          </a:p>
          <a:p>
            <a:pPr lvl="1"/>
            <a:r>
              <a:rPr lang="en-US" u="sng" dirty="0"/>
              <a:t>Example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r>
              <a:rPr lang="en-US" dirty="0"/>
              <a:t>Remember that you can put </a:t>
            </a:r>
            <a:r>
              <a:rPr lang="en-US" i="1" dirty="0"/>
              <a:t>any</a:t>
            </a:r>
            <a:r>
              <a:rPr lang="en-US" dirty="0"/>
              <a:t> shell command – even whole scripts!</a:t>
            </a:r>
          </a:p>
          <a:p>
            <a:r>
              <a:rPr lang="en-US" dirty="0"/>
              <a:t>You can repeat target names to add more dependencies</a:t>
            </a:r>
          </a:p>
          <a:p>
            <a:r>
              <a:rPr lang="en-US" dirty="0"/>
              <a:t>Often this stuff is more useful for reading </a:t>
            </a:r>
            <a:r>
              <a:rPr lang="en-US" dirty="0" err="1"/>
              <a:t>makefiles</a:t>
            </a:r>
            <a:r>
              <a:rPr lang="en-US" dirty="0"/>
              <a:t> than writing your own (until some day…)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15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286000" y="2377440"/>
            <a:ext cx="5943600" cy="822960"/>
          </a:xfrm>
          <a:prstGeom prst="roundRect">
            <a:avLst>
              <a:gd name="adj" fmla="val 22737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%.class: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%.java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javac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$&lt;  </a:t>
            </a:r>
            <a:r>
              <a:rPr lang="en-US" sz="2000" i="1" dirty="0">
                <a:solidFill>
                  <a:srgbClr val="5A5A5A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# we need the $&lt; here</a:t>
            </a:r>
          </a:p>
        </p:txBody>
      </p:sp>
    </p:spTree>
    <p:extLst>
      <p:ext uri="{BB962C8B-B14F-4D97-AF65-F5344CB8AC3E}">
        <p14:creationId xmlns:p14="http://schemas.microsoft.com/office/powerpoint/2010/main" val="2670808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Applied to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Compiling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creates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–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depends on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and all included files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, recursively/transitively)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2880" y="1463040"/>
            <a:ext cx="8138160" cy="1828800"/>
            <a:chOff x="182880" y="1463040"/>
            <a:chExt cx="8138160" cy="1828800"/>
          </a:xfrm>
        </p:grpSpPr>
        <p:sp>
          <p:nvSpPr>
            <p:cNvPr id="7" name="Rectangle 2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858000" y="1492031"/>
              <a:ext cx="146304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Source files</a:t>
              </a:r>
            </a:p>
          </p:txBody>
        </p:sp>
        <p:sp>
          <p:nvSpPr>
            <p:cNvPr id="8" name="Rectangle 3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6858000" y="2223551"/>
              <a:ext cx="146304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Object files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4572000" y="1828800"/>
              <a:ext cx="0" cy="3657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4572000" y="2560320"/>
              <a:ext cx="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3931920" y="1463040"/>
              <a:ext cx="1280160" cy="36576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foo.c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486400" y="1463040"/>
              <a:ext cx="1280160" cy="36576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bar.c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2377440" y="1463040"/>
              <a:ext cx="1280160" cy="365760"/>
            </a:xfrm>
            <a:prstGeom prst="roundRect">
              <a:avLst/>
            </a:prstGeom>
            <a:solidFill>
              <a:schemeClr val="accent5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foo.h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3931920" y="219456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foo.o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5486400" y="219456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bar.o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2377440" y="228600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libZ.a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3931920" y="2926080"/>
              <a:ext cx="1280160" cy="365760"/>
            </a:xfrm>
            <a:prstGeom prst="roundRect">
              <a:avLst/>
            </a:prstGeom>
            <a:solidFill>
              <a:srgbClr val="FFCC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</a:t>
              </a:r>
            </a:p>
          </p:txBody>
        </p:sp>
        <p:sp>
          <p:nvSpPr>
            <p:cNvPr id="22" name="Rectangle 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82880" y="2252544"/>
              <a:ext cx="2103120" cy="6155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Statically-linked</a:t>
              </a:r>
              <a:b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libraries</a:t>
              </a:r>
            </a:p>
          </p:txBody>
        </p:sp>
        <p:sp>
          <p:nvSpPr>
            <p:cNvPr id="25" name="Line 14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3383280" y="2651760"/>
              <a:ext cx="548640" cy="2743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303520" y="2955071"/>
              <a:ext cx="201168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Executable</a:t>
              </a:r>
            </a:p>
          </p:txBody>
        </p:sp>
        <p:sp>
          <p:nvSpPr>
            <p:cNvPr id="28" name="Line 6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6126480" y="1828800"/>
              <a:ext cx="0" cy="3657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Line 6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566160" y="1829807"/>
              <a:ext cx="2011680" cy="3657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0" name="Line 6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3474720" y="1828800"/>
              <a:ext cx="548640" cy="3657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H="1">
              <a:off x="5120640" y="2560320"/>
              <a:ext cx="45720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74155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Applied to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Compiling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creates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–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depends on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and all included files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, recursively/transitively)</a:t>
            </a:r>
          </a:p>
          <a:p>
            <a:r>
              <a:rPr lang="en-US" dirty="0"/>
              <a:t>An archive (library,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.a</a:t>
            </a:r>
            <a:r>
              <a:rPr lang="en-US" dirty="0"/>
              <a:t>) depends on included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files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2880" y="1463040"/>
            <a:ext cx="8138160" cy="1828800"/>
            <a:chOff x="182880" y="1463040"/>
            <a:chExt cx="8138160" cy="1828800"/>
          </a:xfrm>
        </p:grpSpPr>
        <p:sp>
          <p:nvSpPr>
            <p:cNvPr id="7" name="Rectangle 2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858000" y="1492031"/>
              <a:ext cx="146304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Source files</a:t>
              </a:r>
            </a:p>
          </p:txBody>
        </p:sp>
        <p:sp>
          <p:nvSpPr>
            <p:cNvPr id="8" name="Rectangle 3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6858000" y="2223551"/>
              <a:ext cx="146304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Object files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4572000" y="1828800"/>
              <a:ext cx="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4572000" y="2560320"/>
              <a:ext cx="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3931920" y="1463040"/>
              <a:ext cx="1280160" cy="36576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foo.c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486400" y="1463040"/>
              <a:ext cx="1280160" cy="36576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bar.c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2377440" y="1463040"/>
              <a:ext cx="1280160" cy="365760"/>
            </a:xfrm>
            <a:prstGeom prst="roundRect">
              <a:avLst/>
            </a:prstGeom>
            <a:solidFill>
              <a:schemeClr val="accent5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foo.h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3931920" y="219456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foo.o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5486400" y="219456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bar.o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2377440" y="228600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libZ.a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3931920" y="2926080"/>
              <a:ext cx="1280160" cy="365760"/>
            </a:xfrm>
            <a:prstGeom prst="roundRect">
              <a:avLst/>
            </a:prstGeom>
            <a:solidFill>
              <a:srgbClr val="FFCC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</a:t>
              </a:r>
            </a:p>
          </p:txBody>
        </p:sp>
        <p:sp>
          <p:nvSpPr>
            <p:cNvPr id="22" name="Rectangle 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82880" y="2252544"/>
              <a:ext cx="2103120" cy="6155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Statically-linked</a:t>
              </a:r>
              <a:b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libraries</a:t>
              </a:r>
            </a:p>
          </p:txBody>
        </p:sp>
        <p:sp>
          <p:nvSpPr>
            <p:cNvPr id="25" name="Line 14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3383280" y="2651760"/>
              <a:ext cx="548640" cy="2743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303520" y="2955071"/>
              <a:ext cx="201168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Executable</a:t>
              </a:r>
            </a:p>
          </p:txBody>
        </p:sp>
        <p:sp>
          <p:nvSpPr>
            <p:cNvPr id="28" name="Line 6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6126480" y="1828800"/>
              <a:ext cx="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Line 6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566160" y="1829807"/>
              <a:ext cx="201168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0" name="Line 6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3474720" y="1828800"/>
              <a:ext cx="54864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H="1">
              <a:off x="5120640" y="2560320"/>
              <a:ext cx="45720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6167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Applied to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Compiling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creates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–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depends on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and all included files (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, recursively/transitively)</a:t>
            </a:r>
          </a:p>
          <a:p>
            <a:r>
              <a:rPr lang="en-US" dirty="0"/>
              <a:t>An archive (library,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.a</a:t>
            </a:r>
            <a:r>
              <a:rPr lang="en-US" dirty="0"/>
              <a:t>) depends on included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files</a:t>
            </a:r>
          </a:p>
          <a:p>
            <a:r>
              <a:rPr lang="en-US" dirty="0"/>
              <a:t>Creating an executable (“linking”) depends on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files and archives</a:t>
            </a:r>
          </a:p>
          <a:p>
            <a:pPr lvl="1"/>
            <a:r>
              <a:rPr lang="en-US" dirty="0"/>
              <a:t>Archives linked by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-L&lt;path&gt; -l&lt;name&gt;</a:t>
            </a:r>
            <a:r>
              <a:rPr lang="en-US" dirty="0"/>
              <a:t>  </a:t>
            </a:r>
            <a:br>
              <a:rPr lang="en-US" dirty="0"/>
            </a:br>
            <a:r>
              <a:rPr lang="en-US" dirty="0"/>
              <a:t>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-L.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lfoo</a:t>
            </a:r>
            <a:r>
              <a:rPr lang="en-US" dirty="0"/>
              <a:t> to get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libfoo.a</a:t>
            </a:r>
            <a:r>
              <a:rPr lang="en-US" dirty="0"/>
              <a:t> from current directory)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18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82880" y="1463040"/>
            <a:ext cx="8138160" cy="1828800"/>
            <a:chOff x="182880" y="1463040"/>
            <a:chExt cx="8138160" cy="1828800"/>
          </a:xfrm>
        </p:grpSpPr>
        <p:sp>
          <p:nvSpPr>
            <p:cNvPr id="7" name="Rectangle 2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858000" y="1492031"/>
              <a:ext cx="146304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Source files</a:t>
              </a:r>
            </a:p>
          </p:txBody>
        </p:sp>
        <p:sp>
          <p:nvSpPr>
            <p:cNvPr id="8" name="Rectangle 3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6858000" y="2223551"/>
              <a:ext cx="146304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Object files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4572000" y="1828800"/>
              <a:ext cx="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4572000" y="2560320"/>
              <a:ext cx="0" cy="3657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3931920" y="1463040"/>
              <a:ext cx="1280160" cy="36576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foo.c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486400" y="1463040"/>
              <a:ext cx="1280160" cy="36576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bar.c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2377440" y="1463040"/>
              <a:ext cx="1280160" cy="365760"/>
            </a:xfrm>
            <a:prstGeom prst="roundRect">
              <a:avLst/>
            </a:prstGeom>
            <a:solidFill>
              <a:schemeClr val="accent5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foo.h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3931920" y="219456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foo.o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5486400" y="219456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bar.o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2377440" y="228600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libZ.a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3931920" y="2926080"/>
              <a:ext cx="1280160" cy="365760"/>
            </a:xfrm>
            <a:prstGeom prst="roundRect">
              <a:avLst/>
            </a:prstGeom>
            <a:solidFill>
              <a:srgbClr val="FFCCCC"/>
            </a:solid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</a:t>
              </a:r>
            </a:p>
          </p:txBody>
        </p:sp>
        <p:sp>
          <p:nvSpPr>
            <p:cNvPr id="22" name="Rectangle 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82880" y="2252544"/>
              <a:ext cx="2103120" cy="6155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Statically-linked</a:t>
              </a:r>
              <a:b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libraries</a:t>
              </a:r>
            </a:p>
          </p:txBody>
        </p:sp>
        <p:sp>
          <p:nvSpPr>
            <p:cNvPr id="25" name="Line 14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3383280" y="2651760"/>
              <a:ext cx="548640" cy="27432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303520" y="2955071"/>
              <a:ext cx="201168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Executable</a:t>
              </a:r>
            </a:p>
          </p:txBody>
        </p:sp>
        <p:sp>
          <p:nvSpPr>
            <p:cNvPr id="28" name="Line 6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6126480" y="1828800"/>
              <a:ext cx="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Line 6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566160" y="1829807"/>
              <a:ext cx="201168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0" name="Line 6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3474720" y="1828800"/>
              <a:ext cx="54864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3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H="1">
              <a:off x="5120640" y="2560320"/>
              <a:ext cx="457200" cy="3657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02408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Applied to 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one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.c</a:t>
            </a:r>
            <a:r>
              <a:rPr lang="en-US" dirty="0"/>
              <a:t> file changes, just need to recreate one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.o</a:t>
            </a:r>
            <a:r>
              <a:rPr lang="en-US" dirty="0"/>
              <a:t> file, maybe a library, and re-link</a:t>
            </a:r>
          </a:p>
          <a:p>
            <a:pPr lvl="3"/>
            <a:endParaRPr lang="en-US" dirty="0"/>
          </a:p>
          <a:p>
            <a:r>
              <a:rPr lang="en-US" dirty="0"/>
              <a:t>If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.h</a:t>
            </a:r>
            <a:r>
              <a:rPr lang="en-US" dirty="0"/>
              <a:t> file changes, may need to rebuild more</a:t>
            </a:r>
          </a:p>
          <a:p>
            <a:pPr lvl="3"/>
            <a:endParaRPr lang="en-US" dirty="0"/>
          </a:p>
          <a:p>
            <a:r>
              <a:rPr lang="en-US" dirty="0"/>
              <a:t>Many more possibilities!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19</a:t>
            </a:fld>
            <a:endParaRPr lang="en-US"/>
          </a:p>
        </p:txBody>
      </p:sp>
      <p:grpSp>
        <p:nvGrpSpPr>
          <p:cNvPr id="34" name="Group 33"/>
          <p:cNvGrpSpPr/>
          <p:nvPr/>
        </p:nvGrpSpPr>
        <p:grpSpPr>
          <a:xfrm>
            <a:off x="182880" y="1463040"/>
            <a:ext cx="8138160" cy="1828800"/>
            <a:chOff x="182880" y="1463040"/>
            <a:chExt cx="8138160" cy="1828800"/>
          </a:xfrm>
        </p:grpSpPr>
        <p:sp>
          <p:nvSpPr>
            <p:cNvPr id="7" name="Rectangle 2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6858000" y="1492031"/>
              <a:ext cx="146304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Source files</a:t>
              </a:r>
            </a:p>
          </p:txBody>
        </p:sp>
        <p:sp>
          <p:nvSpPr>
            <p:cNvPr id="8" name="Rectangle 3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6858000" y="2223551"/>
              <a:ext cx="146304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Object files</a:t>
              </a:r>
            </a:p>
          </p:txBody>
        </p:sp>
        <p:sp>
          <p:nvSpPr>
            <p:cNvPr id="9" name="Line 6"/>
            <p:cNvSpPr>
              <a:spLocks noChangeShapeType="1"/>
            </p:cNvSpPr>
            <p:nvPr>
              <p:custDataLst>
                <p:tags r:id="rId3"/>
              </p:custDataLst>
            </p:nvPr>
          </p:nvSpPr>
          <p:spPr bwMode="auto">
            <a:xfrm>
              <a:off x="4572000" y="1828800"/>
              <a:ext cx="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2" name="Line 14"/>
            <p:cNvSpPr>
              <a:spLocks noChangeShapeType="1"/>
            </p:cNvSpPr>
            <p:nvPr>
              <p:custDataLst>
                <p:tags r:id="rId4"/>
              </p:custDataLst>
            </p:nvPr>
          </p:nvSpPr>
          <p:spPr bwMode="auto">
            <a:xfrm>
              <a:off x="4572000" y="2560320"/>
              <a:ext cx="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5" name="Rounded Rectangle 14"/>
            <p:cNvSpPr/>
            <p:nvPr/>
          </p:nvSpPr>
          <p:spPr bwMode="auto">
            <a:xfrm>
              <a:off x="3931920" y="1463040"/>
              <a:ext cx="1280160" cy="36576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foo.c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 bwMode="auto">
            <a:xfrm>
              <a:off x="5486400" y="1463040"/>
              <a:ext cx="1280160" cy="36576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bar.c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7" name="Rounded Rectangle 16"/>
            <p:cNvSpPr/>
            <p:nvPr/>
          </p:nvSpPr>
          <p:spPr bwMode="auto">
            <a:xfrm>
              <a:off x="2377440" y="1463040"/>
              <a:ext cx="1280160" cy="365760"/>
            </a:xfrm>
            <a:prstGeom prst="roundRect">
              <a:avLst/>
            </a:prstGeom>
            <a:solidFill>
              <a:schemeClr val="accent5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foo.h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8" name="Rounded Rectangle 17"/>
            <p:cNvSpPr/>
            <p:nvPr/>
          </p:nvSpPr>
          <p:spPr bwMode="auto">
            <a:xfrm>
              <a:off x="3931920" y="219456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foo.o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9" name="Rounded Rectangle 18"/>
            <p:cNvSpPr/>
            <p:nvPr/>
          </p:nvSpPr>
          <p:spPr bwMode="auto">
            <a:xfrm>
              <a:off x="5486400" y="219456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bar.o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20" name="Rounded Rectangle 19"/>
            <p:cNvSpPr/>
            <p:nvPr/>
          </p:nvSpPr>
          <p:spPr bwMode="auto">
            <a:xfrm>
              <a:off x="2377440" y="2286000"/>
              <a:ext cx="1280160" cy="36576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libZ.a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21" name="Rounded Rectangle 20"/>
            <p:cNvSpPr/>
            <p:nvPr/>
          </p:nvSpPr>
          <p:spPr bwMode="auto">
            <a:xfrm>
              <a:off x="3931920" y="2926080"/>
              <a:ext cx="1280160" cy="365760"/>
            </a:xfrm>
            <a:prstGeom prst="roundRect">
              <a:avLst/>
            </a:prstGeom>
            <a:solidFill>
              <a:srgbClr val="FFCC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bar</a:t>
              </a:r>
            </a:p>
          </p:txBody>
        </p:sp>
        <p:sp>
          <p:nvSpPr>
            <p:cNvPr id="22" name="Rectangle 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182880" y="2252544"/>
              <a:ext cx="2103120" cy="61555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 algn="r"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Statically-linked</a:t>
              </a:r>
              <a:b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</a:b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libraries</a:t>
              </a:r>
            </a:p>
          </p:txBody>
        </p:sp>
        <p:sp>
          <p:nvSpPr>
            <p:cNvPr id="25" name="Line 14"/>
            <p:cNvSpPr>
              <a:spLocks noChangeShapeType="1"/>
            </p:cNvSpPr>
            <p:nvPr>
              <p:custDataLst>
                <p:tags r:id="rId6"/>
              </p:custDataLst>
            </p:nvPr>
          </p:nvSpPr>
          <p:spPr bwMode="auto">
            <a:xfrm>
              <a:off x="3383280" y="2651760"/>
              <a:ext cx="548640" cy="2743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3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5303520" y="2955071"/>
              <a:ext cx="201168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lIns="90487" tIns="0" rIns="90487" bIns="0" anchor="ctr" anchorCtr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2000" dirty="0"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rPr>
                <a:t>Executable</a:t>
              </a:r>
            </a:p>
          </p:txBody>
        </p:sp>
        <p:sp>
          <p:nvSpPr>
            <p:cNvPr id="28" name="Line 6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>
              <a:off x="6126480" y="1828800"/>
              <a:ext cx="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29" name="Line 6"/>
            <p:cNvSpPr>
              <a:spLocks noChangeShapeType="1"/>
            </p:cNvSpPr>
            <p:nvPr>
              <p:custDataLst>
                <p:tags r:id="rId9"/>
              </p:custDataLst>
            </p:nvPr>
          </p:nvSpPr>
          <p:spPr bwMode="auto">
            <a:xfrm>
              <a:off x="3566160" y="1829807"/>
              <a:ext cx="201168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0" name="Line 6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>
              <a:off x="3474720" y="1828800"/>
              <a:ext cx="54864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33" name="Line 14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flipH="1">
              <a:off x="5120640" y="2560320"/>
              <a:ext cx="457200" cy="3657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square" lIns="90487" tIns="44450" rIns="90487" bIns="44450">
              <a:spAutoFit/>
            </a:bodyPr>
            <a:lstStyle/>
            <a:p>
              <a:endParaRPr lang="en-US" b="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5104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Make and Build Tools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1B5E29-5BFE-4A77-A178-85B6D82C95E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41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Exercise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the linked list code from Lecture 5 </a:t>
            </a:r>
            <a:r>
              <a:rPr lang="en-US"/>
              <a:t>Extra Exercise #</a:t>
            </a:r>
            <a:r>
              <a:rPr lang="en-US" dirty="0"/>
              <a:t>1</a:t>
            </a:r>
          </a:p>
          <a:p>
            <a:pPr lvl="1"/>
            <a:r>
              <a:rPr lang="en-US" dirty="0"/>
              <a:t>Add static declarations to any internal functions you implemented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linkedlist.h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Add a header guard to the header file</a:t>
            </a:r>
          </a:p>
          <a:p>
            <a:pPr lvl="1"/>
            <a:r>
              <a:rPr lang="en-US" dirty="0"/>
              <a:t>Write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Use Google to figure out how to add rules to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r>
              <a:rPr lang="en-US" dirty="0"/>
              <a:t> to produce a library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liblinkedlist.a</a:t>
            </a:r>
            <a:r>
              <a:rPr lang="en-US" dirty="0"/>
              <a:t>) that contains the linked list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73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470678" cy="4972050"/>
          </a:xfrm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is a classic program for controlling what gets (re)compiled and how</a:t>
            </a:r>
          </a:p>
          <a:p>
            <a:pPr lvl="1"/>
            <a:r>
              <a:rPr lang="en-US" dirty="0"/>
              <a:t>Many other such programs exist (</a:t>
            </a:r>
            <a:r>
              <a:rPr lang="en-US" i="1" dirty="0"/>
              <a:t>e.g.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ant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maven</a:t>
            </a:r>
            <a:r>
              <a:rPr lang="en-US" dirty="0"/>
              <a:t>, IDE “projects”)</a:t>
            </a:r>
          </a:p>
          <a:p>
            <a:pPr lvl="3"/>
            <a:endParaRPr lang="en-US" dirty="0"/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has tons of fancy features, but only two basic ideas: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Scripts for executing commands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dirty="0"/>
              <a:t>Dependencies for avoiding unnecessary work</a:t>
            </a:r>
          </a:p>
          <a:p>
            <a:pPr lvl="3"/>
            <a:endParaRPr lang="en-US" dirty="0"/>
          </a:p>
          <a:p>
            <a:r>
              <a:rPr lang="en-US" dirty="0"/>
              <a:t>To avoid “just teaching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features” (boring and narrow), let’s focus more on the concepts…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495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Software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Programmers spend a lot of time “building”</a:t>
            </a:r>
          </a:p>
          <a:p>
            <a:pPr lvl="1"/>
            <a:r>
              <a:rPr lang="en-US" dirty="0"/>
              <a:t>Creating programs from source code</a:t>
            </a:r>
          </a:p>
          <a:p>
            <a:pPr lvl="1"/>
            <a:r>
              <a:rPr lang="en-US" dirty="0"/>
              <a:t>Both programs that they write and other people write</a:t>
            </a:r>
          </a:p>
          <a:p>
            <a:pPr lvl="2"/>
            <a:endParaRPr lang="en-US" dirty="0"/>
          </a:p>
          <a:p>
            <a:r>
              <a:rPr lang="en-US" dirty="0"/>
              <a:t>Programmers like to automate repetitive tasks</a:t>
            </a:r>
          </a:p>
          <a:p>
            <a:pPr lvl="1"/>
            <a:r>
              <a:rPr lang="en-US" dirty="0"/>
              <a:t>Repetitive:  </a:t>
            </a:r>
            <a:r>
              <a:rPr lang="en-US" dirty="0" err="1"/>
              <a:t>gcc</a:t>
            </a:r>
            <a:r>
              <a:rPr lang="en-US" dirty="0"/>
              <a:t> -Wall -g -</a:t>
            </a:r>
            <a:r>
              <a:rPr lang="en-US" dirty="0" err="1"/>
              <a:t>std</a:t>
            </a:r>
            <a:r>
              <a:rPr lang="en-US" dirty="0"/>
              <a:t>=c11 -o widget </a:t>
            </a:r>
            <a:r>
              <a:rPr lang="en-US" dirty="0" err="1"/>
              <a:t>foo.c</a:t>
            </a:r>
            <a:r>
              <a:rPr lang="en-US" dirty="0"/>
              <a:t> </a:t>
            </a:r>
            <a:r>
              <a:rPr lang="en-US" dirty="0" err="1"/>
              <a:t>bar.c</a:t>
            </a:r>
            <a:r>
              <a:rPr lang="en-US" dirty="0"/>
              <a:t> </a:t>
            </a:r>
            <a:r>
              <a:rPr lang="en-US" dirty="0" err="1"/>
              <a:t>baz.c</a:t>
            </a:r>
            <a:endParaRPr lang="en-US" dirty="0"/>
          </a:p>
          <a:p>
            <a:pPr lvl="2"/>
            <a:r>
              <a:rPr lang="en-US" dirty="0"/>
              <a:t>Retype this every time:		</a:t>
            </a:r>
            <a:r>
              <a:rPr lang="en-US" sz="3200" dirty="0"/>
              <a:t>😭</a:t>
            </a:r>
            <a:endParaRPr lang="en-US" b="1" dirty="0"/>
          </a:p>
          <a:p>
            <a:pPr lvl="2"/>
            <a:r>
              <a:rPr lang="en-US" dirty="0"/>
              <a:t>Use up-arrow or history:		</a:t>
            </a:r>
            <a:r>
              <a:rPr lang="en-US" sz="3200" dirty="0"/>
              <a:t>😐</a:t>
            </a:r>
            <a:r>
              <a:rPr lang="en-US" dirty="0"/>
              <a:t>  (still retype after logout)</a:t>
            </a:r>
            <a:endParaRPr lang="en-US" b="1" dirty="0"/>
          </a:p>
          <a:p>
            <a:pPr lvl="2"/>
            <a:r>
              <a:rPr lang="en-US" dirty="0"/>
              <a:t>Have an alias or bash script:	</a:t>
            </a:r>
            <a:r>
              <a:rPr lang="en-US" sz="3200" dirty="0"/>
              <a:t>🙂</a:t>
            </a:r>
            <a:endParaRPr lang="en-US" dirty="0"/>
          </a:p>
          <a:p>
            <a:pPr lvl="2"/>
            <a:r>
              <a:rPr lang="en-US" dirty="0"/>
              <a:t>Have a </a:t>
            </a:r>
            <a:r>
              <a:rPr lang="en-US" dirty="0" err="1"/>
              <a:t>Makefile</a:t>
            </a:r>
            <a:r>
              <a:rPr lang="en-US" dirty="0"/>
              <a:t>:			</a:t>
            </a:r>
            <a:r>
              <a:rPr lang="en-US" sz="3200" dirty="0"/>
              <a:t>😊</a:t>
            </a:r>
            <a:r>
              <a:rPr lang="en-US" dirty="0"/>
              <a:t>  (you’re ahead of us)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97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“Real” Build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On larger projects, you can’t or don’t want to have one big (set of) command(s) that redoes everything every time you change anything: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sz="2000" dirty="0"/>
              <a:t>If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sz="2000" dirty="0"/>
              <a:t> didn’t combine steps for you, you’d need to preprocess, compile, and link on your own (along with anything you used to generate the C files)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sz="2000" dirty="0"/>
              <a:t>If source files have multiple outputs (</a:t>
            </a:r>
            <a:r>
              <a:rPr lang="en-US" sz="2000" i="1" dirty="0"/>
              <a:t>e.g.</a:t>
            </a:r>
            <a:r>
              <a:rPr lang="en-US" sz="2000" dirty="0"/>
              <a:t> </a:t>
            </a:r>
            <a:r>
              <a:rPr lang="en-US" sz="2000" dirty="0" err="1"/>
              <a:t>javadoc</a:t>
            </a:r>
            <a:r>
              <a:rPr lang="en-US" sz="2000" dirty="0"/>
              <a:t>), you’d have to type out the source file name(s) multiple times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sz="2000" dirty="0"/>
              <a:t>You don’t want to have to document the build logic when you distribute source code</a:t>
            </a:r>
          </a:p>
          <a:p>
            <a:pPr marL="820674" lvl="1" indent="-457200">
              <a:buFont typeface="+mj-lt"/>
              <a:buAutoNum type="arabicParenR"/>
            </a:pPr>
            <a:r>
              <a:rPr lang="en-US" sz="2000" dirty="0"/>
              <a:t>You don’t want to recompile everything every time you change something (especially if you have 10</a:t>
            </a:r>
            <a:r>
              <a:rPr lang="en-US" sz="2000" baseline="30000" dirty="0"/>
              <a:t>5</a:t>
            </a:r>
            <a:r>
              <a:rPr lang="en-US" sz="2000" dirty="0"/>
              <a:t>-10</a:t>
            </a:r>
            <a:r>
              <a:rPr lang="en-US" sz="2000" baseline="30000" dirty="0"/>
              <a:t>7</a:t>
            </a:r>
            <a:r>
              <a:rPr lang="en-US" sz="2000" dirty="0"/>
              <a:t> files of source code)</a:t>
            </a:r>
          </a:p>
          <a:p>
            <a:r>
              <a:rPr lang="en-US" sz="2400" dirty="0"/>
              <a:t>A script can handle 1-3 (use a variable for filenames for 2), but 4 is trickier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70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a small program that is split into multiple tiny modules (code on the web linked to this lecture):</a:t>
            </a:r>
          </a:p>
          <a:p>
            <a:endParaRPr lang="en-US" dirty="0"/>
          </a:p>
          <a:p>
            <a:r>
              <a:rPr lang="en-US" dirty="0"/>
              <a:t>Modules:</a:t>
            </a:r>
          </a:p>
          <a:p>
            <a:pPr lvl="1"/>
            <a:r>
              <a:rPr lang="en-US" dirty="0" err="1"/>
              <a:t>speak.h</a:t>
            </a:r>
            <a:r>
              <a:rPr lang="en-US" dirty="0"/>
              <a:t>/</a:t>
            </a:r>
            <a:r>
              <a:rPr lang="en-US" dirty="0" err="1"/>
              <a:t>speak.c</a:t>
            </a:r>
            <a:r>
              <a:rPr lang="en-US" dirty="0"/>
              <a:t>: write a string to </a:t>
            </a:r>
            <a:r>
              <a:rPr lang="en-US" dirty="0" err="1"/>
              <a:t>stdout</a:t>
            </a:r>
            <a:endParaRPr lang="en-US" dirty="0"/>
          </a:p>
          <a:p>
            <a:pPr lvl="1"/>
            <a:r>
              <a:rPr lang="en-US" dirty="0" err="1"/>
              <a:t>shout.h</a:t>
            </a:r>
            <a:r>
              <a:rPr lang="en-US" dirty="0"/>
              <a:t>/</a:t>
            </a:r>
            <a:r>
              <a:rPr lang="en-US" dirty="0" err="1"/>
              <a:t>shout.c</a:t>
            </a:r>
            <a:r>
              <a:rPr lang="en-US" dirty="0"/>
              <a:t>: write a string to </a:t>
            </a:r>
            <a:r>
              <a:rPr lang="en-US" dirty="0" err="1"/>
              <a:t>stdout</a:t>
            </a:r>
            <a:r>
              <a:rPr lang="en-US" dirty="0"/>
              <a:t> LOUDLY</a:t>
            </a:r>
          </a:p>
          <a:p>
            <a:pPr lvl="1"/>
            <a:r>
              <a:rPr lang="en-US" dirty="0" err="1"/>
              <a:t>main.c</a:t>
            </a:r>
            <a:r>
              <a:rPr lang="en-US" dirty="0"/>
              <a:t>: client program</a:t>
            </a:r>
          </a:p>
          <a:p>
            <a:r>
              <a:rPr lang="en-US" dirty="0"/>
              <a:t>Demo: build this program incrementally, and recompile only necessary parts when something changes</a:t>
            </a:r>
          </a:p>
          <a:p>
            <a:r>
              <a:rPr lang="en-US" dirty="0"/>
              <a:t>How do we automate this “minimal rebuild”?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6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822960" y="2391644"/>
            <a:ext cx="7498080" cy="365760"/>
            <a:chOff x="1288786" y="2061138"/>
            <a:chExt cx="7498080" cy="365760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4397746" y="2061138"/>
              <a:ext cx="1280160" cy="36576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speak.c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6" name="Rounded Rectangle 5"/>
            <p:cNvSpPr/>
            <p:nvPr/>
          </p:nvSpPr>
          <p:spPr bwMode="auto">
            <a:xfrm>
              <a:off x="2843266" y="2061138"/>
              <a:ext cx="1280160" cy="365760"/>
            </a:xfrm>
            <a:prstGeom prst="roundRect">
              <a:avLst/>
            </a:prstGeom>
            <a:solidFill>
              <a:schemeClr val="accent5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speak.h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7506706" y="2061138"/>
              <a:ext cx="1280160" cy="36576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shout.c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5952226" y="2061138"/>
              <a:ext cx="1280160" cy="365760"/>
            </a:xfrm>
            <a:prstGeom prst="roundRect">
              <a:avLst/>
            </a:prstGeom>
            <a:solidFill>
              <a:schemeClr val="accent5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shout.h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1288786" y="2061138"/>
              <a:ext cx="1280160" cy="36576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main.c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0365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Recompilation Management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“theory” behind avoiding unnecessary compilation is a </a:t>
                </a:r>
                <a:r>
                  <a:rPr lang="en-US" i="1" dirty="0">
                    <a:solidFill>
                      <a:srgbClr val="0066FF"/>
                    </a:solidFill>
                  </a:rPr>
                  <a:t>dependency </a:t>
                </a:r>
                <a:r>
                  <a:rPr lang="en-US" i="1" dirty="0" err="1">
                    <a:solidFill>
                      <a:srgbClr val="0066FF"/>
                    </a:solidFill>
                  </a:rPr>
                  <a:t>dag</a:t>
                </a:r>
                <a:r>
                  <a:rPr lang="en-US" dirty="0"/>
                  <a:t> (</a:t>
                </a:r>
                <a:r>
                  <a:rPr lang="en-US" b="1" dirty="0">
                    <a:solidFill>
                      <a:srgbClr val="0066FF"/>
                    </a:solidFill>
                  </a:rPr>
                  <a:t>d</a:t>
                </a:r>
                <a:r>
                  <a:rPr lang="en-US" dirty="0"/>
                  <a:t>irected, </a:t>
                </a:r>
                <a:r>
                  <a:rPr lang="en-US" b="1" dirty="0">
                    <a:solidFill>
                      <a:srgbClr val="0066FF"/>
                    </a:solidFill>
                  </a:rPr>
                  <a:t>a</a:t>
                </a:r>
                <a:r>
                  <a:rPr lang="en-US" dirty="0"/>
                  <a:t>cyclic </a:t>
                </a:r>
                <a:r>
                  <a:rPr lang="en-US" b="1" dirty="0">
                    <a:solidFill>
                      <a:srgbClr val="0066FF"/>
                    </a:solidFill>
                  </a:rPr>
                  <a:t>g</a:t>
                </a:r>
                <a:r>
                  <a:rPr lang="en-US" dirty="0"/>
                  <a:t>raph)</a:t>
                </a:r>
              </a:p>
              <a:p>
                <a:pPr lvl="3"/>
                <a:endParaRPr lang="en-US" dirty="0"/>
              </a:p>
              <a:p>
                <a:r>
                  <a:rPr lang="en-US" dirty="0"/>
                  <a:t>To create a target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, you need sources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and a command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that directly or indirectly uses the sources</a:t>
                </a:r>
              </a:p>
              <a:p>
                <a:pPr lvl="1"/>
                <a:r>
                  <a:rPr lang="en-US" dirty="0"/>
                  <a:t>It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is newer than every source (file-modification times), assume there is no reason to rebuild it</a:t>
                </a:r>
              </a:p>
              <a:p>
                <a:pPr lvl="1"/>
                <a:r>
                  <a:rPr lang="en-US" dirty="0"/>
                  <a:t>Recursive building:  if some source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itself a target for some other sources, see if it needs to be rebuilt…</a:t>
                </a:r>
              </a:p>
              <a:p>
                <a:pPr lvl="1"/>
                <a:r>
                  <a:rPr lang="en-US" dirty="0"/>
                  <a:t>Cycles “make no sense”!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52" t="-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5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BCF47-C46B-5240-874A-FFE5E3433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Theory Applied to Our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0C5E6-13F2-6D45-8B21-6E868714A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18007"/>
            <a:ext cx="8537805" cy="1436209"/>
          </a:xfrm>
        </p:spPr>
        <p:txBody>
          <a:bodyPr/>
          <a:lstStyle/>
          <a:p>
            <a:r>
              <a:rPr lang="en-US" dirty="0"/>
              <a:t>What are the dependencies between built and source files?</a:t>
            </a:r>
          </a:p>
          <a:p>
            <a:r>
              <a:rPr lang="en-US" dirty="0"/>
              <a:t>What needs to be rebuilt if something changes?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E8EFB3-4369-D34D-B780-C0B9C92857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8</a:t>
            </a:fld>
            <a:endParaRPr lang="en-US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8A28337B-758A-A64E-B2A6-2DE29F4D8261}"/>
              </a:ext>
            </a:extLst>
          </p:cNvPr>
          <p:cNvSpPr/>
          <p:nvPr/>
        </p:nvSpPr>
        <p:spPr bwMode="auto">
          <a:xfrm>
            <a:off x="4020056" y="2600960"/>
            <a:ext cx="128016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speak.c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15D61DD-A86C-3F4A-8752-0D5DFA5686AC}"/>
              </a:ext>
            </a:extLst>
          </p:cNvPr>
          <p:cNvSpPr/>
          <p:nvPr/>
        </p:nvSpPr>
        <p:spPr bwMode="auto">
          <a:xfrm>
            <a:off x="2465576" y="2611979"/>
            <a:ext cx="1280160" cy="365760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speak.h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162FC804-9CD8-EE41-B678-E907CC848AF8}"/>
              </a:ext>
            </a:extLst>
          </p:cNvPr>
          <p:cNvSpPr/>
          <p:nvPr/>
        </p:nvSpPr>
        <p:spPr bwMode="auto">
          <a:xfrm>
            <a:off x="7129016" y="2600960"/>
            <a:ext cx="128016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shout.c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16F9C1E-0C6F-4D4B-A125-DD1A55882999}"/>
              </a:ext>
            </a:extLst>
          </p:cNvPr>
          <p:cNvSpPr/>
          <p:nvPr/>
        </p:nvSpPr>
        <p:spPr bwMode="auto">
          <a:xfrm>
            <a:off x="5574536" y="2611979"/>
            <a:ext cx="1280160" cy="365760"/>
          </a:xfrm>
          <a:prstGeom prst="roundRect">
            <a:avLst/>
          </a:prstGeom>
          <a:solidFill>
            <a:schemeClr val="accent5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shout.h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AF76238-E166-E945-A40F-B6B3CF3C3921}"/>
              </a:ext>
            </a:extLst>
          </p:cNvPr>
          <p:cNvSpPr/>
          <p:nvPr/>
        </p:nvSpPr>
        <p:spPr bwMode="auto">
          <a:xfrm>
            <a:off x="911096" y="2600960"/>
            <a:ext cx="1280160" cy="3657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main.c</a:t>
            </a:r>
            <a:endParaRPr lang="en-US" sz="2000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2F5F862-75D7-4A44-871B-3B65AA4FC404}"/>
              </a:ext>
            </a:extLst>
          </p:cNvPr>
          <p:cNvGrpSpPr/>
          <p:nvPr/>
        </p:nvGrpSpPr>
        <p:grpSpPr>
          <a:xfrm>
            <a:off x="1669420" y="4438947"/>
            <a:ext cx="5922666" cy="365760"/>
            <a:chOff x="1669420" y="4438947"/>
            <a:chExt cx="5922666" cy="365760"/>
          </a:xfrm>
        </p:grpSpPr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9EA1572E-8DC3-EC4F-8817-27BB8E4EFA61}"/>
                </a:ext>
              </a:extLst>
            </p:cNvPr>
            <p:cNvSpPr/>
            <p:nvPr/>
          </p:nvSpPr>
          <p:spPr bwMode="auto">
            <a:xfrm>
              <a:off x="3952116" y="4438947"/>
              <a:ext cx="1280160" cy="365760"/>
            </a:xfrm>
            <a:prstGeom prst="roundRect">
              <a:avLst/>
            </a:prstGeom>
            <a:solidFill>
              <a:srgbClr val="FFFD78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speak.o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Rounded Rectangle 13">
              <a:extLst>
                <a:ext uri="{FF2B5EF4-FFF2-40B4-BE49-F238E27FC236}">
                  <a16:creationId xmlns:a16="http://schemas.microsoft.com/office/drawing/2014/main" id="{1BFA4481-AAB5-FE45-AC55-5F7B38AC527E}"/>
                </a:ext>
              </a:extLst>
            </p:cNvPr>
            <p:cNvSpPr/>
            <p:nvPr/>
          </p:nvSpPr>
          <p:spPr bwMode="auto">
            <a:xfrm>
              <a:off x="6311926" y="4438947"/>
              <a:ext cx="1280160" cy="365760"/>
            </a:xfrm>
            <a:prstGeom prst="roundRect">
              <a:avLst/>
            </a:prstGeom>
            <a:solidFill>
              <a:srgbClr val="FFFD78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shout.o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  <p:sp>
          <p:nvSpPr>
            <p:cNvPr id="16" name="Rounded Rectangle 15">
              <a:extLst>
                <a:ext uri="{FF2B5EF4-FFF2-40B4-BE49-F238E27FC236}">
                  <a16:creationId xmlns:a16="http://schemas.microsoft.com/office/drawing/2014/main" id="{7EACFBC2-9B83-3D42-9AFF-013346608744}"/>
                </a:ext>
              </a:extLst>
            </p:cNvPr>
            <p:cNvSpPr/>
            <p:nvPr/>
          </p:nvSpPr>
          <p:spPr bwMode="auto">
            <a:xfrm>
              <a:off x="1669420" y="4438947"/>
              <a:ext cx="1280160" cy="365760"/>
            </a:xfrm>
            <a:prstGeom prst="roundRect">
              <a:avLst/>
            </a:prstGeom>
            <a:solidFill>
              <a:srgbClr val="FFFD78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err="1">
                  <a:latin typeface="Courier New" panose="02070309020205020404" pitchFamily="49" charset="0"/>
                  <a:ea typeface="Calibri" charset="0"/>
                  <a:cs typeface="Courier New" panose="02070309020205020404" pitchFamily="49" charset="0"/>
                </a:rPr>
                <a:t>main.o</a:t>
              </a:r>
              <a:endPara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F9C3DF41-D9D7-6242-B768-C7B97B3FF967}"/>
              </a:ext>
            </a:extLst>
          </p:cNvPr>
          <p:cNvSpPr/>
          <p:nvPr/>
        </p:nvSpPr>
        <p:spPr bwMode="auto">
          <a:xfrm>
            <a:off x="3952116" y="5871139"/>
            <a:ext cx="1280160" cy="365760"/>
          </a:xfrm>
          <a:prstGeom prst="roundRect">
            <a:avLst/>
          </a:prstGeom>
          <a:solidFill>
            <a:srgbClr val="FF7E79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talk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D5FA302-DDA9-E345-B43A-AB912A8A86DE}"/>
              </a:ext>
            </a:extLst>
          </p:cNvPr>
          <p:cNvCxnSpPr>
            <a:stCxn id="18" idx="0"/>
            <a:endCxn id="12" idx="2"/>
          </p:cNvCxnSpPr>
          <p:nvPr/>
        </p:nvCxnSpPr>
        <p:spPr bwMode="auto">
          <a:xfrm flipV="1">
            <a:off x="4592196" y="4804707"/>
            <a:ext cx="0" cy="106643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8C00CC7-CAB8-9A47-8E5E-454046330EB8}"/>
              </a:ext>
            </a:extLst>
          </p:cNvPr>
          <p:cNvCxnSpPr>
            <a:cxnSpLocks/>
            <a:stCxn id="18" idx="0"/>
            <a:endCxn id="14" idx="2"/>
          </p:cNvCxnSpPr>
          <p:nvPr/>
        </p:nvCxnSpPr>
        <p:spPr bwMode="auto">
          <a:xfrm flipV="1">
            <a:off x="4592196" y="4804707"/>
            <a:ext cx="2359810" cy="106643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2C7C434-85CD-AA4B-AAFF-BF6483D835B6}"/>
              </a:ext>
            </a:extLst>
          </p:cNvPr>
          <p:cNvCxnSpPr>
            <a:cxnSpLocks/>
            <a:stCxn id="18" idx="0"/>
            <a:endCxn id="16" idx="2"/>
          </p:cNvCxnSpPr>
          <p:nvPr/>
        </p:nvCxnSpPr>
        <p:spPr bwMode="auto">
          <a:xfrm flipH="1" flipV="1">
            <a:off x="2309500" y="4804707"/>
            <a:ext cx="2282696" cy="106643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148CFBF-26CF-2749-AFC9-D5F4FE3A9AAE}"/>
              </a:ext>
            </a:extLst>
          </p:cNvPr>
          <p:cNvCxnSpPr>
            <a:cxnSpLocks/>
            <a:stCxn id="16" idx="0"/>
            <a:endCxn id="10" idx="2"/>
          </p:cNvCxnSpPr>
          <p:nvPr/>
        </p:nvCxnSpPr>
        <p:spPr bwMode="auto">
          <a:xfrm flipH="1" flipV="1">
            <a:off x="1551176" y="2966720"/>
            <a:ext cx="758324" cy="147222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8DB6D3C-D967-264B-A57E-F5DEEFF68FC5}"/>
              </a:ext>
            </a:extLst>
          </p:cNvPr>
          <p:cNvCxnSpPr>
            <a:cxnSpLocks/>
            <a:stCxn id="12" idx="0"/>
            <a:endCxn id="6" idx="2"/>
          </p:cNvCxnSpPr>
          <p:nvPr/>
        </p:nvCxnSpPr>
        <p:spPr bwMode="auto">
          <a:xfrm flipV="1">
            <a:off x="4592196" y="2966720"/>
            <a:ext cx="67940" cy="147222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1D8FE10-9B46-1047-8C31-01A7936C72EA}"/>
              </a:ext>
            </a:extLst>
          </p:cNvPr>
          <p:cNvCxnSpPr>
            <a:cxnSpLocks/>
            <a:stCxn id="14" idx="0"/>
            <a:endCxn id="8" idx="2"/>
          </p:cNvCxnSpPr>
          <p:nvPr/>
        </p:nvCxnSpPr>
        <p:spPr bwMode="auto">
          <a:xfrm flipV="1">
            <a:off x="6952006" y="2966720"/>
            <a:ext cx="817090" cy="147222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9C12AFB-114F-934E-9CFC-F321770F601F}"/>
              </a:ext>
            </a:extLst>
          </p:cNvPr>
          <p:cNvCxnSpPr>
            <a:cxnSpLocks/>
            <a:stCxn id="16" idx="0"/>
            <a:endCxn id="7" idx="2"/>
          </p:cNvCxnSpPr>
          <p:nvPr/>
        </p:nvCxnSpPr>
        <p:spPr bwMode="auto">
          <a:xfrm flipV="1">
            <a:off x="2309500" y="2977739"/>
            <a:ext cx="796156" cy="146120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3EC79B0-2755-984E-B224-B423E92626DC}"/>
              </a:ext>
            </a:extLst>
          </p:cNvPr>
          <p:cNvCxnSpPr>
            <a:cxnSpLocks/>
            <a:stCxn id="16" idx="0"/>
            <a:endCxn id="9" idx="2"/>
          </p:cNvCxnSpPr>
          <p:nvPr/>
        </p:nvCxnSpPr>
        <p:spPr bwMode="auto">
          <a:xfrm flipV="1">
            <a:off x="2309500" y="2977739"/>
            <a:ext cx="3905116" cy="146120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0E8B05D0-7FD5-0A4B-8FD4-386D0A5A25F8}"/>
              </a:ext>
            </a:extLst>
          </p:cNvPr>
          <p:cNvCxnSpPr>
            <a:cxnSpLocks/>
            <a:stCxn id="12" idx="0"/>
            <a:endCxn id="7" idx="2"/>
          </p:cNvCxnSpPr>
          <p:nvPr/>
        </p:nvCxnSpPr>
        <p:spPr bwMode="auto">
          <a:xfrm flipH="1" flipV="1">
            <a:off x="3105656" y="2977739"/>
            <a:ext cx="1486540" cy="146120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18BEFF2-35DE-8C42-BB41-52E61C80B854}"/>
              </a:ext>
            </a:extLst>
          </p:cNvPr>
          <p:cNvCxnSpPr>
            <a:cxnSpLocks/>
            <a:stCxn id="14" idx="0"/>
            <a:endCxn id="7" idx="2"/>
          </p:cNvCxnSpPr>
          <p:nvPr/>
        </p:nvCxnSpPr>
        <p:spPr bwMode="auto">
          <a:xfrm flipH="1" flipV="1">
            <a:off x="3105656" y="2977739"/>
            <a:ext cx="3846350" cy="146120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A529FFC-7A33-BD4E-BB82-0D1EA58D5A7F}"/>
              </a:ext>
            </a:extLst>
          </p:cNvPr>
          <p:cNvCxnSpPr>
            <a:cxnSpLocks/>
            <a:stCxn id="14" idx="0"/>
            <a:endCxn id="9" idx="2"/>
          </p:cNvCxnSpPr>
          <p:nvPr/>
        </p:nvCxnSpPr>
        <p:spPr bwMode="auto">
          <a:xfrm flipH="1" flipV="1">
            <a:off x="6214616" y="2977739"/>
            <a:ext cx="737390" cy="146120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1729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/>
              <a:t>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makefile</a:t>
            </a:r>
            <a:r>
              <a:rPr lang="en-US" dirty="0"/>
              <a:t> contains a bunch of </a:t>
            </a:r>
            <a:r>
              <a:rPr lang="en-US" dirty="0">
                <a:solidFill>
                  <a:srgbClr val="FF0000"/>
                </a:solidFill>
              </a:rPr>
              <a:t>triples</a:t>
            </a:r>
            <a:r>
              <a:rPr lang="en-US" dirty="0"/>
              <a:t>:</a:t>
            </a:r>
          </a:p>
          <a:p>
            <a:endParaRPr lang="en-US" sz="3200" dirty="0"/>
          </a:p>
          <a:p>
            <a:pPr lvl="1"/>
            <a:r>
              <a:rPr lang="en-US" dirty="0"/>
              <a:t>Colon after target is </a:t>
            </a:r>
            <a:r>
              <a:rPr lang="en-US" i="1" dirty="0"/>
              <a:t>required</a:t>
            </a:r>
            <a:endParaRPr lang="en-US" dirty="0"/>
          </a:p>
          <a:p>
            <a:pPr lvl="1"/>
            <a:r>
              <a:rPr lang="en-US" dirty="0"/>
              <a:t>Command lines must start with a </a:t>
            </a:r>
            <a:r>
              <a:rPr lang="en-US" b="1" dirty="0">
                <a:solidFill>
                  <a:srgbClr val="FF0000"/>
                </a:solidFill>
              </a:rPr>
              <a:t>TAB</a:t>
            </a:r>
            <a:r>
              <a:rPr lang="en-US" dirty="0"/>
              <a:t>, NOT SPACES</a:t>
            </a:r>
          </a:p>
          <a:p>
            <a:pPr lvl="1"/>
            <a:r>
              <a:rPr lang="en-US" dirty="0"/>
              <a:t>Multiple commands for same target are executed </a:t>
            </a:r>
            <a:r>
              <a:rPr lang="en-US" i="1" dirty="0"/>
              <a:t>in order</a:t>
            </a:r>
          </a:p>
          <a:p>
            <a:pPr lvl="2"/>
            <a:r>
              <a:rPr lang="en-US" dirty="0"/>
              <a:t>Can split commands over multiple lines by ending lines with ‘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/>
              <a:t>’</a:t>
            </a:r>
          </a:p>
          <a:p>
            <a:endParaRPr lang="en-US" dirty="0"/>
          </a:p>
          <a:p>
            <a:r>
              <a:rPr lang="en-US" dirty="0"/>
              <a:t>Example:</a:t>
            </a:r>
          </a:p>
          <a:p>
            <a:endParaRPr lang="en-US" dirty="0"/>
          </a:p>
          <a:p>
            <a:r>
              <a:rPr lang="en-US" dirty="0"/>
              <a:t>Demo: look at </a:t>
            </a:r>
            <a:r>
              <a:rPr lang="en-US" dirty="0" err="1"/>
              <a:t>Makefile</a:t>
            </a:r>
            <a:r>
              <a:rPr lang="en-US" dirty="0"/>
              <a:t> for our example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D81DC-FF16-432D-82DD-95AD7BB24843}" type="slidenum">
              <a:rPr lang="en-US" smtClean="0"/>
              <a:t>9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2286000" y="4754880"/>
            <a:ext cx="5486400" cy="64008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foo.o</a:t>
            </a: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foo.c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foo.h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bar.h</a:t>
            </a:r>
            <a:endParaRPr lang="en-US" sz="2000" dirty="0">
              <a:solidFill>
                <a:srgbClr val="D94B7B"/>
              </a:solidFill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	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gcc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-Wall -o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foo.o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-c </a:t>
            </a:r>
            <a:r>
              <a:rPr lang="en-US" sz="2000" dirty="0" err="1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foo.c</a:t>
            </a:r>
            <a:endParaRPr lang="en-US" sz="2000" dirty="0">
              <a:latin typeface="Courier New" panose="02070309020205020404" pitchFamily="49" charset="0"/>
              <a:ea typeface="CMU Bright" panose="02000603000000000000" pitchFamily="2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286000" y="1828800"/>
            <a:ext cx="5486400" cy="64008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target:</a:t>
            </a: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D94B7B"/>
                </a:solidFill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sources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 panose="02070309020205020404" pitchFamily="49" charset="0"/>
                <a:ea typeface="CMU Bright" panose="02000603000000000000" pitchFamily="2" charset="0"/>
                <a:cs typeface="Courier New" panose="02070309020205020404" pitchFamily="49" charset="0"/>
              </a:rPr>
              <a:t>	command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77440" y="2148840"/>
                <a:ext cx="914400" cy="246221"/>
              </a:xfrm>
              <a:prstGeom prst="rect">
                <a:avLst/>
              </a:prstGeom>
              <a:solidFill>
                <a:srgbClr val="FF0000">
                  <a:alpha val="30000"/>
                </a:srgbClr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MU Bright" panose="02000603000000000000" pitchFamily="2" charset="0"/>
                      </a:rPr>
                      <m:t>←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rPr>
                  <a:t> Tab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MU Bright" panose="02000603000000000000" pitchFamily="2" charset="0"/>
                        <a:cs typeface="CMU Bright" panose="02000603000000000000" pitchFamily="2" charset="0"/>
                      </a:rPr>
                      <m:t>→</m:t>
                    </m:r>
                  </m:oMath>
                </a14:m>
                <a:endParaRPr lang="en-US" sz="1600" dirty="0" err="1">
                  <a:solidFill>
                    <a:srgbClr val="FF0000"/>
                  </a:solidFill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7440" y="2148840"/>
                <a:ext cx="914400" cy="246221"/>
              </a:xfrm>
              <a:prstGeom prst="rect">
                <a:avLst/>
              </a:prstGeom>
              <a:blipFill>
                <a:blip r:embed="rId2"/>
                <a:stretch>
                  <a:fillRect t="-27500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0521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4B2A85">
            <a:alpha val="40000"/>
          </a:srgb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dirty="0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err="1" smtClean="0">
            <a:latin typeface="CMU Bright" panose="02000603000000000000" pitchFamily="2" charset="0"/>
            <a:ea typeface="CMU Bright" panose="02000603000000000000" pitchFamily="2" charset="0"/>
            <a:cs typeface="CMU Bright" panose="02000603000000000000" pitchFamily="2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FC5D4F5-7D4E-40B6-B5AD-809164416F42}" vid="{1CFFABF9-0812-4376-AE68-2F06AFE035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UWTheme-333-Sp18</Template>
  <TotalTime>4394</TotalTime>
  <Words>1745</Words>
  <Application>Microsoft Macintosh PowerPoint</Application>
  <PresentationFormat>On-screen Show (4:3)</PresentationFormat>
  <Paragraphs>272</Paragraphs>
  <Slides>20</Slides>
  <Notes>1</Notes>
  <HiddenSlides>4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Narrow</vt:lpstr>
      <vt:lpstr>Calibri</vt:lpstr>
      <vt:lpstr>Cambria Math</vt:lpstr>
      <vt:lpstr>Courier New</vt:lpstr>
      <vt:lpstr>Times New Roman</vt:lpstr>
      <vt:lpstr>Wingdings</vt:lpstr>
      <vt:lpstr>UWTheme-333-Sp18</vt:lpstr>
      <vt:lpstr>Build Tools (make) CSE 333 Spring 2020</vt:lpstr>
      <vt:lpstr>Lecture Outline</vt:lpstr>
      <vt:lpstr>make</vt:lpstr>
      <vt:lpstr>Building Software</vt:lpstr>
      <vt:lpstr>“Real” Build Process</vt:lpstr>
      <vt:lpstr>An Example</vt:lpstr>
      <vt:lpstr>Recompilation Management</vt:lpstr>
      <vt:lpstr>Theory Applied to Our Example</vt:lpstr>
      <vt:lpstr>make Basics</vt:lpstr>
      <vt:lpstr>Using make</vt:lpstr>
      <vt:lpstr>make Variables</vt:lpstr>
      <vt:lpstr>More Variables</vt:lpstr>
      <vt:lpstr>“all” Example</vt:lpstr>
      <vt:lpstr>Revenge of the Funny Characters</vt:lpstr>
      <vt:lpstr>And more…</vt:lpstr>
      <vt:lpstr>Theory Applied to C</vt:lpstr>
      <vt:lpstr>Theory Applied to C</vt:lpstr>
      <vt:lpstr>Theory Applied to C</vt:lpstr>
      <vt:lpstr>Theory Applied to C</vt:lpstr>
      <vt:lpstr>Extra Exercise #1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C Details CSE 333 Spring 2018</dc:title>
  <dc:creator>Justin Hsia</dc:creator>
  <cp:lastModifiedBy>Hal Perkins</cp:lastModifiedBy>
  <cp:revision>111</cp:revision>
  <cp:lastPrinted>2018-06-28T23:03:54Z</cp:lastPrinted>
  <dcterms:created xsi:type="dcterms:W3CDTF">2018-03-30T06:48:43Z</dcterms:created>
  <dcterms:modified xsi:type="dcterms:W3CDTF">2020-04-10T02:08:39Z</dcterms:modified>
</cp:coreProperties>
</file>