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302" r:id="rId4"/>
    <p:sldId id="301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98" r:id="rId14"/>
    <p:sldId id="269" r:id="rId15"/>
    <p:sldId id="268" r:id="rId16"/>
    <p:sldId id="270" r:id="rId17"/>
    <p:sldId id="271" r:id="rId18"/>
    <p:sldId id="273" r:id="rId19"/>
    <p:sldId id="272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4B7B"/>
    <a:srgbClr val="E2661A"/>
    <a:srgbClr val="669900"/>
    <a:srgbClr val="5A5A5A"/>
    <a:srgbClr val="FF0000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31" autoAdjust="0"/>
    <p:restoredTop sz="96255" autoAdjust="0"/>
  </p:normalViewPr>
  <p:slideViewPr>
    <p:cSldViewPr snapToGrid="0">
      <p:cViewPr varScale="1">
        <p:scale>
          <a:sx n="124" d="100"/>
          <a:sy n="124" d="100"/>
        </p:scale>
        <p:origin x="9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84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20wi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06-</a:t>
            </a:r>
            <a:fld id="{B71E186F-5594-4DE5-A3DF-D3D47B7E6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600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4/6/2018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37D74-6E90-4C54-8099-44E56A87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4275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should be in Friday lecture before assignment is 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73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4/6/2018</a:t>
            </a:r>
          </a:p>
        </p:txBody>
      </p:sp>
    </p:spTree>
    <p:extLst>
      <p:ext uri="{BB962C8B-B14F-4D97-AF65-F5344CB8AC3E}">
        <p14:creationId xmlns:p14="http://schemas.microsoft.com/office/powerpoint/2010/main" val="695992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4/6/2018</a:t>
            </a:r>
          </a:p>
        </p:txBody>
      </p:sp>
    </p:spTree>
    <p:extLst>
      <p:ext uri="{BB962C8B-B14F-4D97-AF65-F5344CB8AC3E}">
        <p14:creationId xmlns:p14="http://schemas.microsoft.com/office/powerpoint/2010/main" val="758861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4/6/2018</a:t>
            </a:r>
          </a:p>
        </p:txBody>
      </p:sp>
    </p:spTree>
    <p:extLst>
      <p:ext uri="{BB962C8B-B14F-4D97-AF65-F5344CB8AC3E}">
        <p14:creationId xmlns:p14="http://schemas.microsoft.com/office/powerpoint/2010/main" val="271134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7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0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4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87538" y="27429"/>
            <a:ext cx="135646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Spring 2020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8132" y="27429"/>
            <a:ext cx="987771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L06:  C Details</a:t>
            </a:r>
          </a:p>
        </p:txBody>
      </p:sp>
    </p:spTree>
    <p:extLst>
      <p:ext uri="{BB962C8B-B14F-4D97-AF65-F5344CB8AC3E}">
        <p14:creationId xmlns:p14="http://schemas.microsoft.com/office/powerpoint/2010/main" val="8456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Final C Details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09027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474720"/>
          </a:xfrm>
        </p:spPr>
        <p:txBody>
          <a:bodyPr/>
          <a:lstStyle/>
          <a:p>
            <a:r>
              <a:rPr lang="en-US" dirty="0"/>
              <a:t>You can pass arguments to macros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Beware of operator precedence issues!</a:t>
            </a:r>
          </a:p>
          <a:p>
            <a:pPr lvl="1"/>
            <a:r>
              <a:rPr lang="en-US" dirty="0"/>
              <a:t>Use parentheses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365760" y="2011680"/>
            <a:ext cx="3840480" cy="1554480"/>
          </a:xfrm>
          <a:prstGeom prst="roundRect">
            <a:avLst>
              <a:gd name="adj" fmla="val 518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ODD(x) ((x) %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0)</a:t>
            </a: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 ODD(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 is odd!\n"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937760" y="2011680"/>
            <a:ext cx="3840480" cy="1554480"/>
          </a:xfrm>
          <a:prstGeom prst="roundRect">
            <a:avLst>
              <a:gd name="adj" fmla="val 746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 ((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%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0) 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 is odd!\n"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190683" y="2271309"/>
            <a:ext cx="747077" cy="512148"/>
            <a:chOff x="4190683" y="2271309"/>
            <a:chExt cx="747077" cy="512148"/>
          </a:xfrm>
        </p:grpSpPr>
        <p:cxnSp>
          <p:nvCxnSpPr>
            <p:cNvPr id="9" name="Straight Arrow Connector 8"/>
            <p:cNvCxnSpPr>
              <a:stCxn id="4" idx="3"/>
            </p:cNvCxnSpPr>
            <p:nvPr/>
          </p:nvCxnSpPr>
          <p:spPr bwMode="auto">
            <a:xfrm flipV="1">
              <a:off x="4206240" y="2783457"/>
              <a:ext cx="731520" cy="0"/>
            </a:xfrm>
            <a:prstGeom prst="straightConnector1">
              <a:avLst/>
            </a:prstGeom>
            <a:noFill/>
            <a:ln w="762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190683" y="2271309"/>
              <a:ext cx="7315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cpp</a:t>
              </a:r>
              <a:endPara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5760" y="4937760"/>
            <a:ext cx="8412480" cy="1554480"/>
            <a:chOff x="365760" y="4937760"/>
            <a:chExt cx="8412480" cy="1554480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365760" y="4937760"/>
              <a:ext cx="3840480" cy="1554480"/>
            </a:xfrm>
            <a:prstGeom prst="roundRect">
              <a:avLst>
                <a:gd name="adj" fmla="val 5183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ODD(x) ((x) %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!= 0)</a:t>
              </a:r>
            </a:p>
            <a:p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WEIRD(x) x %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!= 0</a:t>
              </a:r>
            </a:p>
            <a:p>
              <a:endPara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ODD(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WEIRD(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4937760" y="4937760"/>
              <a:ext cx="3840480" cy="1554480"/>
            </a:xfrm>
            <a:prstGeom prst="roundRect">
              <a:avLst>
                <a:gd name="adj" fmla="val 7463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%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!= 0);</a:t>
              </a:r>
            </a:p>
            <a:p>
              <a:endPara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%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!= 0;</a:t>
              </a:r>
              <a:endPara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V="1">
              <a:off x="4206240" y="5715000"/>
              <a:ext cx="731520" cy="0"/>
            </a:xfrm>
            <a:prstGeom prst="straightConnector1">
              <a:avLst/>
            </a:prstGeom>
            <a:noFill/>
            <a:ln w="762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190683" y="5233881"/>
              <a:ext cx="7315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cpp</a:t>
              </a:r>
              <a:endPara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You can change what gets compiled</a:t>
            </a:r>
          </a:p>
          <a:p>
            <a:pPr lvl="1"/>
            <a:r>
              <a:rPr lang="en-US" dirty="0"/>
              <a:t>In this example,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TRACE </a:t>
            </a:r>
            <a:r>
              <a:rPr lang="en-US" dirty="0"/>
              <a:t>before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#ifdef </a:t>
            </a:r>
            <a:r>
              <a:rPr lang="en-US" dirty="0"/>
              <a:t>to include debug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 err="1"/>
              <a:t>s</a:t>
            </a:r>
            <a:r>
              <a:rPr lang="en-US" dirty="0"/>
              <a:t> in compiled code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2751723"/>
            <a:ext cx="5669280" cy="347472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TRACE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ENTER(f)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"Entering %s\n"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f);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EXIT(f)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"Exiting  %s\n"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f);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#else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ENTER(f) 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EXIT(f)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n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ENTER(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 =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EXIT(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7840" y="6226443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ifdef.c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Besides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/>
              <a:t>s in the code, preprocessor values can be given as part of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command: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assert can be controlled the same way – defining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NDEBUG</a:t>
            </a:r>
            <a:r>
              <a:rPr lang="en-US" dirty="0"/>
              <a:t> causes assert to expand to “empty”</a:t>
            </a:r>
          </a:p>
          <a:p>
            <a:pPr lvl="1"/>
            <a:r>
              <a:rPr lang="en-US" dirty="0"/>
              <a:t>It’s a macro – see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640080" y="2377440"/>
            <a:ext cx="786384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bash$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-Wall -g -DTRACE -o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ifdef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ifdef.c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4846320"/>
            <a:ext cx="786384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bash$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-Wall -g -DNDEBUG -o faster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useassert.c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6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happen when we try to compile and run?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Output "333"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Output "334"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Compiler message </a:t>
            </a:r>
            <a:br>
              <a:rPr lang="en-US" b="1" dirty="0">
                <a:solidFill>
                  <a:srgbClr val="FF3399"/>
                </a:solidFill>
              </a:rPr>
            </a:br>
            <a:r>
              <a:rPr lang="en-US" b="1" dirty="0">
                <a:solidFill>
                  <a:srgbClr val="FF3399"/>
                </a:solidFill>
              </a:rPr>
              <a:t>	about EVEN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Compiler message </a:t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b="1" dirty="0">
                <a:solidFill>
                  <a:srgbClr val="00B0F0"/>
                </a:solidFill>
              </a:rPr>
              <a:t>	about BAZ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377440"/>
            <a:ext cx="7863840" cy="731520"/>
          </a:xfrm>
          <a:prstGeom prst="roundRect">
            <a:avLst>
              <a:gd name="adj" fmla="val 12736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bash$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-Wall –DFOO -DBAR -o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condcomp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condcomp.c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bash$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./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condcomp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114800" y="3291840"/>
            <a:ext cx="4389120" cy="3200400"/>
          </a:xfrm>
          <a:prstGeom prst="roundRect">
            <a:avLst>
              <a:gd name="adj" fmla="val 562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EVEN(x) !(x%2)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DBAR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BAZ 333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EVEN(42) + BAZ;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904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Header Guards and Preprocessor Tricks</a:t>
            </a:r>
          </a:p>
          <a:p>
            <a:r>
              <a:rPr lang="en-US" b="1" dirty="0">
                <a:solidFill>
                  <a:srgbClr val="4B2A85"/>
                </a:solidFill>
              </a:rPr>
              <a:t>Visibility of Symbols</a:t>
            </a:r>
          </a:p>
          <a:p>
            <a:pPr lvl="1"/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b="1" dirty="0">
                <a:solidFill>
                  <a:srgbClr val="4B2A85"/>
                </a:solidFill>
              </a:rPr>
              <a:t>,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03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define a global variable named “counter” in one C file, is it visible in a different C file in the same program?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Yes, if you use </a:t>
            </a:r>
            <a:r>
              <a:rPr lang="en-US" i="1" dirty="0">
                <a:solidFill>
                  <a:srgbClr val="0066FF"/>
                </a:solidFill>
              </a:rPr>
              <a:t>external linkage</a:t>
            </a:r>
          </a:p>
          <a:p>
            <a:pPr lvl="2"/>
            <a:r>
              <a:rPr lang="en-US" dirty="0"/>
              <a:t>The name “counter” refers to the same variable in both files</a:t>
            </a:r>
          </a:p>
          <a:p>
            <a:pPr lvl="2"/>
            <a:r>
              <a:rPr lang="en-US" dirty="0"/>
              <a:t>The variable is </a:t>
            </a:r>
            <a:r>
              <a:rPr lang="en-US" i="1" dirty="0"/>
              <a:t>defined</a:t>
            </a:r>
            <a:r>
              <a:rPr lang="en-US" dirty="0"/>
              <a:t> in one file and </a:t>
            </a:r>
            <a:r>
              <a:rPr lang="en-US" i="1" dirty="0"/>
              <a:t>declared</a:t>
            </a:r>
            <a:r>
              <a:rPr lang="en-US" dirty="0"/>
              <a:t> in the other(s)</a:t>
            </a:r>
          </a:p>
          <a:p>
            <a:pPr lvl="2"/>
            <a:r>
              <a:rPr lang="en-US" dirty="0"/>
              <a:t>When the program is linked, the symbol resolves to one location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No, if you use </a:t>
            </a:r>
            <a:r>
              <a:rPr lang="en-US" i="1" dirty="0">
                <a:solidFill>
                  <a:srgbClr val="0066FF"/>
                </a:solidFill>
              </a:rPr>
              <a:t>internal linkage</a:t>
            </a:r>
          </a:p>
          <a:p>
            <a:pPr lvl="2"/>
            <a:r>
              <a:rPr lang="en-US" dirty="0"/>
              <a:t>The name “counter” refers to a different variable in each file</a:t>
            </a:r>
          </a:p>
          <a:p>
            <a:pPr lvl="2"/>
            <a:r>
              <a:rPr lang="en-US" dirty="0"/>
              <a:t>The variable must be </a:t>
            </a:r>
            <a:r>
              <a:rPr lang="en-US" i="1" dirty="0"/>
              <a:t>defined</a:t>
            </a:r>
            <a:r>
              <a:rPr lang="en-US" dirty="0"/>
              <a:t> in each file</a:t>
            </a:r>
          </a:p>
          <a:p>
            <a:pPr lvl="2"/>
            <a:r>
              <a:rPr lang="en-US" dirty="0"/>
              <a:t>When the program is linked, the symbols resolve to two locations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4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Linkage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makes a </a:t>
            </a:r>
            <a:r>
              <a:rPr lang="en-US" i="1" dirty="0"/>
              <a:t>declaration</a:t>
            </a:r>
            <a:r>
              <a:rPr lang="en-US" dirty="0"/>
              <a:t> of something externally-visible 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91440" y="2560320"/>
            <a:ext cx="4389120" cy="347472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global variable, defined and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initialized here in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It has external linkage by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default.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1760" y="603504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foo.c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63440" y="2560320"/>
            <a:ext cx="4389120" cy="347472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"counter" is defined and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initialized in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Here, we declare it, and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specify external linkage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by using the extern specifier.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counter++;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"(b): counter =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3760" y="603504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bar.c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22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Linkage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(in the global context) restricts a definition to visibility within that file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91440" y="2560320"/>
            <a:ext cx="4389120" cy="347472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global variable, defined and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initialized here in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force internal linkage by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using the static specifier.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bar();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1760" y="603504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foo.c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63440" y="2560320"/>
            <a:ext cx="4389120" cy="347472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global variable, defined and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initialized here in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bar.c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force internal linkage by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using the static specifier.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counter++;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"(b): counter =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counter);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3760" y="603504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bar.c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76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Visibility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280159" y="4572000"/>
            <a:ext cx="7619291" cy="2103120"/>
          </a:xfrm>
          <a:prstGeom prst="roundRect">
            <a:avLst>
              <a:gd name="adj" fmla="val 759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bar(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"extern" is default, usually omit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bar(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875" y="627501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280160" y="1371600"/>
            <a:ext cx="7619290" cy="2926080"/>
          </a:xfrm>
          <a:prstGeom prst="roundRect">
            <a:avLst>
              <a:gd name="adj" fmla="val 4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By using the static specifier, we are indicating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that foo() should have internal linkage.  Other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.c files cannot see or invoke foo().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x*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Bar is "extern" by default.  Thus, other .c files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could declare our bar() and invoke it.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" y="389757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bar.c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48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Linkage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global (variables and functions) is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by default</a:t>
            </a:r>
          </a:p>
          <a:p>
            <a:pPr lvl="1"/>
            <a:r>
              <a:rPr lang="en-US" dirty="0"/>
              <a:t>Unless you add the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specifier, if some other module uses the same name, you’ll end up with a collision!</a:t>
            </a:r>
          </a:p>
          <a:p>
            <a:pPr lvl="2">
              <a:tabLst>
                <a:tab pos="2289175" algn="l"/>
              </a:tabLst>
            </a:pPr>
            <a:r>
              <a:rPr lang="en-US" u="sng" dirty="0"/>
              <a:t>Best case</a:t>
            </a:r>
            <a:r>
              <a:rPr lang="en-US" dirty="0"/>
              <a:t>:	compiler (or linker) error</a:t>
            </a:r>
          </a:p>
          <a:p>
            <a:pPr lvl="2">
              <a:tabLst>
                <a:tab pos="2289175" algn="l"/>
              </a:tabLst>
            </a:pPr>
            <a:r>
              <a:rPr lang="en-US" u="sng" dirty="0"/>
              <a:t>Worst case</a:t>
            </a:r>
            <a:r>
              <a:rPr lang="en-US" dirty="0"/>
              <a:t>:	stomp all over each other</a:t>
            </a:r>
          </a:p>
          <a:p>
            <a:pPr lvl="3"/>
            <a:endParaRPr lang="en-US" dirty="0"/>
          </a:p>
          <a:p>
            <a:r>
              <a:rPr lang="en-US" dirty="0"/>
              <a:t>It’s good practice to: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to “defend” your </a:t>
            </a:r>
            <a:r>
              <a:rPr lang="en-US" dirty="0" err="1"/>
              <a:t>globals</a:t>
            </a:r>
            <a:endParaRPr lang="en-US" dirty="0"/>
          </a:p>
          <a:p>
            <a:pPr lvl="2"/>
            <a:r>
              <a:rPr lang="en-US" dirty="0"/>
              <a:t>Hide your private stuff!</a:t>
            </a:r>
          </a:p>
          <a:p>
            <a:pPr lvl="1"/>
            <a:r>
              <a:rPr lang="en-US" dirty="0"/>
              <a:t>Place external declarations in a module’s header file </a:t>
            </a:r>
          </a:p>
          <a:p>
            <a:pPr lvl="2"/>
            <a:r>
              <a:rPr lang="en-US" dirty="0"/>
              <a:t>Header is the public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04539"/>
          </a:xfrm>
        </p:spPr>
        <p:txBody>
          <a:bodyPr>
            <a:normAutofit/>
          </a:bodyPr>
          <a:lstStyle/>
          <a:p>
            <a:r>
              <a:rPr lang="en-US" dirty="0"/>
              <a:t>Today: C </a:t>
            </a:r>
            <a:r>
              <a:rPr lang="en-US" dirty="0" err="1"/>
              <a:t>wrapup</a:t>
            </a:r>
            <a:r>
              <a:rPr lang="en-US" dirty="0"/>
              <a:t>, </a:t>
            </a:r>
            <a:r>
              <a:rPr lang="en-US" dirty="0" err="1"/>
              <a:t>Makefiles</a:t>
            </a:r>
            <a:endParaRPr lang="en-US" dirty="0"/>
          </a:p>
          <a:p>
            <a:r>
              <a:rPr lang="en-US" dirty="0"/>
              <a:t>Exercise 5 posted yesterday afternoon; due Monday morning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92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Confusion…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98277"/>
            <a:ext cx="8366125" cy="22040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 has a </a:t>
            </a:r>
            <a:r>
              <a:rPr lang="en-US" i="1" dirty="0"/>
              <a:t>different</a:t>
            </a:r>
            <a:r>
              <a:rPr lang="en-US" dirty="0"/>
              <a:t> use for the word “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”:  to create a persistent </a:t>
            </a:r>
            <a:r>
              <a:rPr lang="en-US" i="1" dirty="0"/>
              <a:t>local</a:t>
            </a:r>
            <a:r>
              <a:rPr lang="en-US" dirty="0"/>
              <a:t> variable</a:t>
            </a:r>
          </a:p>
          <a:p>
            <a:pPr lvl="1"/>
            <a:r>
              <a:rPr lang="en-US" dirty="0"/>
              <a:t>The storage for that variable is allocated when the program loads, in either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bss</a:t>
            </a:r>
            <a:r>
              <a:rPr lang="en-US" dirty="0"/>
              <a:t> segment</a:t>
            </a:r>
          </a:p>
          <a:p>
            <a:pPr lvl="1"/>
            <a:r>
              <a:rPr lang="en-US" dirty="0"/>
              <a:t>Retains its value across multiple function invocations</a:t>
            </a:r>
          </a:p>
          <a:p>
            <a:pPr lvl="1"/>
            <a:r>
              <a:rPr lang="en-US" dirty="0"/>
              <a:t>Confusing!  Don’t use!! (But you may see it </a:t>
            </a:r>
            <a:r>
              <a:rPr lang="en-US" dirty="0">
                <a:sym typeface="Wingdings" pitchFamily="2" charset="2"/>
              </a:rPr>
              <a:t>)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920240" y="3566160"/>
            <a:ext cx="6766560" cy="3200400"/>
          </a:xfrm>
          <a:prstGeom prst="roundRect">
            <a:avLst>
              <a:gd name="adj" fmla="val 759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US" sz="1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static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not auto!!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 has been called %d times\n"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count++);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"bar has been called %d times\n"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count++);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366450"/>
            <a:ext cx="192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static_extent.c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15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 yourself!</a:t>
            </a:r>
          </a:p>
          <a:p>
            <a:pPr lvl="1"/>
            <a:r>
              <a:rPr lang="en-US" b="1" dirty="0">
                <a:solidFill>
                  <a:srgbClr val="0066FF"/>
                </a:solidFill>
              </a:rPr>
              <a:t>man pages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/>
              <a:t>are your friend!</a:t>
            </a:r>
          </a:p>
          <a:p>
            <a:pPr lvl="1"/>
            <a:r>
              <a:rPr lang="en-US" dirty="0"/>
              <a:t>String library functions in the C standard library </a:t>
            </a:r>
          </a:p>
          <a:p>
            <a:pPr lvl="2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3"/>
            <a:r>
              <a:rPr lang="en-US" dirty="0" err="1"/>
              <a:t>strlen</a:t>
            </a:r>
            <a:r>
              <a:rPr lang="en-US" dirty="0"/>
              <a:t>(), </a:t>
            </a:r>
            <a:r>
              <a:rPr lang="en-US" dirty="0" err="1"/>
              <a:t>strcpy</a:t>
            </a:r>
            <a:r>
              <a:rPr lang="en-US" dirty="0"/>
              <a:t>(), </a:t>
            </a:r>
            <a:r>
              <a:rPr lang="en-US" dirty="0" err="1"/>
              <a:t>strdup</a:t>
            </a:r>
            <a:r>
              <a:rPr lang="en-US" dirty="0"/>
              <a:t>(), </a:t>
            </a:r>
            <a:r>
              <a:rPr lang="en-US" dirty="0" err="1"/>
              <a:t>strcat</a:t>
            </a:r>
            <a:r>
              <a:rPr lang="en-US" dirty="0"/>
              <a:t>(), </a:t>
            </a:r>
            <a:r>
              <a:rPr lang="en-US" dirty="0" err="1"/>
              <a:t>strcmp</a:t>
            </a:r>
            <a:r>
              <a:rPr lang="en-US" dirty="0"/>
              <a:t>(), </a:t>
            </a:r>
            <a:r>
              <a:rPr lang="en-US" dirty="0" err="1"/>
              <a:t>strchr</a:t>
            </a:r>
            <a:r>
              <a:rPr lang="en-US" dirty="0"/>
              <a:t>(), </a:t>
            </a:r>
            <a:r>
              <a:rPr lang="en-US" dirty="0" err="1"/>
              <a:t>strstr</a:t>
            </a:r>
            <a:r>
              <a:rPr lang="en-US" dirty="0"/>
              <a:t>(), …</a:t>
            </a:r>
          </a:p>
          <a:p>
            <a:pPr lvl="2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or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3"/>
            <a:r>
              <a:rPr lang="en-US" dirty="0" err="1"/>
              <a:t>atoi</a:t>
            </a:r>
            <a:r>
              <a:rPr lang="en-US" dirty="0"/>
              <a:t>(), </a:t>
            </a:r>
            <a:r>
              <a:rPr lang="en-US" dirty="0" err="1"/>
              <a:t>atof</a:t>
            </a:r>
            <a:r>
              <a:rPr lang="en-US" dirty="0"/>
              <a:t>(), sprint(), </a:t>
            </a:r>
            <a:r>
              <a:rPr lang="en-US" dirty="0" err="1"/>
              <a:t>sscanf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How to declare, define, and use a function that accepts a variable-number of arguments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varargs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s and what they are good for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 err="1"/>
              <a:t>s</a:t>
            </a:r>
            <a:r>
              <a:rPr lang="en-US" dirty="0"/>
              <a:t> and what they are good for</a:t>
            </a:r>
          </a:p>
          <a:p>
            <a:pPr lvl="1"/>
            <a:r>
              <a:rPr lang="en-US" dirty="0"/>
              <a:t>Pre- and post-increment/decrement</a:t>
            </a:r>
          </a:p>
          <a:p>
            <a:pPr lvl="1"/>
            <a:r>
              <a:rPr lang="en-US" dirty="0"/>
              <a:t>Harder:  the meaning of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dirty="0"/>
              <a:t>” storage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32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Prompts the user to input a string (use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Assume the string is a sequence of whitespace-separated integers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"5555 1234 4 5543"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Converts the string into an array of integers</a:t>
            </a:r>
          </a:p>
          <a:p>
            <a:pPr lvl="1"/>
            <a:r>
              <a:rPr lang="en-US" dirty="0"/>
              <a:t>Converts an array of integers into an array of strings</a:t>
            </a:r>
          </a:p>
          <a:p>
            <a:pPr lvl="2"/>
            <a:r>
              <a:rPr lang="en-US" dirty="0"/>
              <a:t>Where each element of the string array is the binary representation of the associated integer</a:t>
            </a:r>
          </a:p>
          <a:p>
            <a:pPr lvl="1"/>
            <a:r>
              <a:rPr lang="en-US" dirty="0"/>
              <a:t>Prints out the array of strings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1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045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HW1 due Thursday night</a:t>
            </a:r>
          </a:p>
          <a:p>
            <a:pPr lvl="1"/>
            <a:r>
              <a:rPr lang="en-US" dirty="0"/>
              <a:t>Write and run little tests to track down problems (don’t kill lots of time debugging large </a:t>
            </a:r>
            <a:r>
              <a:rPr lang="en-US" dirty="0" err="1"/>
              <a:t>test_suite</a:t>
            </a:r>
            <a:r>
              <a:rPr lang="en-US" dirty="0"/>
              <a:t> code)</a:t>
            </a:r>
          </a:p>
          <a:p>
            <a:pPr lvl="1"/>
            <a:r>
              <a:rPr lang="en-US" dirty="0" err="1"/>
              <a:t>gdb</a:t>
            </a:r>
            <a:r>
              <a:rPr lang="en-US" dirty="0"/>
              <a:t> hint: What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Verify333</a:t>
            </a:r>
            <a:r>
              <a:rPr lang="en-US" dirty="0"/>
              <a:t> fails?  How can you debug it?  Answer: look at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Verify333</a:t>
            </a:r>
            <a:r>
              <a:rPr lang="en-US" dirty="0"/>
              <a:t> macro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/>
              <a:t>), figure out what function it calls on failure, and put a breakpoint there</a:t>
            </a:r>
          </a:p>
          <a:p>
            <a:r>
              <a:rPr lang="en-US" dirty="0"/>
              <a:t>Remember: the only supported systems for the class are the Allen School Linux machines (workstations, </a:t>
            </a:r>
            <a:r>
              <a:rPr lang="en-US" dirty="0" err="1"/>
              <a:t>attus</a:t>
            </a:r>
            <a:r>
              <a:rPr lang="en-US" dirty="0"/>
              <a:t>, home VM).  You should be working on those systems and the projects you build </a:t>
            </a:r>
            <a:r>
              <a:rPr lang="en-US" b="1" i="1" dirty="0">
                <a:solidFill>
                  <a:srgbClr val="FF0000"/>
                </a:solidFill>
              </a:rPr>
              <a:t>must</a:t>
            </a:r>
            <a:r>
              <a:rPr lang="en-US" dirty="0"/>
              <a:t> work there.</a:t>
            </a:r>
          </a:p>
          <a:p>
            <a:pPr lvl="1"/>
            <a:r>
              <a:rPr lang="en-US" dirty="0"/>
              <a:t>We do not have the cycles to try to support other Unix-like things or chase bugs due to configuration or software differences (including file transfers to/from Windows systems)</a:t>
            </a:r>
          </a:p>
          <a:p>
            <a:pPr lvl="1"/>
            <a:r>
              <a:rPr lang="en-US" dirty="0"/>
              <a:t>“Bug” reports caused by other configurations that do not identify the other system are not complete </a:t>
            </a:r>
            <a:r>
              <a:rPr lang="en-US"/>
              <a:t>or appropriate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5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66372" cy="49720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Homework 1 due on Thursday</a:t>
            </a:r>
          </a:p>
          <a:p>
            <a:pPr lvl="1"/>
            <a:r>
              <a:rPr lang="en-US" dirty="0"/>
              <a:t>Advice: be </a:t>
            </a:r>
            <a:r>
              <a:rPr lang="en-US" i="1" dirty="0"/>
              <a:t>sure</a:t>
            </a:r>
            <a:r>
              <a:rPr lang="en-US" dirty="0"/>
              <a:t> to read headers carefully while implementing</a:t>
            </a:r>
          </a:p>
          <a:p>
            <a:pPr lvl="1"/>
            <a:r>
              <a:rPr lang="en-US" dirty="0"/>
              <a:t>Advice: use git add/commit/push often to save your work</a:t>
            </a:r>
          </a:p>
          <a:p>
            <a:pPr lvl="2"/>
            <a:r>
              <a:rPr lang="en-US" dirty="0"/>
              <a:t>But don’t use </a:t>
            </a:r>
            <a:r>
              <a:rPr lang="en-US" dirty="0" err="1"/>
              <a:t>gitlab</a:t>
            </a:r>
            <a:r>
              <a:rPr lang="en-US" dirty="0"/>
              <a:t> to copy files so you can edit them on one system and run on another – just work in CSE Linux environment (VM or remotely)</a:t>
            </a:r>
          </a:p>
          <a:p>
            <a:pPr lvl="1"/>
            <a:r>
              <a:rPr lang="en-US" dirty="0"/>
              <a:t>Watch that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HashTable.c</a:t>
            </a:r>
            <a:r>
              <a:rPr lang="en-US" dirty="0"/>
              <a:t> doesn’t violate the modularity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LinkedList.h</a:t>
            </a:r>
            <a:r>
              <a:rPr lang="en-US" dirty="0"/>
              <a:t> (i.e., don’t mess with private implementation stuff)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Watch for pointers to local (stack) variables (0x7fff… addresses)</a:t>
            </a:r>
          </a:p>
          <a:p>
            <a:pPr lvl="1"/>
            <a:r>
              <a:rPr lang="en-US" dirty="0"/>
              <a:t>Keep track of types of things – draw memory diagrams</a:t>
            </a:r>
          </a:p>
          <a:p>
            <a:pPr lvl="1"/>
            <a:r>
              <a:rPr lang="en-US" dirty="0"/>
              <a:t>Use a debugger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) if you’re getting </a:t>
            </a:r>
            <a:r>
              <a:rPr lang="en-US" dirty="0" err="1"/>
              <a:t>segfaults</a:t>
            </a:r>
            <a:r>
              <a:rPr lang="en-US" dirty="0"/>
              <a:t> – fix reality!</a:t>
            </a:r>
          </a:p>
          <a:p>
            <a:pPr lvl="1"/>
            <a:r>
              <a:rPr lang="en-US" dirty="0"/>
              <a:t>Advice: leave “step #” markers to help graders navigate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Late days:  don’t tag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hw1-final</a:t>
            </a:r>
            <a:r>
              <a:rPr lang="en-US" dirty="0"/>
              <a:t> until you are really ready</a:t>
            </a:r>
          </a:p>
          <a:p>
            <a:pPr lvl="1"/>
            <a:r>
              <a:rPr lang="en-US" dirty="0"/>
              <a:t>Extra Credit:  if you add unit tests, put them in a new file and adjust the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Header Guards and Preprocessor Tricks</a:t>
            </a:r>
            <a:endParaRPr lang="en-US" dirty="0"/>
          </a:p>
          <a:p>
            <a:r>
              <a:rPr lang="en-US" dirty="0"/>
              <a:t>Visibility of Symbols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4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/>
              <a:t>Problem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What happens when we compile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377440"/>
            <a:ext cx="2743200" cy="822960"/>
          </a:xfrm>
          <a:prstGeom prst="roundRect">
            <a:avLst>
              <a:gd name="adj" fmla="val 1348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b;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840480" y="2377440"/>
            <a:ext cx="4846320" cy="1097280"/>
          </a:xfrm>
          <a:prstGeom prst="roundRect">
            <a:avLst>
              <a:gd name="adj" fmla="val 746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useful function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468880" y="4023360"/>
            <a:ext cx="4206240" cy="2011680"/>
          </a:xfrm>
          <a:prstGeom prst="roundRect">
            <a:avLst>
              <a:gd name="adj" fmla="val 62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util.h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do stuff here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4480" y="3200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pair.h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347472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util.h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46320" y="603504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foo.c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when we compile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dirty="0"/>
              <a:t> includes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pair.h</a:t>
            </a:r>
            <a:r>
              <a:rPr lang="en-US" dirty="0"/>
              <a:t> twice!</a:t>
            </a:r>
          </a:p>
          <a:p>
            <a:pPr lvl="1"/>
            <a:r>
              <a:rPr lang="en-US" dirty="0"/>
              <a:t>Second time is indirectly via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/>
              <a:t>Struct</a:t>
            </a:r>
            <a:r>
              <a:rPr lang="en-US" dirty="0"/>
              <a:t> definition shows up twice</a:t>
            </a:r>
          </a:p>
          <a:p>
            <a:pPr lvl="2"/>
            <a:r>
              <a:rPr lang="en-US" dirty="0"/>
              <a:t>Can see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731520" y="1864456"/>
            <a:ext cx="6035040" cy="2468880"/>
          </a:xfrm>
          <a:prstGeom prst="roundRect">
            <a:avLst>
              <a:gd name="adj" fmla="val 367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–g -o foo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file included from util.h:1:0,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from foo.c:2: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pair.h:1:8: error: redefinition of '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pair'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 {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b; };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^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file included from foo.c:1:0: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pair.h:1:8: note: originally defined here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 {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b; };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^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BC509A-A1D7-7F43-B6BD-8849EE9BE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079" y="3749792"/>
            <a:ext cx="2970416" cy="29260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8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Guards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standard C Preprocessor trick to deal with this</a:t>
            </a:r>
          </a:p>
          <a:p>
            <a:pPr lvl="1"/>
            <a:r>
              <a:rPr lang="en-US" dirty="0"/>
              <a:t>Uses macro definition (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/>
              <a:t>) in combination with conditional compilation (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dirty="0"/>
              <a:t> and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dirty="0"/>
              <a:t>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30812" y="3395356"/>
            <a:ext cx="2743200" cy="2286000"/>
          </a:xfrm>
          <a:prstGeom prst="roundRect">
            <a:avLst>
              <a:gd name="adj" fmla="val 518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_PAIR_H_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_PAIR_H_</a:t>
            </a: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b;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_PAIR_H_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731212" y="3395357"/>
            <a:ext cx="4846320" cy="2286000"/>
          </a:xfrm>
          <a:prstGeom prst="roundRect">
            <a:avLst>
              <a:gd name="adj" fmla="val 746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_UTIL_H_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_UTIL_H_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useful function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_UTIL_H_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5212" y="5681356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pair.h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8732" y="5681356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util.h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Preprocessor Tricks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A way to deal with “magic constants”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365760" y="2468880"/>
            <a:ext cx="4206240" cy="2834640"/>
          </a:xfrm>
          <a:prstGeom prst="roundRect">
            <a:avLst>
              <a:gd name="adj" fmla="val 518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globalbuffer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circalc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rad,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circumf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area)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circumf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rad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3.1415;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*area = rad * 3.1415 * 3.1415;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5029200" y="2468880"/>
            <a:ext cx="3749040" cy="2834640"/>
          </a:xfrm>
          <a:prstGeom prst="roundRect">
            <a:avLst>
              <a:gd name="adj" fmla="val 746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BUFSIZE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PI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3.14159265359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globalbuffer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[BUFSIZE];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circalc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rad,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circumf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area)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circumf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rad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PI;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*area = rad * PI * PI;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" y="5303520"/>
            <a:ext cx="420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Bad code</a:t>
            </a:r>
            <a:b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(littered with magic constants)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200" y="5303520"/>
            <a:ext cx="374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Better code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8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4463</TotalTime>
  <Words>2393</Words>
  <Application>Microsoft Macintosh PowerPoint</Application>
  <PresentationFormat>On-screen Show (4:3)</PresentationFormat>
  <Paragraphs>388</Paragraphs>
  <Slides>22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Final C Details CSE 333 Spring 2020</vt:lpstr>
      <vt:lpstr>Administrivia</vt:lpstr>
      <vt:lpstr>Administrivia</vt:lpstr>
      <vt:lpstr>Administrivia</vt:lpstr>
      <vt:lpstr>Lecture Outline</vt:lpstr>
      <vt:lpstr>An #include Problem</vt:lpstr>
      <vt:lpstr>An #include Problem</vt:lpstr>
      <vt:lpstr>Header Guards</vt:lpstr>
      <vt:lpstr>Other Preprocessor Tricks</vt:lpstr>
      <vt:lpstr>Macros</vt:lpstr>
      <vt:lpstr>Conditional Compilation</vt:lpstr>
      <vt:lpstr>Defining Symbols</vt:lpstr>
      <vt:lpstr>Peer Instruction Question</vt:lpstr>
      <vt:lpstr>Lecture Outline</vt:lpstr>
      <vt:lpstr>Namespace Problem</vt:lpstr>
      <vt:lpstr>External Linkage</vt:lpstr>
      <vt:lpstr>Internal Linkage</vt:lpstr>
      <vt:lpstr>Function Visibility</vt:lpstr>
      <vt:lpstr>Linkage Issues</vt:lpstr>
      <vt:lpstr>Static Confusion…</vt:lpstr>
      <vt:lpstr>Additional C Topics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C Details CSE 333 Spring 2018</dc:title>
  <dc:creator>Justin Hsia</dc:creator>
  <cp:lastModifiedBy>Hal Perkins</cp:lastModifiedBy>
  <cp:revision>130</cp:revision>
  <cp:lastPrinted>2019-01-17T23:40:20Z</cp:lastPrinted>
  <dcterms:created xsi:type="dcterms:W3CDTF">2018-03-30T06:48:43Z</dcterms:created>
  <dcterms:modified xsi:type="dcterms:W3CDTF">2020-04-10T00:15:06Z</dcterms:modified>
</cp:coreProperties>
</file>