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5"/>
  </p:notesMasterIdLst>
  <p:handoutMasterIdLst>
    <p:handoutMasterId r:id="rId46"/>
  </p:handoutMasterIdLst>
  <p:sldIdLst>
    <p:sldId id="257" r:id="rId2"/>
    <p:sldId id="292" r:id="rId3"/>
    <p:sldId id="300" r:id="rId4"/>
    <p:sldId id="258" r:id="rId5"/>
    <p:sldId id="297" r:id="rId6"/>
    <p:sldId id="295" r:id="rId7"/>
    <p:sldId id="298" r:id="rId8"/>
    <p:sldId id="259" r:id="rId9"/>
    <p:sldId id="260" r:id="rId10"/>
    <p:sldId id="261" r:id="rId11"/>
    <p:sldId id="262" r:id="rId12"/>
    <p:sldId id="267" r:id="rId13"/>
    <p:sldId id="263" r:id="rId14"/>
    <p:sldId id="264" r:id="rId15"/>
    <p:sldId id="265" r:id="rId16"/>
    <p:sldId id="269" r:id="rId17"/>
    <p:sldId id="268" r:id="rId18"/>
    <p:sldId id="270" r:id="rId19"/>
    <p:sldId id="271" r:id="rId20"/>
    <p:sldId id="272" r:id="rId21"/>
    <p:sldId id="273" r:id="rId22"/>
    <p:sldId id="275" r:id="rId23"/>
    <p:sldId id="274" r:id="rId24"/>
    <p:sldId id="276" r:id="rId25"/>
    <p:sldId id="277" r:id="rId26"/>
    <p:sldId id="278" r:id="rId27"/>
    <p:sldId id="279" r:id="rId28"/>
    <p:sldId id="293" r:id="rId29"/>
    <p:sldId id="294" r:id="rId30"/>
    <p:sldId id="266" r:id="rId31"/>
    <p:sldId id="29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2661A"/>
    <a:srgbClr val="4B2A85"/>
    <a:srgbClr val="0099FF"/>
    <a:srgbClr val="D94B7B"/>
    <a:srgbClr val="996633"/>
    <a:srgbClr val="669900"/>
    <a:srgbClr val="5A5A5A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15" autoAdjust="0"/>
    <p:restoredTop sz="95833" autoAdjust="0"/>
  </p:normalViewPr>
  <p:slideViewPr>
    <p:cSldViewPr snapToGrid="0">
      <p:cViewPr varScale="1">
        <p:scale>
          <a:sx n="119" d="100"/>
          <a:sy n="119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40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04-</a:t>
            </a:r>
            <a:fld id="{10A9F4B2-04F6-47A3-A490-568E5BD247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120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841E0-3B50-49B0-8C94-8064DC6CFFFA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FC722-9CE8-4BF2-A6CB-A25CFF657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9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Announcements to re-use when quarter has a Monday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25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curly-brace</a:t>
            </a:r>
            <a:r>
              <a:rPr lang="en-US" baseline="0" dirty="0"/>
              <a:t> initialization {} will work for </a:t>
            </a:r>
            <a:r>
              <a:rPr lang="en-US" baseline="0" dirty="0" err="1"/>
              <a:t>structs</a:t>
            </a:r>
            <a:r>
              <a:rPr lang="en-US" baseline="0" dirty="0"/>
              <a:t> with fields of different types.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77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Especially useful when dealing with </a:t>
            </a:r>
            <a:r>
              <a:rPr lang="en-US" dirty="0" err="1"/>
              <a:t>structs</a:t>
            </a:r>
            <a:r>
              <a:rPr lang="en-US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combined </a:t>
            </a:r>
            <a:r>
              <a:rPr lang="en-US" dirty="0" err="1"/>
              <a:t>struct</a:t>
            </a:r>
            <a:r>
              <a:rPr lang="en-US" dirty="0"/>
              <a:t> and </a:t>
            </a:r>
            <a:r>
              <a:rPr lang="en-US" dirty="0" err="1"/>
              <a:t>struct</a:t>
            </a:r>
            <a:r>
              <a:rPr lang="en-US" dirty="0"/>
              <a:t> pointer</a:t>
            </a:r>
            <a:r>
              <a:rPr lang="en-US" baseline="0" dirty="0"/>
              <a:t> </a:t>
            </a:r>
            <a:r>
              <a:rPr lang="en-US" baseline="0" dirty="0" err="1"/>
              <a:t>typedef</a:t>
            </a:r>
            <a:r>
              <a:rPr lang="en-US" baseline="0" dirty="0"/>
              <a:t> does show up in system code, so while we don’t recommend writing it like this, you should be able to read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90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https://en.wikipedia.org/wiki/X86_calling_conventions#cdecl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05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Emphasize always check result of system functions!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21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16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</a:t>
            </a:r>
            <a:r>
              <a:rPr lang="en-US" dirty="0" err="1"/>
              <a:t>bss</a:t>
            </a:r>
            <a:r>
              <a:rPr lang="en-US" dirty="0"/>
              <a:t> (</a:t>
            </a:r>
            <a:r>
              <a:rPr lang="en-US" b="1" dirty="0"/>
              <a:t>b</a:t>
            </a:r>
            <a:r>
              <a:rPr lang="en-US" dirty="0"/>
              <a:t>lock</a:t>
            </a:r>
            <a:r>
              <a:rPr lang="en-US" baseline="0" dirty="0"/>
              <a:t> </a:t>
            </a:r>
            <a:r>
              <a:rPr lang="en-US" b="1" baseline="0" dirty="0"/>
              <a:t>s</a:t>
            </a:r>
            <a:r>
              <a:rPr lang="en-US" baseline="0" dirty="0"/>
              <a:t>tarted by </a:t>
            </a:r>
            <a:r>
              <a:rPr lang="en-US" b="1" baseline="0" dirty="0"/>
              <a:t>s</a:t>
            </a:r>
            <a:r>
              <a:rPr lang="en-US" baseline="0" dirty="0"/>
              <a:t>ymbol) – statically-allocated variables that are not explicitly initialized to any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7E084-66B9-42F6-8AF4-883264FC557F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3/28/2018</a:t>
            </a:r>
          </a:p>
        </p:txBody>
      </p:sp>
    </p:spTree>
    <p:extLst>
      <p:ext uri="{BB962C8B-B14F-4D97-AF65-F5344CB8AC3E}">
        <p14:creationId xmlns:p14="http://schemas.microsoft.com/office/powerpoint/2010/main" val="1806551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43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warning: this program contains a TON of bugs; its goal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is to demonstrate various ways you might corrupt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43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warning: this program contains a TON of bugs; its goal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is to demonstrate various ways you might corrupt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76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warning: this program contains a TON of bugs; its goal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is to demonstrate various ways you might corrupt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7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warning: this program contains a TON of bugs; its goal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is to demonstrate various ways you might corrupt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C722-9CE8-4BF2-A6CB-A25CFF65790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42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3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6CCB2298-754D-4348-90F8-32293A01E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2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6CCB2298-754D-4348-90F8-32293A01E3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43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0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8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6CCB2298-754D-4348-90F8-32293A01E3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23255" y="27429"/>
            <a:ext cx="1497526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L04:  The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Heap, </a:t>
            </a:r>
            <a:r>
              <a:rPr lang="en-US" sz="1100" b="0" i="0" dirty="0" err="1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Structs</a:t>
            </a:r>
            <a:endParaRPr lang="en-US" sz="1100" b="0" i="0" dirty="0">
              <a:solidFill>
                <a:schemeClr val="bg1"/>
              </a:solidFill>
              <a:latin typeface="Calibri" panose="020F0502020204030204" pitchFamily="34" charset="0"/>
              <a:ea typeface="Roboto Regular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23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pollev.com/justin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>
                <a:ea typeface="CMU Bright" panose="02000603000000000000" pitchFamily="2" charset="0"/>
              </a:rPr>
              <a:t>The Heap and Structs</a:t>
            </a:r>
            <a:br>
              <a:rPr lang="en-US" sz="4000" dirty="0">
                <a:ea typeface="CMU Bright" panose="02000603000000000000" pitchFamily="2" charset="0"/>
              </a:rPr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/>
              <a:t>Instructor:</a:t>
            </a:r>
            <a:r>
              <a:rPr lang="en-US" sz="2400" dirty="0"/>
              <a:t>	Hal Perkins</a:t>
            </a:r>
          </a:p>
          <a:p>
            <a:pPr algn="l"/>
            <a:endParaRPr lang="en-US" sz="2400" dirty="0"/>
          </a:p>
          <a:p>
            <a:pPr algn="l"/>
            <a:r>
              <a:rPr lang="en-US" sz="2000" b="1" dirty="0"/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/>
              <a:t> Yu	Velocity Yu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8223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3017520"/>
          </a:xfrm>
        </p:spPr>
        <p:txBody>
          <a:bodyPr/>
          <a:lstStyle/>
          <a:p>
            <a:r>
              <a:rPr lang="en-US" dirty="0"/>
              <a:t>Situations where static and automatic allocation aren’t sufficient:</a:t>
            </a:r>
          </a:p>
          <a:p>
            <a:pPr lvl="1"/>
            <a:r>
              <a:rPr lang="en-US" dirty="0"/>
              <a:t>We need memory that persists across multiple function calls but not for the whole lifetime of the program</a:t>
            </a:r>
          </a:p>
          <a:p>
            <a:pPr lvl="1"/>
            <a:r>
              <a:rPr lang="en-US" dirty="0"/>
              <a:t>We need more memory than can fit on the stack</a:t>
            </a:r>
          </a:p>
          <a:p>
            <a:pPr lvl="1"/>
            <a:r>
              <a:rPr lang="en-US" dirty="0"/>
              <a:t>We need memory whose size is not known in advance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2011680" y="4389120"/>
            <a:ext cx="5120640" cy="21031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is pseudo-C code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ReadFile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filename)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GetFileSize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(filename);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buffer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AllocateMem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(size);</a:t>
            </a:r>
          </a:p>
          <a:p>
            <a:endParaRPr 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ReadFileIntoBuffer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(filename, buffer);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buffer;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72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we want is </a:t>
            </a:r>
            <a:r>
              <a:rPr lang="en-US" b="1" i="1" dirty="0">
                <a:solidFill>
                  <a:srgbClr val="0066FF"/>
                </a:solidFill>
              </a:rPr>
              <a:t>dynamically</a:t>
            </a:r>
            <a:r>
              <a:rPr lang="en-US" dirty="0"/>
              <a:t>-allocated memory</a:t>
            </a:r>
          </a:p>
          <a:p>
            <a:pPr lvl="1"/>
            <a:r>
              <a:rPr lang="en-US" dirty="0"/>
              <a:t>Your program explicitly requests a new block of memory</a:t>
            </a:r>
          </a:p>
          <a:p>
            <a:pPr lvl="2"/>
            <a:r>
              <a:rPr lang="en-US" dirty="0"/>
              <a:t>The language allocates it at runtime, perhaps with help from OS</a:t>
            </a:r>
          </a:p>
          <a:p>
            <a:pPr lvl="1"/>
            <a:r>
              <a:rPr lang="en-US" dirty="0"/>
              <a:t>Dynamically-allocated memory persists until either:</a:t>
            </a:r>
          </a:p>
          <a:p>
            <a:pPr lvl="2"/>
            <a:r>
              <a:rPr lang="en-US" dirty="0"/>
              <a:t>Your code explicitly deallocated it  (</a:t>
            </a:r>
            <a:r>
              <a:rPr lang="en-US" i="1" u="sng" dirty="0"/>
              <a:t>manual</a:t>
            </a:r>
            <a:r>
              <a:rPr lang="en-US" i="1" dirty="0"/>
              <a:t> memory management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 garbage collector collects it   (</a:t>
            </a:r>
            <a:r>
              <a:rPr lang="en-US" i="1" u="sng" dirty="0"/>
              <a:t>automatic</a:t>
            </a:r>
            <a:r>
              <a:rPr lang="en-US" i="1" dirty="0"/>
              <a:t> memory management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C requires you to manually manage memory</a:t>
            </a:r>
          </a:p>
          <a:p>
            <a:pPr lvl="1"/>
            <a:r>
              <a:rPr lang="en-US" dirty="0"/>
              <a:t>Gives you more control, but causes headaches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14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3474720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is a memory location that is </a:t>
            </a:r>
            <a:r>
              <a:rPr lang="en-US" dirty="0">
                <a:solidFill>
                  <a:srgbClr val="0066FF"/>
                </a:solidFill>
              </a:rPr>
              <a:t>guaranteed to be invalid</a:t>
            </a:r>
          </a:p>
          <a:p>
            <a:pPr lvl="1"/>
            <a:r>
              <a:rPr lang="en-US" dirty="0"/>
              <a:t>In C on Linux,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0x0</a:t>
            </a:r>
            <a:r>
              <a:rPr lang="en-US" dirty="0"/>
              <a:t> and an attempt to dereference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</a:t>
            </a:r>
            <a:r>
              <a:rPr lang="en-US" i="1" dirty="0"/>
              <a:t>causes a segmentation fault</a:t>
            </a:r>
          </a:p>
          <a:p>
            <a:r>
              <a:rPr lang="en-US" dirty="0"/>
              <a:t>Useful as an indicator of an uninitialized (or currently unused) pointer or allocation error</a:t>
            </a:r>
          </a:p>
          <a:p>
            <a:pPr lvl="1"/>
            <a:r>
              <a:rPr lang="en-US" dirty="0"/>
              <a:t>It’s better to cause a </a:t>
            </a:r>
            <a:r>
              <a:rPr lang="en-US" dirty="0" err="1"/>
              <a:t>segfault</a:t>
            </a:r>
            <a:r>
              <a:rPr lang="en-US" dirty="0"/>
              <a:t> than to allow the corruption of memory!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828800" y="5120640"/>
            <a:ext cx="5486400" cy="128016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 = NULL;</a:t>
            </a:r>
          </a:p>
          <a:p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*p = 1;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causes a segmentation fault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" y="5120640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segfault.c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88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3657600"/>
          </a:xfrm>
        </p:spPr>
        <p:txBody>
          <a:bodyPr/>
          <a:lstStyle/>
          <a:p>
            <a:r>
              <a:rPr lang="en-US" dirty="0"/>
              <a:t>General usage: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/>
          </a:p>
          <a:p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allocates a block of memory of the requested size</a:t>
            </a:r>
          </a:p>
          <a:p>
            <a:pPr lvl="1"/>
            <a:r>
              <a:rPr lang="en-US" dirty="0"/>
              <a:t>Returns a pointer to the first byte of that memory</a:t>
            </a:r>
          </a:p>
          <a:p>
            <a:pPr lvl="2"/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returns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if the memory allocation failed!</a:t>
            </a:r>
          </a:p>
          <a:p>
            <a:pPr lvl="1"/>
            <a:r>
              <a:rPr lang="en-US" dirty="0"/>
              <a:t>You should assume that the memory initially contains garbage</a:t>
            </a:r>
          </a:p>
          <a:p>
            <a:pPr lvl="1"/>
            <a:r>
              <a:rPr lang="en-US" dirty="0"/>
              <a:t>You’ll typically use 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/>
              <a:t> to calculate the size you need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3017520" y="1371600"/>
            <a:ext cx="585216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type*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4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size in bytes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280160" y="5029200"/>
            <a:ext cx="6583680" cy="16459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allocate a 10-float array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errcode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 stuff with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04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3657600"/>
          </a:xfrm>
        </p:spPr>
        <p:txBody>
          <a:bodyPr>
            <a:normAutofit/>
          </a:bodyPr>
          <a:lstStyle/>
          <a:p>
            <a:r>
              <a:rPr lang="en-US" dirty="0"/>
              <a:t>General usage: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r>
              <a:rPr lang="en-US" dirty="0"/>
              <a:t>Like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, but also zeros out the block of memory</a:t>
            </a:r>
          </a:p>
          <a:p>
            <a:pPr lvl="1"/>
            <a:r>
              <a:rPr lang="en-US" dirty="0"/>
              <a:t>Helpful when zero-initialization wanted (but don’t use it to mask bugs – fix those)</a:t>
            </a:r>
          </a:p>
          <a:p>
            <a:pPr lvl="1"/>
            <a:r>
              <a:rPr lang="en-US" dirty="0"/>
              <a:t>Slightly slower; but useful for non-performance-critical code or if you really are planning to zero out the new block of memory</a:t>
            </a:r>
          </a:p>
          <a:p>
            <a:pPr lvl="1"/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dirty="0"/>
              <a:t> are found in 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endParaRPr lang="en-US" dirty="0">
              <a:solidFill>
                <a:srgbClr val="D94B7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822960" y="1861074"/>
            <a:ext cx="749808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type*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4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i="1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num</a:t>
            </a:r>
            <a:r>
              <a:rPr lang="en-US" sz="2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bytes per element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280160" y="5029200"/>
            <a:ext cx="6583680" cy="16459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allocate a 10-double array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errcode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 stuff with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86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3657600"/>
          </a:xfrm>
        </p:spPr>
        <p:txBody>
          <a:bodyPr/>
          <a:lstStyle/>
          <a:p>
            <a:r>
              <a:rPr lang="en-US" dirty="0"/>
              <a:t>Usage: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free(pointer);</a:t>
            </a:r>
          </a:p>
          <a:p>
            <a:pPr lvl="3"/>
            <a:endParaRPr lang="en-US" dirty="0"/>
          </a:p>
          <a:p>
            <a:r>
              <a:rPr lang="en-US" dirty="0"/>
              <a:t>Deallocates the memory pointed-to by the pointer</a:t>
            </a:r>
          </a:p>
          <a:p>
            <a:pPr lvl="1"/>
            <a:r>
              <a:rPr lang="en-US" dirty="0"/>
              <a:t>Pointer </a:t>
            </a:r>
            <a:r>
              <a:rPr lang="en-US" i="1" dirty="0"/>
              <a:t>must</a:t>
            </a:r>
            <a:r>
              <a:rPr lang="en-US" dirty="0"/>
              <a:t> point to the first byte of heap-allocated memory (</a:t>
            </a:r>
            <a:r>
              <a:rPr lang="en-US" i="1" dirty="0"/>
              <a:t>i.e.</a:t>
            </a:r>
            <a:r>
              <a:rPr lang="en-US" dirty="0"/>
              <a:t> something previously returned by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or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Freed memory becomes eligible for future allocation</a:t>
            </a:r>
          </a:p>
          <a:p>
            <a:pPr lvl="1"/>
            <a:r>
              <a:rPr lang="en-US" dirty="0"/>
              <a:t>The bits in the pointer are </a:t>
            </a:r>
            <a:r>
              <a:rPr lang="en-US" i="1" dirty="0"/>
              <a:t>not changed</a:t>
            </a:r>
            <a:r>
              <a:rPr lang="en-US" dirty="0"/>
              <a:t> by calling free</a:t>
            </a:r>
          </a:p>
          <a:p>
            <a:pPr lvl="2"/>
            <a:r>
              <a:rPr lang="en-US" dirty="0"/>
              <a:t>Defensive programming: can set pointer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after freeing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811984" y="1371600"/>
            <a:ext cx="283464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(pointer);</a:t>
            </a:r>
            <a:endParaRPr lang="en-US" sz="24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280160" y="5029200"/>
            <a:ext cx="6583680" cy="16459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errcode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...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 stuff with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NULL;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OPTIONAL</a:t>
            </a:r>
          </a:p>
        </p:txBody>
      </p:sp>
    </p:spTree>
    <p:extLst>
      <p:ext uri="{BB962C8B-B14F-4D97-AF65-F5344CB8AC3E}">
        <p14:creationId xmlns:p14="http://schemas.microsoft.com/office/powerpoint/2010/main" val="27055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120640" cy="4972050"/>
          </a:xfrm>
        </p:spPr>
        <p:txBody>
          <a:bodyPr/>
          <a:lstStyle/>
          <a:p>
            <a:r>
              <a:rPr lang="en-US" dirty="0"/>
              <a:t>The Heap is a large pool of available memory used to hold dynamically-allocated data</a:t>
            </a:r>
          </a:p>
          <a:p>
            <a:pPr lvl="1"/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allocates chunks of data in the Heap;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/>
              <a:t> deallocates those chunks</a:t>
            </a:r>
          </a:p>
          <a:p>
            <a:pPr lvl="1"/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maintains bookkeeping data in the Heap to track allocated blocks</a:t>
            </a:r>
          </a:p>
          <a:p>
            <a:pPr lvl="2"/>
            <a:r>
              <a:rPr lang="en-US" dirty="0"/>
              <a:t>Lab 5 from 351!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16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5394960" y="1280160"/>
            <a:ext cx="3566160" cy="5218362"/>
            <a:chOff x="5394960" y="1280160"/>
            <a:chExt cx="3566160" cy="5218362"/>
          </a:xfrm>
        </p:grpSpPr>
        <p:sp>
          <p:nvSpPr>
            <p:cNvPr id="5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94960" y="1280160"/>
              <a:ext cx="118872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0xFF…FF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94960" y="6221523"/>
              <a:ext cx="118872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0x00…00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83680" y="17373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583680" y="31089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583680" y="5120640"/>
              <a:ext cx="2377440" cy="8229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7772400" y="219456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7772400" y="274320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772400" y="37490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32582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6909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512064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06640" y="47548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5358384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39" name="Rectangle 38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cxnSp>
        <p:nvCxnSpPr>
          <p:cNvPr id="44" name="Straight Arrow Connector 43"/>
          <p:cNvCxnSpPr/>
          <p:nvPr/>
        </p:nvCxnSpPr>
        <p:spPr bwMode="auto">
          <a:xfrm>
            <a:off x="7589520" y="29260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6949440" y="365760"/>
            <a:ext cx="2103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instruction.</a:t>
            </a:r>
          </a:p>
        </p:txBody>
      </p:sp>
    </p:spTree>
    <p:extLst>
      <p:ext uri="{BB962C8B-B14F-4D97-AF65-F5344CB8AC3E}">
        <p14:creationId xmlns:p14="http://schemas.microsoft.com/office/powerpoint/2010/main" val="1292016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6909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512064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06640" y="47548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5605272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39" name="Rectangle 38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cxnSp>
        <p:nvCxnSpPr>
          <p:cNvPr id="44" name="Straight Arrow Connector 43"/>
          <p:cNvCxnSpPr/>
          <p:nvPr/>
        </p:nvCxnSpPr>
        <p:spPr bwMode="auto">
          <a:xfrm>
            <a:off x="7589520" y="29260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12631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19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6909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512064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7406640" y="47548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2907792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8" name="Rectangle 37"/>
          <p:cNvSpPr/>
          <p:nvPr/>
        </p:nvSpPr>
        <p:spPr bwMode="auto">
          <a:xfrm>
            <a:off x="6035040" y="292608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6766560" y="3017520"/>
            <a:ext cx="731520" cy="274320"/>
            <a:chOff x="2834640" y="1828800"/>
            <a:chExt cx="731520" cy="274320"/>
          </a:xfrm>
        </p:grpSpPr>
        <p:sp>
          <p:nvSpPr>
            <p:cNvPr id="33" name="Rectangle 32"/>
            <p:cNvSpPr/>
            <p:nvPr/>
          </p:nvSpPr>
          <p:spPr bwMode="auto">
            <a:xfrm>
              <a:off x="2834640" y="1828800"/>
              <a:ext cx="36576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20040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863840" y="3017520"/>
            <a:ext cx="997527" cy="274320"/>
            <a:chOff x="2651760" y="1828800"/>
            <a:chExt cx="997527" cy="274320"/>
          </a:xfrm>
        </p:grpSpPr>
        <p:sp>
          <p:nvSpPr>
            <p:cNvPr id="36" name="Rectangle 35"/>
            <p:cNvSpPr/>
            <p:nvPr/>
          </p:nvSpPr>
          <p:spPr bwMode="auto">
            <a:xfrm>
              <a:off x="2651760" y="18288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size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329184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39" name="Rectangle 38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cxnSp>
        <p:nvCxnSpPr>
          <p:cNvPr id="44" name="Straight Arrow Connector 43"/>
          <p:cNvCxnSpPr/>
          <p:nvPr/>
        </p:nvCxnSpPr>
        <p:spPr bwMode="auto">
          <a:xfrm>
            <a:off x="758952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5" name="Group 44"/>
          <p:cNvGrpSpPr/>
          <p:nvPr/>
        </p:nvGrpSpPr>
        <p:grpSpPr>
          <a:xfrm>
            <a:off x="6766560" y="3374322"/>
            <a:ext cx="723207" cy="274320"/>
            <a:chOff x="2926080" y="1828800"/>
            <a:chExt cx="723207" cy="274320"/>
          </a:xfrm>
        </p:grpSpPr>
        <p:sp>
          <p:nvSpPr>
            <p:cNvPr id="46" name="Rectangle 45"/>
            <p:cNvSpPr/>
            <p:nvPr/>
          </p:nvSpPr>
          <p:spPr bwMode="auto">
            <a:xfrm>
              <a:off x="2926080" y="1828800"/>
              <a:ext cx="36576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i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29184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863840" y="3383280"/>
            <a:ext cx="814647" cy="274320"/>
            <a:chOff x="2651760" y="1828800"/>
            <a:chExt cx="814647" cy="27432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2651760" y="1828800"/>
              <a:ext cx="45720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a2</a:t>
              </a: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310896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" name="Freeform 5"/>
          <p:cNvSpPr/>
          <p:nvPr/>
        </p:nvSpPr>
        <p:spPr bwMode="auto">
          <a:xfrm>
            <a:off x="6638544" y="2404872"/>
            <a:ext cx="792480" cy="754296"/>
          </a:xfrm>
          <a:custGeom>
            <a:avLst/>
            <a:gdLst>
              <a:gd name="connsiteX0" fmla="*/ 670560 w 792480"/>
              <a:gd name="connsiteY0" fmla="*/ 754296 h 754296"/>
              <a:gd name="connsiteX1" fmla="*/ 559723 w 792480"/>
              <a:gd name="connsiteY1" fmla="*/ 632376 h 754296"/>
              <a:gd name="connsiteX2" fmla="*/ 515389 w 792480"/>
              <a:gd name="connsiteY2" fmla="*/ 621292 h 754296"/>
              <a:gd name="connsiteX3" fmla="*/ 426720 w 792480"/>
              <a:gd name="connsiteY3" fmla="*/ 604667 h 754296"/>
              <a:gd name="connsiteX4" fmla="*/ 404553 w 792480"/>
              <a:gd name="connsiteY4" fmla="*/ 599125 h 754296"/>
              <a:gd name="connsiteX5" fmla="*/ 382385 w 792480"/>
              <a:gd name="connsiteY5" fmla="*/ 604667 h 754296"/>
              <a:gd name="connsiteX6" fmla="*/ 210589 w 792480"/>
              <a:gd name="connsiteY6" fmla="*/ 593583 h 754296"/>
              <a:gd name="connsiteX7" fmla="*/ 160713 w 792480"/>
              <a:gd name="connsiteY7" fmla="*/ 576958 h 754296"/>
              <a:gd name="connsiteX8" fmla="*/ 121920 w 792480"/>
              <a:gd name="connsiteY8" fmla="*/ 560332 h 754296"/>
              <a:gd name="connsiteX9" fmla="*/ 88669 w 792480"/>
              <a:gd name="connsiteY9" fmla="*/ 538165 h 754296"/>
              <a:gd name="connsiteX10" fmla="*/ 72043 w 792480"/>
              <a:gd name="connsiteY10" fmla="*/ 527082 h 754296"/>
              <a:gd name="connsiteX11" fmla="*/ 55418 w 792480"/>
              <a:gd name="connsiteY11" fmla="*/ 510456 h 754296"/>
              <a:gd name="connsiteX12" fmla="*/ 33251 w 792480"/>
              <a:gd name="connsiteY12" fmla="*/ 477205 h 754296"/>
              <a:gd name="connsiteX13" fmla="*/ 16625 w 792480"/>
              <a:gd name="connsiteY13" fmla="*/ 466122 h 754296"/>
              <a:gd name="connsiteX14" fmla="*/ 0 w 792480"/>
              <a:gd name="connsiteY14" fmla="*/ 432871 h 754296"/>
              <a:gd name="connsiteX15" fmla="*/ 5542 w 792480"/>
              <a:gd name="connsiteY15" fmla="*/ 416245 h 754296"/>
              <a:gd name="connsiteX16" fmla="*/ 0 w 792480"/>
              <a:gd name="connsiteY16" fmla="*/ 399620 h 754296"/>
              <a:gd name="connsiteX17" fmla="*/ 5542 w 792480"/>
              <a:gd name="connsiteY17" fmla="*/ 371911 h 754296"/>
              <a:gd name="connsiteX18" fmla="*/ 11083 w 792480"/>
              <a:gd name="connsiteY18" fmla="*/ 338660 h 754296"/>
              <a:gd name="connsiteX19" fmla="*/ 33251 w 792480"/>
              <a:gd name="connsiteY19" fmla="*/ 283242 h 754296"/>
              <a:gd name="connsiteX20" fmla="*/ 38793 w 792480"/>
              <a:gd name="connsiteY20" fmla="*/ 266616 h 754296"/>
              <a:gd name="connsiteX21" fmla="*/ 60960 w 792480"/>
              <a:gd name="connsiteY21" fmla="*/ 227823 h 754296"/>
              <a:gd name="connsiteX22" fmla="*/ 83127 w 792480"/>
              <a:gd name="connsiteY22" fmla="*/ 189031 h 754296"/>
              <a:gd name="connsiteX23" fmla="*/ 121920 w 792480"/>
              <a:gd name="connsiteY23" fmla="*/ 161322 h 754296"/>
              <a:gd name="connsiteX24" fmla="*/ 138545 w 792480"/>
              <a:gd name="connsiteY24" fmla="*/ 144696 h 754296"/>
              <a:gd name="connsiteX25" fmla="*/ 160713 w 792480"/>
              <a:gd name="connsiteY25" fmla="*/ 139154 h 754296"/>
              <a:gd name="connsiteX26" fmla="*/ 221673 w 792480"/>
              <a:gd name="connsiteY26" fmla="*/ 122529 h 754296"/>
              <a:gd name="connsiteX27" fmla="*/ 282633 w 792480"/>
              <a:gd name="connsiteY27" fmla="*/ 116987 h 754296"/>
              <a:gd name="connsiteX28" fmla="*/ 410094 w 792480"/>
              <a:gd name="connsiteY28" fmla="*/ 122529 h 754296"/>
              <a:gd name="connsiteX29" fmla="*/ 437803 w 792480"/>
              <a:gd name="connsiteY29" fmla="*/ 128071 h 754296"/>
              <a:gd name="connsiteX30" fmla="*/ 520931 w 792480"/>
              <a:gd name="connsiteY30" fmla="*/ 139154 h 754296"/>
              <a:gd name="connsiteX31" fmla="*/ 570807 w 792480"/>
              <a:gd name="connsiteY31" fmla="*/ 122529 h 754296"/>
              <a:gd name="connsiteX32" fmla="*/ 587433 w 792480"/>
              <a:gd name="connsiteY32" fmla="*/ 116987 h 754296"/>
              <a:gd name="connsiteX33" fmla="*/ 604058 w 792480"/>
              <a:gd name="connsiteY33" fmla="*/ 111445 h 754296"/>
              <a:gd name="connsiteX34" fmla="*/ 631767 w 792480"/>
              <a:gd name="connsiteY34" fmla="*/ 105903 h 754296"/>
              <a:gd name="connsiteX35" fmla="*/ 698269 w 792480"/>
              <a:gd name="connsiteY35" fmla="*/ 72652 h 754296"/>
              <a:gd name="connsiteX36" fmla="*/ 731520 w 792480"/>
              <a:gd name="connsiteY36" fmla="*/ 39402 h 754296"/>
              <a:gd name="connsiteX37" fmla="*/ 748145 w 792480"/>
              <a:gd name="connsiteY37" fmla="*/ 28318 h 754296"/>
              <a:gd name="connsiteX38" fmla="*/ 781396 w 792480"/>
              <a:gd name="connsiteY38" fmla="*/ 609 h 754296"/>
              <a:gd name="connsiteX39" fmla="*/ 792480 w 792480"/>
              <a:gd name="connsiteY39" fmla="*/ 609 h 75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92480" h="754296">
                <a:moveTo>
                  <a:pt x="670560" y="754296"/>
                </a:moveTo>
                <a:cubicBezTo>
                  <a:pt x="633614" y="713656"/>
                  <a:pt x="601424" y="668120"/>
                  <a:pt x="559723" y="632376"/>
                </a:cubicBezTo>
                <a:cubicBezTo>
                  <a:pt x="548157" y="622463"/>
                  <a:pt x="530259" y="624596"/>
                  <a:pt x="515389" y="621292"/>
                </a:cubicBezTo>
                <a:cubicBezTo>
                  <a:pt x="385036" y="592325"/>
                  <a:pt x="516678" y="622659"/>
                  <a:pt x="426720" y="604667"/>
                </a:cubicBezTo>
                <a:cubicBezTo>
                  <a:pt x="419251" y="603173"/>
                  <a:pt x="411942" y="600972"/>
                  <a:pt x="404553" y="599125"/>
                </a:cubicBezTo>
                <a:cubicBezTo>
                  <a:pt x="397164" y="600972"/>
                  <a:pt x="390002" y="604667"/>
                  <a:pt x="382385" y="604667"/>
                </a:cubicBezTo>
                <a:cubicBezTo>
                  <a:pt x="289553" y="604667"/>
                  <a:pt x="279784" y="602233"/>
                  <a:pt x="210589" y="593583"/>
                </a:cubicBezTo>
                <a:lnTo>
                  <a:pt x="160713" y="576958"/>
                </a:lnTo>
                <a:cubicBezTo>
                  <a:pt x="143511" y="571224"/>
                  <a:pt x="139043" y="570606"/>
                  <a:pt x="121920" y="560332"/>
                </a:cubicBezTo>
                <a:cubicBezTo>
                  <a:pt x="110497" y="553478"/>
                  <a:pt x="99753" y="545554"/>
                  <a:pt x="88669" y="538165"/>
                </a:cubicBezTo>
                <a:cubicBezTo>
                  <a:pt x="83127" y="534471"/>
                  <a:pt x="76753" y="531792"/>
                  <a:pt x="72043" y="527082"/>
                </a:cubicBezTo>
                <a:cubicBezTo>
                  <a:pt x="66501" y="521540"/>
                  <a:pt x="60230" y="516642"/>
                  <a:pt x="55418" y="510456"/>
                </a:cubicBezTo>
                <a:cubicBezTo>
                  <a:pt x="47240" y="499941"/>
                  <a:pt x="44335" y="484594"/>
                  <a:pt x="33251" y="477205"/>
                </a:cubicBezTo>
                <a:lnTo>
                  <a:pt x="16625" y="466122"/>
                </a:lnTo>
                <a:cubicBezTo>
                  <a:pt x="11023" y="457718"/>
                  <a:pt x="0" y="444341"/>
                  <a:pt x="0" y="432871"/>
                </a:cubicBezTo>
                <a:cubicBezTo>
                  <a:pt x="0" y="427029"/>
                  <a:pt x="3695" y="421787"/>
                  <a:pt x="5542" y="416245"/>
                </a:cubicBezTo>
                <a:cubicBezTo>
                  <a:pt x="3695" y="410703"/>
                  <a:pt x="0" y="405461"/>
                  <a:pt x="0" y="399620"/>
                </a:cubicBezTo>
                <a:cubicBezTo>
                  <a:pt x="0" y="390201"/>
                  <a:pt x="3857" y="381178"/>
                  <a:pt x="5542" y="371911"/>
                </a:cubicBezTo>
                <a:cubicBezTo>
                  <a:pt x="7552" y="360856"/>
                  <a:pt x="8358" y="349561"/>
                  <a:pt x="11083" y="338660"/>
                </a:cubicBezTo>
                <a:cubicBezTo>
                  <a:pt x="21174" y="298296"/>
                  <a:pt x="19492" y="315346"/>
                  <a:pt x="33251" y="283242"/>
                </a:cubicBezTo>
                <a:cubicBezTo>
                  <a:pt x="35552" y="277873"/>
                  <a:pt x="36492" y="271985"/>
                  <a:pt x="38793" y="266616"/>
                </a:cubicBezTo>
                <a:cubicBezTo>
                  <a:pt x="53148" y="233119"/>
                  <a:pt x="45057" y="255654"/>
                  <a:pt x="60960" y="227823"/>
                </a:cubicBezTo>
                <a:cubicBezTo>
                  <a:pt x="66758" y="217676"/>
                  <a:pt x="74123" y="198035"/>
                  <a:pt x="83127" y="189031"/>
                </a:cubicBezTo>
                <a:cubicBezTo>
                  <a:pt x="103110" y="169048"/>
                  <a:pt x="103026" y="177067"/>
                  <a:pt x="121920" y="161322"/>
                </a:cubicBezTo>
                <a:cubicBezTo>
                  <a:pt x="127941" y="156305"/>
                  <a:pt x="131740" y="148584"/>
                  <a:pt x="138545" y="144696"/>
                </a:cubicBezTo>
                <a:cubicBezTo>
                  <a:pt x="145158" y="140917"/>
                  <a:pt x="153389" y="141247"/>
                  <a:pt x="160713" y="139154"/>
                </a:cubicBezTo>
                <a:cubicBezTo>
                  <a:pt x="183731" y="132577"/>
                  <a:pt x="192685" y="125164"/>
                  <a:pt x="221673" y="122529"/>
                </a:cubicBezTo>
                <a:lnTo>
                  <a:pt x="282633" y="116987"/>
                </a:lnTo>
                <a:cubicBezTo>
                  <a:pt x="325120" y="118834"/>
                  <a:pt x="367675" y="119499"/>
                  <a:pt x="410094" y="122529"/>
                </a:cubicBezTo>
                <a:cubicBezTo>
                  <a:pt x="419489" y="123200"/>
                  <a:pt x="428478" y="126739"/>
                  <a:pt x="437803" y="128071"/>
                </a:cubicBezTo>
                <a:cubicBezTo>
                  <a:pt x="580214" y="148414"/>
                  <a:pt x="416524" y="121752"/>
                  <a:pt x="520931" y="139154"/>
                </a:cubicBezTo>
                <a:lnTo>
                  <a:pt x="570807" y="122529"/>
                </a:lnTo>
                <a:lnTo>
                  <a:pt x="587433" y="116987"/>
                </a:lnTo>
                <a:cubicBezTo>
                  <a:pt x="592975" y="115140"/>
                  <a:pt x="598330" y="112591"/>
                  <a:pt x="604058" y="111445"/>
                </a:cubicBezTo>
                <a:cubicBezTo>
                  <a:pt x="613294" y="109598"/>
                  <a:pt x="622680" y="108381"/>
                  <a:pt x="631767" y="105903"/>
                </a:cubicBezTo>
                <a:cubicBezTo>
                  <a:pt x="656560" y="99141"/>
                  <a:pt x="679350" y="91571"/>
                  <a:pt x="698269" y="72652"/>
                </a:cubicBezTo>
                <a:cubicBezTo>
                  <a:pt x="709353" y="61569"/>
                  <a:pt x="718478" y="48097"/>
                  <a:pt x="731520" y="39402"/>
                </a:cubicBezTo>
                <a:cubicBezTo>
                  <a:pt x="737062" y="35707"/>
                  <a:pt x="743028" y="32582"/>
                  <a:pt x="748145" y="28318"/>
                </a:cubicBezTo>
                <a:cubicBezTo>
                  <a:pt x="760924" y="17668"/>
                  <a:pt x="765521" y="6959"/>
                  <a:pt x="781396" y="609"/>
                </a:cubicBezTo>
                <a:cubicBezTo>
                  <a:pt x="784826" y="-763"/>
                  <a:pt x="788785" y="609"/>
                  <a:pt x="792480" y="609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6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hw0 due tonight </a:t>
            </a:r>
            <a:r>
              <a:rPr lang="en-US" i="1" dirty="0"/>
              <a:t>before</a:t>
            </a:r>
            <a:r>
              <a:rPr lang="en-US" dirty="0"/>
              <a:t> 11:00 pm (and 0 seconds)</a:t>
            </a:r>
          </a:p>
          <a:p>
            <a:pPr lvl="1"/>
            <a:r>
              <a:rPr lang="en-US" dirty="0"/>
              <a:t>If your clock says 11:01, then it’s late!</a:t>
            </a:r>
          </a:p>
          <a:p>
            <a:pPr lvl="2"/>
            <a:r>
              <a:rPr lang="en-US" dirty="0"/>
              <a:t>You really, </a:t>
            </a:r>
            <a:r>
              <a:rPr lang="en-US" i="1" dirty="0"/>
              <a:t>really</a:t>
            </a:r>
            <a:r>
              <a:rPr lang="en-US" dirty="0"/>
              <a:t> don’t want to use late days for hw0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: add/commit/push, then tag with hw0-final, then push tag</a:t>
            </a:r>
          </a:p>
          <a:p>
            <a:pPr lvl="2"/>
            <a:r>
              <a:rPr lang="en-US" dirty="0"/>
              <a:t>Then clone your repo somewhere totally different and do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git checkout hw0-final</a:t>
            </a:r>
            <a:r>
              <a:rPr lang="en-US" dirty="0"/>
              <a:t> and verify that all is well</a:t>
            </a:r>
          </a:p>
          <a:p>
            <a:endParaRPr lang="en-US" dirty="0"/>
          </a:p>
          <a:p>
            <a:r>
              <a:rPr lang="en-US" dirty="0"/>
              <a:t>Exercise 3 out today and due Wednesday morning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33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6909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754880"/>
            <a:ext cx="2926080" cy="73152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406640" y="438912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2907792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7589520" y="40233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6035040" y="3749040"/>
            <a:ext cx="2926080" cy="27432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766560" y="4846320"/>
            <a:ext cx="1463040" cy="274320"/>
            <a:chOff x="7315200" y="914400"/>
            <a:chExt cx="1463040" cy="27432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cxnSp>
        <p:nvCxnSpPr>
          <p:cNvPr id="58" name="Straight Arrow Connector 57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61" name="Rectangle 60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6035040" y="292608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66560" y="3017520"/>
            <a:ext cx="731520" cy="274320"/>
            <a:chOff x="2834640" y="1828800"/>
            <a:chExt cx="731520" cy="274320"/>
          </a:xfrm>
        </p:grpSpPr>
        <p:sp>
          <p:nvSpPr>
            <p:cNvPr id="65" name="Rectangle 64"/>
            <p:cNvSpPr/>
            <p:nvPr/>
          </p:nvSpPr>
          <p:spPr bwMode="auto">
            <a:xfrm>
              <a:off x="2834640" y="1828800"/>
              <a:ext cx="36576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320040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7863840" y="3017520"/>
            <a:ext cx="997527" cy="274320"/>
            <a:chOff x="2651760" y="1828800"/>
            <a:chExt cx="997527" cy="274320"/>
          </a:xfrm>
        </p:grpSpPr>
        <p:sp>
          <p:nvSpPr>
            <p:cNvPr id="68" name="Rectangle 67"/>
            <p:cNvSpPr/>
            <p:nvPr/>
          </p:nvSpPr>
          <p:spPr bwMode="auto">
            <a:xfrm>
              <a:off x="2651760" y="18288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size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329184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71" name="Rectangle 70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766560" y="3374322"/>
            <a:ext cx="723207" cy="274320"/>
            <a:chOff x="2926080" y="1828800"/>
            <a:chExt cx="723207" cy="274320"/>
          </a:xfrm>
        </p:grpSpPr>
        <p:sp>
          <p:nvSpPr>
            <p:cNvPr id="77" name="Rectangle 76"/>
            <p:cNvSpPr/>
            <p:nvPr/>
          </p:nvSpPr>
          <p:spPr bwMode="auto">
            <a:xfrm>
              <a:off x="2926080" y="1828800"/>
              <a:ext cx="36576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i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329184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7863840" y="3383280"/>
            <a:ext cx="814647" cy="274320"/>
            <a:chOff x="2651760" y="1828800"/>
            <a:chExt cx="814647" cy="274320"/>
          </a:xfrm>
        </p:grpSpPr>
        <p:sp>
          <p:nvSpPr>
            <p:cNvPr id="80" name="Rectangle 79"/>
            <p:cNvSpPr/>
            <p:nvPr/>
          </p:nvSpPr>
          <p:spPr bwMode="auto">
            <a:xfrm>
              <a:off x="2651760" y="1828800"/>
              <a:ext cx="45720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a2</a:t>
              </a: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310896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82" name="Freeform 81"/>
          <p:cNvSpPr/>
          <p:nvPr/>
        </p:nvSpPr>
        <p:spPr bwMode="auto">
          <a:xfrm>
            <a:off x="6638544" y="2404872"/>
            <a:ext cx="792480" cy="754296"/>
          </a:xfrm>
          <a:custGeom>
            <a:avLst/>
            <a:gdLst>
              <a:gd name="connsiteX0" fmla="*/ 670560 w 792480"/>
              <a:gd name="connsiteY0" fmla="*/ 754296 h 754296"/>
              <a:gd name="connsiteX1" fmla="*/ 559723 w 792480"/>
              <a:gd name="connsiteY1" fmla="*/ 632376 h 754296"/>
              <a:gd name="connsiteX2" fmla="*/ 515389 w 792480"/>
              <a:gd name="connsiteY2" fmla="*/ 621292 h 754296"/>
              <a:gd name="connsiteX3" fmla="*/ 426720 w 792480"/>
              <a:gd name="connsiteY3" fmla="*/ 604667 h 754296"/>
              <a:gd name="connsiteX4" fmla="*/ 404553 w 792480"/>
              <a:gd name="connsiteY4" fmla="*/ 599125 h 754296"/>
              <a:gd name="connsiteX5" fmla="*/ 382385 w 792480"/>
              <a:gd name="connsiteY5" fmla="*/ 604667 h 754296"/>
              <a:gd name="connsiteX6" fmla="*/ 210589 w 792480"/>
              <a:gd name="connsiteY6" fmla="*/ 593583 h 754296"/>
              <a:gd name="connsiteX7" fmla="*/ 160713 w 792480"/>
              <a:gd name="connsiteY7" fmla="*/ 576958 h 754296"/>
              <a:gd name="connsiteX8" fmla="*/ 121920 w 792480"/>
              <a:gd name="connsiteY8" fmla="*/ 560332 h 754296"/>
              <a:gd name="connsiteX9" fmla="*/ 88669 w 792480"/>
              <a:gd name="connsiteY9" fmla="*/ 538165 h 754296"/>
              <a:gd name="connsiteX10" fmla="*/ 72043 w 792480"/>
              <a:gd name="connsiteY10" fmla="*/ 527082 h 754296"/>
              <a:gd name="connsiteX11" fmla="*/ 55418 w 792480"/>
              <a:gd name="connsiteY11" fmla="*/ 510456 h 754296"/>
              <a:gd name="connsiteX12" fmla="*/ 33251 w 792480"/>
              <a:gd name="connsiteY12" fmla="*/ 477205 h 754296"/>
              <a:gd name="connsiteX13" fmla="*/ 16625 w 792480"/>
              <a:gd name="connsiteY13" fmla="*/ 466122 h 754296"/>
              <a:gd name="connsiteX14" fmla="*/ 0 w 792480"/>
              <a:gd name="connsiteY14" fmla="*/ 432871 h 754296"/>
              <a:gd name="connsiteX15" fmla="*/ 5542 w 792480"/>
              <a:gd name="connsiteY15" fmla="*/ 416245 h 754296"/>
              <a:gd name="connsiteX16" fmla="*/ 0 w 792480"/>
              <a:gd name="connsiteY16" fmla="*/ 399620 h 754296"/>
              <a:gd name="connsiteX17" fmla="*/ 5542 w 792480"/>
              <a:gd name="connsiteY17" fmla="*/ 371911 h 754296"/>
              <a:gd name="connsiteX18" fmla="*/ 11083 w 792480"/>
              <a:gd name="connsiteY18" fmla="*/ 338660 h 754296"/>
              <a:gd name="connsiteX19" fmla="*/ 33251 w 792480"/>
              <a:gd name="connsiteY19" fmla="*/ 283242 h 754296"/>
              <a:gd name="connsiteX20" fmla="*/ 38793 w 792480"/>
              <a:gd name="connsiteY20" fmla="*/ 266616 h 754296"/>
              <a:gd name="connsiteX21" fmla="*/ 60960 w 792480"/>
              <a:gd name="connsiteY21" fmla="*/ 227823 h 754296"/>
              <a:gd name="connsiteX22" fmla="*/ 83127 w 792480"/>
              <a:gd name="connsiteY22" fmla="*/ 189031 h 754296"/>
              <a:gd name="connsiteX23" fmla="*/ 121920 w 792480"/>
              <a:gd name="connsiteY23" fmla="*/ 161322 h 754296"/>
              <a:gd name="connsiteX24" fmla="*/ 138545 w 792480"/>
              <a:gd name="connsiteY24" fmla="*/ 144696 h 754296"/>
              <a:gd name="connsiteX25" fmla="*/ 160713 w 792480"/>
              <a:gd name="connsiteY25" fmla="*/ 139154 h 754296"/>
              <a:gd name="connsiteX26" fmla="*/ 221673 w 792480"/>
              <a:gd name="connsiteY26" fmla="*/ 122529 h 754296"/>
              <a:gd name="connsiteX27" fmla="*/ 282633 w 792480"/>
              <a:gd name="connsiteY27" fmla="*/ 116987 h 754296"/>
              <a:gd name="connsiteX28" fmla="*/ 410094 w 792480"/>
              <a:gd name="connsiteY28" fmla="*/ 122529 h 754296"/>
              <a:gd name="connsiteX29" fmla="*/ 437803 w 792480"/>
              <a:gd name="connsiteY29" fmla="*/ 128071 h 754296"/>
              <a:gd name="connsiteX30" fmla="*/ 520931 w 792480"/>
              <a:gd name="connsiteY30" fmla="*/ 139154 h 754296"/>
              <a:gd name="connsiteX31" fmla="*/ 570807 w 792480"/>
              <a:gd name="connsiteY31" fmla="*/ 122529 h 754296"/>
              <a:gd name="connsiteX32" fmla="*/ 587433 w 792480"/>
              <a:gd name="connsiteY32" fmla="*/ 116987 h 754296"/>
              <a:gd name="connsiteX33" fmla="*/ 604058 w 792480"/>
              <a:gd name="connsiteY33" fmla="*/ 111445 h 754296"/>
              <a:gd name="connsiteX34" fmla="*/ 631767 w 792480"/>
              <a:gd name="connsiteY34" fmla="*/ 105903 h 754296"/>
              <a:gd name="connsiteX35" fmla="*/ 698269 w 792480"/>
              <a:gd name="connsiteY35" fmla="*/ 72652 h 754296"/>
              <a:gd name="connsiteX36" fmla="*/ 731520 w 792480"/>
              <a:gd name="connsiteY36" fmla="*/ 39402 h 754296"/>
              <a:gd name="connsiteX37" fmla="*/ 748145 w 792480"/>
              <a:gd name="connsiteY37" fmla="*/ 28318 h 754296"/>
              <a:gd name="connsiteX38" fmla="*/ 781396 w 792480"/>
              <a:gd name="connsiteY38" fmla="*/ 609 h 754296"/>
              <a:gd name="connsiteX39" fmla="*/ 792480 w 792480"/>
              <a:gd name="connsiteY39" fmla="*/ 609 h 75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92480" h="754296">
                <a:moveTo>
                  <a:pt x="670560" y="754296"/>
                </a:moveTo>
                <a:cubicBezTo>
                  <a:pt x="633614" y="713656"/>
                  <a:pt x="601424" y="668120"/>
                  <a:pt x="559723" y="632376"/>
                </a:cubicBezTo>
                <a:cubicBezTo>
                  <a:pt x="548157" y="622463"/>
                  <a:pt x="530259" y="624596"/>
                  <a:pt x="515389" y="621292"/>
                </a:cubicBezTo>
                <a:cubicBezTo>
                  <a:pt x="385036" y="592325"/>
                  <a:pt x="516678" y="622659"/>
                  <a:pt x="426720" y="604667"/>
                </a:cubicBezTo>
                <a:cubicBezTo>
                  <a:pt x="419251" y="603173"/>
                  <a:pt x="411942" y="600972"/>
                  <a:pt x="404553" y="599125"/>
                </a:cubicBezTo>
                <a:cubicBezTo>
                  <a:pt x="397164" y="600972"/>
                  <a:pt x="390002" y="604667"/>
                  <a:pt x="382385" y="604667"/>
                </a:cubicBezTo>
                <a:cubicBezTo>
                  <a:pt x="289553" y="604667"/>
                  <a:pt x="279784" y="602233"/>
                  <a:pt x="210589" y="593583"/>
                </a:cubicBezTo>
                <a:lnTo>
                  <a:pt x="160713" y="576958"/>
                </a:lnTo>
                <a:cubicBezTo>
                  <a:pt x="143511" y="571224"/>
                  <a:pt x="139043" y="570606"/>
                  <a:pt x="121920" y="560332"/>
                </a:cubicBezTo>
                <a:cubicBezTo>
                  <a:pt x="110497" y="553478"/>
                  <a:pt x="99753" y="545554"/>
                  <a:pt x="88669" y="538165"/>
                </a:cubicBezTo>
                <a:cubicBezTo>
                  <a:pt x="83127" y="534471"/>
                  <a:pt x="76753" y="531792"/>
                  <a:pt x="72043" y="527082"/>
                </a:cubicBezTo>
                <a:cubicBezTo>
                  <a:pt x="66501" y="521540"/>
                  <a:pt x="60230" y="516642"/>
                  <a:pt x="55418" y="510456"/>
                </a:cubicBezTo>
                <a:cubicBezTo>
                  <a:pt x="47240" y="499941"/>
                  <a:pt x="44335" y="484594"/>
                  <a:pt x="33251" y="477205"/>
                </a:cubicBezTo>
                <a:lnTo>
                  <a:pt x="16625" y="466122"/>
                </a:lnTo>
                <a:cubicBezTo>
                  <a:pt x="11023" y="457718"/>
                  <a:pt x="0" y="444341"/>
                  <a:pt x="0" y="432871"/>
                </a:cubicBezTo>
                <a:cubicBezTo>
                  <a:pt x="0" y="427029"/>
                  <a:pt x="3695" y="421787"/>
                  <a:pt x="5542" y="416245"/>
                </a:cubicBezTo>
                <a:cubicBezTo>
                  <a:pt x="3695" y="410703"/>
                  <a:pt x="0" y="405461"/>
                  <a:pt x="0" y="399620"/>
                </a:cubicBezTo>
                <a:cubicBezTo>
                  <a:pt x="0" y="390201"/>
                  <a:pt x="3857" y="381178"/>
                  <a:pt x="5542" y="371911"/>
                </a:cubicBezTo>
                <a:cubicBezTo>
                  <a:pt x="7552" y="360856"/>
                  <a:pt x="8358" y="349561"/>
                  <a:pt x="11083" y="338660"/>
                </a:cubicBezTo>
                <a:cubicBezTo>
                  <a:pt x="21174" y="298296"/>
                  <a:pt x="19492" y="315346"/>
                  <a:pt x="33251" y="283242"/>
                </a:cubicBezTo>
                <a:cubicBezTo>
                  <a:pt x="35552" y="277873"/>
                  <a:pt x="36492" y="271985"/>
                  <a:pt x="38793" y="266616"/>
                </a:cubicBezTo>
                <a:cubicBezTo>
                  <a:pt x="53148" y="233119"/>
                  <a:pt x="45057" y="255654"/>
                  <a:pt x="60960" y="227823"/>
                </a:cubicBezTo>
                <a:cubicBezTo>
                  <a:pt x="66758" y="217676"/>
                  <a:pt x="74123" y="198035"/>
                  <a:pt x="83127" y="189031"/>
                </a:cubicBezTo>
                <a:cubicBezTo>
                  <a:pt x="103110" y="169048"/>
                  <a:pt x="103026" y="177067"/>
                  <a:pt x="121920" y="161322"/>
                </a:cubicBezTo>
                <a:cubicBezTo>
                  <a:pt x="127941" y="156305"/>
                  <a:pt x="131740" y="148584"/>
                  <a:pt x="138545" y="144696"/>
                </a:cubicBezTo>
                <a:cubicBezTo>
                  <a:pt x="145158" y="140917"/>
                  <a:pt x="153389" y="141247"/>
                  <a:pt x="160713" y="139154"/>
                </a:cubicBezTo>
                <a:cubicBezTo>
                  <a:pt x="183731" y="132577"/>
                  <a:pt x="192685" y="125164"/>
                  <a:pt x="221673" y="122529"/>
                </a:cubicBezTo>
                <a:lnTo>
                  <a:pt x="282633" y="116987"/>
                </a:lnTo>
                <a:cubicBezTo>
                  <a:pt x="325120" y="118834"/>
                  <a:pt x="367675" y="119499"/>
                  <a:pt x="410094" y="122529"/>
                </a:cubicBezTo>
                <a:cubicBezTo>
                  <a:pt x="419489" y="123200"/>
                  <a:pt x="428478" y="126739"/>
                  <a:pt x="437803" y="128071"/>
                </a:cubicBezTo>
                <a:cubicBezTo>
                  <a:pt x="580214" y="148414"/>
                  <a:pt x="416524" y="121752"/>
                  <a:pt x="520931" y="139154"/>
                </a:cubicBezTo>
                <a:lnTo>
                  <a:pt x="570807" y="122529"/>
                </a:lnTo>
                <a:lnTo>
                  <a:pt x="587433" y="116987"/>
                </a:lnTo>
                <a:cubicBezTo>
                  <a:pt x="592975" y="115140"/>
                  <a:pt x="598330" y="112591"/>
                  <a:pt x="604058" y="111445"/>
                </a:cubicBezTo>
                <a:cubicBezTo>
                  <a:pt x="613294" y="109598"/>
                  <a:pt x="622680" y="108381"/>
                  <a:pt x="631767" y="105903"/>
                </a:cubicBezTo>
                <a:cubicBezTo>
                  <a:pt x="656560" y="99141"/>
                  <a:pt x="679350" y="91571"/>
                  <a:pt x="698269" y="72652"/>
                </a:cubicBezTo>
                <a:cubicBezTo>
                  <a:pt x="709353" y="61569"/>
                  <a:pt x="718478" y="48097"/>
                  <a:pt x="731520" y="39402"/>
                </a:cubicBezTo>
                <a:cubicBezTo>
                  <a:pt x="737062" y="35707"/>
                  <a:pt x="743028" y="32582"/>
                  <a:pt x="748145" y="28318"/>
                </a:cubicBezTo>
                <a:cubicBezTo>
                  <a:pt x="760924" y="17668"/>
                  <a:pt x="765521" y="6959"/>
                  <a:pt x="781396" y="609"/>
                </a:cubicBezTo>
                <a:cubicBezTo>
                  <a:pt x="784826" y="-763"/>
                  <a:pt x="788785" y="609"/>
                  <a:pt x="792480" y="609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13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6909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754880"/>
            <a:ext cx="2926080" cy="73152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406640" y="438912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82880" y="315468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758952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2" name="Group 51"/>
          <p:cNvGrpSpPr/>
          <p:nvPr/>
        </p:nvGrpSpPr>
        <p:grpSpPr>
          <a:xfrm>
            <a:off x="6766560" y="4846320"/>
            <a:ext cx="1463040" cy="274320"/>
            <a:chOff x="7315200" y="914400"/>
            <a:chExt cx="1463040" cy="27432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cxnSp>
        <p:nvCxnSpPr>
          <p:cNvPr id="84" name="Straight Arrow Connector 83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5" name="Rectangle 84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87" name="Rectangle 86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89" name="Rectangle 88"/>
          <p:cNvSpPr/>
          <p:nvPr/>
        </p:nvSpPr>
        <p:spPr bwMode="auto">
          <a:xfrm>
            <a:off x="6035040" y="292608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6766560" y="3017520"/>
            <a:ext cx="731520" cy="274320"/>
            <a:chOff x="2834640" y="1828800"/>
            <a:chExt cx="731520" cy="274320"/>
          </a:xfrm>
        </p:grpSpPr>
        <p:sp>
          <p:nvSpPr>
            <p:cNvPr id="91" name="Rectangle 90"/>
            <p:cNvSpPr/>
            <p:nvPr/>
          </p:nvSpPr>
          <p:spPr bwMode="auto">
            <a:xfrm>
              <a:off x="2834640" y="1828800"/>
              <a:ext cx="36576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320040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863840" y="3017520"/>
            <a:ext cx="997527" cy="274320"/>
            <a:chOff x="2651760" y="1828800"/>
            <a:chExt cx="997527" cy="274320"/>
          </a:xfrm>
        </p:grpSpPr>
        <p:sp>
          <p:nvSpPr>
            <p:cNvPr id="94" name="Rectangle 93"/>
            <p:cNvSpPr/>
            <p:nvPr/>
          </p:nvSpPr>
          <p:spPr bwMode="auto">
            <a:xfrm>
              <a:off x="2651760" y="18288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size</a:t>
              </a: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29184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6766560" y="3374322"/>
            <a:ext cx="723207" cy="274320"/>
            <a:chOff x="2926080" y="1828800"/>
            <a:chExt cx="723207" cy="274320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2926080" y="1828800"/>
              <a:ext cx="36576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i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329184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863840" y="3383280"/>
            <a:ext cx="814647" cy="274320"/>
            <a:chOff x="2651760" y="1828800"/>
            <a:chExt cx="814647" cy="274320"/>
          </a:xfrm>
        </p:grpSpPr>
        <p:sp>
          <p:nvSpPr>
            <p:cNvPr id="106" name="Rectangle 105"/>
            <p:cNvSpPr/>
            <p:nvPr/>
          </p:nvSpPr>
          <p:spPr bwMode="auto">
            <a:xfrm>
              <a:off x="2651760" y="1828800"/>
              <a:ext cx="45720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a2</a:t>
              </a: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310896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08" name="Freeform 107"/>
          <p:cNvSpPr/>
          <p:nvPr/>
        </p:nvSpPr>
        <p:spPr bwMode="auto">
          <a:xfrm>
            <a:off x="6638544" y="2404872"/>
            <a:ext cx="792480" cy="754296"/>
          </a:xfrm>
          <a:custGeom>
            <a:avLst/>
            <a:gdLst>
              <a:gd name="connsiteX0" fmla="*/ 670560 w 792480"/>
              <a:gd name="connsiteY0" fmla="*/ 754296 h 754296"/>
              <a:gd name="connsiteX1" fmla="*/ 559723 w 792480"/>
              <a:gd name="connsiteY1" fmla="*/ 632376 h 754296"/>
              <a:gd name="connsiteX2" fmla="*/ 515389 w 792480"/>
              <a:gd name="connsiteY2" fmla="*/ 621292 h 754296"/>
              <a:gd name="connsiteX3" fmla="*/ 426720 w 792480"/>
              <a:gd name="connsiteY3" fmla="*/ 604667 h 754296"/>
              <a:gd name="connsiteX4" fmla="*/ 404553 w 792480"/>
              <a:gd name="connsiteY4" fmla="*/ 599125 h 754296"/>
              <a:gd name="connsiteX5" fmla="*/ 382385 w 792480"/>
              <a:gd name="connsiteY5" fmla="*/ 604667 h 754296"/>
              <a:gd name="connsiteX6" fmla="*/ 210589 w 792480"/>
              <a:gd name="connsiteY6" fmla="*/ 593583 h 754296"/>
              <a:gd name="connsiteX7" fmla="*/ 160713 w 792480"/>
              <a:gd name="connsiteY7" fmla="*/ 576958 h 754296"/>
              <a:gd name="connsiteX8" fmla="*/ 121920 w 792480"/>
              <a:gd name="connsiteY8" fmla="*/ 560332 h 754296"/>
              <a:gd name="connsiteX9" fmla="*/ 88669 w 792480"/>
              <a:gd name="connsiteY9" fmla="*/ 538165 h 754296"/>
              <a:gd name="connsiteX10" fmla="*/ 72043 w 792480"/>
              <a:gd name="connsiteY10" fmla="*/ 527082 h 754296"/>
              <a:gd name="connsiteX11" fmla="*/ 55418 w 792480"/>
              <a:gd name="connsiteY11" fmla="*/ 510456 h 754296"/>
              <a:gd name="connsiteX12" fmla="*/ 33251 w 792480"/>
              <a:gd name="connsiteY12" fmla="*/ 477205 h 754296"/>
              <a:gd name="connsiteX13" fmla="*/ 16625 w 792480"/>
              <a:gd name="connsiteY13" fmla="*/ 466122 h 754296"/>
              <a:gd name="connsiteX14" fmla="*/ 0 w 792480"/>
              <a:gd name="connsiteY14" fmla="*/ 432871 h 754296"/>
              <a:gd name="connsiteX15" fmla="*/ 5542 w 792480"/>
              <a:gd name="connsiteY15" fmla="*/ 416245 h 754296"/>
              <a:gd name="connsiteX16" fmla="*/ 0 w 792480"/>
              <a:gd name="connsiteY16" fmla="*/ 399620 h 754296"/>
              <a:gd name="connsiteX17" fmla="*/ 5542 w 792480"/>
              <a:gd name="connsiteY17" fmla="*/ 371911 h 754296"/>
              <a:gd name="connsiteX18" fmla="*/ 11083 w 792480"/>
              <a:gd name="connsiteY18" fmla="*/ 338660 h 754296"/>
              <a:gd name="connsiteX19" fmla="*/ 33251 w 792480"/>
              <a:gd name="connsiteY19" fmla="*/ 283242 h 754296"/>
              <a:gd name="connsiteX20" fmla="*/ 38793 w 792480"/>
              <a:gd name="connsiteY20" fmla="*/ 266616 h 754296"/>
              <a:gd name="connsiteX21" fmla="*/ 60960 w 792480"/>
              <a:gd name="connsiteY21" fmla="*/ 227823 h 754296"/>
              <a:gd name="connsiteX22" fmla="*/ 83127 w 792480"/>
              <a:gd name="connsiteY22" fmla="*/ 189031 h 754296"/>
              <a:gd name="connsiteX23" fmla="*/ 121920 w 792480"/>
              <a:gd name="connsiteY23" fmla="*/ 161322 h 754296"/>
              <a:gd name="connsiteX24" fmla="*/ 138545 w 792480"/>
              <a:gd name="connsiteY24" fmla="*/ 144696 h 754296"/>
              <a:gd name="connsiteX25" fmla="*/ 160713 w 792480"/>
              <a:gd name="connsiteY25" fmla="*/ 139154 h 754296"/>
              <a:gd name="connsiteX26" fmla="*/ 221673 w 792480"/>
              <a:gd name="connsiteY26" fmla="*/ 122529 h 754296"/>
              <a:gd name="connsiteX27" fmla="*/ 282633 w 792480"/>
              <a:gd name="connsiteY27" fmla="*/ 116987 h 754296"/>
              <a:gd name="connsiteX28" fmla="*/ 410094 w 792480"/>
              <a:gd name="connsiteY28" fmla="*/ 122529 h 754296"/>
              <a:gd name="connsiteX29" fmla="*/ 437803 w 792480"/>
              <a:gd name="connsiteY29" fmla="*/ 128071 h 754296"/>
              <a:gd name="connsiteX30" fmla="*/ 520931 w 792480"/>
              <a:gd name="connsiteY30" fmla="*/ 139154 h 754296"/>
              <a:gd name="connsiteX31" fmla="*/ 570807 w 792480"/>
              <a:gd name="connsiteY31" fmla="*/ 122529 h 754296"/>
              <a:gd name="connsiteX32" fmla="*/ 587433 w 792480"/>
              <a:gd name="connsiteY32" fmla="*/ 116987 h 754296"/>
              <a:gd name="connsiteX33" fmla="*/ 604058 w 792480"/>
              <a:gd name="connsiteY33" fmla="*/ 111445 h 754296"/>
              <a:gd name="connsiteX34" fmla="*/ 631767 w 792480"/>
              <a:gd name="connsiteY34" fmla="*/ 105903 h 754296"/>
              <a:gd name="connsiteX35" fmla="*/ 698269 w 792480"/>
              <a:gd name="connsiteY35" fmla="*/ 72652 h 754296"/>
              <a:gd name="connsiteX36" fmla="*/ 731520 w 792480"/>
              <a:gd name="connsiteY36" fmla="*/ 39402 h 754296"/>
              <a:gd name="connsiteX37" fmla="*/ 748145 w 792480"/>
              <a:gd name="connsiteY37" fmla="*/ 28318 h 754296"/>
              <a:gd name="connsiteX38" fmla="*/ 781396 w 792480"/>
              <a:gd name="connsiteY38" fmla="*/ 609 h 754296"/>
              <a:gd name="connsiteX39" fmla="*/ 792480 w 792480"/>
              <a:gd name="connsiteY39" fmla="*/ 609 h 75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92480" h="754296">
                <a:moveTo>
                  <a:pt x="670560" y="754296"/>
                </a:moveTo>
                <a:cubicBezTo>
                  <a:pt x="633614" y="713656"/>
                  <a:pt x="601424" y="668120"/>
                  <a:pt x="559723" y="632376"/>
                </a:cubicBezTo>
                <a:cubicBezTo>
                  <a:pt x="548157" y="622463"/>
                  <a:pt x="530259" y="624596"/>
                  <a:pt x="515389" y="621292"/>
                </a:cubicBezTo>
                <a:cubicBezTo>
                  <a:pt x="385036" y="592325"/>
                  <a:pt x="516678" y="622659"/>
                  <a:pt x="426720" y="604667"/>
                </a:cubicBezTo>
                <a:cubicBezTo>
                  <a:pt x="419251" y="603173"/>
                  <a:pt x="411942" y="600972"/>
                  <a:pt x="404553" y="599125"/>
                </a:cubicBezTo>
                <a:cubicBezTo>
                  <a:pt x="397164" y="600972"/>
                  <a:pt x="390002" y="604667"/>
                  <a:pt x="382385" y="604667"/>
                </a:cubicBezTo>
                <a:cubicBezTo>
                  <a:pt x="289553" y="604667"/>
                  <a:pt x="279784" y="602233"/>
                  <a:pt x="210589" y="593583"/>
                </a:cubicBezTo>
                <a:lnTo>
                  <a:pt x="160713" y="576958"/>
                </a:lnTo>
                <a:cubicBezTo>
                  <a:pt x="143511" y="571224"/>
                  <a:pt x="139043" y="570606"/>
                  <a:pt x="121920" y="560332"/>
                </a:cubicBezTo>
                <a:cubicBezTo>
                  <a:pt x="110497" y="553478"/>
                  <a:pt x="99753" y="545554"/>
                  <a:pt x="88669" y="538165"/>
                </a:cubicBezTo>
                <a:cubicBezTo>
                  <a:pt x="83127" y="534471"/>
                  <a:pt x="76753" y="531792"/>
                  <a:pt x="72043" y="527082"/>
                </a:cubicBezTo>
                <a:cubicBezTo>
                  <a:pt x="66501" y="521540"/>
                  <a:pt x="60230" y="516642"/>
                  <a:pt x="55418" y="510456"/>
                </a:cubicBezTo>
                <a:cubicBezTo>
                  <a:pt x="47240" y="499941"/>
                  <a:pt x="44335" y="484594"/>
                  <a:pt x="33251" y="477205"/>
                </a:cubicBezTo>
                <a:lnTo>
                  <a:pt x="16625" y="466122"/>
                </a:lnTo>
                <a:cubicBezTo>
                  <a:pt x="11023" y="457718"/>
                  <a:pt x="0" y="444341"/>
                  <a:pt x="0" y="432871"/>
                </a:cubicBezTo>
                <a:cubicBezTo>
                  <a:pt x="0" y="427029"/>
                  <a:pt x="3695" y="421787"/>
                  <a:pt x="5542" y="416245"/>
                </a:cubicBezTo>
                <a:cubicBezTo>
                  <a:pt x="3695" y="410703"/>
                  <a:pt x="0" y="405461"/>
                  <a:pt x="0" y="399620"/>
                </a:cubicBezTo>
                <a:cubicBezTo>
                  <a:pt x="0" y="390201"/>
                  <a:pt x="3857" y="381178"/>
                  <a:pt x="5542" y="371911"/>
                </a:cubicBezTo>
                <a:cubicBezTo>
                  <a:pt x="7552" y="360856"/>
                  <a:pt x="8358" y="349561"/>
                  <a:pt x="11083" y="338660"/>
                </a:cubicBezTo>
                <a:cubicBezTo>
                  <a:pt x="21174" y="298296"/>
                  <a:pt x="19492" y="315346"/>
                  <a:pt x="33251" y="283242"/>
                </a:cubicBezTo>
                <a:cubicBezTo>
                  <a:pt x="35552" y="277873"/>
                  <a:pt x="36492" y="271985"/>
                  <a:pt x="38793" y="266616"/>
                </a:cubicBezTo>
                <a:cubicBezTo>
                  <a:pt x="53148" y="233119"/>
                  <a:pt x="45057" y="255654"/>
                  <a:pt x="60960" y="227823"/>
                </a:cubicBezTo>
                <a:cubicBezTo>
                  <a:pt x="66758" y="217676"/>
                  <a:pt x="74123" y="198035"/>
                  <a:pt x="83127" y="189031"/>
                </a:cubicBezTo>
                <a:cubicBezTo>
                  <a:pt x="103110" y="169048"/>
                  <a:pt x="103026" y="177067"/>
                  <a:pt x="121920" y="161322"/>
                </a:cubicBezTo>
                <a:cubicBezTo>
                  <a:pt x="127941" y="156305"/>
                  <a:pt x="131740" y="148584"/>
                  <a:pt x="138545" y="144696"/>
                </a:cubicBezTo>
                <a:cubicBezTo>
                  <a:pt x="145158" y="140917"/>
                  <a:pt x="153389" y="141247"/>
                  <a:pt x="160713" y="139154"/>
                </a:cubicBezTo>
                <a:cubicBezTo>
                  <a:pt x="183731" y="132577"/>
                  <a:pt x="192685" y="125164"/>
                  <a:pt x="221673" y="122529"/>
                </a:cubicBezTo>
                <a:lnTo>
                  <a:pt x="282633" y="116987"/>
                </a:lnTo>
                <a:cubicBezTo>
                  <a:pt x="325120" y="118834"/>
                  <a:pt x="367675" y="119499"/>
                  <a:pt x="410094" y="122529"/>
                </a:cubicBezTo>
                <a:cubicBezTo>
                  <a:pt x="419489" y="123200"/>
                  <a:pt x="428478" y="126739"/>
                  <a:pt x="437803" y="128071"/>
                </a:cubicBezTo>
                <a:cubicBezTo>
                  <a:pt x="580214" y="148414"/>
                  <a:pt x="416524" y="121752"/>
                  <a:pt x="520931" y="139154"/>
                </a:cubicBezTo>
                <a:lnTo>
                  <a:pt x="570807" y="122529"/>
                </a:lnTo>
                <a:lnTo>
                  <a:pt x="587433" y="116987"/>
                </a:lnTo>
                <a:cubicBezTo>
                  <a:pt x="592975" y="115140"/>
                  <a:pt x="598330" y="112591"/>
                  <a:pt x="604058" y="111445"/>
                </a:cubicBezTo>
                <a:cubicBezTo>
                  <a:pt x="613294" y="109598"/>
                  <a:pt x="622680" y="108381"/>
                  <a:pt x="631767" y="105903"/>
                </a:cubicBezTo>
                <a:cubicBezTo>
                  <a:pt x="656560" y="99141"/>
                  <a:pt x="679350" y="91571"/>
                  <a:pt x="698269" y="72652"/>
                </a:cubicBezTo>
                <a:cubicBezTo>
                  <a:pt x="709353" y="61569"/>
                  <a:pt x="718478" y="48097"/>
                  <a:pt x="731520" y="39402"/>
                </a:cubicBezTo>
                <a:cubicBezTo>
                  <a:pt x="737062" y="35707"/>
                  <a:pt x="743028" y="32582"/>
                  <a:pt x="748145" y="28318"/>
                </a:cubicBezTo>
                <a:cubicBezTo>
                  <a:pt x="760924" y="17668"/>
                  <a:pt x="765521" y="6959"/>
                  <a:pt x="781396" y="609"/>
                </a:cubicBezTo>
                <a:cubicBezTo>
                  <a:pt x="784826" y="-763"/>
                  <a:pt x="788785" y="609"/>
                  <a:pt x="792480" y="609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6374923" y="3519055"/>
            <a:ext cx="2162726" cy="1446414"/>
          </a:xfrm>
          <a:custGeom>
            <a:avLst/>
            <a:gdLst>
              <a:gd name="connsiteX0" fmla="*/ 2131768 w 2162726"/>
              <a:gd name="connsiteY0" fmla="*/ 0 h 1446414"/>
              <a:gd name="connsiteX1" fmla="*/ 2159477 w 2162726"/>
              <a:gd name="connsiteY1" fmla="*/ 155170 h 1446414"/>
              <a:gd name="connsiteX2" fmla="*/ 2054182 w 2162726"/>
              <a:gd name="connsiteY2" fmla="*/ 293716 h 1446414"/>
              <a:gd name="connsiteX3" fmla="*/ 2026473 w 2162726"/>
              <a:gd name="connsiteY3" fmla="*/ 299258 h 1446414"/>
              <a:gd name="connsiteX4" fmla="*/ 1993222 w 2162726"/>
              <a:gd name="connsiteY4" fmla="*/ 304800 h 1446414"/>
              <a:gd name="connsiteX5" fmla="*/ 1926721 w 2162726"/>
              <a:gd name="connsiteY5" fmla="*/ 315883 h 1446414"/>
              <a:gd name="connsiteX6" fmla="*/ 1810342 w 2162726"/>
              <a:gd name="connsiteY6" fmla="*/ 321425 h 1446414"/>
              <a:gd name="connsiteX7" fmla="*/ 1306037 w 2162726"/>
              <a:gd name="connsiteY7" fmla="*/ 315883 h 1446414"/>
              <a:gd name="connsiteX8" fmla="*/ 1267244 w 2162726"/>
              <a:gd name="connsiteY8" fmla="*/ 310341 h 1446414"/>
              <a:gd name="connsiteX9" fmla="*/ 1123157 w 2162726"/>
              <a:gd name="connsiteY9" fmla="*/ 304800 h 1446414"/>
              <a:gd name="connsiteX10" fmla="*/ 973528 w 2162726"/>
              <a:gd name="connsiteY10" fmla="*/ 293716 h 1446414"/>
              <a:gd name="connsiteX11" fmla="*/ 751855 w 2162726"/>
              <a:gd name="connsiteY11" fmla="*/ 288174 h 1446414"/>
              <a:gd name="connsiteX12" fmla="*/ 618852 w 2162726"/>
              <a:gd name="connsiteY12" fmla="*/ 293716 h 1446414"/>
              <a:gd name="connsiteX13" fmla="*/ 552350 w 2162726"/>
              <a:gd name="connsiteY13" fmla="*/ 304800 h 1446414"/>
              <a:gd name="connsiteX14" fmla="*/ 435972 w 2162726"/>
              <a:gd name="connsiteY14" fmla="*/ 315883 h 1446414"/>
              <a:gd name="connsiteX15" fmla="*/ 402721 w 2162726"/>
              <a:gd name="connsiteY15" fmla="*/ 326967 h 1446414"/>
              <a:gd name="connsiteX16" fmla="*/ 386095 w 2162726"/>
              <a:gd name="connsiteY16" fmla="*/ 332509 h 1446414"/>
              <a:gd name="connsiteX17" fmla="*/ 352844 w 2162726"/>
              <a:gd name="connsiteY17" fmla="*/ 349134 h 1446414"/>
              <a:gd name="connsiteX18" fmla="*/ 325135 w 2162726"/>
              <a:gd name="connsiteY18" fmla="*/ 365760 h 1446414"/>
              <a:gd name="connsiteX19" fmla="*/ 297426 w 2162726"/>
              <a:gd name="connsiteY19" fmla="*/ 376843 h 1446414"/>
              <a:gd name="connsiteX20" fmla="*/ 242008 w 2162726"/>
              <a:gd name="connsiteY20" fmla="*/ 415636 h 1446414"/>
              <a:gd name="connsiteX21" fmla="*/ 147797 w 2162726"/>
              <a:gd name="connsiteY21" fmla="*/ 476596 h 1446414"/>
              <a:gd name="connsiteX22" fmla="*/ 103462 w 2162726"/>
              <a:gd name="connsiteY22" fmla="*/ 520930 h 1446414"/>
              <a:gd name="connsiteX23" fmla="*/ 92379 w 2162726"/>
              <a:gd name="connsiteY23" fmla="*/ 537556 h 1446414"/>
              <a:gd name="connsiteX24" fmla="*/ 64670 w 2162726"/>
              <a:gd name="connsiteY24" fmla="*/ 576349 h 1446414"/>
              <a:gd name="connsiteX25" fmla="*/ 53586 w 2162726"/>
              <a:gd name="connsiteY25" fmla="*/ 598516 h 1446414"/>
              <a:gd name="connsiteX26" fmla="*/ 36961 w 2162726"/>
              <a:gd name="connsiteY26" fmla="*/ 626225 h 1446414"/>
              <a:gd name="connsiteX27" fmla="*/ 20335 w 2162726"/>
              <a:gd name="connsiteY27" fmla="*/ 692727 h 1446414"/>
              <a:gd name="connsiteX28" fmla="*/ 9252 w 2162726"/>
              <a:gd name="connsiteY28" fmla="*/ 731520 h 1446414"/>
              <a:gd name="connsiteX29" fmla="*/ 9252 w 2162726"/>
              <a:gd name="connsiteY29" fmla="*/ 1036320 h 1446414"/>
              <a:gd name="connsiteX30" fmla="*/ 20335 w 2162726"/>
              <a:gd name="connsiteY30" fmla="*/ 1202574 h 1446414"/>
              <a:gd name="connsiteX31" fmla="*/ 36961 w 2162726"/>
              <a:gd name="connsiteY31" fmla="*/ 1263534 h 1446414"/>
              <a:gd name="connsiteX32" fmla="*/ 42502 w 2162726"/>
              <a:gd name="connsiteY32" fmla="*/ 1291243 h 1446414"/>
              <a:gd name="connsiteX33" fmla="*/ 59128 w 2162726"/>
              <a:gd name="connsiteY33" fmla="*/ 1313410 h 1446414"/>
              <a:gd name="connsiteX34" fmla="*/ 81295 w 2162726"/>
              <a:gd name="connsiteY34" fmla="*/ 1357745 h 1446414"/>
              <a:gd name="connsiteX35" fmla="*/ 86837 w 2162726"/>
              <a:gd name="connsiteY35" fmla="*/ 1374370 h 1446414"/>
              <a:gd name="connsiteX36" fmla="*/ 109004 w 2162726"/>
              <a:gd name="connsiteY36" fmla="*/ 1390996 h 1446414"/>
              <a:gd name="connsiteX37" fmla="*/ 169964 w 2162726"/>
              <a:gd name="connsiteY37" fmla="*/ 1413163 h 1446414"/>
              <a:gd name="connsiteX38" fmla="*/ 225382 w 2162726"/>
              <a:gd name="connsiteY38" fmla="*/ 1424247 h 1446414"/>
              <a:gd name="connsiteX39" fmla="*/ 297426 w 2162726"/>
              <a:gd name="connsiteY39" fmla="*/ 1424247 h 1446414"/>
              <a:gd name="connsiteX40" fmla="*/ 319593 w 2162726"/>
              <a:gd name="connsiteY40" fmla="*/ 1429789 h 1446414"/>
              <a:gd name="connsiteX41" fmla="*/ 319593 w 2162726"/>
              <a:gd name="connsiteY41" fmla="*/ 1446414 h 1446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62726" h="1446414">
                <a:moveTo>
                  <a:pt x="2131768" y="0"/>
                </a:moveTo>
                <a:cubicBezTo>
                  <a:pt x="2141004" y="51723"/>
                  <a:pt x="2172896" y="104371"/>
                  <a:pt x="2159477" y="155170"/>
                </a:cubicBezTo>
                <a:cubicBezTo>
                  <a:pt x="2144663" y="211252"/>
                  <a:pt x="2093526" y="251093"/>
                  <a:pt x="2054182" y="293716"/>
                </a:cubicBezTo>
                <a:cubicBezTo>
                  <a:pt x="2047793" y="300637"/>
                  <a:pt x="2035740" y="297573"/>
                  <a:pt x="2026473" y="299258"/>
                </a:cubicBezTo>
                <a:cubicBezTo>
                  <a:pt x="2015418" y="301268"/>
                  <a:pt x="2004277" y="302790"/>
                  <a:pt x="1993222" y="304800"/>
                </a:cubicBezTo>
                <a:cubicBezTo>
                  <a:pt x="1968493" y="309296"/>
                  <a:pt x="1952944" y="314010"/>
                  <a:pt x="1926721" y="315883"/>
                </a:cubicBezTo>
                <a:cubicBezTo>
                  <a:pt x="1887983" y="318650"/>
                  <a:pt x="1849135" y="319578"/>
                  <a:pt x="1810342" y="321425"/>
                </a:cubicBezTo>
                <a:lnTo>
                  <a:pt x="1306037" y="315883"/>
                </a:lnTo>
                <a:cubicBezTo>
                  <a:pt x="1292977" y="315616"/>
                  <a:pt x="1280282" y="311131"/>
                  <a:pt x="1267244" y="310341"/>
                </a:cubicBezTo>
                <a:cubicBezTo>
                  <a:pt x="1219268" y="307434"/>
                  <a:pt x="1171145" y="307516"/>
                  <a:pt x="1123157" y="304800"/>
                </a:cubicBezTo>
                <a:cubicBezTo>
                  <a:pt x="1073224" y="301974"/>
                  <a:pt x="1023525" y="294966"/>
                  <a:pt x="973528" y="293716"/>
                </a:cubicBezTo>
                <a:lnTo>
                  <a:pt x="751855" y="288174"/>
                </a:lnTo>
                <a:cubicBezTo>
                  <a:pt x="707521" y="290021"/>
                  <a:pt x="663072" y="290031"/>
                  <a:pt x="618852" y="293716"/>
                </a:cubicBezTo>
                <a:cubicBezTo>
                  <a:pt x="596457" y="295582"/>
                  <a:pt x="574746" y="302934"/>
                  <a:pt x="552350" y="304800"/>
                </a:cubicBezTo>
                <a:cubicBezTo>
                  <a:pt x="469178" y="311730"/>
                  <a:pt x="507956" y="307884"/>
                  <a:pt x="435972" y="315883"/>
                </a:cubicBezTo>
                <a:lnTo>
                  <a:pt x="402721" y="326967"/>
                </a:lnTo>
                <a:cubicBezTo>
                  <a:pt x="397179" y="328814"/>
                  <a:pt x="390956" y="329269"/>
                  <a:pt x="386095" y="332509"/>
                </a:cubicBezTo>
                <a:cubicBezTo>
                  <a:pt x="338444" y="364276"/>
                  <a:pt x="398739" y="326186"/>
                  <a:pt x="352844" y="349134"/>
                </a:cubicBezTo>
                <a:cubicBezTo>
                  <a:pt x="343210" y="353951"/>
                  <a:pt x="334769" y="360943"/>
                  <a:pt x="325135" y="365760"/>
                </a:cubicBezTo>
                <a:cubicBezTo>
                  <a:pt x="316237" y="370209"/>
                  <a:pt x="306159" y="372080"/>
                  <a:pt x="297426" y="376843"/>
                </a:cubicBezTo>
                <a:cubicBezTo>
                  <a:pt x="236315" y="410175"/>
                  <a:pt x="288820" y="386828"/>
                  <a:pt x="242008" y="415636"/>
                </a:cubicBezTo>
                <a:cubicBezTo>
                  <a:pt x="205563" y="438064"/>
                  <a:pt x="178617" y="445777"/>
                  <a:pt x="147797" y="476596"/>
                </a:cubicBezTo>
                <a:cubicBezTo>
                  <a:pt x="133019" y="491374"/>
                  <a:pt x="115054" y="503540"/>
                  <a:pt x="103462" y="520930"/>
                </a:cubicBezTo>
                <a:cubicBezTo>
                  <a:pt x="99768" y="526472"/>
                  <a:pt x="96250" y="532136"/>
                  <a:pt x="92379" y="537556"/>
                </a:cubicBezTo>
                <a:cubicBezTo>
                  <a:pt x="83870" y="549469"/>
                  <a:pt x="72141" y="563274"/>
                  <a:pt x="64670" y="576349"/>
                </a:cubicBezTo>
                <a:cubicBezTo>
                  <a:pt x="60571" y="583522"/>
                  <a:pt x="57598" y="591294"/>
                  <a:pt x="53586" y="598516"/>
                </a:cubicBezTo>
                <a:cubicBezTo>
                  <a:pt x="48355" y="607932"/>
                  <a:pt x="41418" y="616419"/>
                  <a:pt x="36961" y="626225"/>
                </a:cubicBezTo>
                <a:cubicBezTo>
                  <a:pt x="23734" y="655324"/>
                  <a:pt x="26441" y="662197"/>
                  <a:pt x="20335" y="692727"/>
                </a:cubicBezTo>
                <a:cubicBezTo>
                  <a:pt x="16857" y="710117"/>
                  <a:pt x="14531" y="715679"/>
                  <a:pt x="9252" y="731520"/>
                </a:cubicBezTo>
                <a:cubicBezTo>
                  <a:pt x="-6668" y="858872"/>
                  <a:pt x="1095" y="779351"/>
                  <a:pt x="9252" y="1036320"/>
                </a:cubicBezTo>
                <a:cubicBezTo>
                  <a:pt x="9409" y="1041262"/>
                  <a:pt x="18813" y="1191411"/>
                  <a:pt x="20335" y="1202574"/>
                </a:cubicBezTo>
                <a:cubicBezTo>
                  <a:pt x="28442" y="1262026"/>
                  <a:pt x="28286" y="1228834"/>
                  <a:pt x="36961" y="1263534"/>
                </a:cubicBezTo>
                <a:cubicBezTo>
                  <a:pt x="39245" y="1272672"/>
                  <a:pt x="38677" y="1282636"/>
                  <a:pt x="42502" y="1291243"/>
                </a:cubicBezTo>
                <a:cubicBezTo>
                  <a:pt x="46253" y="1299683"/>
                  <a:pt x="54474" y="1305432"/>
                  <a:pt x="59128" y="1313410"/>
                </a:cubicBezTo>
                <a:cubicBezTo>
                  <a:pt x="67453" y="1327682"/>
                  <a:pt x="76070" y="1342070"/>
                  <a:pt x="81295" y="1357745"/>
                </a:cubicBezTo>
                <a:cubicBezTo>
                  <a:pt x="83142" y="1363287"/>
                  <a:pt x="83097" y="1369882"/>
                  <a:pt x="86837" y="1374370"/>
                </a:cubicBezTo>
                <a:cubicBezTo>
                  <a:pt x="92750" y="1381466"/>
                  <a:pt x="101488" y="1385627"/>
                  <a:pt x="109004" y="1390996"/>
                </a:cubicBezTo>
                <a:cubicBezTo>
                  <a:pt x="135298" y="1409778"/>
                  <a:pt x="126043" y="1402183"/>
                  <a:pt x="169964" y="1413163"/>
                </a:cubicBezTo>
                <a:cubicBezTo>
                  <a:pt x="203036" y="1421431"/>
                  <a:pt x="184614" y="1417452"/>
                  <a:pt x="225382" y="1424247"/>
                </a:cubicBezTo>
                <a:cubicBezTo>
                  <a:pt x="266717" y="1417358"/>
                  <a:pt x="253090" y="1416186"/>
                  <a:pt x="297426" y="1424247"/>
                </a:cubicBezTo>
                <a:cubicBezTo>
                  <a:pt x="304920" y="1425610"/>
                  <a:pt x="314207" y="1424403"/>
                  <a:pt x="319593" y="1429789"/>
                </a:cubicBezTo>
                <a:lnTo>
                  <a:pt x="319593" y="1446414"/>
                </a:ln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56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6909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754880"/>
            <a:ext cx="2926080" cy="73152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406640" y="438912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758952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2" name="Group 51"/>
          <p:cNvGrpSpPr/>
          <p:nvPr/>
        </p:nvGrpSpPr>
        <p:grpSpPr>
          <a:xfrm>
            <a:off x="6766560" y="4846320"/>
            <a:ext cx="1463040" cy="274320"/>
            <a:chOff x="7315200" y="914400"/>
            <a:chExt cx="1463040" cy="27432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cxnSp>
        <p:nvCxnSpPr>
          <p:cNvPr id="53" name="Straight Arrow Connector 52"/>
          <p:cNvCxnSpPr/>
          <p:nvPr/>
        </p:nvCxnSpPr>
        <p:spPr bwMode="auto">
          <a:xfrm flipV="1">
            <a:off x="182880" y="381304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5" name="Rectangle 84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87" name="Rectangle 86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89" name="Rectangle 88"/>
          <p:cNvSpPr/>
          <p:nvPr/>
        </p:nvSpPr>
        <p:spPr bwMode="auto">
          <a:xfrm>
            <a:off x="6035040" y="292608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6766560" y="3017520"/>
            <a:ext cx="731520" cy="274320"/>
            <a:chOff x="2834640" y="1828800"/>
            <a:chExt cx="731520" cy="274320"/>
          </a:xfrm>
        </p:grpSpPr>
        <p:sp>
          <p:nvSpPr>
            <p:cNvPr id="91" name="Rectangle 90"/>
            <p:cNvSpPr/>
            <p:nvPr/>
          </p:nvSpPr>
          <p:spPr bwMode="auto">
            <a:xfrm>
              <a:off x="2834640" y="1828800"/>
              <a:ext cx="36576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320040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863840" y="3017520"/>
            <a:ext cx="997527" cy="274320"/>
            <a:chOff x="2651760" y="1828800"/>
            <a:chExt cx="997527" cy="274320"/>
          </a:xfrm>
        </p:grpSpPr>
        <p:sp>
          <p:nvSpPr>
            <p:cNvPr id="94" name="Rectangle 93"/>
            <p:cNvSpPr/>
            <p:nvPr/>
          </p:nvSpPr>
          <p:spPr bwMode="auto">
            <a:xfrm>
              <a:off x="2651760" y="18288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size</a:t>
              </a: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29184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6766560" y="3374322"/>
            <a:ext cx="723207" cy="274320"/>
            <a:chOff x="2926080" y="1828800"/>
            <a:chExt cx="723207" cy="274320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2926080" y="1828800"/>
              <a:ext cx="36576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i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329184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863840" y="3383280"/>
            <a:ext cx="814647" cy="274320"/>
            <a:chOff x="2651760" y="1828800"/>
            <a:chExt cx="814647" cy="274320"/>
          </a:xfrm>
        </p:grpSpPr>
        <p:sp>
          <p:nvSpPr>
            <p:cNvPr id="106" name="Rectangle 105"/>
            <p:cNvSpPr/>
            <p:nvPr/>
          </p:nvSpPr>
          <p:spPr bwMode="auto">
            <a:xfrm>
              <a:off x="2651760" y="1828800"/>
              <a:ext cx="45720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a2</a:t>
              </a: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310896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08" name="Freeform 107"/>
          <p:cNvSpPr/>
          <p:nvPr/>
        </p:nvSpPr>
        <p:spPr bwMode="auto">
          <a:xfrm>
            <a:off x="6638544" y="2404872"/>
            <a:ext cx="792480" cy="754296"/>
          </a:xfrm>
          <a:custGeom>
            <a:avLst/>
            <a:gdLst>
              <a:gd name="connsiteX0" fmla="*/ 670560 w 792480"/>
              <a:gd name="connsiteY0" fmla="*/ 754296 h 754296"/>
              <a:gd name="connsiteX1" fmla="*/ 559723 w 792480"/>
              <a:gd name="connsiteY1" fmla="*/ 632376 h 754296"/>
              <a:gd name="connsiteX2" fmla="*/ 515389 w 792480"/>
              <a:gd name="connsiteY2" fmla="*/ 621292 h 754296"/>
              <a:gd name="connsiteX3" fmla="*/ 426720 w 792480"/>
              <a:gd name="connsiteY3" fmla="*/ 604667 h 754296"/>
              <a:gd name="connsiteX4" fmla="*/ 404553 w 792480"/>
              <a:gd name="connsiteY4" fmla="*/ 599125 h 754296"/>
              <a:gd name="connsiteX5" fmla="*/ 382385 w 792480"/>
              <a:gd name="connsiteY5" fmla="*/ 604667 h 754296"/>
              <a:gd name="connsiteX6" fmla="*/ 210589 w 792480"/>
              <a:gd name="connsiteY6" fmla="*/ 593583 h 754296"/>
              <a:gd name="connsiteX7" fmla="*/ 160713 w 792480"/>
              <a:gd name="connsiteY7" fmla="*/ 576958 h 754296"/>
              <a:gd name="connsiteX8" fmla="*/ 121920 w 792480"/>
              <a:gd name="connsiteY8" fmla="*/ 560332 h 754296"/>
              <a:gd name="connsiteX9" fmla="*/ 88669 w 792480"/>
              <a:gd name="connsiteY9" fmla="*/ 538165 h 754296"/>
              <a:gd name="connsiteX10" fmla="*/ 72043 w 792480"/>
              <a:gd name="connsiteY10" fmla="*/ 527082 h 754296"/>
              <a:gd name="connsiteX11" fmla="*/ 55418 w 792480"/>
              <a:gd name="connsiteY11" fmla="*/ 510456 h 754296"/>
              <a:gd name="connsiteX12" fmla="*/ 33251 w 792480"/>
              <a:gd name="connsiteY12" fmla="*/ 477205 h 754296"/>
              <a:gd name="connsiteX13" fmla="*/ 16625 w 792480"/>
              <a:gd name="connsiteY13" fmla="*/ 466122 h 754296"/>
              <a:gd name="connsiteX14" fmla="*/ 0 w 792480"/>
              <a:gd name="connsiteY14" fmla="*/ 432871 h 754296"/>
              <a:gd name="connsiteX15" fmla="*/ 5542 w 792480"/>
              <a:gd name="connsiteY15" fmla="*/ 416245 h 754296"/>
              <a:gd name="connsiteX16" fmla="*/ 0 w 792480"/>
              <a:gd name="connsiteY16" fmla="*/ 399620 h 754296"/>
              <a:gd name="connsiteX17" fmla="*/ 5542 w 792480"/>
              <a:gd name="connsiteY17" fmla="*/ 371911 h 754296"/>
              <a:gd name="connsiteX18" fmla="*/ 11083 w 792480"/>
              <a:gd name="connsiteY18" fmla="*/ 338660 h 754296"/>
              <a:gd name="connsiteX19" fmla="*/ 33251 w 792480"/>
              <a:gd name="connsiteY19" fmla="*/ 283242 h 754296"/>
              <a:gd name="connsiteX20" fmla="*/ 38793 w 792480"/>
              <a:gd name="connsiteY20" fmla="*/ 266616 h 754296"/>
              <a:gd name="connsiteX21" fmla="*/ 60960 w 792480"/>
              <a:gd name="connsiteY21" fmla="*/ 227823 h 754296"/>
              <a:gd name="connsiteX22" fmla="*/ 83127 w 792480"/>
              <a:gd name="connsiteY22" fmla="*/ 189031 h 754296"/>
              <a:gd name="connsiteX23" fmla="*/ 121920 w 792480"/>
              <a:gd name="connsiteY23" fmla="*/ 161322 h 754296"/>
              <a:gd name="connsiteX24" fmla="*/ 138545 w 792480"/>
              <a:gd name="connsiteY24" fmla="*/ 144696 h 754296"/>
              <a:gd name="connsiteX25" fmla="*/ 160713 w 792480"/>
              <a:gd name="connsiteY25" fmla="*/ 139154 h 754296"/>
              <a:gd name="connsiteX26" fmla="*/ 221673 w 792480"/>
              <a:gd name="connsiteY26" fmla="*/ 122529 h 754296"/>
              <a:gd name="connsiteX27" fmla="*/ 282633 w 792480"/>
              <a:gd name="connsiteY27" fmla="*/ 116987 h 754296"/>
              <a:gd name="connsiteX28" fmla="*/ 410094 w 792480"/>
              <a:gd name="connsiteY28" fmla="*/ 122529 h 754296"/>
              <a:gd name="connsiteX29" fmla="*/ 437803 w 792480"/>
              <a:gd name="connsiteY29" fmla="*/ 128071 h 754296"/>
              <a:gd name="connsiteX30" fmla="*/ 520931 w 792480"/>
              <a:gd name="connsiteY30" fmla="*/ 139154 h 754296"/>
              <a:gd name="connsiteX31" fmla="*/ 570807 w 792480"/>
              <a:gd name="connsiteY31" fmla="*/ 122529 h 754296"/>
              <a:gd name="connsiteX32" fmla="*/ 587433 w 792480"/>
              <a:gd name="connsiteY32" fmla="*/ 116987 h 754296"/>
              <a:gd name="connsiteX33" fmla="*/ 604058 w 792480"/>
              <a:gd name="connsiteY33" fmla="*/ 111445 h 754296"/>
              <a:gd name="connsiteX34" fmla="*/ 631767 w 792480"/>
              <a:gd name="connsiteY34" fmla="*/ 105903 h 754296"/>
              <a:gd name="connsiteX35" fmla="*/ 698269 w 792480"/>
              <a:gd name="connsiteY35" fmla="*/ 72652 h 754296"/>
              <a:gd name="connsiteX36" fmla="*/ 731520 w 792480"/>
              <a:gd name="connsiteY36" fmla="*/ 39402 h 754296"/>
              <a:gd name="connsiteX37" fmla="*/ 748145 w 792480"/>
              <a:gd name="connsiteY37" fmla="*/ 28318 h 754296"/>
              <a:gd name="connsiteX38" fmla="*/ 781396 w 792480"/>
              <a:gd name="connsiteY38" fmla="*/ 609 h 754296"/>
              <a:gd name="connsiteX39" fmla="*/ 792480 w 792480"/>
              <a:gd name="connsiteY39" fmla="*/ 609 h 75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92480" h="754296">
                <a:moveTo>
                  <a:pt x="670560" y="754296"/>
                </a:moveTo>
                <a:cubicBezTo>
                  <a:pt x="633614" y="713656"/>
                  <a:pt x="601424" y="668120"/>
                  <a:pt x="559723" y="632376"/>
                </a:cubicBezTo>
                <a:cubicBezTo>
                  <a:pt x="548157" y="622463"/>
                  <a:pt x="530259" y="624596"/>
                  <a:pt x="515389" y="621292"/>
                </a:cubicBezTo>
                <a:cubicBezTo>
                  <a:pt x="385036" y="592325"/>
                  <a:pt x="516678" y="622659"/>
                  <a:pt x="426720" y="604667"/>
                </a:cubicBezTo>
                <a:cubicBezTo>
                  <a:pt x="419251" y="603173"/>
                  <a:pt x="411942" y="600972"/>
                  <a:pt x="404553" y="599125"/>
                </a:cubicBezTo>
                <a:cubicBezTo>
                  <a:pt x="397164" y="600972"/>
                  <a:pt x="390002" y="604667"/>
                  <a:pt x="382385" y="604667"/>
                </a:cubicBezTo>
                <a:cubicBezTo>
                  <a:pt x="289553" y="604667"/>
                  <a:pt x="279784" y="602233"/>
                  <a:pt x="210589" y="593583"/>
                </a:cubicBezTo>
                <a:lnTo>
                  <a:pt x="160713" y="576958"/>
                </a:lnTo>
                <a:cubicBezTo>
                  <a:pt x="143511" y="571224"/>
                  <a:pt x="139043" y="570606"/>
                  <a:pt x="121920" y="560332"/>
                </a:cubicBezTo>
                <a:cubicBezTo>
                  <a:pt x="110497" y="553478"/>
                  <a:pt x="99753" y="545554"/>
                  <a:pt x="88669" y="538165"/>
                </a:cubicBezTo>
                <a:cubicBezTo>
                  <a:pt x="83127" y="534471"/>
                  <a:pt x="76753" y="531792"/>
                  <a:pt x="72043" y="527082"/>
                </a:cubicBezTo>
                <a:cubicBezTo>
                  <a:pt x="66501" y="521540"/>
                  <a:pt x="60230" y="516642"/>
                  <a:pt x="55418" y="510456"/>
                </a:cubicBezTo>
                <a:cubicBezTo>
                  <a:pt x="47240" y="499941"/>
                  <a:pt x="44335" y="484594"/>
                  <a:pt x="33251" y="477205"/>
                </a:cubicBezTo>
                <a:lnTo>
                  <a:pt x="16625" y="466122"/>
                </a:lnTo>
                <a:cubicBezTo>
                  <a:pt x="11023" y="457718"/>
                  <a:pt x="0" y="444341"/>
                  <a:pt x="0" y="432871"/>
                </a:cubicBezTo>
                <a:cubicBezTo>
                  <a:pt x="0" y="427029"/>
                  <a:pt x="3695" y="421787"/>
                  <a:pt x="5542" y="416245"/>
                </a:cubicBezTo>
                <a:cubicBezTo>
                  <a:pt x="3695" y="410703"/>
                  <a:pt x="0" y="405461"/>
                  <a:pt x="0" y="399620"/>
                </a:cubicBezTo>
                <a:cubicBezTo>
                  <a:pt x="0" y="390201"/>
                  <a:pt x="3857" y="381178"/>
                  <a:pt x="5542" y="371911"/>
                </a:cubicBezTo>
                <a:cubicBezTo>
                  <a:pt x="7552" y="360856"/>
                  <a:pt x="8358" y="349561"/>
                  <a:pt x="11083" y="338660"/>
                </a:cubicBezTo>
                <a:cubicBezTo>
                  <a:pt x="21174" y="298296"/>
                  <a:pt x="19492" y="315346"/>
                  <a:pt x="33251" y="283242"/>
                </a:cubicBezTo>
                <a:cubicBezTo>
                  <a:pt x="35552" y="277873"/>
                  <a:pt x="36492" y="271985"/>
                  <a:pt x="38793" y="266616"/>
                </a:cubicBezTo>
                <a:cubicBezTo>
                  <a:pt x="53148" y="233119"/>
                  <a:pt x="45057" y="255654"/>
                  <a:pt x="60960" y="227823"/>
                </a:cubicBezTo>
                <a:cubicBezTo>
                  <a:pt x="66758" y="217676"/>
                  <a:pt x="74123" y="198035"/>
                  <a:pt x="83127" y="189031"/>
                </a:cubicBezTo>
                <a:cubicBezTo>
                  <a:pt x="103110" y="169048"/>
                  <a:pt x="103026" y="177067"/>
                  <a:pt x="121920" y="161322"/>
                </a:cubicBezTo>
                <a:cubicBezTo>
                  <a:pt x="127941" y="156305"/>
                  <a:pt x="131740" y="148584"/>
                  <a:pt x="138545" y="144696"/>
                </a:cubicBezTo>
                <a:cubicBezTo>
                  <a:pt x="145158" y="140917"/>
                  <a:pt x="153389" y="141247"/>
                  <a:pt x="160713" y="139154"/>
                </a:cubicBezTo>
                <a:cubicBezTo>
                  <a:pt x="183731" y="132577"/>
                  <a:pt x="192685" y="125164"/>
                  <a:pt x="221673" y="122529"/>
                </a:cubicBezTo>
                <a:lnTo>
                  <a:pt x="282633" y="116987"/>
                </a:lnTo>
                <a:cubicBezTo>
                  <a:pt x="325120" y="118834"/>
                  <a:pt x="367675" y="119499"/>
                  <a:pt x="410094" y="122529"/>
                </a:cubicBezTo>
                <a:cubicBezTo>
                  <a:pt x="419489" y="123200"/>
                  <a:pt x="428478" y="126739"/>
                  <a:pt x="437803" y="128071"/>
                </a:cubicBezTo>
                <a:cubicBezTo>
                  <a:pt x="580214" y="148414"/>
                  <a:pt x="416524" y="121752"/>
                  <a:pt x="520931" y="139154"/>
                </a:cubicBezTo>
                <a:lnTo>
                  <a:pt x="570807" y="122529"/>
                </a:lnTo>
                <a:lnTo>
                  <a:pt x="587433" y="116987"/>
                </a:lnTo>
                <a:cubicBezTo>
                  <a:pt x="592975" y="115140"/>
                  <a:pt x="598330" y="112591"/>
                  <a:pt x="604058" y="111445"/>
                </a:cubicBezTo>
                <a:cubicBezTo>
                  <a:pt x="613294" y="109598"/>
                  <a:pt x="622680" y="108381"/>
                  <a:pt x="631767" y="105903"/>
                </a:cubicBezTo>
                <a:cubicBezTo>
                  <a:pt x="656560" y="99141"/>
                  <a:pt x="679350" y="91571"/>
                  <a:pt x="698269" y="72652"/>
                </a:cubicBezTo>
                <a:cubicBezTo>
                  <a:pt x="709353" y="61569"/>
                  <a:pt x="718478" y="48097"/>
                  <a:pt x="731520" y="39402"/>
                </a:cubicBezTo>
                <a:cubicBezTo>
                  <a:pt x="737062" y="35707"/>
                  <a:pt x="743028" y="32582"/>
                  <a:pt x="748145" y="28318"/>
                </a:cubicBezTo>
                <a:cubicBezTo>
                  <a:pt x="760924" y="17668"/>
                  <a:pt x="765521" y="6959"/>
                  <a:pt x="781396" y="609"/>
                </a:cubicBezTo>
                <a:cubicBezTo>
                  <a:pt x="784826" y="-763"/>
                  <a:pt x="788785" y="609"/>
                  <a:pt x="792480" y="609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6374923" y="3519055"/>
            <a:ext cx="2162726" cy="1446414"/>
          </a:xfrm>
          <a:custGeom>
            <a:avLst/>
            <a:gdLst>
              <a:gd name="connsiteX0" fmla="*/ 2131768 w 2162726"/>
              <a:gd name="connsiteY0" fmla="*/ 0 h 1446414"/>
              <a:gd name="connsiteX1" fmla="*/ 2159477 w 2162726"/>
              <a:gd name="connsiteY1" fmla="*/ 155170 h 1446414"/>
              <a:gd name="connsiteX2" fmla="*/ 2054182 w 2162726"/>
              <a:gd name="connsiteY2" fmla="*/ 293716 h 1446414"/>
              <a:gd name="connsiteX3" fmla="*/ 2026473 w 2162726"/>
              <a:gd name="connsiteY3" fmla="*/ 299258 h 1446414"/>
              <a:gd name="connsiteX4" fmla="*/ 1993222 w 2162726"/>
              <a:gd name="connsiteY4" fmla="*/ 304800 h 1446414"/>
              <a:gd name="connsiteX5" fmla="*/ 1926721 w 2162726"/>
              <a:gd name="connsiteY5" fmla="*/ 315883 h 1446414"/>
              <a:gd name="connsiteX6" fmla="*/ 1810342 w 2162726"/>
              <a:gd name="connsiteY6" fmla="*/ 321425 h 1446414"/>
              <a:gd name="connsiteX7" fmla="*/ 1306037 w 2162726"/>
              <a:gd name="connsiteY7" fmla="*/ 315883 h 1446414"/>
              <a:gd name="connsiteX8" fmla="*/ 1267244 w 2162726"/>
              <a:gd name="connsiteY8" fmla="*/ 310341 h 1446414"/>
              <a:gd name="connsiteX9" fmla="*/ 1123157 w 2162726"/>
              <a:gd name="connsiteY9" fmla="*/ 304800 h 1446414"/>
              <a:gd name="connsiteX10" fmla="*/ 973528 w 2162726"/>
              <a:gd name="connsiteY10" fmla="*/ 293716 h 1446414"/>
              <a:gd name="connsiteX11" fmla="*/ 751855 w 2162726"/>
              <a:gd name="connsiteY11" fmla="*/ 288174 h 1446414"/>
              <a:gd name="connsiteX12" fmla="*/ 618852 w 2162726"/>
              <a:gd name="connsiteY12" fmla="*/ 293716 h 1446414"/>
              <a:gd name="connsiteX13" fmla="*/ 552350 w 2162726"/>
              <a:gd name="connsiteY13" fmla="*/ 304800 h 1446414"/>
              <a:gd name="connsiteX14" fmla="*/ 435972 w 2162726"/>
              <a:gd name="connsiteY14" fmla="*/ 315883 h 1446414"/>
              <a:gd name="connsiteX15" fmla="*/ 402721 w 2162726"/>
              <a:gd name="connsiteY15" fmla="*/ 326967 h 1446414"/>
              <a:gd name="connsiteX16" fmla="*/ 386095 w 2162726"/>
              <a:gd name="connsiteY16" fmla="*/ 332509 h 1446414"/>
              <a:gd name="connsiteX17" fmla="*/ 352844 w 2162726"/>
              <a:gd name="connsiteY17" fmla="*/ 349134 h 1446414"/>
              <a:gd name="connsiteX18" fmla="*/ 325135 w 2162726"/>
              <a:gd name="connsiteY18" fmla="*/ 365760 h 1446414"/>
              <a:gd name="connsiteX19" fmla="*/ 297426 w 2162726"/>
              <a:gd name="connsiteY19" fmla="*/ 376843 h 1446414"/>
              <a:gd name="connsiteX20" fmla="*/ 242008 w 2162726"/>
              <a:gd name="connsiteY20" fmla="*/ 415636 h 1446414"/>
              <a:gd name="connsiteX21" fmla="*/ 147797 w 2162726"/>
              <a:gd name="connsiteY21" fmla="*/ 476596 h 1446414"/>
              <a:gd name="connsiteX22" fmla="*/ 103462 w 2162726"/>
              <a:gd name="connsiteY22" fmla="*/ 520930 h 1446414"/>
              <a:gd name="connsiteX23" fmla="*/ 92379 w 2162726"/>
              <a:gd name="connsiteY23" fmla="*/ 537556 h 1446414"/>
              <a:gd name="connsiteX24" fmla="*/ 64670 w 2162726"/>
              <a:gd name="connsiteY24" fmla="*/ 576349 h 1446414"/>
              <a:gd name="connsiteX25" fmla="*/ 53586 w 2162726"/>
              <a:gd name="connsiteY25" fmla="*/ 598516 h 1446414"/>
              <a:gd name="connsiteX26" fmla="*/ 36961 w 2162726"/>
              <a:gd name="connsiteY26" fmla="*/ 626225 h 1446414"/>
              <a:gd name="connsiteX27" fmla="*/ 20335 w 2162726"/>
              <a:gd name="connsiteY27" fmla="*/ 692727 h 1446414"/>
              <a:gd name="connsiteX28" fmla="*/ 9252 w 2162726"/>
              <a:gd name="connsiteY28" fmla="*/ 731520 h 1446414"/>
              <a:gd name="connsiteX29" fmla="*/ 9252 w 2162726"/>
              <a:gd name="connsiteY29" fmla="*/ 1036320 h 1446414"/>
              <a:gd name="connsiteX30" fmla="*/ 20335 w 2162726"/>
              <a:gd name="connsiteY30" fmla="*/ 1202574 h 1446414"/>
              <a:gd name="connsiteX31" fmla="*/ 36961 w 2162726"/>
              <a:gd name="connsiteY31" fmla="*/ 1263534 h 1446414"/>
              <a:gd name="connsiteX32" fmla="*/ 42502 w 2162726"/>
              <a:gd name="connsiteY32" fmla="*/ 1291243 h 1446414"/>
              <a:gd name="connsiteX33" fmla="*/ 59128 w 2162726"/>
              <a:gd name="connsiteY33" fmla="*/ 1313410 h 1446414"/>
              <a:gd name="connsiteX34" fmla="*/ 81295 w 2162726"/>
              <a:gd name="connsiteY34" fmla="*/ 1357745 h 1446414"/>
              <a:gd name="connsiteX35" fmla="*/ 86837 w 2162726"/>
              <a:gd name="connsiteY35" fmla="*/ 1374370 h 1446414"/>
              <a:gd name="connsiteX36" fmla="*/ 109004 w 2162726"/>
              <a:gd name="connsiteY36" fmla="*/ 1390996 h 1446414"/>
              <a:gd name="connsiteX37" fmla="*/ 169964 w 2162726"/>
              <a:gd name="connsiteY37" fmla="*/ 1413163 h 1446414"/>
              <a:gd name="connsiteX38" fmla="*/ 225382 w 2162726"/>
              <a:gd name="connsiteY38" fmla="*/ 1424247 h 1446414"/>
              <a:gd name="connsiteX39" fmla="*/ 297426 w 2162726"/>
              <a:gd name="connsiteY39" fmla="*/ 1424247 h 1446414"/>
              <a:gd name="connsiteX40" fmla="*/ 319593 w 2162726"/>
              <a:gd name="connsiteY40" fmla="*/ 1429789 h 1446414"/>
              <a:gd name="connsiteX41" fmla="*/ 319593 w 2162726"/>
              <a:gd name="connsiteY41" fmla="*/ 1446414 h 1446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62726" h="1446414">
                <a:moveTo>
                  <a:pt x="2131768" y="0"/>
                </a:moveTo>
                <a:cubicBezTo>
                  <a:pt x="2141004" y="51723"/>
                  <a:pt x="2172896" y="104371"/>
                  <a:pt x="2159477" y="155170"/>
                </a:cubicBezTo>
                <a:cubicBezTo>
                  <a:pt x="2144663" y="211252"/>
                  <a:pt x="2093526" y="251093"/>
                  <a:pt x="2054182" y="293716"/>
                </a:cubicBezTo>
                <a:cubicBezTo>
                  <a:pt x="2047793" y="300637"/>
                  <a:pt x="2035740" y="297573"/>
                  <a:pt x="2026473" y="299258"/>
                </a:cubicBezTo>
                <a:cubicBezTo>
                  <a:pt x="2015418" y="301268"/>
                  <a:pt x="2004277" y="302790"/>
                  <a:pt x="1993222" y="304800"/>
                </a:cubicBezTo>
                <a:cubicBezTo>
                  <a:pt x="1968493" y="309296"/>
                  <a:pt x="1952944" y="314010"/>
                  <a:pt x="1926721" y="315883"/>
                </a:cubicBezTo>
                <a:cubicBezTo>
                  <a:pt x="1887983" y="318650"/>
                  <a:pt x="1849135" y="319578"/>
                  <a:pt x="1810342" y="321425"/>
                </a:cubicBezTo>
                <a:lnTo>
                  <a:pt x="1306037" y="315883"/>
                </a:lnTo>
                <a:cubicBezTo>
                  <a:pt x="1292977" y="315616"/>
                  <a:pt x="1280282" y="311131"/>
                  <a:pt x="1267244" y="310341"/>
                </a:cubicBezTo>
                <a:cubicBezTo>
                  <a:pt x="1219268" y="307434"/>
                  <a:pt x="1171145" y="307516"/>
                  <a:pt x="1123157" y="304800"/>
                </a:cubicBezTo>
                <a:cubicBezTo>
                  <a:pt x="1073224" y="301974"/>
                  <a:pt x="1023525" y="294966"/>
                  <a:pt x="973528" y="293716"/>
                </a:cubicBezTo>
                <a:lnTo>
                  <a:pt x="751855" y="288174"/>
                </a:lnTo>
                <a:cubicBezTo>
                  <a:pt x="707521" y="290021"/>
                  <a:pt x="663072" y="290031"/>
                  <a:pt x="618852" y="293716"/>
                </a:cubicBezTo>
                <a:cubicBezTo>
                  <a:pt x="596457" y="295582"/>
                  <a:pt x="574746" y="302934"/>
                  <a:pt x="552350" y="304800"/>
                </a:cubicBezTo>
                <a:cubicBezTo>
                  <a:pt x="469178" y="311730"/>
                  <a:pt x="507956" y="307884"/>
                  <a:pt x="435972" y="315883"/>
                </a:cubicBezTo>
                <a:lnTo>
                  <a:pt x="402721" y="326967"/>
                </a:lnTo>
                <a:cubicBezTo>
                  <a:pt x="397179" y="328814"/>
                  <a:pt x="390956" y="329269"/>
                  <a:pt x="386095" y="332509"/>
                </a:cubicBezTo>
                <a:cubicBezTo>
                  <a:pt x="338444" y="364276"/>
                  <a:pt x="398739" y="326186"/>
                  <a:pt x="352844" y="349134"/>
                </a:cubicBezTo>
                <a:cubicBezTo>
                  <a:pt x="343210" y="353951"/>
                  <a:pt x="334769" y="360943"/>
                  <a:pt x="325135" y="365760"/>
                </a:cubicBezTo>
                <a:cubicBezTo>
                  <a:pt x="316237" y="370209"/>
                  <a:pt x="306159" y="372080"/>
                  <a:pt x="297426" y="376843"/>
                </a:cubicBezTo>
                <a:cubicBezTo>
                  <a:pt x="236315" y="410175"/>
                  <a:pt x="288820" y="386828"/>
                  <a:pt x="242008" y="415636"/>
                </a:cubicBezTo>
                <a:cubicBezTo>
                  <a:pt x="205563" y="438064"/>
                  <a:pt x="178617" y="445777"/>
                  <a:pt x="147797" y="476596"/>
                </a:cubicBezTo>
                <a:cubicBezTo>
                  <a:pt x="133019" y="491374"/>
                  <a:pt x="115054" y="503540"/>
                  <a:pt x="103462" y="520930"/>
                </a:cubicBezTo>
                <a:cubicBezTo>
                  <a:pt x="99768" y="526472"/>
                  <a:pt x="96250" y="532136"/>
                  <a:pt x="92379" y="537556"/>
                </a:cubicBezTo>
                <a:cubicBezTo>
                  <a:pt x="83870" y="549469"/>
                  <a:pt x="72141" y="563274"/>
                  <a:pt x="64670" y="576349"/>
                </a:cubicBezTo>
                <a:cubicBezTo>
                  <a:pt x="60571" y="583522"/>
                  <a:pt x="57598" y="591294"/>
                  <a:pt x="53586" y="598516"/>
                </a:cubicBezTo>
                <a:cubicBezTo>
                  <a:pt x="48355" y="607932"/>
                  <a:pt x="41418" y="616419"/>
                  <a:pt x="36961" y="626225"/>
                </a:cubicBezTo>
                <a:cubicBezTo>
                  <a:pt x="23734" y="655324"/>
                  <a:pt x="26441" y="662197"/>
                  <a:pt x="20335" y="692727"/>
                </a:cubicBezTo>
                <a:cubicBezTo>
                  <a:pt x="16857" y="710117"/>
                  <a:pt x="14531" y="715679"/>
                  <a:pt x="9252" y="731520"/>
                </a:cubicBezTo>
                <a:cubicBezTo>
                  <a:pt x="-6668" y="858872"/>
                  <a:pt x="1095" y="779351"/>
                  <a:pt x="9252" y="1036320"/>
                </a:cubicBezTo>
                <a:cubicBezTo>
                  <a:pt x="9409" y="1041262"/>
                  <a:pt x="18813" y="1191411"/>
                  <a:pt x="20335" y="1202574"/>
                </a:cubicBezTo>
                <a:cubicBezTo>
                  <a:pt x="28442" y="1262026"/>
                  <a:pt x="28286" y="1228834"/>
                  <a:pt x="36961" y="1263534"/>
                </a:cubicBezTo>
                <a:cubicBezTo>
                  <a:pt x="39245" y="1272672"/>
                  <a:pt x="38677" y="1282636"/>
                  <a:pt x="42502" y="1291243"/>
                </a:cubicBezTo>
                <a:cubicBezTo>
                  <a:pt x="46253" y="1299683"/>
                  <a:pt x="54474" y="1305432"/>
                  <a:pt x="59128" y="1313410"/>
                </a:cubicBezTo>
                <a:cubicBezTo>
                  <a:pt x="67453" y="1327682"/>
                  <a:pt x="76070" y="1342070"/>
                  <a:pt x="81295" y="1357745"/>
                </a:cubicBezTo>
                <a:cubicBezTo>
                  <a:pt x="83142" y="1363287"/>
                  <a:pt x="83097" y="1369882"/>
                  <a:pt x="86837" y="1374370"/>
                </a:cubicBezTo>
                <a:cubicBezTo>
                  <a:pt x="92750" y="1381466"/>
                  <a:pt x="101488" y="1385627"/>
                  <a:pt x="109004" y="1390996"/>
                </a:cubicBezTo>
                <a:cubicBezTo>
                  <a:pt x="135298" y="1409778"/>
                  <a:pt x="126043" y="1402183"/>
                  <a:pt x="169964" y="1413163"/>
                </a:cubicBezTo>
                <a:cubicBezTo>
                  <a:pt x="203036" y="1421431"/>
                  <a:pt x="184614" y="1417452"/>
                  <a:pt x="225382" y="1424247"/>
                </a:cubicBezTo>
                <a:cubicBezTo>
                  <a:pt x="266717" y="1417358"/>
                  <a:pt x="253090" y="1416186"/>
                  <a:pt x="297426" y="1424247"/>
                </a:cubicBezTo>
                <a:cubicBezTo>
                  <a:pt x="304920" y="1425610"/>
                  <a:pt x="314207" y="1424403"/>
                  <a:pt x="319593" y="1429789"/>
                </a:cubicBezTo>
                <a:lnTo>
                  <a:pt x="319593" y="1446414"/>
                </a:ln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55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6909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754880"/>
            <a:ext cx="2926080" cy="73152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406640" y="438912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7589520" y="374904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2" name="Group 51"/>
          <p:cNvGrpSpPr/>
          <p:nvPr/>
        </p:nvGrpSpPr>
        <p:grpSpPr>
          <a:xfrm>
            <a:off x="6766560" y="4846320"/>
            <a:ext cx="1463040" cy="274320"/>
            <a:chOff x="7315200" y="914400"/>
            <a:chExt cx="1463040" cy="27432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cxnSp>
        <p:nvCxnSpPr>
          <p:cNvPr id="53" name="Straight Arrow Connector 52"/>
          <p:cNvCxnSpPr/>
          <p:nvPr/>
        </p:nvCxnSpPr>
        <p:spPr bwMode="auto">
          <a:xfrm flipV="1">
            <a:off x="182880" y="4471416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2" name="Rectangle 61"/>
          <p:cNvSpPr/>
          <p:nvPr/>
        </p:nvSpPr>
        <p:spPr bwMode="auto">
          <a:xfrm>
            <a:off x="6035040" y="292608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6766560" y="3017520"/>
            <a:ext cx="731520" cy="274320"/>
            <a:chOff x="2834640" y="1828800"/>
            <a:chExt cx="731520" cy="274320"/>
          </a:xfrm>
        </p:grpSpPr>
        <p:sp>
          <p:nvSpPr>
            <p:cNvPr id="64" name="Rectangle 63"/>
            <p:cNvSpPr/>
            <p:nvPr/>
          </p:nvSpPr>
          <p:spPr bwMode="auto">
            <a:xfrm>
              <a:off x="2834640" y="1828800"/>
              <a:ext cx="36576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</a:t>
              </a: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320040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7863840" y="3017520"/>
            <a:ext cx="997527" cy="274320"/>
            <a:chOff x="2651760" y="1828800"/>
            <a:chExt cx="997527" cy="274320"/>
          </a:xfrm>
        </p:grpSpPr>
        <p:sp>
          <p:nvSpPr>
            <p:cNvPr id="67" name="Rectangle 66"/>
            <p:cNvSpPr/>
            <p:nvPr/>
          </p:nvSpPr>
          <p:spPr bwMode="auto">
            <a:xfrm>
              <a:off x="2651760" y="18288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size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329184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70" name="Rectangle 69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766560" y="3374322"/>
            <a:ext cx="723207" cy="274320"/>
            <a:chOff x="2926080" y="1828800"/>
            <a:chExt cx="723207" cy="274320"/>
          </a:xfrm>
        </p:grpSpPr>
        <p:sp>
          <p:nvSpPr>
            <p:cNvPr id="76" name="Rectangle 75"/>
            <p:cNvSpPr/>
            <p:nvPr/>
          </p:nvSpPr>
          <p:spPr bwMode="auto">
            <a:xfrm>
              <a:off x="2926080" y="1828800"/>
              <a:ext cx="36576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i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329184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863840" y="3383280"/>
            <a:ext cx="814647" cy="274320"/>
            <a:chOff x="2651760" y="1828800"/>
            <a:chExt cx="814647" cy="274320"/>
          </a:xfrm>
        </p:grpSpPr>
        <p:sp>
          <p:nvSpPr>
            <p:cNvPr id="79" name="Rectangle 78"/>
            <p:cNvSpPr/>
            <p:nvPr/>
          </p:nvSpPr>
          <p:spPr bwMode="auto">
            <a:xfrm>
              <a:off x="2651760" y="1828800"/>
              <a:ext cx="45720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a2</a:t>
              </a: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3108960" y="1828800"/>
              <a:ext cx="357447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81" name="Freeform 80"/>
          <p:cNvSpPr/>
          <p:nvPr/>
        </p:nvSpPr>
        <p:spPr bwMode="auto">
          <a:xfrm>
            <a:off x="6638544" y="2404872"/>
            <a:ext cx="792480" cy="754296"/>
          </a:xfrm>
          <a:custGeom>
            <a:avLst/>
            <a:gdLst>
              <a:gd name="connsiteX0" fmla="*/ 670560 w 792480"/>
              <a:gd name="connsiteY0" fmla="*/ 754296 h 754296"/>
              <a:gd name="connsiteX1" fmla="*/ 559723 w 792480"/>
              <a:gd name="connsiteY1" fmla="*/ 632376 h 754296"/>
              <a:gd name="connsiteX2" fmla="*/ 515389 w 792480"/>
              <a:gd name="connsiteY2" fmla="*/ 621292 h 754296"/>
              <a:gd name="connsiteX3" fmla="*/ 426720 w 792480"/>
              <a:gd name="connsiteY3" fmla="*/ 604667 h 754296"/>
              <a:gd name="connsiteX4" fmla="*/ 404553 w 792480"/>
              <a:gd name="connsiteY4" fmla="*/ 599125 h 754296"/>
              <a:gd name="connsiteX5" fmla="*/ 382385 w 792480"/>
              <a:gd name="connsiteY5" fmla="*/ 604667 h 754296"/>
              <a:gd name="connsiteX6" fmla="*/ 210589 w 792480"/>
              <a:gd name="connsiteY6" fmla="*/ 593583 h 754296"/>
              <a:gd name="connsiteX7" fmla="*/ 160713 w 792480"/>
              <a:gd name="connsiteY7" fmla="*/ 576958 h 754296"/>
              <a:gd name="connsiteX8" fmla="*/ 121920 w 792480"/>
              <a:gd name="connsiteY8" fmla="*/ 560332 h 754296"/>
              <a:gd name="connsiteX9" fmla="*/ 88669 w 792480"/>
              <a:gd name="connsiteY9" fmla="*/ 538165 h 754296"/>
              <a:gd name="connsiteX10" fmla="*/ 72043 w 792480"/>
              <a:gd name="connsiteY10" fmla="*/ 527082 h 754296"/>
              <a:gd name="connsiteX11" fmla="*/ 55418 w 792480"/>
              <a:gd name="connsiteY11" fmla="*/ 510456 h 754296"/>
              <a:gd name="connsiteX12" fmla="*/ 33251 w 792480"/>
              <a:gd name="connsiteY12" fmla="*/ 477205 h 754296"/>
              <a:gd name="connsiteX13" fmla="*/ 16625 w 792480"/>
              <a:gd name="connsiteY13" fmla="*/ 466122 h 754296"/>
              <a:gd name="connsiteX14" fmla="*/ 0 w 792480"/>
              <a:gd name="connsiteY14" fmla="*/ 432871 h 754296"/>
              <a:gd name="connsiteX15" fmla="*/ 5542 w 792480"/>
              <a:gd name="connsiteY15" fmla="*/ 416245 h 754296"/>
              <a:gd name="connsiteX16" fmla="*/ 0 w 792480"/>
              <a:gd name="connsiteY16" fmla="*/ 399620 h 754296"/>
              <a:gd name="connsiteX17" fmla="*/ 5542 w 792480"/>
              <a:gd name="connsiteY17" fmla="*/ 371911 h 754296"/>
              <a:gd name="connsiteX18" fmla="*/ 11083 w 792480"/>
              <a:gd name="connsiteY18" fmla="*/ 338660 h 754296"/>
              <a:gd name="connsiteX19" fmla="*/ 33251 w 792480"/>
              <a:gd name="connsiteY19" fmla="*/ 283242 h 754296"/>
              <a:gd name="connsiteX20" fmla="*/ 38793 w 792480"/>
              <a:gd name="connsiteY20" fmla="*/ 266616 h 754296"/>
              <a:gd name="connsiteX21" fmla="*/ 60960 w 792480"/>
              <a:gd name="connsiteY21" fmla="*/ 227823 h 754296"/>
              <a:gd name="connsiteX22" fmla="*/ 83127 w 792480"/>
              <a:gd name="connsiteY22" fmla="*/ 189031 h 754296"/>
              <a:gd name="connsiteX23" fmla="*/ 121920 w 792480"/>
              <a:gd name="connsiteY23" fmla="*/ 161322 h 754296"/>
              <a:gd name="connsiteX24" fmla="*/ 138545 w 792480"/>
              <a:gd name="connsiteY24" fmla="*/ 144696 h 754296"/>
              <a:gd name="connsiteX25" fmla="*/ 160713 w 792480"/>
              <a:gd name="connsiteY25" fmla="*/ 139154 h 754296"/>
              <a:gd name="connsiteX26" fmla="*/ 221673 w 792480"/>
              <a:gd name="connsiteY26" fmla="*/ 122529 h 754296"/>
              <a:gd name="connsiteX27" fmla="*/ 282633 w 792480"/>
              <a:gd name="connsiteY27" fmla="*/ 116987 h 754296"/>
              <a:gd name="connsiteX28" fmla="*/ 410094 w 792480"/>
              <a:gd name="connsiteY28" fmla="*/ 122529 h 754296"/>
              <a:gd name="connsiteX29" fmla="*/ 437803 w 792480"/>
              <a:gd name="connsiteY29" fmla="*/ 128071 h 754296"/>
              <a:gd name="connsiteX30" fmla="*/ 520931 w 792480"/>
              <a:gd name="connsiteY30" fmla="*/ 139154 h 754296"/>
              <a:gd name="connsiteX31" fmla="*/ 570807 w 792480"/>
              <a:gd name="connsiteY31" fmla="*/ 122529 h 754296"/>
              <a:gd name="connsiteX32" fmla="*/ 587433 w 792480"/>
              <a:gd name="connsiteY32" fmla="*/ 116987 h 754296"/>
              <a:gd name="connsiteX33" fmla="*/ 604058 w 792480"/>
              <a:gd name="connsiteY33" fmla="*/ 111445 h 754296"/>
              <a:gd name="connsiteX34" fmla="*/ 631767 w 792480"/>
              <a:gd name="connsiteY34" fmla="*/ 105903 h 754296"/>
              <a:gd name="connsiteX35" fmla="*/ 698269 w 792480"/>
              <a:gd name="connsiteY35" fmla="*/ 72652 h 754296"/>
              <a:gd name="connsiteX36" fmla="*/ 731520 w 792480"/>
              <a:gd name="connsiteY36" fmla="*/ 39402 h 754296"/>
              <a:gd name="connsiteX37" fmla="*/ 748145 w 792480"/>
              <a:gd name="connsiteY37" fmla="*/ 28318 h 754296"/>
              <a:gd name="connsiteX38" fmla="*/ 781396 w 792480"/>
              <a:gd name="connsiteY38" fmla="*/ 609 h 754296"/>
              <a:gd name="connsiteX39" fmla="*/ 792480 w 792480"/>
              <a:gd name="connsiteY39" fmla="*/ 609 h 75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92480" h="754296">
                <a:moveTo>
                  <a:pt x="670560" y="754296"/>
                </a:moveTo>
                <a:cubicBezTo>
                  <a:pt x="633614" y="713656"/>
                  <a:pt x="601424" y="668120"/>
                  <a:pt x="559723" y="632376"/>
                </a:cubicBezTo>
                <a:cubicBezTo>
                  <a:pt x="548157" y="622463"/>
                  <a:pt x="530259" y="624596"/>
                  <a:pt x="515389" y="621292"/>
                </a:cubicBezTo>
                <a:cubicBezTo>
                  <a:pt x="385036" y="592325"/>
                  <a:pt x="516678" y="622659"/>
                  <a:pt x="426720" y="604667"/>
                </a:cubicBezTo>
                <a:cubicBezTo>
                  <a:pt x="419251" y="603173"/>
                  <a:pt x="411942" y="600972"/>
                  <a:pt x="404553" y="599125"/>
                </a:cubicBezTo>
                <a:cubicBezTo>
                  <a:pt x="397164" y="600972"/>
                  <a:pt x="390002" y="604667"/>
                  <a:pt x="382385" y="604667"/>
                </a:cubicBezTo>
                <a:cubicBezTo>
                  <a:pt x="289553" y="604667"/>
                  <a:pt x="279784" y="602233"/>
                  <a:pt x="210589" y="593583"/>
                </a:cubicBezTo>
                <a:lnTo>
                  <a:pt x="160713" y="576958"/>
                </a:lnTo>
                <a:cubicBezTo>
                  <a:pt x="143511" y="571224"/>
                  <a:pt x="139043" y="570606"/>
                  <a:pt x="121920" y="560332"/>
                </a:cubicBezTo>
                <a:cubicBezTo>
                  <a:pt x="110497" y="553478"/>
                  <a:pt x="99753" y="545554"/>
                  <a:pt x="88669" y="538165"/>
                </a:cubicBezTo>
                <a:cubicBezTo>
                  <a:pt x="83127" y="534471"/>
                  <a:pt x="76753" y="531792"/>
                  <a:pt x="72043" y="527082"/>
                </a:cubicBezTo>
                <a:cubicBezTo>
                  <a:pt x="66501" y="521540"/>
                  <a:pt x="60230" y="516642"/>
                  <a:pt x="55418" y="510456"/>
                </a:cubicBezTo>
                <a:cubicBezTo>
                  <a:pt x="47240" y="499941"/>
                  <a:pt x="44335" y="484594"/>
                  <a:pt x="33251" y="477205"/>
                </a:cubicBezTo>
                <a:lnTo>
                  <a:pt x="16625" y="466122"/>
                </a:lnTo>
                <a:cubicBezTo>
                  <a:pt x="11023" y="457718"/>
                  <a:pt x="0" y="444341"/>
                  <a:pt x="0" y="432871"/>
                </a:cubicBezTo>
                <a:cubicBezTo>
                  <a:pt x="0" y="427029"/>
                  <a:pt x="3695" y="421787"/>
                  <a:pt x="5542" y="416245"/>
                </a:cubicBezTo>
                <a:cubicBezTo>
                  <a:pt x="3695" y="410703"/>
                  <a:pt x="0" y="405461"/>
                  <a:pt x="0" y="399620"/>
                </a:cubicBezTo>
                <a:cubicBezTo>
                  <a:pt x="0" y="390201"/>
                  <a:pt x="3857" y="381178"/>
                  <a:pt x="5542" y="371911"/>
                </a:cubicBezTo>
                <a:cubicBezTo>
                  <a:pt x="7552" y="360856"/>
                  <a:pt x="8358" y="349561"/>
                  <a:pt x="11083" y="338660"/>
                </a:cubicBezTo>
                <a:cubicBezTo>
                  <a:pt x="21174" y="298296"/>
                  <a:pt x="19492" y="315346"/>
                  <a:pt x="33251" y="283242"/>
                </a:cubicBezTo>
                <a:cubicBezTo>
                  <a:pt x="35552" y="277873"/>
                  <a:pt x="36492" y="271985"/>
                  <a:pt x="38793" y="266616"/>
                </a:cubicBezTo>
                <a:cubicBezTo>
                  <a:pt x="53148" y="233119"/>
                  <a:pt x="45057" y="255654"/>
                  <a:pt x="60960" y="227823"/>
                </a:cubicBezTo>
                <a:cubicBezTo>
                  <a:pt x="66758" y="217676"/>
                  <a:pt x="74123" y="198035"/>
                  <a:pt x="83127" y="189031"/>
                </a:cubicBezTo>
                <a:cubicBezTo>
                  <a:pt x="103110" y="169048"/>
                  <a:pt x="103026" y="177067"/>
                  <a:pt x="121920" y="161322"/>
                </a:cubicBezTo>
                <a:cubicBezTo>
                  <a:pt x="127941" y="156305"/>
                  <a:pt x="131740" y="148584"/>
                  <a:pt x="138545" y="144696"/>
                </a:cubicBezTo>
                <a:cubicBezTo>
                  <a:pt x="145158" y="140917"/>
                  <a:pt x="153389" y="141247"/>
                  <a:pt x="160713" y="139154"/>
                </a:cubicBezTo>
                <a:cubicBezTo>
                  <a:pt x="183731" y="132577"/>
                  <a:pt x="192685" y="125164"/>
                  <a:pt x="221673" y="122529"/>
                </a:cubicBezTo>
                <a:lnTo>
                  <a:pt x="282633" y="116987"/>
                </a:lnTo>
                <a:cubicBezTo>
                  <a:pt x="325120" y="118834"/>
                  <a:pt x="367675" y="119499"/>
                  <a:pt x="410094" y="122529"/>
                </a:cubicBezTo>
                <a:cubicBezTo>
                  <a:pt x="419489" y="123200"/>
                  <a:pt x="428478" y="126739"/>
                  <a:pt x="437803" y="128071"/>
                </a:cubicBezTo>
                <a:cubicBezTo>
                  <a:pt x="580214" y="148414"/>
                  <a:pt x="416524" y="121752"/>
                  <a:pt x="520931" y="139154"/>
                </a:cubicBezTo>
                <a:lnTo>
                  <a:pt x="570807" y="122529"/>
                </a:lnTo>
                <a:lnTo>
                  <a:pt x="587433" y="116987"/>
                </a:lnTo>
                <a:cubicBezTo>
                  <a:pt x="592975" y="115140"/>
                  <a:pt x="598330" y="112591"/>
                  <a:pt x="604058" y="111445"/>
                </a:cubicBezTo>
                <a:cubicBezTo>
                  <a:pt x="613294" y="109598"/>
                  <a:pt x="622680" y="108381"/>
                  <a:pt x="631767" y="105903"/>
                </a:cubicBezTo>
                <a:cubicBezTo>
                  <a:pt x="656560" y="99141"/>
                  <a:pt x="679350" y="91571"/>
                  <a:pt x="698269" y="72652"/>
                </a:cubicBezTo>
                <a:cubicBezTo>
                  <a:pt x="709353" y="61569"/>
                  <a:pt x="718478" y="48097"/>
                  <a:pt x="731520" y="39402"/>
                </a:cubicBezTo>
                <a:cubicBezTo>
                  <a:pt x="737062" y="35707"/>
                  <a:pt x="743028" y="32582"/>
                  <a:pt x="748145" y="28318"/>
                </a:cubicBezTo>
                <a:cubicBezTo>
                  <a:pt x="760924" y="17668"/>
                  <a:pt x="765521" y="6959"/>
                  <a:pt x="781396" y="609"/>
                </a:cubicBezTo>
                <a:cubicBezTo>
                  <a:pt x="784826" y="-763"/>
                  <a:pt x="788785" y="609"/>
                  <a:pt x="792480" y="609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6374923" y="3519055"/>
            <a:ext cx="2162726" cy="1446414"/>
          </a:xfrm>
          <a:custGeom>
            <a:avLst/>
            <a:gdLst>
              <a:gd name="connsiteX0" fmla="*/ 2131768 w 2162726"/>
              <a:gd name="connsiteY0" fmla="*/ 0 h 1446414"/>
              <a:gd name="connsiteX1" fmla="*/ 2159477 w 2162726"/>
              <a:gd name="connsiteY1" fmla="*/ 155170 h 1446414"/>
              <a:gd name="connsiteX2" fmla="*/ 2054182 w 2162726"/>
              <a:gd name="connsiteY2" fmla="*/ 293716 h 1446414"/>
              <a:gd name="connsiteX3" fmla="*/ 2026473 w 2162726"/>
              <a:gd name="connsiteY3" fmla="*/ 299258 h 1446414"/>
              <a:gd name="connsiteX4" fmla="*/ 1993222 w 2162726"/>
              <a:gd name="connsiteY4" fmla="*/ 304800 h 1446414"/>
              <a:gd name="connsiteX5" fmla="*/ 1926721 w 2162726"/>
              <a:gd name="connsiteY5" fmla="*/ 315883 h 1446414"/>
              <a:gd name="connsiteX6" fmla="*/ 1810342 w 2162726"/>
              <a:gd name="connsiteY6" fmla="*/ 321425 h 1446414"/>
              <a:gd name="connsiteX7" fmla="*/ 1306037 w 2162726"/>
              <a:gd name="connsiteY7" fmla="*/ 315883 h 1446414"/>
              <a:gd name="connsiteX8" fmla="*/ 1267244 w 2162726"/>
              <a:gd name="connsiteY8" fmla="*/ 310341 h 1446414"/>
              <a:gd name="connsiteX9" fmla="*/ 1123157 w 2162726"/>
              <a:gd name="connsiteY9" fmla="*/ 304800 h 1446414"/>
              <a:gd name="connsiteX10" fmla="*/ 973528 w 2162726"/>
              <a:gd name="connsiteY10" fmla="*/ 293716 h 1446414"/>
              <a:gd name="connsiteX11" fmla="*/ 751855 w 2162726"/>
              <a:gd name="connsiteY11" fmla="*/ 288174 h 1446414"/>
              <a:gd name="connsiteX12" fmla="*/ 618852 w 2162726"/>
              <a:gd name="connsiteY12" fmla="*/ 293716 h 1446414"/>
              <a:gd name="connsiteX13" fmla="*/ 552350 w 2162726"/>
              <a:gd name="connsiteY13" fmla="*/ 304800 h 1446414"/>
              <a:gd name="connsiteX14" fmla="*/ 435972 w 2162726"/>
              <a:gd name="connsiteY14" fmla="*/ 315883 h 1446414"/>
              <a:gd name="connsiteX15" fmla="*/ 402721 w 2162726"/>
              <a:gd name="connsiteY15" fmla="*/ 326967 h 1446414"/>
              <a:gd name="connsiteX16" fmla="*/ 386095 w 2162726"/>
              <a:gd name="connsiteY16" fmla="*/ 332509 h 1446414"/>
              <a:gd name="connsiteX17" fmla="*/ 352844 w 2162726"/>
              <a:gd name="connsiteY17" fmla="*/ 349134 h 1446414"/>
              <a:gd name="connsiteX18" fmla="*/ 325135 w 2162726"/>
              <a:gd name="connsiteY18" fmla="*/ 365760 h 1446414"/>
              <a:gd name="connsiteX19" fmla="*/ 297426 w 2162726"/>
              <a:gd name="connsiteY19" fmla="*/ 376843 h 1446414"/>
              <a:gd name="connsiteX20" fmla="*/ 242008 w 2162726"/>
              <a:gd name="connsiteY20" fmla="*/ 415636 h 1446414"/>
              <a:gd name="connsiteX21" fmla="*/ 147797 w 2162726"/>
              <a:gd name="connsiteY21" fmla="*/ 476596 h 1446414"/>
              <a:gd name="connsiteX22" fmla="*/ 103462 w 2162726"/>
              <a:gd name="connsiteY22" fmla="*/ 520930 h 1446414"/>
              <a:gd name="connsiteX23" fmla="*/ 92379 w 2162726"/>
              <a:gd name="connsiteY23" fmla="*/ 537556 h 1446414"/>
              <a:gd name="connsiteX24" fmla="*/ 64670 w 2162726"/>
              <a:gd name="connsiteY24" fmla="*/ 576349 h 1446414"/>
              <a:gd name="connsiteX25" fmla="*/ 53586 w 2162726"/>
              <a:gd name="connsiteY25" fmla="*/ 598516 h 1446414"/>
              <a:gd name="connsiteX26" fmla="*/ 36961 w 2162726"/>
              <a:gd name="connsiteY26" fmla="*/ 626225 h 1446414"/>
              <a:gd name="connsiteX27" fmla="*/ 20335 w 2162726"/>
              <a:gd name="connsiteY27" fmla="*/ 692727 h 1446414"/>
              <a:gd name="connsiteX28" fmla="*/ 9252 w 2162726"/>
              <a:gd name="connsiteY28" fmla="*/ 731520 h 1446414"/>
              <a:gd name="connsiteX29" fmla="*/ 9252 w 2162726"/>
              <a:gd name="connsiteY29" fmla="*/ 1036320 h 1446414"/>
              <a:gd name="connsiteX30" fmla="*/ 20335 w 2162726"/>
              <a:gd name="connsiteY30" fmla="*/ 1202574 h 1446414"/>
              <a:gd name="connsiteX31" fmla="*/ 36961 w 2162726"/>
              <a:gd name="connsiteY31" fmla="*/ 1263534 h 1446414"/>
              <a:gd name="connsiteX32" fmla="*/ 42502 w 2162726"/>
              <a:gd name="connsiteY32" fmla="*/ 1291243 h 1446414"/>
              <a:gd name="connsiteX33" fmla="*/ 59128 w 2162726"/>
              <a:gd name="connsiteY33" fmla="*/ 1313410 h 1446414"/>
              <a:gd name="connsiteX34" fmla="*/ 81295 w 2162726"/>
              <a:gd name="connsiteY34" fmla="*/ 1357745 h 1446414"/>
              <a:gd name="connsiteX35" fmla="*/ 86837 w 2162726"/>
              <a:gd name="connsiteY35" fmla="*/ 1374370 h 1446414"/>
              <a:gd name="connsiteX36" fmla="*/ 109004 w 2162726"/>
              <a:gd name="connsiteY36" fmla="*/ 1390996 h 1446414"/>
              <a:gd name="connsiteX37" fmla="*/ 169964 w 2162726"/>
              <a:gd name="connsiteY37" fmla="*/ 1413163 h 1446414"/>
              <a:gd name="connsiteX38" fmla="*/ 225382 w 2162726"/>
              <a:gd name="connsiteY38" fmla="*/ 1424247 h 1446414"/>
              <a:gd name="connsiteX39" fmla="*/ 297426 w 2162726"/>
              <a:gd name="connsiteY39" fmla="*/ 1424247 h 1446414"/>
              <a:gd name="connsiteX40" fmla="*/ 319593 w 2162726"/>
              <a:gd name="connsiteY40" fmla="*/ 1429789 h 1446414"/>
              <a:gd name="connsiteX41" fmla="*/ 319593 w 2162726"/>
              <a:gd name="connsiteY41" fmla="*/ 1446414 h 1446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62726" h="1446414">
                <a:moveTo>
                  <a:pt x="2131768" y="0"/>
                </a:moveTo>
                <a:cubicBezTo>
                  <a:pt x="2141004" y="51723"/>
                  <a:pt x="2172896" y="104371"/>
                  <a:pt x="2159477" y="155170"/>
                </a:cubicBezTo>
                <a:cubicBezTo>
                  <a:pt x="2144663" y="211252"/>
                  <a:pt x="2093526" y="251093"/>
                  <a:pt x="2054182" y="293716"/>
                </a:cubicBezTo>
                <a:cubicBezTo>
                  <a:pt x="2047793" y="300637"/>
                  <a:pt x="2035740" y="297573"/>
                  <a:pt x="2026473" y="299258"/>
                </a:cubicBezTo>
                <a:cubicBezTo>
                  <a:pt x="2015418" y="301268"/>
                  <a:pt x="2004277" y="302790"/>
                  <a:pt x="1993222" y="304800"/>
                </a:cubicBezTo>
                <a:cubicBezTo>
                  <a:pt x="1968493" y="309296"/>
                  <a:pt x="1952944" y="314010"/>
                  <a:pt x="1926721" y="315883"/>
                </a:cubicBezTo>
                <a:cubicBezTo>
                  <a:pt x="1887983" y="318650"/>
                  <a:pt x="1849135" y="319578"/>
                  <a:pt x="1810342" y="321425"/>
                </a:cubicBezTo>
                <a:lnTo>
                  <a:pt x="1306037" y="315883"/>
                </a:lnTo>
                <a:cubicBezTo>
                  <a:pt x="1292977" y="315616"/>
                  <a:pt x="1280282" y="311131"/>
                  <a:pt x="1267244" y="310341"/>
                </a:cubicBezTo>
                <a:cubicBezTo>
                  <a:pt x="1219268" y="307434"/>
                  <a:pt x="1171145" y="307516"/>
                  <a:pt x="1123157" y="304800"/>
                </a:cubicBezTo>
                <a:cubicBezTo>
                  <a:pt x="1073224" y="301974"/>
                  <a:pt x="1023525" y="294966"/>
                  <a:pt x="973528" y="293716"/>
                </a:cubicBezTo>
                <a:lnTo>
                  <a:pt x="751855" y="288174"/>
                </a:lnTo>
                <a:cubicBezTo>
                  <a:pt x="707521" y="290021"/>
                  <a:pt x="663072" y="290031"/>
                  <a:pt x="618852" y="293716"/>
                </a:cubicBezTo>
                <a:cubicBezTo>
                  <a:pt x="596457" y="295582"/>
                  <a:pt x="574746" y="302934"/>
                  <a:pt x="552350" y="304800"/>
                </a:cubicBezTo>
                <a:cubicBezTo>
                  <a:pt x="469178" y="311730"/>
                  <a:pt x="507956" y="307884"/>
                  <a:pt x="435972" y="315883"/>
                </a:cubicBezTo>
                <a:lnTo>
                  <a:pt x="402721" y="326967"/>
                </a:lnTo>
                <a:cubicBezTo>
                  <a:pt x="397179" y="328814"/>
                  <a:pt x="390956" y="329269"/>
                  <a:pt x="386095" y="332509"/>
                </a:cubicBezTo>
                <a:cubicBezTo>
                  <a:pt x="338444" y="364276"/>
                  <a:pt x="398739" y="326186"/>
                  <a:pt x="352844" y="349134"/>
                </a:cubicBezTo>
                <a:cubicBezTo>
                  <a:pt x="343210" y="353951"/>
                  <a:pt x="334769" y="360943"/>
                  <a:pt x="325135" y="365760"/>
                </a:cubicBezTo>
                <a:cubicBezTo>
                  <a:pt x="316237" y="370209"/>
                  <a:pt x="306159" y="372080"/>
                  <a:pt x="297426" y="376843"/>
                </a:cubicBezTo>
                <a:cubicBezTo>
                  <a:pt x="236315" y="410175"/>
                  <a:pt x="288820" y="386828"/>
                  <a:pt x="242008" y="415636"/>
                </a:cubicBezTo>
                <a:cubicBezTo>
                  <a:pt x="205563" y="438064"/>
                  <a:pt x="178617" y="445777"/>
                  <a:pt x="147797" y="476596"/>
                </a:cubicBezTo>
                <a:cubicBezTo>
                  <a:pt x="133019" y="491374"/>
                  <a:pt x="115054" y="503540"/>
                  <a:pt x="103462" y="520930"/>
                </a:cubicBezTo>
                <a:cubicBezTo>
                  <a:pt x="99768" y="526472"/>
                  <a:pt x="96250" y="532136"/>
                  <a:pt x="92379" y="537556"/>
                </a:cubicBezTo>
                <a:cubicBezTo>
                  <a:pt x="83870" y="549469"/>
                  <a:pt x="72141" y="563274"/>
                  <a:pt x="64670" y="576349"/>
                </a:cubicBezTo>
                <a:cubicBezTo>
                  <a:pt x="60571" y="583522"/>
                  <a:pt x="57598" y="591294"/>
                  <a:pt x="53586" y="598516"/>
                </a:cubicBezTo>
                <a:cubicBezTo>
                  <a:pt x="48355" y="607932"/>
                  <a:pt x="41418" y="616419"/>
                  <a:pt x="36961" y="626225"/>
                </a:cubicBezTo>
                <a:cubicBezTo>
                  <a:pt x="23734" y="655324"/>
                  <a:pt x="26441" y="662197"/>
                  <a:pt x="20335" y="692727"/>
                </a:cubicBezTo>
                <a:cubicBezTo>
                  <a:pt x="16857" y="710117"/>
                  <a:pt x="14531" y="715679"/>
                  <a:pt x="9252" y="731520"/>
                </a:cubicBezTo>
                <a:cubicBezTo>
                  <a:pt x="-6668" y="858872"/>
                  <a:pt x="1095" y="779351"/>
                  <a:pt x="9252" y="1036320"/>
                </a:cubicBezTo>
                <a:cubicBezTo>
                  <a:pt x="9409" y="1041262"/>
                  <a:pt x="18813" y="1191411"/>
                  <a:pt x="20335" y="1202574"/>
                </a:cubicBezTo>
                <a:cubicBezTo>
                  <a:pt x="28442" y="1262026"/>
                  <a:pt x="28286" y="1228834"/>
                  <a:pt x="36961" y="1263534"/>
                </a:cubicBezTo>
                <a:cubicBezTo>
                  <a:pt x="39245" y="1272672"/>
                  <a:pt x="38677" y="1282636"/>
                  <a:pt x="42502" y="1291243"/>
                </a:cubicBezTo>
                <a:cubicBezTo>
                  <a:pt x="46253" y="1299683"/>
                  <a:pt x="54474" y="1305432"/>
                  <a:pt x="59128" y="1313410"/>
                </a:cubicBezTo>
                <a:cubicBezTo>
                  <a:pt x="67453" y="1327682"/>
                  <a:pt x="76070" y="1342070"/>
                  <a:pt x="81295" y="1357745"/>
                </a:cubicBezTo>
                <a:cubicBezTo>
                  <a:pt x="83142" y="1363287"/>
                  <a:pt x="83097" y="1369882"/>
                  <a:pt x="86837" y="1374370"/>
                </a:cubicBezTo>
                <a:cubicBezTo>
                  <a:pt x="92750" y="1381466"/>
                  <a:pt x="101488" y="1385627"/>
                  <a:pt x="109004" y="1390996"/>
                </a:cubicBezTo>
                <a:cubicBezTo>
                  <a:pt x="135298" y="1409778"/>
                  <a:pt x="126043" y="1402183"/>
                  <a:pt x="169964" y="1413163"/>
                </a:cubicBezTo>
                <a:cubicBezTo>
                  <a:pt x="203036" y="1421431"/>
                  <a:pt x="184614" y="1417452"/>
                  <a:pt x="225382" y="1424247"/>
                </a:cubicBezTo>
                <a:cubicBezTo>
                  <a:pt x="266717" y="1417358"/>
                  <a:pt x="253090" y="1416186"/>
                  <a:pt x="297426" y="1424247"/>
                </a:cubicBezTo>
                <a:cubicBezTo>
                  <a:pt x="304920" y="1425610"/>
                  <a:pt x="314207" y="1424403"/>
                  <a:pt x="319593" y="1429789"/>
                </a:cubicBezTo>
                <a:lnTo>
                  <a:pt x="319593" y="1446414"/>
                </a:ln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5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6909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754880"/>
            <a:ext cx="2926080" cy="73152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406640" y="438912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7589520" y="29260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2" name="Group 51"/>
          <p:cNvGrpSpPr/>
          <p:nvPr/>
        </p:nvGrpSpPr>
        <p:grpSpPr>
          <a:xfrm>
            <a:off x="6766560" y="4846320"/>
            <a:ext cx="1463040" cy="274320"/>
            <a:chOff x="7315200" y="914400"/>
            <a:chExt cx="1463040" cy="27432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cxnSp>
        <p:nvCxnSpPr>
          <p:cNvPr id="53" name="Straight Arrow Connector 52"/>
          <p:cNvCxnSpPr/>
          <p:nvPr/>
        </p:nvCxnSpPr>
        <p:spPr bwMode="auto">
          <a:xfrm flipV="1">
            <a:off x="182880" y="585216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70" name="Rectangle 69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sp>
        <p:nvSpPr>
          <p:cNvPr id="3" name="Freeform 2"/>
          <p:cNvSpPr/>
          <p:nvPr/>
        </p:nvSpPr>
        <p:spPr bwMode="auto">
          <a:xfrm>
            <a:off x="6227064" y="2697480"/>
            <a:ext cx="1485952" cy="2316480"/>
          </a:xfrm>
          <a:custGeom>
            <a:avLst/>
            <a:gdLst>
              <a:gd name="connsiteX0" fmla="*/ 1457499 w 1485952"/>
              <a:gd name="connsiteY0" fmla="*/ 0 h 2316480"/>
              <a:gd name="connsiteX1" fmla="*/ 1479666 w 1485952"/>
              <a:gd name="connsiteY1" fmla="*/ 293717 h 2316480"/>
              <a:gd name="connsiteX2" fmla="*/ 1451957 w 1485952"/>
              <a:gd name="connsiteY2" fmla="*/ 343593 h 2316480"/>
              <a:gd name="connsiteX3" fmla="*/ 1424248 w 1485952"/>
              <a:gd name="connsiteY3" fmla="*/ 371302 h 2316480"/>
              <a:gd name="connsiteX4" fmla="*/ 1407622 w 1485952"/>
              <a:gd name="connsiteY4" fmla="*/ 376844 h 2316480"/>
              <a:gd name="connsiteX5" fmla="*/ 1363288 w 1485952"/>
              <a:gd name="connsiteY5" fmla="*/ 387927 h 2316480"/>
              <a:gd name="connsiteX6" fmla="*/ 1318953 w 1485952"/>
              <a:gd name="connsiteY6" fmla="*/ 404553 h 2316480"/>
              <a:gd name="connsiteX7" fmla="*/ 1252451 w 1485952"/>
              <a:gd name="connsiteY7" fmla="*/ 426720 h 2316480"/>
              <a:gd name="connsiteX8" fmla="*/ 1202575 w 1485952"/>
              <a:gd name="connsiteY8" fmla="*/ 432262 h 2316480"/>
              <a:gd name="connsiteX9" fmla="*/ 1174866 w 1485952"/>
              <a:gd name="connsiteY9" fmla="*/ 437804 h 2316480"/>
              <a:gd name="connsiteX10" fmla="*/ 1141615 w 1485952"/>
              <a:gd name="connsiteY10" fmla="*/ 443346 h 2316480"/>
              <a:gd name="connsiteX11" fmla="*/ 1025237 w 1485952"/>
              <a:gd name="connsiteY11" fmla="*/ 454429 h 2316480"/>
              <a:gd name="connsiteX12" fmla="*/ 942109 w 1485952"/>
              <a:gd name="connsiteY12" fmla="*/ 465513 h 2316480"/>
              <a:gd name="connsiteX13" fmla="*/ 897775 w 1485952"/>
              <a:gd name="connsiteY13" fmla="*/ 471055 h 2316480"/>
              <a:gd name="connsiteX14" fmla="*/ 881149 w 1485952"/>
              <a:gd name="connsiteY14" fmla="*/ 476597 h 2316480"/>
              <a:gd name="connsiteX15" fmla="*/ 792480 w 1485952"/>
              <a:gd name="connsiteY15" fmla="*/ 487680 h 2316480"/>
              <a:gd name="connsiteX16" fmla="*/ 714895 w 1485952"/>
              <a:gd name="connsiteY16" fmla="*/ 498764 h 2316480"/>
              <a:gd name="connsiteX17" fmla="*/ 687186 w 1485952"/>
              <a:gd name="connsiteY17" fmla="*/ 504306 h 2316480"/>
              <a:gd name="connsiteX18" fmla="*/ 626226 w 1485952"/>
              <a:gd name="connsiteY18" fmla="*/ 509847 h 2316480"/>
              <a:gd name="connsiteX19" fmla="*/ 576349 w 1485952"/>
              <a:gd name="connsiteY19" fmla="*/ 526473 h 2316480"/>
              <a:gd name="connsiteX20" fmla="*/ 559724 w 1485952"/>
              <a:gd name="connsiteY20" fmla="*/ 537557 h 2316480"/>
              <a:gd name="connsiteX21" fmla="*/ 515389 w 1485952"/>
              <a:gd name="connsiteY21" fmla="*/ 559724 h 2316480"/>
              <a:gd name="connsiteX22" fmla="*/ 498764 w 1485952"/>
              <a:gd name="connsiteY22" fmla="*/ 565266 h 2316480"/>
              <a:gd name="connsiteX23" fmla="*/ 482139 w 1485952"/>
              <a:gd name="connsiteY23" fmla="*/ 576349 h 2316480"/>
              <a:gd name="connsiteX24" fmla="*/ 459971 w 1485952"/>
              <a:gd name="connsiteY24" fmla="*/ 587433 h 2316480"/>
              <a:gd name="connsiteX25" fmla="*/ 421179 w 1485952"/>
              <a:gd name="connsiteY25" fmla="*/ 609600 h 2316480"/>
              <a:gd name="connsiteX26" fmla="*/ 387928 w 1485952"/>
              <a:gd name="connsiteY26" fmla="*/ 642851 h 2316480"/>
              <a:gd name="connsiteX27" fmla="*/ 376844 w 1485952"/>
              <a:gd name="connsiteY27" fmla="*/ 659477 h 2316480"/>
              <a:gd name="connsiteX28" fmla="*/ 360219 w 1485952"/>
              <a:gd name="connsiteY28" fmla="*/ 676102 h 2316480"/>
              <a:gd name="connsiteX29" fmla="*/ 349135 w 1485952"/>
              <a:gd name="connsiteY29" fmla="*/ 692727 h 2316480"/>
              <a:gd name="connsiteX30" fmla="*/ 332509 w 1485952"/>
              <a:gd name="connsiteY30" fmla="*/ 709353 h 2316480"/>
              <a:gd name="connsiteX31" fmla="*/ 310342 w 1485952"/>
              <a:gd name="connsiteY31" fmla="*/ 748146 h 2316480"/>
              <a:gd name="connsiteX32" fmla="*/ 293717 w 1485952"/>
              <a:gd name="connsiteY32" fmla="*/ 764771 h 2316480"/>
              <a:gd name="connsiteX33" fmla="*/ 277091 w 1485952"/>
              <a:gd name="connsiteY33" fmla="*/ 786938 h 2316480"/>
              <a:gd name="connsiteX34" fmla="*/ 266008 w 1485952"/>
              <a:gd name="connsiteY34" fmla="*/ 803564 h 2316480"/>
              <a:gd name="connsiteX35" fmla="*/ 249382 w 1485952"/>
              <a:gd name="connsiteY35" fmla="*/ 814647 h 2316480"/>
              <a:gd name="connsiteX36" fmla="*/ 227215 w 1485952"/>
              <a:gd name="connsiteY36" fmla="*/ 847898 h 2316480"/>
              <a:gd name="connsiteX37" fmla="*/ 216131 w 1485952"/>
              <a:gd name="connsiteY37" fmla="*/ 864524 h 2316480"/>
              <a:gd name="connsiteX38" fmla="*/ 205048 w 1485952"/>
              <a:gd name="connsiteY38" fmla="*/ 886691 h 2316480"/>
              <a:gd name="connsiteX39" fmla="*/ 188422 w 1485952"/>
              <a:gd name="connsiteY39" fmla="*/ 925484 h 2316480"/>
              <a:gd name="connsiteX40" fmla="*/ 166255 w 1485952"/>
              <a:gd name="connsiteY40" fmla="*/ 964277 h 2316480"/>
              <a:gd name="connsiteX41" fmla="*/ 160713 w 1485952"/>
              <a:gd name="connsiteY41" fmla="*/ 980902 h 2316480"/>
              <a:gd name="connsiteX42" fmla="*/ 149629 w 1485952"/>
              <a:gd name="connsiteY42" fmla="*/ 1008611 h 2316480"/>
              <a:gd name="connsiteX43" fmla="*/ 127462 w 1485952"/>
              <a:gd name="connsiteY43" fmla="*/ 1052946 h 2316480"/>
              <a:gd name="connsiteX44" fmla="*/ 110837 w 1485952"/>
              <a:gd name="connsiteY44" fmla="*/ 1108364 h 2316480"/>
              <a:gd name="connsiteX45" fmla="*/ 105295 w 1485952"/>
              <a:gd name="connsiteY45" fmla="*/ 1136073 h 2316480"/>
              <a:gd name="connsiteX46" fmla="*/ 94211 w 1485952"/>
              <a:gd name="connsiteY46" fmla="*/ 1163782 h 2316480"/>
              <a:gd name="connsiteX47" fmla="*/ 88669 w 1485952"/>
              <a:gd name="connsiteY47" fmla="*/ 1191491 h 2316480"/>
              <a:gd name="connsiteX48" fmla="*/ 77586 w 1485952"/>
              <a:gd name="connsiteY48" fmla="*/ 1224742 h 2316480"/>
              <a:gd name="connsiteX49" fmla="*/ 72044 w 1485952"/>
              <a:gd name="connsiteY49" fmla="*/ 1257993 h 2316480"/>
              <a:gd name="connsiteX50" fmla="*/ 66502 w 1485952"/>
              <a:gd name="connsiteY50" fmla="*/ 1285702 h 2316480"/>
              <a:gd name="connsiteX51" fmla="*/ 55419 w 1485952"/>
              <a:gd name="connsiteY51" fmla="*/ 1357746 h 2316480"/>
              <a:gd name="connsiteX52" fmla="*/ 44335 w 1485952"/>
              <a:gd name="connsiteY52" fmla="*/ 1490749 h 2316480"/>
              <a:gd name="connsiteX53" fmla="*/ 33251 w 1485952"/>
              <a:gd name="connsiteY53" fmla="*/ 1584960 h 2316480"/>
              <a:gd name="connsiteX54" fmla="*/ 27709 w 1485952"/>
              <a:gd name="connsiteY54" fmla="*/ 1629295 h 2316480"/>
              <a:gd name="connsiteX55" fmla="*/ 16626 w 1485952"/>
              <a:gd name="connsiteY55" fmla="*/ 1751215 h 2316480"/>
              <a:gd name="connsiteX56" fmla="*/ 11084 w 1485952"/>
              <a:gd name="connsiteY56" fmla="*/ 1801091 h 2316480"/>
              <a:gd name="connsiteX57" fmla="*/ 5542 w 1485952"/>
              <a:gd name="connsiteY57" fmla="*/ 1878677 h 2316480"/>
              <a:gd name="connsiteX58" fmla="*/ 0 w 1485952"/>
              <a:gd name="connsiteY58" fmla="*/ 1945178 h 2316480"/>
              <a:gd name="connsiteX59" fmla="*/ 11084 w 1485952"/>
              <a:gd name="connsiteY59" fmla="*/ 2122517 h 2316480"/>
              <a:gd name="connsiteX60" fmla="*/ 33251 w 1485952"/>
              <a:gd name="connsiteY60" fmla="*/ 2172393 h 2316480"/>
              <a:gd name="connsiteX61" fmla="*/ 55419 w 1485952"/>
              <a:gd name="connsiteY61" fmla="*/ 2205644 h 2316480"/>
              <a:gd name="connsiteX62" fmla="*/ 66502 w 1485952"/>
              <a:gd name="connsiteY62" fmla="*/ 2227811 h 2316480"/>
              <a:gd name="connsiteX63" fmla="*/ 83128 w 1485952"/>
              <a:gd name="connsiteY63" fmla="*/ 2238895 h 2316480"/>
              <a:gd name="connsiteX64" fmla="*/ 105295 w 1485952"/>
              <a:gd name="connsiteY64" fmla="*/ 2255520 h 2316480"/>
              <a:gd name="connsiteX65" fmla="*/ 121920 w 1485952"/>
              <a:gd name="connsiteY65" fmla="*/ 2272146 h 2316480"/>
              <a:gd name="connsiteX66" fmla="*/ 182880 w 1485952"/>
              <a:gd name="connsiteY66" fmla="*/ 2288771 h 2316480"/>
              <a:gd name="connsiteX67" fmla="*/ 227215 w 1485952"/>
              <a:gd name="connsiteY67" fmla="*/ 2299855 h 2316480"/>
              <a:gd name="connsiteX68" fmla="*/ 249382 w 1485952"/>
              <a:gd name="connsiteY68" fmla="*/ 2310938 h 2316480"/>
              <a:gd name="connsiteX69" fmla="*/ 282633 w 1485952"/>
              <a:gd name="connsiteY69" fmla="*/ 2316480 h 2316480"/>
              <a:gd name="connsiteX70" fmla="*/ 371302 w 1485952"/>
              <a:gd name="connsiteY70" fmla="*/ 2310938 h 2316480"/>
              <a:gd name="connsiteX71" fmla="*/ 426720 w 1485952"/>
              <a:gd name="connsiteY71" fmla="*/ 2299855 h 2316480"/>
              <a:gd name="connsiteX72" fmla="*/ 471055 w 1485952"/>
              <a:gd name="connsiteY72" fmla="*/ 2288771 h 2316480"/>
              <a:gd name="connsiteX73" fmla="*/ 493222 w 1485952"/>
              <a:gd name="connsiteY73" fmla="*/ 2283229 h 231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1485952" h="2316480">
                <a:moveTo>
                  <a:pt x="1457499" y="0"/>
                </a:moveTo>
                <a:cubicBezTo>
                  <a:pt x="1487545" y="174268"/>
                  <a:pt x="1491717" y="131027"/>
                  <a:pt x="1479666" y="293717"/>
                </a:cubicBezTo>
                <a:cubicBezTo>
                  <a:pt x="1478447" y="310176"/>
                  <a:pt x="1457900" y="334679"/>
                  <a:pt x="1451957" y="343593"/>
                </a:cubicBezTo>
                <a:cubicBezTo>
                  <a:pt x="1440875" y="360216"/>
                  <a:pt x="1442718" y="362067"/>
                  <a:pt x="1424248" y="371302"/>
                </a:cubicBezTo>
                <a:cubicBezTo>
                  <a:pt x="1419023" y="373915"/>
                  <a:pt x="1413258" y="375307"/>
                  <a:pt x="1407622" y="376844"/>
                </a:cubicBezTo>
                <a:cubicBezTo>
                  <a:pt x="1392926" y="380852"/>
                  <a:pt x="1363288" y="387927"/>
                  <a:pt x="1363288" y="387927"/>
                </a:cubicBezTo>
                <a:cubicBezTo>
                  <a:pt x="1301564" y="418789"/>
                  <a:pt x="1379322" y="381914"/>
                  <a:pt x="1318953" y="404553"/>
                </a:cubicBezTo>
                <a:cubicBezTo>
                  <a:pt x="1281147" y="418731"/>
                  <a:pt x="1308516" y="420490"/>
                  <a:pt x="1252451" y="426720"/>
                </a:cubicBezTo>
                <a:cubicBezTo>
                  <a:pt x="1235826" y="428567"/>
                  <a:pt x="1219135" y="429896"/>
                  <a:pt x="1202575" y="432262"/>
                </a:cubicBezTo>
                <a:cubicBezTo>
                  <a:pt x="1193250" y="433594"/>
                  <a:pt x="1184133" y="436119"/>
                  <a:pt x="1174866" y="437804"/>
                </a:cubicBezTo>
                <a:cubicBezTo>
                  <a:pt x="1163811" y="439814"/>
                  <a:pt x="1152753" y="441861"/>
                  <a:pt x="1141615" y="443346"/>
                </a:cubicBezTo>
                <a:cubicBezTo>
                  <a:pt x="1092098" y="449948"/>
                  <a:pt x="1078532" y="449353"/>
                  <a:pt x="1025237" y="454429"/>
                </a:cubicBezTo>
                <a:cubicBezTo>
                  <a:pt x="947509" y="461832"/>
                  <a:pt x="1003067" y="456804"/>
                  <a:pt x="942109" y="465513"/>
                </a:cubicBezTo>
                <a:cubicBezTo>
                  <a:pt x="927366" y="467619"/>
                  <a:pt x="912553" y="469208"/>
                  <a:pt x="897775" y="471055"/>
                </a:cubicBezTo>
                <a:cubicBezTo>
                  <a:pt x="892233" y="472902"/>
                  <a:pt x="886877" y="475451"/>
                  <a:pt x="881149" y="476597"/>
                </a:cubicBezTo>
                <a:cubicBezTo>
                  <a:pt x="860319" y="480763"/>
                  <a:pt x="811127" y="485486"/>
                  <a:pt x="792480" y="487680"/>
                </a:cubicBezTo>
                <a:cubicBezTo>
                  <a:pt x="758359" y="491694"/>
                  <a:pt x="746719" y="492978"/>
                  <a:pt x="714895" y="498764"/>
                </a:cubicBezTo>
                <a:cubicBezTo>
                  <a:pt x="705628" y="500449"/>
                  <a:pt x="696533" y="503138"/>
                  <a:pt x="687186" y="504306"/>
                </a:cubicBezTo>
                <a:cubicBezTo>
                  <a:pt x="666940" y="506837"/>
                  <a:pt x="646546" y="508000"/>
                  <a:pt x="626226" y="509847"/>
                </a:cubicBezTo>
                <a:cubicBezTo>
                  <a:pt x="551667" y="547128"/>
                  <a:pt x="662292" y="494244"/>
                  <a:pt x="576349" y="526473"/>
                </a:cubicBezTo>
                <a:cubicBezTo>
                  <a:pt x="570113" y="528812"/>
                  <a:pt x="565571" y="534368"/>
                  <a:pt x="559724" y="537557"/>
                </a:cubicBezTo>
                <a:cubicBezTo>
                  <a:pt x="545219" y="545469"/>
                  <a:pt x="531064" y="554499"/>
                  <a:pt x="515389" y="559724"/>
                </a:cubicBezTo>
                <a:cubicBezTo>
                  <a:pt x="509847" y="561571"/>
                  <a:pt x="503989" y="562654"/>
                  <a:pt x="498764" y="565266"/>
                </a:cubicBezTo>
                <a:cubicBezTo>
                  <a:pt x="492807" y="568245"/>
                  <a:pt x="487922" y="573045"/>
                  <a:pt x="482139" y="576349"/>
                </a:cubicBezTo>
                <a:cubicBezTo>
                  <a:pt x="474966" y="580448"/>
                  <a:pt x="467144" y="583334"/>
                  <a:pt x="459971" y="587433"/>
                </a:cubicBezTo>
                <a:cubicBezTo>
                  <a:pt x="405149" y="618761"/>
                  <a:pt x="488155" y="576114"/>
                  <a:pt x="421179" y="609600"/>
                </a:cubicBezTo>
                <a:cubicBezTo>
                  <a:pt x="410095" y="620684"/>
                  <a:pt x="396623" y="629809"/>
                  <a:pt x="387928" y="642851"/>
                </a:cubicBezTo>
                <a:cubicBezTo>
                  <a:pt x="384233" y="648393"/>
                  <a:pt x="381108" y="654360"/>
                  <a:pt x="376844" y="659477"/>
                </a:cubicBezTo>
                <a:cubicBezTo>
                  <a:pt x="371827" y="665498"/>
                  <a:pt x="365236" y="670081"/>
                  <a:pt x="360219" y="676102"/>
                </a:cubicBezTo>
                <a:cubicBezTo>
                  <a:pt x="355955" y="681219"/>
                  <a:pt x="353399" y="687610"/>
                  <a:pt x="349135" y="692727"/>
                </a:cubicBezTo>
                <a:cubicBezTo>
                  <a:pt x="344117" y="698748"/>
                  <a:pt x="337526" y="703332"/>
                  <a:pt x="332509" y="709353"/>
                </a:cubicBezTo>
                <a:cubicBezTo>
                  <a:pt x="306336" y="740761"/>
                  <a:pt x="337439" y="710210"/>
                  <a:pt x="310342" y="748146"/>
                </a:cubicBezTo>
                <a:cubicBezTo>
                  <a:pt x="305787" y="754523"/>
                  <a:pt x="298817" y="758821"/>
                  <a:pt x="293717" y="764771"/>
                </a:cubicBezTo>
                <a:cubicBezTo>
                  <a:pt x="287706" y="771784"/>
                  <a:pt x="282460" y="779422"/>
                  <a:pt x="277091" y="786938"/>
                </a:cubicBezTo>
                <a:cubicBezTo>
                  <a:pt x="273220" y="792358"/>
                  <a:pt x="270718" y="798854"/>
                  <a:pt x="266008" y="803564"/>
                </a:cubicBezTo>
                <a:cubicBezTo>
                  <a:pt x="261298" y="808274"/>
                  <a:pt x="254924" y="810953"/>
                  <a:pt x="249382" y="814647"/>
                </a:cubicBezTo>
                <a:lnTo>
                  <a:pt x="227215" y="847898"/>
                </a:lnTo>
                <a:cubicBezTo>
                  <a:pt x="223520" y="853440"/>
                  <a:pt x="219110" y="858566"/>
                  <a:pt x="216131" y="864524"/>
                </a:cubicBezTo>
                <a:cubicBezTo>
                  <a:pt x="212437" y="871913"/>
                  <a:pt x="208302" y="879098"/>
                  <a:pt x="205048" y="886691"/>
                </a:cubicBezTo>
                <a:cubicBezTo>
                  <a:pt x="191726" y="917777"/>
                  <a:pt x="209427" y="888726"/>
                  <a:pt x="188422" y="925484"/>
                </a:cubicBezTo>
                <a:cubicBezTo>
                  <a:pt x="172521" y="953310"/>
                  <a:pt x="180609" y="930784"/>
                  <a:pt x="166255" y="964277"/>
                </a:cubicBezTo>
                <a:cubicBezTo>
                  <a:pt x="163954" y="969646"/>
                  <a:pt x="162764" y="975432"/>
                  <a:pt x="160713" y="980902"/>
                </a:cubicBezTo>
                <a:cubicBezTo>
                  <a:pt x="157220" y="990216"/>
                  <a:pt x="153798" y="999579"/>
                  <a:pt x="149629" y="1008611"/>
                </a:cubicBezTo>
                <a:cubicBezTo>
                  <a:pt x="142705" y="1023613"/>
                  <a:pt x="127462" y="1052946"/>
                  <a:pt x="127462" y="1052946"/>
                </a:cubicBezTo>
                <a:cubicBezTo>
                  <a:pt x="113065" y="1124927"/>
                  <a:pt x="132709" y="1035455"/>
                  <a:pt x="110837" y="1108364"/>
                </a:cubicBezTo>
                <a:cubicBezTo>
                  <a:pt x="108130" y="1117386"/>
                  <a:pt x="108002" y="1127051"/>
                  <a:pt x="105295" y="1136073"/>
                </a:cubicBezTo>
                <a:cubicBezTo>
                  <a:pt x="102436" y="1145601"/>
                  <a:pt x="97070" y="1154254"/>
                  <a:pt x="94211" y="1163782"/>
                </a:cubicBezTo>
                <a:cubicBezTo>
                  <a:pt x="91504" y="1172804"/>
                  <a:pt x="91147" y="1182404"/>
                  <a:pt x="88669" y="1191491"/>
                </a:cubicBezTo>
                <a:cubicBezTo>
                  <a:pt x="85595" y="1202762"/>
                  <a:pt x="77586" y="1224742"/>
                  <a:pt x="77586" y="1224742"/>
                </a:cubicBezTo>
                <a:cubicBezTo>
                  <a:pt x="75739" y="1235826"/>
                  <a:pt x="74054" y="1246938"/>
                  <a:pt x="72044" y="1257993"/>
                </a:cubicBezTo>
                <a:cubicBezTo>
                  <a:pt x="70359" y="1267260"/>
                  <a:pt x="67934" y="1276392"/>
                  <a:pt x="66502" y="1285702"/>
                </a:cubicBezTo>
                <a:cubicBezTo>
                  <a:pt x="53077" y="1372960"/>
                  <a:pt x="68127" y="1294197"/>
                  <a:pt x="55419" y="1357746"/>
                </a:cubicBezTo>
                <a:cubicBezTo>
                  <a:pt x="51724" y="1402080"/>
                  <a:pt x="51649" y="1446866"/>
                  <a:pt x="44335" y="1490749"/>
                </a:cubicBezTo>
                <a:cubicBezTo>
                  <a:pt x="33890" y="1553414"/>
                  <a:pt x="42621" y="1495944"/>
                  <a:pt x="33251" y="1584960"/>
                </a:cubicBezTo>
                <a:cubicBezTo>
                  <a:pt x="31692" y="1599772"/>
                  <a:pt x="29191" y="1614476"/>
                  <a:pt x="27709" y="1629295"/>
                </a:cubicBezTo>
                <a:cubicBezTo>
                  <a:pt x="23649" y="1669900"/>
                  <a:pt x="21133" y="1710657"/>
                  <a:pt x="16626" y="1751215"/>
                </a:cubicBezTo>
                <a:cubicBezTo>
                  <a:pt x="14779" y="1767840"/>
                  <a:pt x="12533" y="1784426"/>
                  <a:pt x="11084" y="1801091"/>
                </a:cubicBezTo>
                <a:cubicBezTo>
                  <a:pt x="8838" y="1826921"/>
                  <a:pt x="7531" y="1852825"/>
                  <a:pt x="5542" y="1878677"/>
                </a:cubicBezTo>
                <a:cubicBezTo>
                  <a:pt x="3836" y="1900855"/>
                  <a:pt x="1847" y="1923011"/>
                  <a:pt x="0" y="1945178"/>
                </a:cubicBezTo>
                <a:cubicBezTo>
                  <a:pt x="26" y="1945806"/>
                  <a:pt x="2098" y="2083577"/>
                  <a:pt x="11084" y="2122517"/>
                </a:cubicBezTo>
                <a:cubicBezTo>
                  <a:pt x="13168" y="2131546"/>
                  <a:pt x="27741" y="2163211"/>
                  <a:pt x="33251" y="2172393"/>
                </a:cubicBezTo>
                <a:cubicBezTo>
                  <a:pt x="40105" y="2183816"/>
                  <a:pt x="49462" y="2193729"/>
                  <a:pt x="55419" y="2205644"/>
                </a:cubicBezTo>
                <a:cubicBezTo>
                  <a:pt x="59113" y="2213033"/>
                  <a:pt x="61213" y="2221465"/>
                  <a:pt x="66502" y="2227811"/>
                </a:cubicBezTo>
                <a:cubicBezTo>
                  <a:pt x="70766" y="2232928"/>
                  <a:pt x="77708" y="2235024"/>
                  <a:pt x="83128" y="2238895"/>
                </a:cubicBezTo>
                <a:cubicBezTo>
                  <a:pt x="90644" y="2244263"/>
                  <a:pt x="98282" y="2249509"/>
                  <a:pt x="105295" y="2255520"/>
                </a:cubicBezTo>
                <a:cubicBezTo>
                  <a:pt x="111245" y="2260621"/>
                  <a:pt x="115542" y="2267591"/>
                  <a:pt x="121920" y="2272146"/>
                </a:cubicBezTo>
                <a:cubicBezTo>
                  <a:pt x="144965" y="2288606"/>
                  <a:pt x="152996" y="2282794"/>
                  <a:pt x="182880" y="2288771"/>
                </a:cubicBezTo>
                <a:cubicBezTo>
                  <a:pt x="197817" y="2291759"/>
                  <a:pt x="213590" y="2293043"/>
                  <a:pt x="227215" y="2299855"/>
                </a:cubicBezTo>
                <a:cubicBezTo>
                  <a:pt x="234604" y="2303549"/>
                  <a:pt x="241469" y="2308564"/>
                  <a:pt x="249382" y="2310938"/>
                </a:cubicBezTo>
                <a:cubicBezTo>
                  <a:pt x="260145" y="2314167"/>
                  <a:pt x="271549" y="2314633"/>
                  <a:pt x="282633" y="2316480"/>
                </a:cubicBezTo>
                <a:cubicBezTo>
                  <a:pt x="312189" y="2314633"/>
                  <a:pt x="341810" y="2313619"/>
                  <a:pt x="371302" y="2310938"/>
                </a:cubicBezTo>
                <a:cubicBezTo>
                  <a:pt x="387276" y="2309486"/>
                  <a:pt x="410455" y="2304502"/>
                  <a:pt x="426720" y="2299855"/>
                </a:cubicBezTo>
                <a:cubicBezTo>
                  <a:pt x="478710" y="2285000"/>
                  <a:pt x="395006" y="2305672"/>
                  <a:pt x="471055" y="2288771"/>
                </a:cubicBezTo>
                <a:cubicBezTo>
                  <a:pt x="478490" y="2287119"/>
                  <a:pt x="493222" y="2283229"/>
                  <a:pt x="493222" y="2283229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rgbClr val="FF0000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79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6909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754880"/>
            <a:ext cx="2926080" cy="73152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406640" y="438912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7589520" y="29260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2" name="Group 51"/>
          <p:cNvGrpSpPr/>
          <p:nvPr/>
        </p:nvGrpSpPr>
        <p:grpSpPr>
          <a:xfrm>
            <a:off x="6766560" y="4846320"/>
            <a:ext cx="1463040" cy="274320"/>
            <a:chOff x="7315200" y="914400"/>
            <a:chExt cx="1463040" cy="27432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cxnSp>
        <p:nvCxnSpPr>
          <p:cNvPr id="53" name="Straight Arrow Connector 52"/>
          <p:cNvCxnSpPr/>
          <p:nvPr/>
        </p:nvCxnSpPr>
        <p:spPr bwMode="auto">
          <a:xfrm flipV="1">
            <a:off x="182880" y="609904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70" name="Rectangle 69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sp>
        <p:nvSpPr>
          <p:cNvPr id="3" name="Freeform 2"/>
          <p:cNvSpPr/>
          <p:nvPr/>
        </p:nvSpPr>
        <p:spPr bwMode="auto">
          <a:xfrm>
            <a:off x="6227064" y="2697480"/>
            <a:ext cx="1485952" cy="2316480"/>
          </a:xfrm>
          <a:custGeom>
            <a:avLst/>
            <a:gdLst>
              <a:gd name="connsiteX0" fmla="*/ 1457499 w 1485952"/>
              <a:gd name="connsiteY0" fmla="*/ 0 h 2316480"/>
              <a:gd name="connsiteX1" fmla="*/ 1479666 w 1485952"/>
              <a:gd name="connsiteY1" fmla="*/ 293717 h 2316480"/>
              <a:gd name="connsiteX2" fmla="*/ 1451957 w 1485952"/>
              <a:gd name="connsiteY2" fmla="*/ 343593 h 2316480"/>
              <a:gd name="connsiteX3" fmla="*/ 1424248 w 1485952"/>
              <a:gd name="connsiteY3" fmla="*/ 371302 h 2316480"/>
              <a:gd name="connsiteX4" fmla="*/ 1407622 w 1485952"/>
              <a:gd name="connsiteY4" fmla="*/ 376844 h 2316480"/>
              <a:gd name="connsiteX5" fmla="*/ 1363288 w 1485952"/>
              <a:gd name="connsiteY5" fmla="*/ 387927 h 2316480"/>
              <a:gd name="connsiteX6" fmla="*/ 1318953 w 1485952"/>
              <a:gd name="connsiteY6" fmla="*/ 404553 h 2316480"/>
              <a:gd name="connsiteX7" fmla="*/ 1252451 w 1485952"/>
              <a:gd name="connsiteY7" fmla="*/ 426720 h 2316480"/>
              <a:gd name="connsiteX8" fmla="*/ 1202575 w 1485952"/>
              <a:gd name="connsiteY8" fmla="*/ 432262 h 2316480"/>
              <a:gd name="connsiteX9" fmla="*/ 1174866 w 1485952"/>
              <a:gd name="connsiteY9" fmla="*/ 437804 h 2316480"/>
              <a:gd name="connsiteX10" fmla="*/ 1141615 w 1485952"/>
              <a:gd name="connsiteY10" fmla="*/ 443346 h 2316480"/>
              <a:gd name="connsiteX11" fmla="*/ 1025237 w 1485952"/>
              <a:gd name="connsiteY11" fmla="*/ 454429 h 2316480"/>
              <a:gd name="connsiteX12" fmla="*/ 942109 w 1485952"/>
              <a:gd name="connsiteY12" fmla="*/ 465513 h 2316480"/>
              <a:gd name="connsiteX13" fmla="*/ 897775 w 1485952"/>
              <a:gd name="connsiteY13" fmla="*/ 471055 h 2316480"/>
              <a:gd name="connsiteX14" fmla="*/ 881149 w 1485952"/>
              <a:gd name="connsiteY14" fmla="*/ 476597 h 2316480"/>
              <a:gd name="connsiteX15" fmla="*/ 792480 w 1485952"/>
              <a:gd name="connsiteY15" fmla="*/ 487680 h 2316480"/>
              <a:gd name="connsiteX16" fmla="*/ 714895 w 1485952"/>
              <a:gd name="connsiteY16" fmla="*/ 498764 h 2316480"/>
              <a:gd name="connsiteX17" fmla="*/ 687186 w 1485952"/>
              <a:gd name="connsiteY17" fmla="*/ 504306 h 2316480"/>
              <a:gd name="connsiteX18" fmla="*/ 626226 w 1485952"/>
              <a:gd name="connsiteY18" fmla="*/ 509847 h 2316480"/>
              <a:gd name="connsiteX19" fmla="*/ 576349 w 1485952"/>
              <a:gd name="connsiteY19" fmla="*/ 526473 h 2316480"/>
              <a:gd name="connsiteX20" fmla="*/ 559724 w 1485952"/>
              <a:gd name="connsiteY20" fmla="*/ 537557 h 2316480"/>
              <a:gd name="connsiteX21" fmla="*/ 515389 w 1485952"/>
              <a:gd name="connsiteY21" fmla="*/ 559724 h 2316480"/>
              <a:gd name="connsiteX22" fmla="*/ 498764 w 1485952"/>
              <a:gd name="connsiteY22" fmla="*/ 565266 h 2316480"/>
              <a:gd name="connsiteX23" fmla="*/ 482139 w 1485952"/>
              <a:gd name="connsiteY23" fmla="*/ 576349 h 2316480"/>
              <a:gd name="connsiteX24" fmla="*/ 459971 w 1485952"/>
              <a:gd name="connsiteY24" fmla="*/ 587433 h 2316480"/>
              <a:gd name="connsiteX25" fmla="*/ 421179 w 1485952"/>
              <a:gd name="connsiteY25" fmla="*/ 609600 h 2316480"/>
              <a:gd name="connsiteX26" fmla="*/ 387928 w 1485952"/>
              <a:gd name="connsiteY26" fmla="*/ 642851 h 2316480"/>
              <a:gd name="connsiteX27" fmla="*/ 376844 w 1485952"/>
              <a:gd name="connsiteY27" fmla="*/ 659477 h 2316480"/>
              <a:gd name="connsiteX28" fmla="*/ 360219 w 1485952"/>
              <a:gd name="connsiteY28" fmla="*/ 676102 h 2316480"/>
              <a:gd name="connsiteX29" fmla="*/ 349135 w 1485952"/>
              <a:gd name="connsiteY29" fmla="*/ 692727 h 2316480"/>
              <a:gd name="connsiteX30" fmla="*/ 332509 w 1485952"/>
              <a:gd name="connsiteY30" fmla="*/ 709353 h 2316480"/>
              <a:gd name="connsiteX31" fmla="*/ 310342 w 1485952"/>
              <a:gd name="connsiteY31" fmla="*/ 748146 h 2316480"/>
              <a:gd name="connsiteX32" fmla="*/ 293717 w 1485952"/>
              <a:gd name="connsiteY32" fmla="*/ 764771 h 2316480"/>
              <a:gd name="connsiteX33" fmla="*/ 277091 w 1485952"/>
              <a:gd name="connsiteY33" fmla="*/ 786938 h 2316480"/>
              <a:gd name="connsiteX34" fmla="*/ 266008 w 1485952"/>
              <a:gd name="connsiteY34" fmla="*/ 803564 h 2316480"/>
              <a:gd name="connsiteX35" fmla="*/ 249382 w 1485952"/>
              <a:gd name="connsiteY35" fmla="*/ 814647 h 2316480"/>
              <a:gd name="connsiteX36" fmla="*/ 227215 w 1485952"/>
              <a:gd name="connsiteY36" fmla="*/ 847898 h 2316480"/>
              <a:gd name="connsiteX37" fmla="*/ 216131 w 1485952"/>
              <a:gd name="connsiteY37" fmla="*/ 864524 h 2316480"/>
              <a:gd name="connsiteX38" fmla="*/ 205048 w 1485952"/>
              <a:gd name="connsiteY38" fmla="*/ 886691 h 2316480"/>
              <a:gd name="connsiteX39" fmla="*/ 188422 w 1485952"/>
              <a:gd name="connsiteY39" fmla="*/ 925484 h 2316480"/>
              <a:gd name="connsiteX40" fmla="*/ 166255 w 1485952"/>
              <a:gd name="connsiteY40" fmla="*/ 964277 h 2316480"/>
              <a:gd name="connsiteX41" fmla="*/ 160713 w 1485952"/>
              <a:gd name="connsiteY41" fmla="*/ 980902 h 2316480"/>
              <a:gd name="connsiteX42" fmla="*/ 149629 w 1485952"/>
              <a:gd name="connsiteY42" fmla="*/ 1008611 h 2316480"/>
              <a:gd name="connsiteX43" fmla="*/ 127462 w 1485952"/>
              <a:gd name="connsiteY43" fmla="*/ 1052946 h 2316480"/>
              <a:gd name="connsiteX44" fmla="*/ 110837 w 1485952"/>
              <a:gd name="connsiteY44" fmla="*/ 1108364 h 2316480"/>
              <a:gd name="connsiteX45" fmla="*/ 105295 w 1485952"/>
              <a:gd name="connsiteY45" fmla="*/ 1136073 h 2316480"/>
              <a:gd name="connsiteX46" fmla="*/ 94211 w 1485952"/>
              <a:gd name="connsiteY46" fmla="*/ 1163782 h 2316480"/>
              <a:gd name="connsiteX47" fmla="*/ 88669 w 1485952"/>
              <a:gd name="connsiteY47" fmla="*/ 1191491 h 2316480"/>
              <a:gd name="connsiteX48" fmla="*/ 77586 w 1485952"/>
              <a:gd name="connsiteY48" fmla="*/ 1224742 h 2316480"/>
              <a:gd name="connsiteX49" fmla="*/ 72044 w 1485952"/>
              <a:gd name="connsiteY49" fmla="*/ 1257993 h 2316480"/>
              <a:gd name="connsiteX50" fmla="*/ 66502 w 1485952"/>
              <a:gd name="connsiteY50" fmla="*/ 1285702 h 2316480"/>
              <a:gd name="connsiteX51" fmla="*/ 55419 w 1485952"/>
              <a:gd name="connsiteY51" fmla="*/ 1357746 h 2316480"/>
              <a:gd name="connsiteX52" fmla="*/ 44335 w 1485952"/>
              <a:gd name="connsiteY52" fmla="*/ 1490749 h 2316480"/>
              <a:gd name="connsiteX53" fmla="*/ 33251 w 1485952"/>
              <a:gd name="connsiteY53" fmla="*/ 1584960 h 2316480"/>
              <a:gd name="connsiteX54" fmla="*/ 27709 w 1485952"/>
              <a:gd name="connsiteY54" fmla="*/ 1629295 h 2316480"/>
              <a:gd name="connsiteX55" fmla="*/ 16626 w 1485952"/>
              <a:gd name="connsiteY55" fmla="*/ 1751215 h 2316480"/>
              <a:gd name="connsiteX56" fmla="*/ 11084 w 1485952"/>
              <a:gd name="connsiteY56" fmla="*/ 1801091 h 2316480"/>
              <a:gd name="connsiteX57" fmla="*/ 5542 w 1485952"/>
              <a:gd name="connsiteY57" fmla="*/ 1878677 h 2316480"/>
              <a:gd name="connsiteX58" fmla="*/ 0 w 1485952"/>
              <a:gd name="connsiteY58" fmla="*/ 1945178 h 2316480"/>
              <a:gd name="connsiteX59" fmla="*/ 11084 w 1485952"/>
              <a:gd name="connsiteY59" fmla="*/ 2122517 h 2316480"/>
              <a:gd name="connsiteX60" fmla="*/ 33251 w 1485952"/>
              <a:gd name="connsiteY60" fmla="*/ 2172393 h 2316480"/>
              <a:gd name="connsiteX61" fmla="*/ 55419 w 1485952"/>
              <a:gd name="connsiteY61" fmla="*/ 2205644 h 2316480"/>
              <a:gd name="connsiteX62" fmla="*/ 66502 w 1485952"/>
              <a:gd name="connsiteY62" fmla="*/ 2227811 h 2316480"/>
              <a:gd name="connsiteX63" fmla="*/ 83128 w 1485952"/>
              <a:gd name="connsiteY63" fmla="*/ 2238895 h 2316480"/>
              <a:gd name="connsiteX64" fmla="*/ 105295 w 1485952"/>
              <a:gd name="connsiteY64" fmla="*/ 2255520 h 2316480"/>
              <a:gd name="connsiteX65" fmla="*/ 121920 w 1485952"/>
              <a:gd name="connsiteY65" fmla="*/ 2272146 h 2316480"/>
              <a:gd name="connsiteX66" fmla="*/ 182880 w 1485952"/>
              <a:gd name="connsiteY66" fmla="*/ 2288771 h 2316480"/>
              <a:gd name="connsiteX67" fmla="*/ 227215 w 1485952"/>
              <a:gd name="connsiteY67" fmla="*/ 2299855 h 2316480"/>
              <a:gd name="connsiteX68" fmla="*/ 249382 w 1485952"/>
              <a:gd name="connsiteY68" fmla="*/ 2310938 h 2316480"/>
              <a:gd name="connsiteX69" fmla="*/ 282633 w 1485952"/>
              <a:gd name="connsiteY69" fmla="*/ 2316480 h 2316480"/>
              <a:gd name="connsiteX70" fmla="*/ 371302 w 1485952"/>
              <a:gd name="connsiteY70" fmla="*/ 2310938 h 2316480"/>
              <a:gd name="connsiteX71" fmla="*/ 426720 w 1485952"/>
              <a:gd name="connsiteY71" fmla="*/ 2299855 h 2316480"/>
              <a:gd name="connsiteX72" fmla="*/ 471055 w 1485952"/>
              <a:gd name="connsiteY72" fmla="*/ 2288771 h 2316480"/>
              <a:gd name="connsiteX73" fmla="*/ 493222 w 1485952"/>
              <a:gd name="connsiteY73" fmla="*/ 2283229 h 231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1485952" h="2316480">
                <a:moveTo>
                  <a:pt x="1457499" y="0"/>
                </a:moveTo>
                <a:cubicBezTo>
                  <a:pt x="1487545" y="174268"/>
                  <a:pt x="1491717" y="131027"/>
                  <a:pt x="1479666" y="293717"/>
                </a:cubicBezTo>
                <a:cubicBezTo>
                  <a:pt x="1478447" y="310176"/>
                  <a:pt x="1457900" y="334679"/>
                  <a:pt x="1451957" y="343593"/>
                </a:cubicBezTo>
                <a:cubicBezTo>
                  <a:pt x="1440875" y="360216"/>
                  <a:pt x="1442718" y="362067"/>
                  <a:pt x="1424248" y="371302"/>
                </a:cubicBezTo>
                <a:cubicBezTo>
                  <a:pt x="1419023" y="373915"/>
                  <a:pt x="1413258" y="375307"/>
                  <a:pt x="1407622" y="376844"/>
                </a:cubicBezTo>
                <a:cubicBezTo>
                  <a:pt x="1392926" y="380852"/>
                  <a:pt x="1363288" y="387927"/>
                  <a:pt x="1363288" y="387927"/>
                </a:cubicBezTo>
                <a:cubicBezTo>
                  <a:pt x="1301564" y="418789"/>
                  <a:pt x="1379322" y="381914"/>
                  <a:pt x="1318953" y="404553"/>
                </a:cubicBezTo>
                <a:cubicBezTo>
                  <a:pt x="1281147" y="418731"/>
                  <a:pt x="1308516" y="420490"/>
                  <a:pt x="1252451" y="426720"/>
                </a:cubicBezTo>
                <a:cubicBezTo>
                  <a:pt x="1235826" y="428567"/>
                  <a:pt x="1219135" y="429896"/>
                  <a:pt x="1202575" y="432262"/>
                </a:cubicBezTo>
                <a:cubicBezTo>
                  <a:pt x="1193250" y="433594"/>
                  <a:pt x="1184133" y="436119"/>
                  <a:pt x="1174866" y="437804"/>
                </a:cubicBezTo>
                <a:cubicBezTo>
                  <a:pt x="1163811" y="439814"/>
                  <a:pt x="1152753" y="441861"/>
                  <a:pt x="1141615" y="443346"/>
                </a:cubicBezTo>
                <a:cubicBezTo>
                  <a:pt x="1092098" y="449948"/>
                  <a:pt x="1078532" y="449353"/>
                  <a:pt x="1025237" y="454429"/>
                </a:cubicBezTo>
                <a:cubicBezTo>
                  <a:pt x="947509" y="461832"/>
                  <a:pt x="1003067" y="456804"/>
                  <a:pt x="942109" y="465513"/>
                </a:cubicBezTo>
                <a:cubicBezTo>
                  <a:pt x="927366" y="467619"/>
                  <a:pt x="912553" y="469208"/>
                  <a:pt x="897775" y="471055"/>
                </a:cubicBezTo>
                <a:cubicBezTo>
                  <a:pt x="892233" y="472902"/>
                  <a:pt x="886877" y="475451"/>
                  <a:pt x="881149" y="476597"/>
                </a:cubicBezTo>
                <a:cubicBezTo>
                  <a:pt x="860319" y="480763"/>
                  <a:pt x="811127" y="485486"/>
                  <a:pt x="792480" y="487680"/>
                </a:cubicBezTo>
                <a:cubicBezTo>
                  <a:pt x="758359" y="491694"/>
                  <a:pt x="746719" y="492978"/>
                  <a:pt x="714895" y="498764"/>
                </a:cubicBezTo>
                <a:cubicBezTo>
                  <a:pt x="705628" y="500449"/>
                  <a:pt x="696533" y="503138"/>
                  <a:pt x="687186" y="504306"/>
                </a:cubicBezTo>
                <a:cubicBezTo>
                  <a:pt x="666940" y="506837"/>
                  <a:pt x="646546" y="508000"/>
                  <a:pt x="626226" y="509847"/>
                </a:cubicBezTo>
                <a:cubicBezTo>
                  <a:pt x="551667" y="547128"/>
                  <a:pt x="662292" y="494244"/>
                  <a:pt x="576349" y="526473"/>
                </a:cubicBezTo>
                <a:cubicBezTo>
                  <a:pt x="570113" y="528812"/>
                  <a:pt x="565571" y="534368"/>
                  <a:pt x="559724" y="537557"/>
                </a:cubicBezTo>
                <a:cubicBezTo>
                  <a:pt x="545219" y="545469"/>
                  <a:pt x="531064" y="554499"/>
                  <a:pt x="515389" y="559724"/>
                </a:cubicBezTo>
                <a:cubicBezTo>
                  <a:pt x="509847" y="561571"/>
                  <a:pt x="503989" y="562654"/>
                  <a:pt x="498764" y="565266"/>
                </a:cubicBezTo>
                <a:cubicBezTo>
                  <a:pt x="492807" y="568245"/>
                  <a:pt x="487922" y="573045"/>
                  <a:pt x="482139" y="576349"/>
                </a:cubicBezTo>
                <a:cubicBezTo>
                  <a:pt x="474966" y="580448"/>
                  <a:pt x="467144" y="583334"/>
                  <a:pt x="459971" y="587433"/>
                </a:cubicBezTo>
                <a:cubicBezTo>
                  <a:pt x="405149" y="618761"/>
                  <a:pt x="488155" y="576114"/>
                  <a:pt x="421179" y="609600"/>
                </a:cubicBezTo>
                <a:cubicBezTo>
                  <a:pt x="410095" y="620684"/>
                  <a:pt x="396623" y="629809"/>
                  <a:pt x="387928" y="642851"/>
                </a:cubicBezTo>
                <a:cubicBezTo>
                  <a:pt x="384233" y="648393"/>
                  <a:pt x="381108" y="654360"/>
                  <a:pt x="376844" y="659477"/>
                </a:cubicBezTo>
                <a:cubicBezTo>
                  <a:pt x="371827" y="665498"/>
                  <a:pt x="365236" y="670081"/>
                  <a:pt x="360219" y="676102"/>
                </a:cubicBezTo>
                <a:cubicBezTo>
                  <a:pt x="355955" y="681219"/>
                  <a:pt x="353399" y="687610"/>
                  <a:pt x="349135" y="692727"/>
                </a:cubicBezTo>
                <a:cubicBezTo>
                  <a:pt x="344117" y="698748"/>
                  <a:pt x="337526" y="703332"/>
                  <a:pt x="332509" y="709353"/>
                </a:cubicBezTo>
                <a:cubicBezTo>
                  <a:pt x="306336" y="740761"/>
                  <a:pt x="337439" y="710210"/>
                  <a:pt x="310342" y="748146"/>
                </a:cubicBezTo>
                <a:cubicBezTo>
                  <a:pt x="305787" y="754523"/>
                  <a:pt x="298817" y="758821"/>
                  <a:pt x="293717" y="764771"/>
                </a:cubicBezTo>
                <a:cubicBezTo>
                  <a:pt x="287706" y="771784"/>
                  <a:pt x="282460" y="779422"/>
                  <a:pt x="277091" y="786938"/>
                </a:cubicBezTo>
                <a:cubicBezTo>
                  <a:pt x="273220" y="792358"/>
                  <a:pt x="270718" y="798854"/>
                  <a:pt x="266008" y="803564"/>
                </a:cubicBezTo>
                <a:cubicBezTo>
                  <a:pt x="261298" y="808274"/>
                  <a:pt x="254924" y="810953"/>
                  <a:pt x="249382" y="814647"/>
                </a:cubicBezTo>
                <a:lnTo>
                  <a:pt x="227215" y="847898"/>
                </a:lnTo>
                <a:cubicBezTo>
                  <a:pt x="223520" y="853440"/>
                  <a:pt x="219110" y="858566"/>
                  <a:pt x="216131" y="864524"/>
                </a:cubicBezTo>
                <a:cubicBezTo>
                  <a:pt x="212437" y="871913"/>
                  <a:pt x="208302" y="879098"/>
                  <a:pt x="205048" y="886691"/>
                </a:cubicBezTo>
                <a:cubicBezTo>
                  <a:pt x="191726" y="917777"/>
                  <a:pt x="209427" y="888726"/>
                  <a:pt x="188422" y="925484"/>
                </a:cubicBezTo>
                <a:cubicBezTo>
                  <a:pt x="172521" y="953310"/>
                  <a:pt x="180609" y="930784"/>
                  <a:pt x="166255" y="964277"/>
                </a:cubicBezTo>
                <a:cubicBezTo>
                  <a:pt x="163954" y="969646"/>
                  <a:pt x="162764" y="975432"/>
                  <a:pt x="160713" y="980902"/>
                </a:cubicBezTo>
                <a:cubicBezTo>
                  <a:pt x="157220" y="990216"/>
                  <a:pt x="153798" y="999579"/>
                  <a:pt x="149629" y="1008611"/>
                </a:cubicBezTo>
                <a:cubicBezTo>
                  <a:pt x="142705" y="1023613"/>
                  <a:pt x="127462" y="1052946"/>
                  <a:pt x="127462" y="1052946"/>
                </a:cubicBezTo>
                <a:cubicBezTo>
                  <a:pt x="113065" y="1124927"/>
                  <a:pt x="132709" y="1035455"/>
                  <a:pt x="110837" y="1108364"/>
                </a:cubicBezTo>
                <a:cubicBezTo>
                  <a:pt x="108130" y="1117386"/>
                  <a:pt x="108002" y="1127051"/>
                  <a:pt x="105295" y="1136073"/>
                </a:cubicBezTo>
                <a:cubicBezTo>
                  <a:pt x="102436" y="1145601"/>
                  <a:pt x="97070" y="1154254"/>
                  <a:pt x="94211" y="1163782"/>
                </a:cubicBezTo>
                <a:cubicBezTo>
                  <a:pt x="91504" y="1172804"/>
                  <a:pt x="91147" y="1182404"/>
                  <a:pt x="88669" y="1191491"/>
                </a:cubicBezTo>
                <a:cubicBezTo>
                  <a:pt x="85595" y="1202762"/>
                  <a:pt x="77586" y="1224742"/>
                  <a:pt x="77586" y="1224742"/>
                </a:cubicBezTo>
                <a:cubicBezTo>
                  <a:pt x="75739" y="1235826"/>
                  <a:pt x="74054" y="1246938"/>
                  <a:pt x="72044" y="1257993"/>
                </a:cubicBezTo>
                <a:cubicBezTo>
                  <a:pt x="70359" y="1267260"/>
                  <a:pt x="67934" y="1276392"/>
                  <a:pt x="66502" y="1285702"/>
                </a:cubicBezTo>
                <a:cubicBezTo>
                  <a:pt x="53077" y="1372960"/>
                  <a:pt x="68127" y="1294197"/>
                  <a:pt x="55419" y="1357746"/>
                </a:cubicBezTo>
                <a:cubicBezTo>
                  <a:pt x="51724" y="1402080"/>
                  <a:pt x="51649" y="1446866"/>
                  <a:pt x="44335" y="1490749"/>
                </a:cubicBezTo>
                <a:cubicBezTo>
                  <a:pt x="33890" y="1553414"/>
                  <a:pt x="42621" y="1495944"/>
                  <a:pt x="33251" y="1584960"/>
                </a:cubicBezTo>
                <a:cubicBezTo>
                  <a:pt x="31692" y="1599772"/>
                  <a:pt x="29191" y="1614476"/>
                  <a:pt x="27709" y="1629295"/>
                </a:cubicBezTo>
                <a:cubicBezTo>
                  <a:pt x="23649" y="1669900"/>
                  <a:pt x="21133" y="1710657"/>
                  <a:pt x="16626" y="1751215"/>
                </a:cubicBezTo>
                <a:cubicBezTo>
                  <a:pt x="14779" y="1767840"/>
                  <a:pt x="12533" y="1784426"/>
                  <a:pt x="11084" y="1801091"/>
                </a:cubicBezTo>
                <a:cubicBezTo>
                  <a:pt x="8838" y="1826921"/>
                  <a:pt x="7531" y="1852825"/>
                  <a:pt x="5542" y="1878677"/>
                </a:cubicBezTo>
                <a:cubicBezTo>
                  <a:pt x="3836" y="1900855"/>
                  <a:pt x="1847" y="1923011"/>
                  <a:pt x="0" y="1945178"/>
                </a:cubicBezTo>
                <a:cubicBezTo>
                  <a:pt x="26" y="1945806"/>
                  <a:pt x="2098" y="2083577"/>
                  <a:pt x="11084" y="2122517"/>
                </a:cubicBezTo>
                <a:cubicBezTo>
                  <a:pt x="13168" y="2131546"/>
                  <a:pt x="27741" y="2163211"/>
                  <a:pt x="33251" y="2172393"/>
                </a:cubicBezTo>
                <a:cubicBezTo>
                  <a:pt x="40105" y="2183816"/>
                  <a:pt x="49462" y="2193729"/>
                  <a:pt x="55419" y="2205644"/>
                </a:cubicBezTo>
                <a:cubicBezTo>
                  <a:pt x="59113" y="2213033"/>
                  <a:pt x="61213" y="2221465"/>
                  <a:pt x="66502" y="2227811"/>
                </a:cubicBezTo>
                <a:cubicBezTo>
                  <a:pt x="70766" y="2232928"/>
                  <a:pt x="77708" y="2235024"/>
                  <a:pt x="83128" y="2238895"/>
                </a:cubicBezTo>
                <a:cubicBezTo>
                  <a:pt x="90644" y="2244263"/>
                  <a:pt x="98282" y="2249509"/>
                  <a:pt x="105295" y="2255520"/>
                </a:cubicBezTo>
                <a:cubicBezTo>
                  <a:pt x="111245" y="2260621"/>
                  <a:pt x="115542" y="2267591"/>
                  <a:pt x="121920" y="2272146"/>
                </a:cubicBezTo>
                <a:cubicBezTo>
                  <a:pt x="144965" y="2288606"/>
                  <a:pt x="152996" y="2282794"/>
                  <a:pt x="182880" y="2288771"/>
                </a:cubicBezTo>
                <a:cubicBezTo>
                  <a:pt x="197817" y="2291759"/>
                  <a:pt x="213590" y="2293043"/>
                  <a:pt x="227215" y="2299855"/>
                </a:cubicBezTo>
                <a:cubicBezTo>
                  <a:pt x="234604" y="2303549"/>
                  <a:pt x="241469" y="2308564"/>
                  <a:pt x="249382" y="2310938"/>
                </a:cubicBezTo>
                <a:cubicBezTo>
                  <a:pt x="260145" y="2314167"/>
                  <a:pt x="271549" y="2314633"/>
                  <a:pt x="282633" y="2316480"/>
                </a:cubicBezTo>
                <a:cubicBezTo>
                  <a:pt x="312189" y="2314633"/>
                  <a:pt x="341810" y="2313619"/>
                  <a:pt x="371302" y="2310938"/>
                </a:cubicBezTo>
                <a:cubicBezTo>
                  <a:pt x="387276" y="2309486"/>
                  <a:pt x="410455" y="2304502"/>
                  <a:pt x="426720" y="2299855"/>
                </a:cubicBezTo>
                <a:cubicBezTo>
                  <a:pt x="478710" y="2285000"/>
                  <a:pt x="395006" y="2305672"/>
                  <a:pt x="471055" y="2288771"/>
                </a:cubicBezTo>
                <a:cubicBezTo>
                  <a:pt x="478490" y="2287119"/>
                  <a:pt x="493222" y="2283229"/>
                  <a:pt x="493222" y="2283229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285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6909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754880"/>
            <a:ext cx="2926080" cy="73152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406640" y="438912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7589520" y="320040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V="1">
            <a:off x="182880" y="609904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70" name="Rectangle 69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sp>
        <p:nvSpPr>
          <p:cNvPr id="32" name="Rectangle 31"/>
          <p:cNvSpPr/>
          <p:nvPr/>
        </p:nvSpPr>
        <p:spPr bwMode="auto">
          <a:xfrm>
            <a:off x="6035040" y="2926080"/>
            <a:ext cx="2926080" cy="27432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free</a:t>
            </a:r>
          </a:p>
        </p:txBody>
      </p:sp>
      <p:sp>
        <p:nvSpPr>
          <p:cNvPr id="3" name="Freeform 2"/>
          <p:cNvSpPr/>
          <p:nvPr/>
        </p:nvSpPr>
        <p:spPr bwMode="auto">
          <a:xfrm>
            <a:off x="6227064" y="2697480"/>
            <a:ext cx="1485952" cy="2316480"/>
          </a:xfrm>
          <a:custGeom>
            <a:avLst/>
            <a:gdLst>
              <a:gd name="connsiteX0" fmla="*/ 1457499 w 1485952"/>
              <a:gd name="connsiteY0" fmla="*/ 0 h 2316480"/>
              <a:gd name="connsiteX1" fmla="*/ 1479666 w 1485952"/>
              <a:gd name="connsiteY1" fmla="*/ 293717 h 2316480"/>
              <a:gd name="connsiteX2" fmla="*/ 1451957 w 1485952"/>
              <a:gd name="connsiteY2" fmla="*/ 343593 h 2316480"/>
              <a:gd name="connsiteX3" fmla="*/ 1424248 w 1485952"/>
              <a:gd name="connsiteY3" fmla="*/ 371302 h 2316480"/>
              <a:gd name="connsiteX4" fmla="*/ 1407622 w 1485952"/>
              <a:gd name="connsiteY4" fmla="*/ 376844 h 2316480"/>
              <a:gd name="connsiteX5" fmla="*/ 1363288 w 1485952"/>
              <a:gd name="connsiteY5" fmla="*/ 387927 h 2316480"/>
              <a:gd name="connsiteX6" fmla="*/ 1318953 w 1485952"/>
              <a:gd name="connsiteY6" fmla="*/ 404553 h 2316480"/>
              <a:gd name="connsiteX7" fmla="*/ 1252451 w 1485952"/>
              <a:gd name="connsiteY7" fmla="*/ 426720 h 2316480"/>
              <a:gd name="connsiteX8" fmla="*/ 1202575 w 1485952"/>
              <a:gd name="connsiteY8" fmla="*/ 432262 h 2316480"/>
              <a:gd name="connsiteX9" fmla="*/ 1174866 w 1485952"/>
              <a:gd name="connsiteY9" fmla="*/ 437804 h 2316480"/>
              <a:gd name="connsiteX10" fmla="*/ 1141615 w 1485952"/>
              <a:gd name="connsiteY10" fmla="*/ 443346 h 2316480"/>
              <a:gd name="connsiteX11" fmla="*/ 1025237 w 1485952"/>
              <a:gd name="connsiteY11" fmla="*/ 454429 h 2316480"/>
              <a:gd name="connsiteX12" fmla="*/ 942109 w 1485952"/>
              <a:gd name="connsiteY12" fmla="*/ 465513 h 2316480"/>
              <a:gd name="connsiteX13" fmla="*/ 897775 w 1485952"/>
              <a:gd name="connsiteY13" fmla="*/ 471055 h 2316480"/>
              <a:gd name="connsiteX14" fmla="*/ 881149 w 1485952"/>
              <a:gd name="connsiteY14" fmla="*/ 476597 h 2316480"/>
              <a:gd name="connsiteX15" fmla="*/ 792480 w 1485952"/>
              <a:gd name="connsiteY15" fmla="*/ 487680 h 2316480"/>
              <a:gd name="connsiteX16" fmla="*/ 714895 w 1485952"/>
              <a:gd name="connsiteY16" fmla="*/ 498764 h 2316480"/>
              <a:gd name="connsiteX17" fmla="*/ 687186 w 1485952"/>
              <a:gd name="connsiteY17" fmla="*/ 504306 h 2316480"/>
              <a:gd name="connsiteX18" fmla="*/ 626226 w 1485952"/>
              <a:gd name="connsiteY18" fmla="*/ 509847 h 2316480"/>
              <a:gd name="connsiteX19" fmla="*/ 576349 w 1485952"/>
              <a:gd name="connsiteY19" fmla="*/ 526473 h 2316480"/>
              <a:gd name="connsiteX20" fmla="*/ 559724 w 1485952"/>
              <a:gd name="connsiteY20" fmla="*/ 537557 h 2316480"/>
              <a:gd name="connsiteX21" fmla="*/ 515389 w 1485952"/>
              <a:gd name="connsiteY21" fmla="*/ 559724 h 2316480"/>
              <a:gd name="connsiteX22" fmla="*/ 498764 w 1485952"/>
              <a:gd name="connsiteY22" fmla="*/ 565266 h 2316480"/>
              <a:gd name="connsiteX23" fmla="*/ 482139 w 1485952"/>
              <a:gd name="connsiteY23" fmla="*/ 576349 h 2316480"/>
              <a:gd name="connsiteX24" fmla="*/ 459971 w 1485952"/>
              <a:gd name="connsiteY24" fmla="*/ 587433 h 2316480"/>
              <a:gd name="connsiteX25" fmla="*/ 421179 w 1485952"/>
              <a:gd name="connsiteY25" fmla="*/ 609600 h 2316480"/>
              <a:gd name="connsiteX26" fmla="*/ 387928 w 1485952"/>
              <a:gd name="connsiteY26" fmla="*/ 642851 h 2316480"/>
              <a:gd name="connsiteX27" fmla="*/ 376844 w 1485952"/>
              <a:gd name="connsiteY27" fmla="*/ 659477 h 2316480"/>
              <a:gd name="connsiteX28" fmla="*/ 360219 w 1485952"/>
              <a:gd name="connsiteY28" fmla="*/ 676102 h 2316480"/>
              <a:gd name="connsiteX29" fmla="*/ 349135 w 1485952"/>
              <a:gd name="connsiteY29" fmla="*/ 692727 h 2316480"/>
              <a:gd name="connsiteX30" fmla="*/ 332509 w 1485952"/>
              <a:gd name="connsiteY30" fmla="*/ 709353 h 2316480"/>
              <a:gd name="connsiteX31" fmla="*/ 310342 w 1485952"/>
              <a:gd name="connsiteY31" fmla="*/ 748146 h 2316480"/>
              <a:gd name="connsiteX32" fmla="*/ 293717 w 1485952"/>
              <a:gd name="connsiteY32" fmla="*/ 764771 h 2316480"/>
              <a:gd name="connsiteX33" fmla="*/ 277091 w 1485952"/>
              <a:gd name="connsiteY33" fmla="*/ 786938 h 2316480"/>
              <a:gd name="connsiteX34" fmla="*/ 266008 w 1485952"/>
              <a:gd name="connsiteY34" fmla="*/ 803564 h 2316480"/>
              <a:gd name="connsiteX35" fmla="*/ 249382 w 1485952"/>
              <a:gd name="connsiteY35" fmla="*/ 814647 h 2316480"/>
              <a:gd name="connsiteX36" fmla="*/ 227215 w 1485952"/>
              <a:gd name="connsiteY36" fmla="*/ 847898 h 2316480"/>
              <a:gd name="connsiteX37" fmla="*/ 216131 w 1485952"/>
              <a:gd name="connsiteY37" fmla="*/ 864524 h 2316480"/>
              <a:gd name="connsiteX38" fmla="*/ 205048 w 1485952"/>
              <a:gd name="connsiteY38" fmla="*/ 886691 h 2316480"/>
              <a:gd name="connsiteX39" fmla="*/ 188422 w 1485952"/>
              <a:gd name="connsiteY39" fmla="*/ 925484 h 2316480"/>
              <a:gd name="connsiteX40" fmla="*/ 166255 w 1485952"/>
              <a:gd name="connsiteY40" fmla="*/ 964277 h 2316480"/>
              <a:gd name="connsiteX41" fmla="*/ 160713 w 1485952"/>
              <a:gd name="connsiteY41" fmla="*/ 980902 h 2316480"/>
              <a:gd name="connsiteX42" fmla="*/ 149629 w 1485952"/>
              <a:gd name="connsiteY42" fmla="*/ 1008611 h 2316480"/>
              <a:gd name="connsiteX43" fmla="*/ 127462 w 1485952"/>
              <a:gd name="connsiteY43" fmla="*/ 1052946 h 2316480"/>
              <a:gd name="connsiteX44" fmla="*/ 110837 w 1485952"/>
              <a:gd name="connsiteY44" fmla="*/ 1108364 h 2316480"/>
              <a:gd name="connsiteX45" fmla="*/ 105295 w 1485952"/>
              <a:gd name="connsiteY45" fmla="*/ 1136073 h 2316480"/>
              <a:gd name="connsiteX46" fmla="*/ 94211 w 1485952"/>
              <a:gd name="connsiteY46" fmla="*/ 1163782 h 2316480"/>
              <a:gd name="connsiteX47" fmla="*/ 88669 w 1485952"/>
              <a:gd name="connsiteY47" fmla="*/ 1191491 h 2316480"/>
              <a:gd name="connsiteX48" fmla="*/ 77586 w 1485952"/>
              <a:gd name="connsiteY48" fmla="*/ 1224742 h 2316480"/>
              <a:gd name="connsiteX49" fmla="*/ 72044 w 1485952"/>
              <a:gd name="connsiteY49" fmla="*/ 1257993 h 2316480"/>
              <a:gd name="connsiteX50" fmla="*/ 66502 w 1485952"/>
              <a:gd name="connsiteY50" fmla="*/ 1285702 h 2316480"/>
              <a:gd name="connsiteX51" fmla="*/ 55419 w 1485952"/>
              <a:gd name="connsiteY51" fmla="*/ 1357746 h 2316480"/>
              <a:gd name="connsiteX52" fmla="*/ 44335 w 1485952"/>
              <a:gd name="connsiteY52" fmla="*/ 1490749 h 2316480"/>
              <a:gd name="connsiteX53" fmla="*/ 33251 w 1485952"/>
              <a:gd name="connsiteY53" fmla="*/ 1584960 h 2316480"/>
              <a:gd name="connsiteX54" fmla="*/ 27709 w 1485952"/>
              <a:gd name="connsiteY54" fmla="*/ 1629295 h 2316480"/>
              <a:gd name="connsiteX55" fmla="*/ 16626 w 1485952"/>
              <a:gd name="connsiteY55" fmla="*/ 1751215 h 2316480"/>
              <a:gd name="connsiteX56" fmla="*/ 11084 w 1485952"/>
              <a:gd name="connsiteY56" fmla="*/ 1801091 h 2316480"/>
              <a:gd name="connsiteX57" fmla="*/ 5542 w 1485952"/>
              <a:gd name="connsiteY57" fmla="*/ 1878677 h 2316480"/>
              <a:gd name="connsiteX58" fmla="*/ 0 w 1485952"/>
              <a:gd name="connsiteY58" fmla="*/ 1945178 h 2316480"/>
              <a:gd name="connsiteX59" fmla="*/ 11084 w 1485952"/>
              <a:gd name="connsiteY59" fmla="*/ 2122517 h 2316480"/>
              <a:gd name="connsiteX60" fmla="*/ 33251 w 1485952"/>
              <a:gd name="connsiteY60" fmla="*/ 2172393 h 2316480"/>
              <a:gd name="connsiteX61" fmla="*/ 55419 w 1485952"/>
              <a:gd name="connsiteY61" fmla="*/ 2205644 h 2316480"/>
              <a:gd name="connsiteX62" fmla="*/ 66502 w 1485952"/>
              <a:gd name="connsiteY62" fmla="*/ 2227811 h 2316480"/>
              <a:gd name="connsiteX63" fmla="*/ 83128 w 1485952"/>
              <a:gd name="connsiteY63" fmla="*/ 2238895 h 2316480"/>
              <a:gd name="connsiteX64" fmla="*/ 105295 w 1485952"/>
              <a:gd name="connsiteY64" fmla="*/ 2255520 h 2316480"/>
              <a:gd name="connsiteX65" fmla="*/ 121920 w 1485952"/>
              <a:gd name="connsiteY65" fmla="*/ 2272146 h 2316480"/>
              <a:gd name="connsiteX66" fmla="*/ 182880 w 1485952"/>
              <a:gd name="connsiteY66" fmla="*/ 2288771 h 2316480"/>
              <a:gd name="connsiteX67" fmla="*/ 227215 w 1485952"/>
              <a:gd name="connsiteY67" fmla="*/ 2299855 h 2316480"/>
              <a:gd name="connsiteX68" fmla="*/ 249382 w 1485952"/>
              <a:gd name="connsiteY68" fmla="*/ 2310938 h 2316480"/>
              <a:gd name="connsiteX69" fmla="*/ 282633 w 1485952"/>
              <a:gd name="connsiteY69" fmla="*/ 2316480 h 2316480"/>
              <a:gd name="connsiteX70" fmla="*/ 371302 w 1485952"/>
              <a:gd name="connsiteY70" fmla="*/ 2310938 h 2316480"/>
              <a:gd name="connsiteX71" fmla="*/ 426720 w 1485952"/>
              <a:gd name="connsiteY71" fmla="*/ 2299855 h 2316480"/>
              <a:gd name="connsiteX72" fmla="*/ 471055 w 1485952"/>
              <a:gd name="connsiteY72" fmla="*/ 2288771 h 2316480"/>
              <a:gd name="connsiteX73" fmla="*/ 493222 w 1485952"/>
              <a:gd name="connsiteY73" fmla="*/ 2283229 h 231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1485952" h="2316480">
                <a:moveTo>
                  <a:pt x="1457499" y="0"/>
                </a:moveTo>
                <a:cubicBezTo>
                  <a:pt x="1487545" y="174268"/>
                  <a:pt x="1491717" y="131027"/>
                  <a:pt x="1479666" y="293717"/>
                </a:cubicBezTo>
                <a:cubicBezTo>
                  <a:pt x="1478447" y="310176"/>
                  <a:pt x="1457900" y="334679"/>
                  <a:pt x="1451957" y="343593"/>
                </a:cubicBezTo>
                <a:cubicBezTo>
                  <a:pt x="1440875" y="360216"/>
                  <a:pt x="1442718" y="362067"/>
                  <a:pt x="1424248" y="371302"/>
                </a:cubicBezTo>
                <a:cubicBezTo>
                  <a:pt x="1419023" y="373915"/>
                  <a:pt x="1413258" y="375307"/>
                  <a:pt x="1407622" y="376844"/>
                </a:cubicBezTo>
                <a:cubicBezTo>
                  <a:pt x="1392926" y="380852"/>
                  <a:pt x="1363288" y="387927"/>
                  <a:pt x="1363288" y="387927"/>
                </a:cubicBezTo>
                <a:cubicBezTo>
                  <a:pt x="1301564" y="418789"/>
                  <a:pt x="1379322" y="381914"/>
                  <a:pt x="1318953" y="404553"/>
                </a:cubicBezTo>
                <a:cubicBezTo>
                  <a:pt x="1281147" y="418731"/>
                  <a:pt x="1308516" y="420490"/>
                  <a:pt x="1252451" y="426720"/>
                </a:cubicBezTo>
                <a:cubicBezTo>
                  <a:pt x="1235826" y="428567"/>
                  <a:pt x="1219135" y="429896"/>
                  <a:pt x="1202575" y="432262"/>
                </a:cubicBezTo>
                <a:cubicBezTo>
                  <a:pt x="1193250" y="433594"/>
                  <a:pt x="1184133" y="436119"/>
                  <a:pt x="1174866" y="437804"/>
                </a:cubicBezTo>
                <a:cubicBezTo>
                  <a:pt x="1163811" y="439814"/>
                  <a:pt x="1152753" y="441861"/>
                  <a:pt x="1141615" y="443346"/>
                </a:cubicBezTo>
                <a:cubicBezTo>
                  <a:pt x="1092098" y="449948"/>
                  <a:pt x="1078532" y="449353"/>
                  <a:pt x="1025237" y="454429"/>
                </a:cubicBezTo>
                <a:cubicBezTo>
                  <a:pt x="947509" y="461832"/>
                  <a:pt x="1003067" y="456804"/>
                  <a:pt x="942109" y="465513"/>
                </a:cubicBezTo>
                <a:cubicBezTo>
                  <a:pt x="927366" y="467619"/>
                  <a:pt x="912553" y="469208"/>
                  <a:pt x="897775" y="471055"/>
                </a:cubicBezTo>
                <a:cubicBezTo>
                  <a:pt x="892233" y="472902"/>
                  <a:pt x="886877" y="475451"/>
                  <a:pt x="881149" y="476597"/>
                </a:cubicBezTo>
                <a:cubicBezTo>
                  <a:pt x="860319" y="480763"/>
                  <a:pt x="811127" y="485486"/>
                  <a:pt x="792480" y="487680"/>
                </a:cubicBezTo>
                <a:cubicBezTo>
                  <a:pt x="758359" y="491694"/>
                  <a:pt x="746719" y="492978"/>
                  <a:pt x="714895" y="498764"/>
                </a:cubicBezTo>
                <a:cubicBezTo>
                  <a:pt x="705628" y="500449"/>
                  <a:pt x="696533" y="503138"/>
                  <a:pt x="687186" y="504306"/>
                </a:cubicBezTo>
                <a:cubicBezTo>
                  <a:pt x="666940" y="506837"/>
                  <a:pt x="646546" y="508000"/>
                  <a:pt x="626226" y="509847"/>
                </a:cubicBezTo>
                <a:cubicBezTo>
                  <a:pt x="551667" y="547128"/>
                  <a:pt x="662292" y="494244"/>
                  <a:pt x="576349" y="526473"/>
                </a:cubicBezTo>
                <a:cubicBezTo>
                  <a:pt x="570113" y="528812"/>
                  <a:pt x="565571" y="534368"/>
                  <a:pt x="559724" y="537557"/>
                </a:cubicBezTo>
                <a:cubicBezTo>
                  <a:pt x="545219" y="545469"/>
                  <a:pt x="531064" y="554499"/>
                  <a:pt x="515389" y="559724"/>
                </a:cubicBezTo>
                <a:cubicBezTo>
                  <a:pt x="509847" y="561571"/>
                  <a:pt x="503989" y="562654"/>
                  <a:pt x="498764" y="565266"/>
                </a:cubicBezTo>
                <a:cubicBezTo>
                  <a:pt x="492807" y="568245"/>
                  <a:pt x="487922" y="573045"/>
                  <a:pt x="482139" y="576349"/>
                </a:cubicBezTo>
                <a:cubicBezTo>
                  <a:pt x="474966" y="580448"/>
                  <a:pt x="467144" y="583334"/>
                  <a:pt x="459971" y="587433"/>
                </a:cubicBezTo>
                <a:cubicBezTo>
                  <a:pt x="405149" y="618761"/>
                  <a:pt x="488155" y="576114"/>
                  <a:pt x="421179" y="609600"/>
                </a:cubicBezTo>
                <a:cubicBezTo>
                  <a:pt x="410095" y="620684"/>
                  <a:pt x="396623" y="629809"/>
                  <a:pt x="387928" y="642851"/>
                </a:cubicBezTo>
                <a:cubicBezTo>
                  <a:pt x="384233" y="648393"/>
                  <a:pt x="381108" y="654360"/>
                  <a:pt x="376844" y="659477"/>
                </a:cubicBezTo>
                <a:cubicBezTo>
                  <a:pt x="371827" y="665498"/>
                  <a:pt x="365236" y="670081"/>
                  <a:pt x="360219" y="676102"/>
                </a:cubicBezTo>
                <a:cubicBezTo>
                  <a:pt x="355955" y="681219"/>
                  <a:pt x="353399" y="687610"/>
                  <a:pt x="349135" y="692727"/>
                </a:cubicBezTo>
                <a:cubicBezTo>
                  <a:pt x="344117" y="698748"/>
                  <a:pt x="337526" y="703332"/>
                  <a:pt x="332509" y="709353"/>
                </a:cubicBezTo>
                <a:cubicBezTo>
                  <a:pt x="306336" y="740761"/>
                  <a:pt x="337439" y="710210"/>
                  <a:pt x="310342" y="748146"/>
                </a:cubicBezTo>
                <a:cubicBezTo>
                  <a:pt x="305787" y="754523"/>
                  <a:pt x="298817" y="758821"/>
                  <a:pt x="293717" y="764771"/>
                </a:cubicBezTo>
                <a:cubicBezTo>
                  <a:pt x="287706" y="771784"/>
                  <a:pt x="282460" y="779422"/>
                  <a:pt x="277091" y="786938"/>
                </a:cubicBezTo>
                <a:cubicBezTo>
                  <a:pt x="273220" y="792358"/>
                  <a:pt x="270718" y="798854"/>
                  <a:pt x="266008" y="803564"/>
                </a:cubicBezTo>
                <a:cubicBezTo>
                  <a:pt x="261298" y="808274"/>
                  <a:pt x="254924" y="810953"/>
                  <a:pt x="249382" y="814647"/>
                </a:cubicBezTo>
                <a:lnTo>
                  <a:pt x="227215" y="847898"/>
                </a:lnTo>
                <a:cubicBezTo>
                  <a:pt x="223520" y="853440"/>
                  <a:pt x="219110" y="858566"/>
                  <a:pt x="216131" y="864524"/>
                </a:cubicBezTo>
                <a:cubicBezTo>
                  <a:pt x="212437" y="871913"/>
                  <a:pt x="208302" y="879098"/>
                  <a:pt x="205048" y="886691"/>
                </a:cubicBezTo>
                <a:cubicBezTo>
                  <a:pt x="191726" y="917777"/>
                  <a:pt x="209427" y="888726"/>
                  <a:pt x="188422" y="925484"/>
                </a:cubicBezTo>
                <a:cubicBezTo>
                  <a:pt x="172521" y="953310"/>
                  <a:pt x="180609" y="930784"/>
                  <a:pt x="166255" y="964277"/>
                </a:cubicBezTo>
                <a:cubicBezTo>
                  <a:pt x="163954" y="969646"/>
                  <a:pt x="162764" y="975432"/>
                  <a:pt x="160713" y="980902"/>
                </a:cubicBezTo>
                <a:cubicBezTo>
                  <a:pt x="157220" y="990216"/>
                  <a:pt x="153798" y="999579"/>
                  <a:pt x="149629" y="1008611"/>
                </a:cubicBezTo>
                <a:cubicBezTo>
                  <a:pt x="142705" y="1023613"/>
                  <a:pt x="127462" y="1052946"/>
                  <a:pt x="127462" y="1052946"/>
                </a:cubicBezTo>
                <a:cubicBezTo>
                  <a:pt x="113065" y="1124927"/>
                  <a:pt x="132709" y="1035455"/>
                  <a:pt x="110837" y="1108364"/>
                </a:cubicBezTo>
                <a:cubicBezTo>
                  <a:pt x="108130" y="1117386"/>
                  <a:pt x="108002" y="1127051"/>
                  <a:pt x="105295" y="1136073"/>
                </a:cubicBezTo>
                <a:cubicBezTo>
                  <a:pt x="102436" y="1145601"/>
                  <a:pt x="97070" y="1154254"/>
                  <a:pt x="94211" y="1163782"/>
                </a:cubicBezTo>
                <a:cubicBezTo>
                  <a:pt x="91504" y="1172804"/>
                  <a:pt x="91147" y="1182404"/>
                  <a:pt x="88669" y="1191491"/>
                </a:cubicBezTo>
                <a:cubicBezTo>
                  <a:pt x="85595" y="1202762"/>
                  <a:pt x="77586" y="1224742"/>
                  <a:pt x="77586" y="1224742"/>
                </a:cubicBezTo>
                <a:cubicBezTo>
                  <a:pt x="75739" y="1235826"/>
                  <a:pt x="74054" y="1246938"/>
                  <a:pt x="72044" y="1257993"/>
                </a:cubicBezTo>
                <a:cubicBezTo>
                  <a:pt x="70359" y="1267260"/>
                  <a:pt x="67934" y="1276392"/>
                  <a:pt x="66502" y="1285702"/>
                </a:cubicBezTo>
                <a:cubicBezTo>
                  <a:pt x="53077" y="1372960"/>
                  <a:pt x="68127" y="1294197"/>
                  <a:pt x="55419" y="1357746"/>
                </a:cubicBezTo>
                <a:cubicBezTo>
                  <a:pt x="51724" y="1402080"/>
                  <a:pt x="51649" y="1446866"/>
                  <a:pt x="44335" y="1490749"/>
                </a:cubicBezTo>
                <a:cubicBezTo>
                  <a:pt x="33890" y="1553414"/>
                  <a:pt x="42621" y="1495944"/>
                  <a:pt x="33251" y="1584960"/>
                </a:cubicBezTo>
                <a:cubicBezTo>
                  <a:pt x="31692" y="1599772"/>
                  <a:pt x="29191" y="1614476"/>
                  <a:pt x="27709" y="1629295"/>
                </a:cubicBezTo>
                <a:cubicBezTo>
                  <a:pt x="23649" y="1669900"/>
                  <a:pt x="21133" y="1710657"/>
                  <a:pt x="16626" y="1751215"/>
                </a:cubicBezTo>
                <a:cubicBezTo>
                  <a:pt x="14779" y="1767840"/>
                  <a:pt x="12533" y="1784426"/>
                  <a:pt x="11084" y="1801091"/>
                </a:cubicBezTo>
                <a:cubicBezTo>
                  <a:pt x="8838" y="1826921"/>
                  <a:pt x="7531" y="1852825"/>
                  <a:pt x="5542" y="1878677"/>
                </a:cubicBezTo>
                <a:cubicBezTo>
                  <a:pt x="3836" y="1900855"/>
                  <a:pt x="1847" y="1923011"/>
                  <a:pt x="0" y="1945178"/>
                </a:cubicBezTo>
                <a:cubicBezTo>
                  <a:pt x="26" y="1945806"/>
                  <a:pt x="2098" y="2083577"/>
                  <a:pt x="11084" y="2122517"/>
                </a:cubicBezTo>
                <a:cubicBezTo>
                  <a:pt x="13168" y="2131546"/>
                  <a:pt x="27741" y="2163211"/>
                  <a:pt x="33251" y="2172393"/>
                </a:cubicBezTo>
                <a:cubicBezTo>
                  <a:pt x="40105" y="2183816"/>
                  <a:pt x="49462" y="2193729"/>
                  <a:pt x="55419" y="2205644"/>
                </a:cubicBezTo>
                <a:cubicBezTo>
                  <a:pt x="59113" y="2213033"/>
                  <a:pt x="61213" y="2221465"/>
                  <a:pt x="66502" y="2227811"/>
                </a:cubicBezTo>
                <a:cubicBezTo>
                  <a:pt x="70766" y="2232928"/>
                  <a:pt x="77708" y="2235024"/>
                  <a:pt x="83128" y="2238895"/>
                </a:cubicBezTo>
                <a:cubicBezTo>
                  <a:pt x="90644" y="2244263"/>
                  <a:pt x="98282" y="2249509"/>
                  <a:pt x="105295" y="2255520"/>
                </a:cubicBezTo>
                <a:cubicBezTo>
                  <a:pt x="111245" y="2260621"/>
                  <a:pt x="115542" y="2267591"/>
                  <a:pt x="121920" y="2272146"/>
                </a:cubicBezTo>
                <a:cubicBezTo>
                  <a:pt x="144965" y="2288606"/>
                  <a:pt x="152996" y="2282794"/>
                  <a:pt x="182880" y="2288771"/>
                </a:cubicBezTo>
                <a:cubicBezTo>
                  <a:pt x="197817" y="2291759"/>
                  <a:pt x="213590" y="2293043"/>
                  <a:pt x="227215" y="2299855"/>
                </a:cubicBezTo>
                <a:cubicBezTo>
                  <a:pt x="234604" y="2303549"/>
                  <a:pt x="241469" y="2308564"/>
                  <a:pt x="249382" y="2310938"/>
                </a:cubicBezTo>
                <a:cubicBezTo>
                  <a:pt x="260145" y="2314167"/>
                  <a:pt x="271549" y="2314633"/>
                  <a:pt x="282633" y="2316480"/>
                </a:cubicBezTo>
                <a:cubicBezTo>
                  <a:pt x="312189" y="2314633"/>
                  <a:pt x="341810" y="2313619"/>
                  <a:pt x="371302" y="2310938"/>
                </a:cubicBezTo>
                <a:cubicBezTo>
                  <a:pt x="387276" y="2309486"/>
                  <a:pt x="410455" y="2304502"/>
                  <a:pt x="426720" y="2299855"/>
                </a:cubicBezTo>
                <a:cubicBezTo>
                  <a:pt x="478710" y="2285000"/>
                  <a:pt x="395006" y="2305672"/>
                  <a:pt x="471055" y="2288771"/>
                </a:cubicBezTo>
                <a:cubicBezTo>
                  <a:pt x="478490" y="2287119"/>
                  <a:pt x="493222" y="2283229"/>
                  <a:pt x="493222" y="2283229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265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and Stack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81EA0-853E-49CA-90F9-AA480C9478A3}" type="slidenum">
              <a:rPr lang="en-US" smtClean="0"/>
              <a:t>27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645920"/>
            <a:ext cx="457200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a2;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a2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(size*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(a2 == NULL)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NULL;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a2[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a2;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 do stuff with the array 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ncopy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124581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arraycopy.c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35040" y="1280160"/>
            <a:ext cx="2926080" cy="5212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endParaRPr lang="en-US" b="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035040" y="1280160"/>
            <a:ext cx="2926080" cy="457200"/>
          </a:xfrm>
          <a:prstGeom prst="rect">
            <a:avLst/>
          </a:prstGeom>
          <a:solidFill>
            <a:srgbClr val="CC0066">
              <a:alpha val="6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OS kernel [protected]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35040" y="173736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35040" y="4754880"/>
            <a:ext cx="2926080" cy="73152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Heap (</a:t>
            </a: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malloc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/free)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35040" y="5486400"/>
            <a:ext cx="292608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Read/Write Segment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035040" y="5852160"/>
            <a:ext cx="2926080" cy="54864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Read-Only Segment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(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406640" y="438912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7589520" y="292608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V="1">
            <a:off x="182880" y="6345936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7772400" y="2194560"/>
            <a:ext cx="0" cy="3657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6035040" y="2103120"/>
            <a:ext cx="2926080" cy="8229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6766560" y="2560320"/>
            <a:ext cx="1097280" cy="274320"/>
            <a:chOff x="2560320" y="1828800"/>
            <a:chExt cx="1097280" cy="27432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2560320" y="1828800"/>
              <a:ext cx="73152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ncopy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291840" y="18288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766560" y="2194560"/>
            <a:ext cx="2103120" cy="274320"/>
            <a:chOff x="6675120" y="914400"/>
            <a:chExt cx="2103120" cy="274320"/>
          </a:xfrm>
        </p:grpSpPr>
        <p:sp>
          <p:nvSpPr>
            <p:cNvPr id="70" name="Rectangle 69"/>
            <p:cNvSpPr/>
            <p:nvPr/>
          </p:nvSpPr>
          <p:spPr bwMode="auto">
            <a:xfrm>
              <a:off x="6675120" y="914400"/>
              <a:ext cx="640080" cy="2743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nums</a:t>
              </a:r>
              <a:endParaRPr lang="en-US" sz="16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731520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768096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804672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8412480" y="914400"/>
              <a:ext cx="365760" cy="274320"/>
            </a:xfrm>
            <a:prstGeom prst="rect">
              <a:avLst/>
            </a:prstGeom>
            <a:solidFill>
              <a:srgbClr val="D6D6F5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sp>
        <p:nvSpPr>
          <p:cNvPr id="3" name="Freeform 2"/>
          <p:cNvSpPr/>
          <p:nvPr/>
        </p:nvSpPr>
        <p:spPr bwMode="auto">
          <a:xfrm>
            <a:off x="6227064" y="2697480"/>
            <a:ext cx="1485952" cy="2316480"/>
          </a:xfrm>
          <a:custGeom>
            <a:avLst/>
            <a:gdLst>
              <a:gd name="connsiteX0" fmla="*/ 1457499 w 1485952"/>
              <a:gd name="connsiteY0" fmla="*/ 0 h 2316480"/>
              <a:gd name="connsiteX1" fmla="*/ 1479666 w 1485952"/>
              <a:gd name="connsiteY1" fmla="*/ 293717 h 2316480"/>
              <a:gd name="connsiteX2" fmla="*/ 1451957 w 1485952"/>
              <a:gd name="connsiteY2" fmla="*/ 343593 h 2316480"/>
              <a:gd name="connsiteX3" fmla="*/ 1424248 w 1485952"/>
              <a:gd name="connsiteY3" fmla="*/ 371302 h 2316480"/>
              <a:gd name="connsiteX4" fmla="*/ 1407622 w 1485952"/>
              <a:gd name="connsiteY4" fmla="*/ 376844 h 2316480"/>
              <a:gd name="connsiteX5" fmla="*/ 1363288 w 1485952"/>
              <a:gd name="connsiteY5" fmla="*/ 387927 h 2316480"/>
              <a:gd name="connsiteX6" fmla="*/ 1318953 w 1485952"/>
              <a:gd name="connsiteY6" fmla="*/ 404553 h 2316480"/>
              <a:gd name="connsiteX7" fmla="*/ 1252451 w 1485952"/>
              <a:gd name="connsiteY7" fmla="*/ 426720 h 2316480"/>
              <a:gd name="connsiteX8" fmla="*/ 1202575 w 1485952"/>
              <a:gd name="connsiteY8" fmla="*/ 432262 h 2316480"/>
              <a:gd name="connsiteX9" fmla="*/ 1174866 w 1485952"/>
              <a:gd name="connsiteY9" fmla="*/ 437804 h 2316480"/>
              <a:gd name="connsiteX10" fmla="*/ 1141615 w 1485952"/>
              <a:gd name="connsiteY10" fmla="*/ 443346 h 2316480"/>
              <a:gd name="connsiteX11" fmla="*/ 1025237 w 1485952"/>
              <a:gd name="connsiteY11" fmla="*/ 454429 h 2316480"/>
              <a:gd name="connsiteX12" fmla="*/ 942109 w 1485952"/>
              <a:gd name="connsiteY12" fmla="*/ 465513 h 2316480"/>
              <a:gd name="connsiteX13" fmla="*/ 897775 w 1485952"/>
              <a:gd name="connsiteY13" fmla="*/ 471055 h 2316480"/>
              <a:gd name="connsiteX14" fmla="*/ 881149 w 1485952"/>
              <a:gd name="connsiteY14" fmla="*/ 476597 h 2316480"/>
              <a:gd name="connsiteX15" fmla="*/ 792480 w 1485952"/>
              <a:gd name="connsiteY15" fmla="*/ 487680 h 2316480"/>
              <a:gd name="connsiteX16" fmla="*/ 714895 w 1485952"/>
              <a:gd name="connsiteY16" fmla="*/ 498764 h 2316480"/>
              <a:gd name="connsiteX17" fmla="*/ 687186 w 1485952"/>
              <a:gd name="connsiteY17" fmla="*/ 504306 h 2316480"/>
              <a:gd name="connsiteX18" fmla="*/ 626226 w 1485952"/>
              <a:gd name="connsiteY18" fmla="*/ 509847 h 2316480"/>
              <a:gd name="connsiteX19" fmla="*/ 576349 w 1485952"/>
              <a:gd name="connsiteY19" fmla="*/ 526473 h 2316480"/>
              <a:gd name="connsiteX20" fmla="*/ 559724 w 1485952"/>
              <a:gd name="connsiteY20" fmla="*/ 537557 h 2316480"/>
              <a:gd name="connsiteX21" fmla="*/ 515389 w 1485952"/>
              <a:gd name="connsiteY21" fmla="*/ 559724 h 2316480"/>
              <a:gd name="connsiteX22" fmla="*/ 498764 w 1485952"/>
              <a:gd name="connsiteY22" fmla="*/ 565266 h 2316480"/>
              <a:gd name="connsiteX23" fmla="*/ 482139 w 1485952"/>
              <a:gd name="connsiteY23" fmla="*/ 576349 h 2316480"/>
              <a:gd name="connsiteX24" fmla="*/ 459971 w 1485952"/>
              <a:gd name="connsiteY24" fmla="*/ 587433 h 2316480"/>
              <a:gd name="connsiteX25" fmla="*/ 421179 w 1485952"/>
              <a:gd name="connsiteY25" fmla="*/ 609600 h 2316480"/>
              <a:gd name="connsiteX26" fmla="*/ 387928 w 1485952"/>
              <a:gd name="connsiteY26" fmla="*/ 642851 h 2316480"/>
              <a:gd name="connsiteX27" fmla="*/ 376844 w 1485952"/>
              <a:gd name="connsiteY27" fmla="*/ 659477 h 2316480"/>
              <a:gd name="connsiteX28" fmla="*/ 360219 w 1485952"/>
              <a:gd name="connsiteY28" fmla="*/ 676102 h 2316480"/>
              <a:gd name="connsiteX29" fmla="*/ 349135 w 1485952"/>
              <a:gd name="connsiteY29" fmla="*/ 692727 h 2316480"/>
              <a:gd name="connsiteX30" fmla="*/ 332509 w 1485952"/>
              <a:gd name="connsiteY30" fmla="*/ 709353 h 2316480"/>
              <a:gd name="connsiteX31" fmla="*/ 310342 w 1485952"/>
              <a:gd name="connsiteY31" fmla="*/ 748146 h 2316480"/>
              <a:gd name="connsiteX32" fmla="*/ 293717 w 1485952"/>
              <a:gd name="connsiteY32" fmla="*/ 764771 h 2316480"/>
              <a:gd name="connsiteX33" fmla="*/ 277091 w 1485952"/>
              <a:gd name="connsiteY33" fmla="*/ 786938 h 2316480"/>
              <a:gd name="connsiteX34" fmla="*/ 266008 w 1485952"/>
              <a:gd name="connsiteY34" fmla="*/ 803564 h 2316480"/>
              <a:gd name="connsiteX35" fmla="*/ 249382 w 1485952"/>
              <a:gd name="connsiteY35" fmla="*/ 814647 h 2316480"/>
              <a:gd name="connsiteX36" fmla="*/ 227215 w 1485952"/>
              <a:gd name="connsiteY36" fmla="*/ 847898 h 2316480"/>
              <a:gd name="connsiteX37" fmla="*/ 216131 w 1485952"/>
              <a:gd name="connsiteY37" fmla="*/ 864524 h 2316480"/>
              <a:gd name="connsiteX38" fmla="*/ 205048 w 1485952"/>
              <a:gd name="connsiteY38" fmla="*/ 886691 h 2316480"/>
              <a:gd name="connsiteX39" fmla="*/ 188422 w 1485952"/>
              <a:gd name="connsiteY39" fmla="*/ 925484 h 2316480"/>
              <a:gd name="connsiteX40" fmla="*/ 166255 w 1485952"/>
              <a:gd name="connsiteY40" fmla="*/ 964277 h 2316480"/>
              <a:gd name="connsiteX41" fmla="*/ 160713 w 1485952"/>
              <a:gd name="connsiteY41" fmla="*/ 980902 h 2316480"/>
              <a:gd name="connsiteX42" fmla="*/ 149629 w 1485952"/>
              <a:gd name="connsiteY42" fmla="*/ 1008611 h 2316480"/>
              <a:gd name="connsiteX43" fmla="*/ 127462 w 1485952"/>
              <a:gd name="connsiteY43" fmla="*/ 1052946 h 2316480"/>
              <a:gd name="connsiteX44" fmla="*/ 110837 w 1485952"/>
              <a:gd name="connsiteY44" fmla="*/ 1108364 h 2316480"/>
              <a:gd name="connsiteX45" fmla="*/ 105295 w 1485952"/>
              <a:gd name="connsiteY45" fmla="*/ 1136073 h 2316480"/>
              <a:gd name="connsiteX46" fmla="*/ 94211 w 1485952"/>
              <a:gd name="connsiteY46" fmla="*/ 1163782 h 2316480"/>
              <a:gd name="connsiteX47" fmla="*/ 88669 w 1485952"/>
              <a:gd name="connsiteY47" fmla="*/ 1191491 h 2316480"/>
              <a:gd name="connsiteX48" fmla="*/ 77586 w 1485952"/>
              <a:gd name="connsiteY48" fmla="*/ 1224742 h 2316480"/>
              <a:gd name="connsiteX49" fmla="*/ 72044 w 1485952"/>
              <a:gd name="connsiteY49" fmla="*/ 1257993 h 2316480"/>
              <a:gd name="connsiteX50" fmla="*/ 66502 w 1485952"/>
              <a:gd name="connsiteY50" fmla="*/ 1285702 h 2316480"/>
              <a:gd name="connsiteX51" fmla="*/ 55419 w 1485952"/>
              <a:gd name="connsiteY51" fmla="*/ 1357746 h 2316480"/>
              <a:gd name="connsiteX52" fmla="*/ 44335 w 1485952"/>
              <a:gd name="connsiteY52" fmla="*/ 1490749 h 2316480"/>
              <a:gd name="connsiteX53" fmla="*/ 33251 w 1485952"/>
              <a:gd name="connsiteY53" fmla="*/ 1584960 h 2316480"/>
              <a:gd name="connsiteX54" fmla="*/ 27709 w 1485952"/>
              <a:gd name="connsiteY54" fmla="*/ 1629295 h 2316480"/>
              <a:gd name="connsiteX55" fmla="*/ 16626 w 1485952"/>
              <a:gd name="connsiteY55" fmla="*/ 1751215 h 2316480"/>
              <a:gd name="connsiteX56" fmla="*/ 11084 w 1485952"/>
              <a:gd name="connsiteY56" fmla="*/ 1801091 h 2316480"/>
              <a:gd name="connsiteX57" fmla="*/ 5542 w 1485952"/>
              <a:gd name="connsiteY57" fmla="*/ 1878677 h 2316480"/>
              <a:gd name="connsiteX58" fmla="*/ 0 w 1485952"/>
              <a:gd name="connsiteY58" fmla="*/ 1945178 h 2316480"/>
              <a:gd name="connsiteX59" fmla="*/ 11084 w 1485952"/>
              <a:gd name="connsiteY59" fmla="*/ 2122517 h 2316480"/>
              <a:gd name="connsiteX60" fmla="*/ 33251 w 1485952"/>
              <a:gd name="connsiteY60" fmla="*/ 2172393 h 2316480"/>
              <a:gd name="connsiteX61" fmla="*/ 55419 w 1485952"/>
              <a:gd name="connsiteY61" fmla="*/ 2205644 h 2316480"/>
              <a:gd name="connsiteX62" fmla="*/ 66502 w 1485952"/>
              <a:gd name="connsiteY62" fmla="*/ 2227811 h 2316480"/>
              <a:gd name="connsiteX63" fmla="*/ 83128 w 1485952"/>
              <a:gd name="connsiteY63" fmla="*/ 2238895 h 2316480"/>
              <a:gd name="connsiteX64" fmla="*/ 105295 w 1485952"/>
              <a:gd name="connsiteY64" fmla="*/ 2255520 h 2316480"/>
              <a:gd name="connsiteX65" fmla="*/ 121920 w 1485952"/>
              <a:gd name="connsiteY65" fmla="*/ 2272146 h 2316480"/>
              <a:gd name="connsiteX66" fmla="*/ 182880 w 1485952"/>
              <a:gd name="connsiteY66" fmla="*/ 2288771 h 2316480"/>
              <a:gd name="connsiteX67" fmla="*/ 227215 w 1485952"/>
              <a:gd name="connsiteY67" fmla="*/ 2299855 h 2316480"/>
              <a:gd name="connsiteX68" fmla="*/ 249382 w 1485952"/>
              <a:gd name="connsiteY68" fmla="*/ 2310938 h 2316480"/>
              <a:gd name="connsiteX69" fmla="*/ 282633 w 1485952"/>
              <a:gd name="connsiteY69" fmla="*/ 2316480 h 2316480"/>
              <a:gd name="connsiteX70" fmla="*/ 371302 w 1485952"/>
              <a:gd name="connsiteY70" fmla="*/ 2310938 h 2316480"/>
              <a:gd name="connsiteX71" fmla="*/ 426720 w 1485952"/>
              <a:gd name="connsiteY71" fmla="*/ 2299855 h 2316480"/>
              <a:gd name="connsiteX72" fmla="*/ 471055 w 1485952"/>
              <a:gd name="connsiteY72" fmla="*/ 2288771 h 2316480"/>
              <a:gd name="connsiteX73" fmla="*/ 493222 w 1485952"/>
              <a:gd name="connsiteY73" fmla="*/ 2283229 h 231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1485952" h="2316480">
                <a:moveTo>
                  <a:pt x="1457499" y="0"/>
                </a:moveTo>
                <a:cubicBezTo>
                  <a:pt x="1487545" y="174268"/>
                  <a:pt x="1491717" y="131027"/>
                  <a:pt x="1479666" y="293717"/>
                </a:cubicBezTo>
                <a:cubicBezTo>
                  <a:pt x="1478447" y="310176"/>
                  <a:pt x="1457900" y="334679"/>
                  <a:pt x="1451957" y="343593"/>
                </a:cubicBezTo>
                <a:cubicBezTo>
                  <a:pt x="1440875" y="360216"/>
                  <a:pt x="1442718" y="362067"/>
                  <a:pt x="1424248" y="371302"/>
                </a:cubicBezTo>
                <a:cubicBezTo>
                  <a:pt x="1419023" y="373915"/>
                  <a:pt x="1413258" y="375307"/>
                  <a:pt x="1407622" y="376844"/>
                </a:cubicBezTo>
                <a:cubicBezTo>
                  <a:pt x="1392926" y="380852"/>
                  <a:pt x="1363288" y="387927"/>
                  <a:pt x="1363288" y="387927"/>
                </a:cubicBezTo>
                <a:cubicBezTo>
                  <a:pt x="1301564" y="418789"/>
                  <a:pt x="1379322" y="381914"/>
                  <a:pt x="1318953" y="404553"/>
                </a:cubicBezTo>
                <a:cubicBezTo>
                  <a:pt x="1281147" y="418731"/>
                  <a:pt x="1308516" y="420490"/>
                  <a:pt x="1252451" y="426720"/>
                </a:cubicBezTo>
                <a:cubicBezTo>
                  <a:pt x="1235826" y="428567"/>
                  <a:pt x="1219135" y="429896"/>
                  <a:pt x="1202575" y="432262"/>
                </a:cubicBezTo>
                <a:cubicBezTo>
                  <a:pt x="1193250" y="433594"/>
                  <a:pt x="1184133" y="436119"/>
                  <a:pt x="1174866" y="437804"/>
                </a:cubicBezTo>
                <a:cubicBezTo>
                  <a:pt x="1163811" y="439814"/>
                  <a:pt x="1152753" y="441861"/>
                  <a:pt x="1141615" y="443346"/>
                </a:cubicBezTo>
                <a:cubicBezTo>
                  <a:pt x="1092098" y="449948"/>
                  <a:pt x="1078532" y="449353"/>
                  <a:pt x="1025237" y="454429"/>
                </a:cubicBezTo>
                <a:cubicBezTo>
                  <a:pt x="947509" y="461832"/>
                  <a:pt x="1003067" y="456804"/>
                  <a:pt x="942109" y="465513"/>
                </a:cubicBezTo>
                <a:cubicBezTo>
                  <a:pt x="927366" y="467619"/>
                  <a:pt x="912553" y="469208"/>
                  <a:pt x="897775" y="471055"/>
                </a:cubicBezTo>
                <a:cubicBezTo>
                  <a:pt x="892233" y="472902"/>
                  <a:pt x="886877" y="475451"/>
                  <a:pt x="881149" y="476597"/>
                </a:cubicBezTo>
                <a:cubicBezTo>
                  <a:pt x="860319" y="480763"/>
                  <a:pt x="811127" y="485486"/>
                  <a:pt x="792480" y="487680"/>
                </a:cubicBezTo>
                <a:cubicBezTo>
                  <a:pt x="758359" y="491694"/>
                  <a:pt x="746719" y="492978"/>
                  <a:pt x="714895" y="498764"/>
                </a:cubicBezTo>
                <a:cubicBezTo>
                  <a:pt x="705628" y="500449"/>
                  <a:pt x="696533" y="503138"/>
                  <a:pt x="687186" y="504306"/>
                </a:cubicBezTo>
                <a:cubicBezTo>
                  <a:pt x="666940" y="506837"/>
                  <a:pt x="646546" y="508000"/>
                  <a:pt x="626226" y="509847"/>
                </a:cubicBezTo>
                <a:cubicBezTo>
                  <a:pt x="551667" y="547128"/>
                  <a:pt x="662292" y="494244"/>
                  <a:pt x="576349" y="526473"/>
                </a:cubicBezTo>
                <a:cubicBezTo>
                  <a:pt x="570113" y="528812"/>
                  <a:pt x="565571" y="534368"/>
                  <a:pt x="559724" y="537557"/>
                </a:cubicBezTo>
                <a:cubicBezTo>
                  <a:pt x="545219" y="545469"/>
                  <a:pt x="531064" y="554499"/>
                  <a:pt x="515389" y="559724"/>
                </a:cubicBezTo>
                <a:cubicBezTo>
                  <a:pt x="509847" y="561571"/>
                  <a:pt x="503989" y="562654"/>
                  <a:pt x="498764" y="565266"/>
                </a:cubicBezTo>
                <a:cubicBezTo>
                  <a:pt x="492807" y="568245"/>
                  <a:pt x="487922" y="573045"/>
                  <a:pt x="482139" y="576349"/>
                </a:cubicBezTo>
                <a:cubicBezTo>
                  <a:pt x="474966" y="580448"/>
                  <a:pt x="467144" y="583334"/>
                  <a:pt x="459971" y="587433"/>
                </a:cubicBezTo>
                <a:cubicBezTo>
                  <a:pt x="405149" y="618761"/>
                  <a:pt x="488155" y="576114"/>
                  <a:pt x="421179" y="609600"/>
                </a:cubicBezTo>
                <a:cubicBezTo>
                  <a:pt x="410095" y="620684"/>
                  <a:pt x="396623" y="629809"/>
                  <a:pt x="387928" y="642851"/>
                </a:cubicBezTo>
                <a:cubicBezTo>
                  <a:pt x="384233" y="648393"/>
                  <a:pt x="381108" y="654360"/>
                  <a:pt x="376844" y="659477"/>
                </a:cubicBezTo>
                <a:cubicBezTo>
                  <a:pt x="371827" y="665498"/>
                  <a:pt x="365236" y="670081"/>
                  <a:pt x="360219" y="676102"/>
                </a:cubicBezTo>
                <a:cubicBezTo>
                  <a:pt x="355955" y="681219"/>
                  <a:pt x="353399" y="687610"/>
                  <a:pt x="349135" y="692727"/>
                </a:cubicBezTo>
                <a:cubicBezTo>
                  <a:pt x="344117" y="698748"/>
                  <a:pt x="337526" y="703332"/>
                  <a:pt x="332509" y="709353"/>
                </a:cubicBezTo>
                <a:cubicBezTo>
                  <a:pt x="306336" y="740761"/>
                  <a:pt x="337439" y="710210"/>
                  <a:pt x="310342" y="748146"/>
                </a:cubicBezTo>
                <a:cubicBezTo>
                  <a:pt x="305787" y="754523"/>
                  <a:pt x="298817" y="758821"/>
                  <a:pt x="293717" y="764771"/>
                </a:cubicBezTo>
                <a:cubicBezTo>
                  <a:pt x="287706" y="771784"/>
                  <a:pt x="282460" y="779422"/>
                  <a:pt x="277091" y="786938"/>
                </a:cubicBezTo>
                <a:cubicBezTo>
                  <a:pt x="273220" y="792358"/>
                  <a:pt x="270718" y="798854"/>
                  <a:pt x="266008" y="803564"/>
                </a:cubicBezTo>
                <a:cubicBezTo>
                  <a:pt x="261298" y="808274"/>
                  <a:pt x="254924" y="810953"/>
                  <a:pt x="249382" y="814647"/>
                </a:cubicBezTo>
                <a:lnTo>
                  <a:pt x="227215" y="847898"/>
                </a:lnTo>
                <a:cubicBezTo>
                  <a:pt x="223520" y="853440"/>
                  <a:pt x="219110" y="858566"/>
                  <a:pt x="216131" y="864524"/>
                </a:cubicBezTo>
                <a:cubicBezTo>
                  <a:pt x="212437" y="871913"/>
                  <a:pt x="208302" y="879098"/>
                  <a:pt x="205048" y="886691"/>
                </a:cubicBezTo>
                <a:cubicBezTo>
                  <a:pt x="191726" y="917777"/>
                  <a:pt x="209427" y="888726"/>
                  <a:pt x="188422" y="925484"/>
                </a:cubicBezTo>
                <a:cubicBezTo>
                  <a:pt x="172521" y="953310"/>
                  <a:pt x="180609" y="930784"/>
                  <a:pt x="166255" y="964277"/>
                </a:cubicBezTo>
                <a:cubicBezTo>
                  <a:pt x="163954" y="969646"/>
                  <a:pt x="162764" y="975432"/>
                  <a:pt x="160713" y="980902"/>
                </a:cubicBezTo>
                <a:cubicBezTo>
                  <a:pt x="157220" y="990216"/>
                  <a:pt x="153798" y="999579"/>
                  <a:pt x="149629" y="1008611"/>
                </a:cubicBezTo>
                <a:cubicBezTo>
                  <a:pt x="142705" y="1023613"/>
                  <a:pt x="127462" y="1052946"/>
                  <a:pt x="127462" y="1052946"/>
                </a:cubicBezTo>
                <a:cubicBezTo>
                  <a:pt x="113065" y="1124927"/>
                  <a:pt x="132709" y="1035455"/>
                  <a:pt x="110837" y="1108364"/>
                </a:cubicBezTo>
                <a:cubicBezTo>
                  <a:pt x="108130" y="1117386"/>
                  <a:pt x="108002" y="1127051"/>
                  <a:pt x="105295" y="1136073"/>
                </a:cubicBezTo>
                <a:cubicBezTo>
                  <a:pt x="102436" y="1145601"/>
                  <a:pt x="97070" y="1154254"/>
                  <a:pt x="94211" y="1163782"/>
                </a:cubicBezTo>
                <a:cubicBezTo>
                  <a:pt x="91504" y="1172804"/>
                  <a:pt x="91147" y="1182404"/>
                  <a:pt x="88669" y="1191491"/>
                </a:cubicBezTo>
                <a:cubicBezTo>
                  <a:pt x="85595" y="1202762"/>
                  <a:pt x="77586" y="1224742"/>
                  <a:pt x="77586" y="1224742"/>
                </a:cubicBezTo>
                <a:cubicBezTo>
                  <a:pt x="75739" y="1235826"/>
                  <a:pt x="74054" y="1246938"/>
                  <a:pt x="72044" y="1257993"/>
                </a:cubicBezTo>
                <a:cubicBezTo>
                  <a:pt x="70359" y="1267260"/>
                  <a:pt x="67934" y="1276392"/>
                  <a:pt x="66502" y="1285702"/>
                </a:cubicBezTo>
                <a:cubicBezTo>
                  <a:pt x="53077" y="1372960"/>
                  <a:pt x="68127" y="1294197"/>
                  <a:pt x="55419" y="1357746"/>
                </a:cubicBezTo>
                <a:cubicBezTo>
                  <a:pt x="51724" y="1402080"/>
                  <a:pt x="51649" y="1446866"/>
                  <a:pt x="44335" y="1490749"/>
                </a:cubicBezTo>
                <a:cubicBezTo>
                  <a:pt x="33890" y="1553414"/>
                  <a:pt x="42621" y="1495944"/>
                  <a:pt x="33251" y="1584960"/>
                </a:cubicBezTo>
                <a:cubicBezTo>
                  <a:pt x="31692" y="1599772"/>
                  <a:pt x="29191" y="1614476"/>
                  <a:pt x="27709" y="1629295"/>
                </a:cubicBezTo>
                <a:cubicBezTo>
                  <a:pt x="23649" y="1669900"/>
                  <a:pt x="21133" y="1710657"/>
                  <a:pt x="16626" y="1751215"/>
                </a:cubicBezTo>
                <a:cubicBezTo>
                  <a:pt x="14779" y="1767840"/>
                  <a:pt x="12533" y="1784426"/>
                  <a:pt x="11084" y="1801091"/>
                </a:cubicBezTo>
                <a:cubicBezTo>
                  <a:pt x="8838" y="1826921"/>
                  <a:pt x="7531" y="1852825"/>
                  <a:pt x="5542" y="1878677"/>
                </a:cubicBezTo>
                <a:cubicBezTo>
                  <a:pt x="3836" y="1900855"/>
                  <a:pt x="1847" y="1923011"/>
                  <a:pt x="0" y="1945178"/>
                </a:cubicBezTo>
                <a:cubicBezTo>
                  <a:pt x="26" y="1945806"/>
                  <a:pt x="2098" y="2083577"/>
                  <a:pt x="11084" y="2122517"/>
                </a:cubicBezTo>
                <a:cubicBezTo>
                  <a:pt x="13168" y="2131546"/>
                  <a:pt x="27741" y="2163211"/>
                  <a:pt x="33251" y="2172393"/>
                </a:cubicBezTo>
                <a:cubicBezTo>
                  <a:pt x="40105" y="2183816"/>
                  <a:pt x="49462" y="2193729"/>
                  <a:pt x="55419" y="2205644"/>
                </a:cubicBezTo>
                <a:cubicBezTo>
                  <a:pt x="59113" y="2213033"/>
                  <a:pt x="61213" y="2221465"/>
                  <a:pt x="66502" y="2227811"/>
                </a:cubicBezTo>
                <a:cubicBezTo>
                  <a:pt x="70766" y="2232928"/>
                  <a:pt x="77708" y="2235024"/>
                  <a:pt x="83128" y="2238895"/>
                </a:cubicBezTo>
                <a:cubicBezTo>
                  <a:pt x="90644" y="2244263"/>
                  <a:pt x="98282" y="2249509"/>
                  <a:pt x="105295" y="2255520"/>
                </a:cubicBezTo>
                <a:cubicBezTo>
                  <a:pt x="111245" y="2260621"/>
                  <a:pt x="115542" y="2267591"/>
                  <a:pt x="121920" y="2272146"/>
                </a:cubicBezTo>
                <a:cubicBezTo>
                  <a:pt x="144965" y="2288606"/>
                  <a:pt x="152996" y="2282794"/>
                  <a:pt x="182880" y="2288771"/>
                </a:cubicBezTo>
                <a:cubicBezTo>
                  <a:pt x="197817" y="2291759"/>
                  <a:pt x="213590" y="2293043"/>
                  <a:pt x="227215" y="2299855"/>
                </a:cubicBezTo>
                <a:cubicBezTo>
                  <a:pt x="234604" y="2303549"/>
                  <a:pt x="241469" y="2308564"/>
                  <a:pt x="249382" y="2310938"/>
                </a:cubicBezTo>
                <a:cubicBezTo>
                  <a:pt x="260145" y="2314167"/>
                  <a:pt x="271549" y="2314633"/>
                  <a:pt x="282633" y="2316480"/>
                </a:cubicBezTo>
                <a:cubicBezTo>
                  <a:pt x="312189" y="2314633"/>
                  <a:pt x="341810" y="2313619"/>
                  <a:pt x="371302" y="2310938"/>
                </a:cubicBezTo>
                <a:cubicBezTo>
                  <a:pt x="387276" y="2309486"/>
                  <a:pt x="410455" y="2304502"/>
                  <a:pt x="426720" y="2299855"/>
                </a:cubicBezTo>
                <a:cubicBezTo>
                  <a:pt x="478710" y="2285000"/>
                  <a:pt x="395006" y="2305672"/>
                  <a:pt x="471055" y="2288771"/>
                </a:cubicBezTo>
                <a:cubicBezTo>
                  <a:pt x="478490" y="2287119"/>
                  <a:pt x="493222" y="2283229"/>
                  <a:pt x="493222" y="2283229"/>
                </a:cubicBezTo>
              </a:path>
            </a:pathLst>
          </a:custGeom>
          <a:noFill/>
          <a:ln w="254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 w="med" len="med"/>
          </a:ln>
          <a:effectLst>
            <a:glow rad="25400">
              <a:schemeClr val="tx1"/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265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097280"/>
          </a:xfrm>
        </p:spPr>
        <p:txBody>
          <a:bodyPr/>
          <a:lstStyle/>
          <a:p>
            <a:r>
              <a:rPr lang="en-US" dirty="0"/>
              <a:t>Which line below is first </a:t>
            </a:r>
            <a:r>
              <a:rPr lang="en-US" i="1" dirty="0"/>
              <a:t>guaranteed</a:t>
            </a:r>
            <a:r>
              <a:rPr lang="en-US" dirty="0"/>
              <a:t> to cause an error?</a:t>
            </a:r>
          </a:p>
          <a:p>
            <a:pPr lvl="1"/>
            <a:endParaRPr lang="en-US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Line 1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Line 4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Line 6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Line 7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  </a:t>
            </a:r>
            <a:r>
              <a:rPr lang="en-US" b="1" dirty="0">
                <a:solidFill>
                  <a:srgbClr val="E2661A"/>
                </a:solidFill>
              </a:rPr>
              <a:t>Something else</a:t>
            </a:r>
          </a:p>
          <a:p>
            <a:pPr marL="0" indent="0">
              <a:buNone/>
              <a:tabLst>
                <a:tab pos="460375" algn="l"/>
              </a:tabLst>
            </a:pP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What else is</a:t>
            </a:r>
            <a:br>
              <a:rPr lang="en-US" dirty="0"/>
            </a:br>
            <a:r>
              <a:rPr lang="en-US" dirty="0"/>
              <a:t>wrong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28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566160" y="2377440"/>
            <a:ext cx="4754880" cy="4297680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c = b+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(&amp;(a[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17520" y="2377440"/>
            <a:ext cx="54864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1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4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1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2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3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4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5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6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7</a:t>
            </a:r>
          </a:p>
          <a:p>
            <a:pPr algn="r"/>
            <a:endParaRPr lang="en-US" sz="1600" b="1" dirty="0" err="1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93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097280"/>
          </a:xfrm>
        </p:spPr>
        <p:txBody>
          <a:bodyPr/>
          <a:lstStyle/>
          <a:p>
            <a:r>
              <a:rPr lang="en-US" dirty="0"/>
              <a:t>Which line below is first </a:t>
            </a:r>
            <a:r>
              <a:rPr lang="en-US" i="1" dirty="0"/>
              <a:t>guaranteed</a:t>
            </a:r>
            <a:r>
              <a:rPr lang="en-US" dirty="0"/>
              <a:t> to cause an error?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3"/>
              </a:rPr>
              <a:t>http://PollEv.com/justinh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Line 1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Line 4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Line 6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Line 7</a:t>
            </a:r>
            <a:endParaRPr lang="en-US" b="1" dirty="0"/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29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566160" y="2377440"/>
            <a:ext cx="4754880" cy="4297680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c = b+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(&amp;(a[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17520" y="2377440"/>
            <a:ext cx="54864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1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6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endParaRPr lang="en-US" sz="1400" b="1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1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2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3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4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5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6</a:t>
            </a:r>
          </a:p>
          <a:p>
            <a:pPr algn="r"/>
            <a:r>
              <a:rPr lang="en-US" sz="16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7</a:t>
            </a:r>
          </a:p>
          <a:p>
            <a:pPr algn="r"/>
            <a:endParaRPr lang="en-US" sz="1600" b="1" dirty="0" err="1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913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A1AC-7C01-0343-B6E9-BDAD72E01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Yet More Administrivia (sorry)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89D5B-616B-E14A-8237-DC93F2377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Exercise grading – </a:t>
            </a:r>
            <a:r>
              <a:rPr lang="en-US" dirty="0" err="1"/>
              <a:t>Gradescope</a:t>
            </a:r>
            <a:r>
              <a:rPr lang="en-US" dirty="0"/>
              <a:t> abuse</a:t>
            </a:r>
          </a:p>
          <a:p>
            <a:pPr lvl="1"/>
            <a:r>
              <a:rPr lang="en-US" dirty="0"/>
              <a:t>Grading score is an overall evaluation: 3/2/1/0 = superior / good / marginal / not sufficient for credit</a:t>
            </a:r>
          </a:p>
          <a:p>
            <a:pPr lvl="1"/>
            <a:r>
              <a:rPr lang="en-US" dirty="0"/>
              <a:t>Then additional ±0 rubric items as needed</a:t>
            </a:r>
          </a:p>
          <a:p>
            <a:pPr lvl="2"/>
            <a:r>
              <a:rPr lang="en-US" dirty="0"/>
              <a:t>These are a quick way of communicating “why” – reasons for deductions or comments about your solution</a:t>
            </a:r>
          </a:p>
          <a:p>
            <a:pPr lvl="2"/>
            <a:r>
              <a:rPr lang="en-US" dirty="0"/>
              <a:t>Allows us to be more consistent in feedback</a:t>
            </a:r>
          </a:p>
          <a:p>
            <a:pPr lvl="2"/>
            <a:r>
              <a:rPr lang="en-US" dirty="0"/>
              <a:t>The -0 “score” is just because that’s how we have to use </a:t>
            </a:r>
            <a:r>
              <a:rPr lang="en-US" dirty="0" err="1"/>
              <a:t>Gradescope</a:t>
            </a:r>
            <a:r>
              <a:rPr lang="en-US" dirty="0"/>
              <a:t> to handle feedback notes – it does </a:t>
            </a:r>
            <a:r>
              <a:rPr lang="en-US"/>
              <a:t>not contribute to “the points”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9D3BB-6B66-CA44-BEBB-D099DB8FF4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752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Corruption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There are all sorts of ways to corrupt memory in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30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737360" y="2103120"/>
            <a:ext cx="6583680" cy="4572000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assign past the end of an array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assume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zeros out memory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c = b+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mess up your pointer arithmetic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(&amp;(a[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free something not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malloc'ed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(b);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double-free the same block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b[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use a freed (dangling) pointer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any many more!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309360"/>
            <a:ext cx="1737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memcorrupt.c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70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Corruption - What Happens?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165225" y="1197678"/>
            <a:ext cx="4860441" cy="3749941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2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2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sz="12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2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assign past the end of an array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b[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+= 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assume </a:t>
            </a:r>
            <a:r>
              <a:rPr lang="en-US" sz="12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zeros out memory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c = b+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mess up your pointer arithmetic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(&amp;(a[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]));  </a:t>
            </a:r>
            <a:r>
              <a:rPr lang="en-US" sz="1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free something not </a:t>
            </a:r>
            <a:r>
              <a:rPr lang="en-US" sz="12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malloc'ed</a:t>
            </a:r>
            <a:endParaRPr lang="en-US" sz="12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(b);    </a:t>
            </a:r>
            <a:r>
              <a:rPr lang="en-US" sz="1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double-free the same block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b[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use a freed (dangling) pointer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any many more!</a:t>
            </a:r>
          </a:p>
          <a:p>
            <a:r>
              <a:rPr lang="en-US" sz="1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309360"/>
            <a:ext cx="1737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memcorrupt.c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B26998-DDD5-E347-9BC4-F0EAEF216B62}"/>
              </a:ext>
            </a:extLst>
          </p:cNvPr>
          <p:cNvSpPr txBox="1"/>
          <p:nvPr/>
        </p:nvSpPr>
        <p:spPr>
          <a:xfrm>
            <a:off x="172120" y="1473798"/>
            <a:ext cx="721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stack: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93CD39-66CA-0043-BFF6-1E245E445864}"/>
              </a:ext>
            </a:extLst>
          </p:cNvPr>
          <p:cNvSpPr txBox="1"/>
          <p:nvPr/>
        </p:nvSpPr>
        <p:spPr>
          <a:xfrm>
            <a:off x="172120" y="4130937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heap: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EAC4FE-59A3-944E-A147-6ACC167FCE72}"/>
              </a:ext>
            </a:extLst>
          </p:cNvPr>
          <p:cNvSpPr txBox="1"/>
          <p:nvPr/>
        </p:nvSpPr>
        <p:spPr>
          <a:xfrm>
            <a:off x="1011218" y="148633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main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64697A-7985-614E-B4ED-3484B890A2DF}"/>
              </a:ext>
            </a:extLst>
          </p:cNvPr>
          <p:cNvSpPr txBox="1"/>
          <p:nvPr/>
        </p:nvSpPr>
        <p:spPr>
          <a:xfrm>
            <a:off x="1108038" y="1855670"/>
            <a:ext cx="2194560" cy="20313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a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b</a:t>
            </a:r>
          </a:p>
          <a:p>
            <a:endParaRPr lang="en-US" dirty="0">
              <a:latin typeface="CMU Bright" panose="02000603000000000000" pitchFamily="2" charset="0"/>
              <a:ea typeface="CMU Bright" panose="02000603000000000000" pitchFamily="2" charset="0"/>
              <a:cs typeface="CMU Bright" panose="02000603000000000000" pitchFamily="2" charset="0"/>
            </a:endParaRPr>
          </a:p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F34373-2017-3747-A34B-C88D2E362A34}"/>
              </a:ext>
            </a:extLst>
          </p:cNvPr>
          <p:cNvSpPr txBox="1"/>
          <p:nvPr/>
        </p:nvSpPr>
        <p:spPr>
          <a:xfrm>
            <a:off x="1576664" y="1968648"/>
            <a:ext cx="493436" cy="8380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E8C696-C9D1-1545-923B-A7ED98CDE271}"/>
              </a:ext>
            </a:extLst>
          </p:cNvPr>
          <p:cNvSpPr txBox="1"/>
          <p:nvPr/>
        </p:nvSpPr>
        <p:spPr>
          <a:xfrm>
            <a:off x="1551264" y="2984648"/>
            <a:ext cx="290236" cy="3300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370705-2EB0-9E47-81DD-EFEEC26C9B1C}"/>
              </a:ext>
            </a:extLst>
          </p:cNvPr>
          <p:cNvSpPr txBox="1"/>
          <p:nvPr/>
        </p:nvSpPr>
        <p:spPr>
          <a:xfrm>
            <a:off x="1538564" y="3479948"/>
            <a:ext cx="290236" cy="3300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 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B1B8BC8-9908-8C44-8669-BC9C79A8D3A1}"/>
              </a:ext>
            </a:extLst>
          </p:cNvPr>
          <p:cNvGrpSpPr/>
          <p:nvPr/>
        </p:nvGrpSpPr>
        <p:grpSpPr>
          <a:xfrm>
            <a:off x="1690964" y="3175000"/>
            <a:ext cx="1389335" cy="1978655"/>
            <a:chOff x="1690964" y="3175000"/>
            <a:chExt cx="1389335" cy="1978655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32FF483-7F48-A246-B79A-45F1B331F848}"/>
                </a:ext>
              </a:extLst>
            </p:cNvPr>
            <p:cNvSpPr txBox="1"/>
            <p:nvPr/>
          </p:nvSpPr>
          <p:spPr>
            <a:xfrm>
              <a:off x="2586863" y="4315603"/>
              <a:ext cx="493436" cy="83805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dirty="0">
                  <a:latin typeface="CMU Bright" panose="02000603000000000000" pitchFamily="2" charset="0"/>
                  <a:ea typeface="CMU Bright" panose="02000603000000000000" pitchFamily="2" charset="0"/>
                  <a:cs typeface="CMU Bright" panose="02000603000000000000" pitchFamily="2" charset="0"/>
                </a:rPr>
                <a:t>?</a:t>
              </a:r>
            </a:p>
            <a:p>
              <a:pPr>
                <a:lnSpc>
                  <a:spcPct val="150000"/>
                </a:lnSpc>
              </a:pPr>
              <a:r>
                <a:rPr lang="en-US" dirty="0">
                  <a:latin typeface="CMU Bright" panose="02000603000000000000" pitchFamily="2" charset="0"/>
                  <a:ea typeface="CMU Bright" panose="02000603000000000000" pitchFamily="2" charset="0"/>
                  <a:cs typeface="CMU Bright" panose="02000603000000000000" pitchFamily="2" charset="0"/>
                </a:rPr>
                <a:t>?</a:t>
              </a:r>
            </a:p>
          </p:txBody>
        </p:sp>
        <p:cxnSp>
          <p:nvCxnSpPr>
            <p:cNvPr id="38" name="Elbow Connector 37">
              <a:extLst>
                <a:ext uri="{FF2B5EF4-FFF2-40B4-BE49-F238E27FC236}">
                  <a16:creationId xmlns:a16="http://schemas.microsoft.com/office/drawing/2014/main" id="{75787CC2-AE37-DF48-8FD2-23B5180712C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90964" y="3175000"/>
              <a:ext cx="914400" cy="1280160"/>
            </a:xfrm>
            <a:prstGeom prst="bentConnector3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B3D8C72-58F3-E24F-8F6D-BB571E0FAE44}"/>
              </a:ext>
            </a:extLst>
          </p:cNvPr>
          <p:cNvGrpSpPr/>
          <p:nvPr/>
        </p:nvGrpSpPr>
        <p:grpSpPr>
          <a:xfrm>
            <a:off x="1703664" y="3657600"/>
            <a:ext cx="970424" cy="2020332"/>
            <a:chOff x="1703664" y="3657600"/>
            <a:chExt cx="970424" cy="2020332"/>
          </a:xfrm>
        </p:grpSpPr>
        <p:cxnSp>
          <p:nvCxnSpPr>
            <p:cNvPr id="39" name="Elbow Connector 38">
              <a:extLst>
                <a:ext uri="{FF2B5EF4-FFF2-40B4-BE49-F238E27FC236}">
                  <a16:creationId xmlns:a16="http://schemas.microsoft.com/office/drawing/2014/main" id="{104E43E1-EC81-584D-982E-E62FCF59244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03664" y="3657600"/>
              <a:ext cx="457200" cy="1828800"/>
            </a:xfrm>
            <a:prstGeom prst="bentConnector3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9A8032D-2199-FC4E-8E41-D8FAB705A2F2}"/>
                </a:ext>
              </a:extLst>
            </p:cNvPr>
            <p:cNvSpPr txBox="1"/>
            <p:nvPr/>
          </p:nvSpPr>
          <p:spPr>
            <a:xfrm>
              <a:off x="2167218" y="5308600"/>
              <a:ext cx="506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MU Bright" panose="02000603000000000000" pitchFamily="2" charset="0"/>
                  <a:ea typeface="CMU Bright" panose="02000603000000000000" pitchFamily="2" charset="0"/>
                  <a:cs typeface="CMU Bright" panose="02000603000000000000" pitchFamily="2" charset="0"/>
                </a:rPr>
                <a:t>???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E71A675C-20F7-5E49-A9D7-BF42C79D7297}"/>
              </a:ext>
            </a:extLst>
          </p:cNvPr>
          <p:cNvSpPr txBox="1"/>
          <p:nvPr/>
        </p:nvSpPr>
        <p:spPr>
          <a:xfrm>
            <a:off x="2510663" y="4270637"/>
            <a:ext cx="5036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rPr>
              <a:t>X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A0D7535-352F-794F-8651-B2A9C529CCF6}"/>
              </a:ext>
            </a:extLst>
          </p:cNvPr>
          <p:cNvCxnSpPr/>
          <p:nvPr/>
        </p:nvCxnSpPr>
        <p:spPr bwMode="auto">
          <a:xfrm flipH="1">
            <a:off x="261020" y="4038600"/>
            <a:ext cx="354898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4741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66FF"/>
                </a:solidFill>
              </a:rPr>
              <a:t>memory leak </a:t>
            </a:r>
            <a:r>
              <a:rPr lang="en-US" dirty="0"/>
              <a:t>occurs when code fails to deallocate dynamically-allocated memory that is no longer used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forget to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/>
              <a:t> </a:t>
            </a:r>
            <a:r>
              <a:rPr lang="en-US" dirty="0" err="1"/>
              <a:t>malloc-ed</a:t>
            </a:r>
            <a:r>
              <a:rPr lang="en-US" dirty="0"/>
              <a:t> block, lose/change pointer to </a:t>
            </a:r>
            <a:r>
              <a:rPr lang="en-US" dirty="0" err="1"/>
              <a:t>malloc-ed</a:t>
            </a:r>
            <a:r>
              <a:rPr lang="en-US" dirty="0"/>
              <a:t> block</a:t>
            </a:r>
          </a:p>
          <a:p>
            <a:pPr lvl="3"/>
            <a:endParaRPr lang="en-US" dirty="0"/>
          </a:p>
          <a:p>
            <a:r>
              <a:rPr lang="en-US" dirty="0"/>
              <a:t>What happens: program’s VM footprint will keep growing</a:t>
            </a:r>
          </a:p>
          <a:p>
            <a:pPr lvl="1"/>
            <a:r>
              <a:rPr lang="en-US" dirty="0"/>
              <a:t>This might be OK for </a:t>
            </a:r>
            <a:r>
              <a:rPr lang="en-US" i="1" dirty="0"/>
              <a:t>short-lived</a:t>
            </a:r>
            <a:r>
              <a:rPr lang="en-US" dirty="0"/>
              <a:t> program, since all memory is deallocated when program ends</a:t>
            </a:r>
          </a:p>
          <a:p>
            <a:pPr lvl="1"/>
            <a:r>
              <a:rPr lang="en-US" dirty="0"/>
              <a:t>Usually has bad repercussions for </a:t>
            </a:r>
            <a:r>
              <a:rPr lang="en-US" i="1" dirty="0"/>
              <a:t>long-lived</a:t>
            </a:r>
            <a:r>
              <a:rPr lang="en-US" dirty="0"/>
              <a:t> programs</a:t>
            </a:r>
          </a:p>
          <a:p>
            <a:pPr lvl="2"/>
            <a:r>
              <a:rPr lang="en-US" dirty="0"/>
              <a:t>Might slow down over time (</a:t>
            </a:r>
            <a:r>
              <a:rPr lang="en-US" i="1" dirty="0"/>
              <a:t>e.g.</a:t>
            </a:r>
            <a:r>
              <a:rPr lang="en-US" dirty="0"/>
              <a:t> lead to VM thrashing)</a:t>
            </a:r>
          </a:p>
          <a:p>
            <a:pPr lvl="2"/>
            <a:r>
              <a:rPr lang="en-US" dirty="0"/>
              <a:t>Might exhaust all available memory and crash</a:t>
            </a:r>
          </a:p>
          <a:p>
            <a:pPr lvl="2"/>
            <a:r>
              <a:rPr lang="en-US" dirty="0"/>
              <a:t>Other programs might get starved of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9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Heap-allocated Memory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</a:p>
          <a:p>
            <a:pPr lvl="1"/>
            <a:r>
              <a:rPr lang="en-US" dirty="0"/>
              <a:t>Memory leaks</a:t>
            </a:r>
          </a:p>
          <a:p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 err="1">
                <a:solidFill>
                  <a:srgbClr val="4B2A85"/>
                </a:solidFill>
              </a:rPr>
              <a:t>s</a:t>
            </a:r>
            <a:r>
              <a:rPr lang="en-US" b="1" dirty="0">
                <a:solidFill>
                  <a:srgbClr val="4B2A85"/>
                </a:solidFill>
              </a:rPr>
              <a:t> and 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endParaRPr lang="en-US" b="1" dirty="0">
              <a:solidFill>
                <a:srgbClr val="4B2A8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378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/>
              <a:t> is a C datatype that contains a set of fields</a:t>
            </a:r>
          </a:p>
          <a:p>
            <a:pPr lvl="1"/>
            <a:r>
              <a:rPr lang="en-US" dirty="0"/>
              <a:t>Similar to a Java class, but with no methods or constructors</a:t>
            </a:r>
          </a:p>
          <a:p>
            <a:pPr lvl="1"/>
            <a:r>
              <a:rPr lang="en-US" dirty="0"/>
              <a:t>Useful for defining new structured types of data</a:t>
            </a:r>
          </a:p>
          <a:p>
            <a:pPr lvl="1"/>
            <a:r>
              <a:rPr lang="en-US" dirty="0"/>
              <a:t>Act similarly to primitive variables</a:t>
            </a:r>
          </a:p>
          <a:p>
            <a:pPr lvl="1"/>
            <a:r>
              <a:rPr lang="en-US" dirty="0"/>
              <a:t>A struct </a:t>
            </a:r>
            <a:r>
              <a:rPr lang="en-US" i="1" dirty="0" err="1"/>
              <a:t>tagname</a:t>
            </a:r>
            <a:r>
              <a:rPr lang="en-US" dirty="0"/>
              <a:t> is a </a:t>
            </a:r>
            <a:r>
              <a:rPr lang="en-US" i="1" dirty="0"/>
              <a:t>tag</a:t>
            </a:r>
            <a:r>
              <a:rPr lang="en-US" dirty="0"/>
              <a:t>; </a:t>
            </a:r>
            <a:r>
              <a:rPr lang="en-US" i="1" dirty="0"/>
              <a:t>not</a:t>
            </a:r>
            <a:r>
              <a:rPr lang="en-US" dirty="0"/>
              <a:t> a full first-class type name</a:t>
            </a:r>
          </a:p>
          <a:p>
            <a:r>
              <a:rPr lang="en-US" dirty="0"/>
              <a:t>Generic declaration: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60" y="4086860"/>
            <a:ext cx="3291840" cy="1920240"/>
          </a:xfrm>
          <a:prstGeom prst="roundRect">
            <a:avLst>
              <a:gd name="adj" fmla="val 8182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tagname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type1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name1;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};</a:t>
            </a:r>
            <a:endParaRPr lang="en-US" sz="24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572000" y="3749040"/>
            <a:ext cx="4206240" cy="2468880"/>
          </a:xfrm>
          <a:prstGeom prst="roundRect">
            <a:avLst>
              <a:gd name="adj" fmla="val 619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following defines a new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structured datatype called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"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Point"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x,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declare and initialize a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variable</a:t>
            </a:r>
            <a:endParaRPr lang="en-US" i="1" dirty="0">
              <a:solidFill>
                <a:srgbClr val="5A5A5A"/>
              </a:solidFill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origin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05057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Use “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/>
              <a:t>” to refer to a field in a </a:t>
            </a:r>
            <a:r>
              <a:rPr lang="en-US" dirty="0" err="1"/>
              <a:t>struct</a:t>
            </a:r>
            <a:endParaRPr lang="en-US" dirty="0"/>
          </a:p>
          <a:p>
            <a:r>
              <a:rPr lang="en-US" dirty="0"/>
              <a:t>Use “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/>
              <a:t>” to refer to a field from a </a:t>
            </a:r>
            <a:r>
              <a:rPr lang="en-US" dirty="0" err="1"/>
              <a:t>struct</a:t>
            </a:r>
            <a:r>
              <a:rPr lang="en-US" dirty="0"/>
              <a:t> pointer</a:t>
            </a:r>
          </a:p>
          <a:p>
            <a:pPr lvl="1"/>
            <a:r>
              <a:rPr lang="en-US" dirty="0"/>
              <a:t>Dereferences pointer first, then accesses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35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3108960"/>
            <a:ext cx="7315200" cy="3017520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p1 is stack allocated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p1_ptr = &amp;p1;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p1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p1_ptr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equivalent to (*p1_ptr).y = 2.0;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612648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simplestruct.c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3552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by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097280"/>
          </a:xfrm>
        </p:spPr>
        <p:txBody>
          <a:bodyPr/>
          <a:lstStyle/>
          <a:p>
            <a:r>
              <a:rPr lang="en-US" dirty="0"/>
              <a:t>You can assign the value of a </a:t>
            </a:r>
            <a:r>
              <a:rPr lang="en-US" dirty="0" err="1"/>
              <a:t>struct</a:t>
            </a:r>
            <a:r>
              <a:rPr lang="en-US" dirty="0"/>
              <a:t> from a </a:t>
            </a:r>
            <a:r>
              <a:rPr lang="en-US" dirty="0" err="1"/>
              <a:t>struct</a:t>
            </a:r>
            <a:r>
              <a:rPr lang="en-US" dirty="0"/>
              <a:t> of the same type – </a:t>
            </a:r>
            <a:r>
              <a:rPr lang="en-US" i="1" dirty="0"/>
              <a:t>this copies the entire contents!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36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2377440"/>
            <a:ext cx="8046720" cy="3566160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p2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6.0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"p1: {%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f,%f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p2: {%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f,%f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p1.x, p1.y, p2.x, p2.y);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p2 = p1;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"p1: {%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f,%f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p2: {%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f,%f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p1.x, p1.y, p2.x, p2.y);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" y="5946371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structassign.c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8433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typedef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format: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type name;</a:t>
            </a:r>
          </a:p>
          <a:p>
            <a:r>
              <a:rPr lang="en-US" dirty="0"/>
              <a:t>Allows you to define new data type </a:t>
            </a:r>
            <a:r>
              <a:rPr lang="en-US" i="1" dirty="0"/>
              <a:t>names</a:t>
            </a:r>
            <a:r>
              <a:rPr lang="en-US" dirty="0"/>
              <a:t>/</a:t>
            </a:r>
            <a:r>
              <a:rPr lang="en-US" i="1" dirty="0"/>
              <a:t>synonyms</a:t>
            </a:r>
          </a:p>
          <a:p>
            <a:pPr lvl="1"/>
            <a:r>
              <a:rPr lang="en-US" dirty="0"/>
              <a:t>Both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 and 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 are usable and refer to the same type</a:t>
            </a:r>
          </a:p>
          <a:p>
            <a:pPr lvl="1"/>
            <a:r>
              <a:rPr lang="en-US" dirty="0"/>
              <a:t>Be careful with pointers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before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/>
              <a:t> is part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37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042742" y="1371600"/>
            <a:ext cx="356616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914400" y="3383280"/>
            <a:ext cx="7315200" cy="3291840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 "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superlong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a synonym for "unsigned long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long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superlong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 "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a synonym for "char*"</a:t>
            </a: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US" sz="16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 "Point" a synonym for "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point_st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... }“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 "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a synonym for "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point_st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*"</a:t>
            </a: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point_st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superlong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superlong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similar syntax to "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n, *p;"</a:t>
            </a:r>
          </a:p>
          <a:p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origin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23740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Dynamically-allocated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You can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dirty="0"/>
              <a:t> </a:t>
            </a:r>
            <a:r>
              <a:rPr lang="en-US" dirty="0" err="1"/>
              <a:t>structs</a:t>
            </a:r>
            <a:r>
              <a:rPr lang="en-US" dirty="0"/>
              <a:t>, just like other data type</a:t>
            </a:r>
          </a:p>
          <a:p>
            <a:pPr lvl="1"/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/>
              <a:t> is particularly helpful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38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005840" y="2834640"/>
            <a:ext cx="7132320" cy="3657600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complex number is a + bi</a:t>
            </a: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real;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real component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imaginary component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note that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equivalent to Complex*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ComplexPtr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AllocComplex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real,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Complex*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-&gt;real = real;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6467302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complexstruct.c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13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r>
              <a:rPr lang="en-US" dirty="0"/>
              <a:t> as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 err="1"/>
              <a:t>Structs</a:t>
            </a:r>
            <a:r>
              <a:rPr lang="en-US" dirty="0"/>
              <a:t> are passed by value, like everything else in C</a:t>
            </a:r>
          </a:p>
          <a:p>
            <a:pPr lvl="1"/>
            <a:r>
              <a:rPr lang="en-US" dirty="0"/>
              <a:t>Entire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/>
              <a:t>is copied – where?</a:t>
            </a:r>
            <a:endParaRPr lang="en-US" dirty="0"/>
          </a:p>
          <a:p>
            <a:pPr lvl="1"/>
            <a:r>
              <a:rPr lang="en-US" dirty="0"/>
              <a:t>To manipulate a </a:t>
            </a:r>
            <a:r>
              <a:rPr lang="en-US" dirty="0" err="1"/>
              <a:t>struct</a:t>
            </a:r>
            <a:r>
              <a:rPr lang="en-US" dirty="0"/>
              <a:t> argument, pass a pointer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39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005840" y="2926080"/>
            <a:ext cx="7132320" cy="3749040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x, y;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DoubleXBroken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p)   {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DoubleXWorks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p) { p-&gt;x *=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DoubleXBroken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"(%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d,%d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prints: (  ,  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DoubleXWorks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(&amp;a);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"(%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d,%d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 </a:t>
            </a:r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prints: (  ,  )</a:t>
            </a:r>
            <a:endParaRPr lang="en-US" sz="1100" i="1" dirty="0">
              <a:solidFill>
                <a:schemeClr val="bg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4258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hw1 due a week from Thursday</a:t>
            </a:r>
          </a:p>
          <a:p>
            <a:pPr lvl="1"/>
            <a:r>
              <a:rPr lang="en-US" dirty="0"/>
              <a:t>You </a:t>
            </a:r>
            <a:r>
              <a:rPr lang="en-US" b="1" i="1" dirty="0">
                <a:solidFill>
                  <a:srgbClr val="FF0000"/>
                </a:solidFill>
              </a:rPr>
              <a:t>may not</a:t>
            </a:r>
            <a:r>
              <a:rPr lang="en-US" dirty="0"/>
              <a:t> modify interfaces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files)</a:t>
            </a:r>
          </a:p>
          <a:p>
            <a:pPr lvl="1"/>
            <a:r>
              <a:rPr lang="en-US" dirty="0"/>
              <a:t>But </a:t>
            </a:r>
            <a:r>
              <a:rPr lang="en-US" b="1" i="1" dirty="0">
                <a:solidFill>
                  <a:srgbClr val="00B050"/>
                </a:solidFill>
              </a:rPr>
              <a:t>do</a:t>
            </a:r>
            <a:r>
              <a:rPr lang="en-US" dirty="0"/>
              <a:t> read the interfaces while you’re writing code(!)</a:t>
            </a:r>
          </a:p>
          <a:p>
            <a:pPr lvl="1"/>
            <a:r>
              <a:rPr lang="en-US" dirty="0"/>
              <a:t>Suggestion:  look 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example_program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ll|ht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}.c</a:t>
            </a:r>
            <a:r>
              <a:rPr lang="en-US" dirty="0"/>
              <a:t> for typical usage of lists and hash tables</a:t>
            </a:r>
          </a:p>
          <a:p>
            <a:pPr lvl="1"/>
            <a:r>
              <a:rPr lang="en-US" dirty="0"/>
              <a:t>Suggestion: have more fun, less anxiety: pace yourself and make steady progress; don’t leave it until the last minute!</a:t>
            </a:r>
          </a:p>
          <a:p>
            <a:r>
              <a:rPr lang="en-US" dirty="0"/>
              <a:t>Remember: the only supported systems for the class are the Allen School Linux machines (workstations, </a:t>
            </a:r>
            <a:r>
              <a:rPr lang="en-US" dirty="0" err="1"/>
              <a:t>attus</a:t>
            </a:r>
            <a:r>
              <a:rPr lang="en-US" dirty="0"/>
              <a:t>, home VM).  You should be working on those systems and the projects you build </a:t>
            </a:r>
            <a:r>
              <a:rPr lang="en-US" b="1" i="1" dirty="0">
                <a:solidFill>
                  <a:srgbClr val="FF0000"/>
                </a:solidFill>
              </a:rPr>
              <a:t>must</a:t>
            </a:r>
            <a:r>
              <a:rPr lang="en-US" dirty="0"/>
              <a:t> work there.</a:t>
            </a:r>
          </a:p>
          <a:p>
            <a:pPr lvl="1"/>
            <a:r>
              <a:rPr lang="en-US" dirty="0"/>
              <a:t>We do not have the cycles to try to support other Unix-like things or chase bugs due to configuration or software differences (including file transfers to/from Windows systems and editing in native Windows environments)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1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Exact method of return depends on calling conventions</a:t>
            </a:r>
          </a:p>
          <a:p>
            <a:pPr lvl="1"/>
            <a:r>
              <a:rPr lang="en-US" dirty="0"/>
              <a:t>Often in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/>
              <a:t> and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dirty="0"/>
              <a:t> for small </a:t>
            </a:r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Often returned in memory for larger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40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005840" y="2926080"/>
            <a:ext cx="7132320" cy="3200400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complex number is a + bi</a:t>
            </a: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real;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real component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imaginary component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MultiplyComplex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retval.real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x.real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y.real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-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retval.imag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y.real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-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x.real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600" i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returns a copy of </a:t>
            </a:r>
            <a:r>
              <a:rPr lang="en-US" sz="1600" i="1" dirty="0" err="1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612648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complexstruct.c</a:t>
            </a:r>
            <a:endParaRPr lang="en-US" sz="20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27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Copy of </a:t>
            </a:r>
            <a:r>
              <a:rPr lang="en-US" dirty="0" err="1"/>
              <a:t>Struct</a:t>
            </a:r>
            <a:r>
              <a:rPr lang="en-US" dirty="0"/>
              <a:t> or Pointer?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Value passed</a:t>
            </a:r>
            <a:r>
              <a:rPr lang="en-US" dirty="0"/>
              <a:t>:  passing a pointer is cheaper and takes less space unless </a:t>
            </a:r>
            <a:r>
              <a:rPr lang="en-US" dirty="0" err="1"/>
              <a:t>struct</a:t>
            </a:r>
            <a:r>
              <a:rPr lang="en-US" dirty="0"/>
              <a:t> is small</a:t>
            </a:r>
          </a:p>
          <a:p>
            <a:pPr lvl="3"/>
            <a:endParaRPr lang="en-US" dirty="0"/>
          </a:p>
          <a:p>
            <a:r>
              <a:rPr lang="en-US" u="sng" dirty="0"/>
              <a:t>Field access</a:t>
            </a:r>
            <a:r>
              <a:rPr lang="en-US" dirty="0"/>
              <a:t>:  indirect accesses through pointers are a bit more expensive and can be harder for compiler to optimize</a:t>
            </a:r>
          </a:p>
          <a:p>
            <a:pPr lvl="3"/>
            <a:endParaRPr lang="en-US" dirty="0"/>
          </a:p>
          <a:p>
            <a:r>
              <a:rPr lang="en-US" dirty="0"/>
              <a:t>For small </a:t>
            </a:r>
            <a:r>
              <a:rPr lang="en-US" dirty="0" err="1"/>
              <a:t>stucts</a:t>
            </a:r>
            <a:r>
              <a:rPr lang="en-US" dirty="0"/>
              <a:t> (like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complex_st</a:t>
            </a:r>
            <a:r>
              <a:rPr lang="en-US" dirty="0"/>
              <a:t>), passing a copy of the struct can be faster and often preferred if function only reads data; for large structs use pointers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2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defines:</a:t>
            </a:r>
          </a:p>
          <a:p>
            <a:pPr lvl="1"/>
            <a:r>
              <a:rPr lang="en-US" dirty="0"/>
              <a:t>A new structured type Point</a:t>
            </a:r>
          </a:p>
          <a:p>
            <a:pPr lvl="2"/>
            <a:r>
              <a:rPr lang="en-US" dirty="0"/>
              <a:t>Represent it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s for the x and y coordinates</a:t>
            </a:r>
          </a:p>
          <a:p>
            <a:pPr lvl="1"/>
            <a:r>
              <a:rPr lang="en-US" dirty="0"/>
              <a:t>A new structured type Rectangle</a:t>
            </a:r>
          </a:p>
          <a:p>
            <a:pPr lvl="2"/>
            <a:r>
              <a:rPr lang="en-US" dirty="0"/>
              <a:t>Assume its sides are parallel to the x-axis and y-axis</a:t>
            </a:r>
          </a:p>
          <a:p>
            <a:pPr lvl="2"/>
            <a:r>
              <a:rPr lang="en-US" dirty="0"/>
              <a:t>Represent it with the bottom-left and top-right Points</a:t>
            </a:r>
          </a:p>
          <a:p>
            <a:pPr lvl="1"/>
            <a:r>
              <a:rPr lang="en-US" dirty="0"/>
              <a:t>A function that computes and returns the area of a Rectangle</a:t>
            </a:r>
          </a:p>
          <a:p>
            <a:pPr lvl="1"/>
            <a:r>
              <a:rPr lang="en-US" dirty="0"/>
              <a:t>A function that tests whether a Point is inside of a Rectangle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949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Implement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err="1"/>
              <a:t>AllocSet</a:t>
            </a:r>
            <a:r>
              <a:rPr lang="en-US" dirty="0"/>
              <a:t>() needs to use </a:t>
            </a:r>
            <a:r>
              <a:rPr lang="en-US" dirty="0" err="1"/>
              <a:t>malloc</a:t>
            </a:r>
            <a:r>
              <a:rPr lang="en-US" dirty="0"/>
              <a:t> twice: once to allocate a new </a:t>
            </a:r>
            <a:r>
              <a:rPr lang="en-US" dirty="0" err="1"/>
              <a:t>ComplexSet</a:t>
            </a:r>
            <a:r>
              <a:rPr lang="en-US" dirty="0"/>
              <a:t> and once to allocate the “points” field inside it</a:t>
            </a:r>
          </a:p>
          <a:p>
            <a:pPr lvl="1"/>
            <a:r>
              <a:rPr lang="en-US" dirty="0" err="1"/>
              <a:t>FreeSet</a:t>
            </a:r>
            <a:r>
              <a:rPr lang="en-US" dirty="0"/>
              <a:t>() needs to use free twice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43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554480" y="3383280"/>
            <a:ext cx="6217920" cy="3017520"/>
          </a:xfrm>
          <a:prstGeom prst="roundRect">
            <a:avLst>
              <a:gd name="adj" fmla="val 454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real;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real component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imaginary component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complex_set_st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num_points_in_set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Complex*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points;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 array of Complex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ComplexSet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c_arr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ComplexSet</a:t>
            </a:r>
            <a:r>
              <a:rPr lang="en-US" sz="1600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set);</a:t>
            </a:r>
          </a:p>
        </p:txBody>
      </p:sp>
    </p:spTree>
    <p:extLst>
      <p:ext uri="{BB962C8B-B14F-4D97-AF65-F5344CB8AC3E}">
        <p14:creationId xmlns:p14="http://schemas.microsoft.com/office/powerpoint/2010/main" val="247926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B3237-C1E6-4E44-B3CA-6BF923379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C1B24-3BA5-9F43-8EB0-0C10A0DEC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Gitlab repo usage</a:t>
            </a:r>
          </a:p>
          <a:p>
            <a:pPr lvl="1"/>
            <a:r>
              <a:rPr lang="en-US" dirty="0"/>
              <a:t>Commit things regularly</a:t>
            </a:r>
          </a:p>
          <a:p>
            <a:pPr lvl="2"/>
            <a:r>
              <a:rPr lang="en-US" dirty="0"/>
              <a:t>Newly completed units of work / milestones / project parts</a:t>
            </a:r>
          </a:p>
          <a:p>
            <a:pPr lvl="2"/>
            <a:r>
              <a:rPr lang="en-US" dirty="0"/>
              <a:t>End-of-day when wrapping up on one computer so you can later pull changes to a different machine</a:t>
            </a:r>
          </a:p>
          <a:p>
            <a:pPr lvl="2"/>
            <a:r>
              <a:rPr lang="en-US" dirty="0"/>
              <a:t>And: for this remote quarter, before “</a:t>
            </a:r>
            <a:r>
              <a:rPr lang="en-US" dirty="0" err="1"/>
              <a:t>vistiing</a:t>
            </a:r>
            <a:r>
              <a:rPr lang="en-US" dirty="0"/>
              <a:t>” office hours to make it easier for you and TA to browse code</a:t>
            </a:r>
          </a:p>
          <a:p>
            <a:pPr lvl="2"/>
            <a:r>
              <a:rPr lang="en-US" dirty="0"/>
              <a:t>etc.</a:t>
            </a:r>
          </a:p>
          <a:p>
            <a:pPr lvl="1"/>
            <a:r>
              <a:rPr lang="en-US" dirty="0"/>
              <a:t>Provides backup: protection against lost files and ability to go back in time to retrieve old versions before they got messed up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pPr lvl="1"/>
            <a:r>
              <a:rPr lang="en-US" dirty="0">
                <a:sym typeface="Wingdings" pitchFamily="2" charset="2"/>
              </a:rPr>
              <a:t>There shouldn’t be one massive commit the day </a:t>
            </a:r>
            <a:r>
              <a:rPr lang="en-US" dirty="0" err="1">
                <a:sym typeface="Wingdings" pitchFamily="2" charset="2"/>
              </a:rPr>
              <a:t>hw</a:t>
            </a:r>
            <a:r>
              <a:rPr lang="en-US" dirty="0">
                <a:sym typeface="Wingdings" pitchFamily="2" charset="2"/>
              </a:rPr>
              <a:t> is due</a:t>
            </a:r>
          </a:p>
          <a:p>
            <a:pPr lvl="1"/>
            <a:r>
              <a:rPr lang="en-US" dirty="0">
                <a:sym typeface="Wingdings" pitchFamily="2" charset="2"/>
              </a:rPr>
              <a:t>But: use it properly</a:t>
            </a:r>
          </a:p>
          <a:p>
            <a:pPr lvl="2"/>
            <a:r>
              <a:rPr lang="en-US" dirty="0">
                <a:sym typeface="Wingdings" pitchFamily="2" charset="2"/>
              </a:rPr>
              <a:t>Don’t push .o and executable files or other build products</a:t>
            </a:r>
          </a:p>
          <a:p>
            <a:pPr lvl="3"/>
            <a:r>
              <a:rPr lang="en-US" dirty="0">
                <a:sym typeface="Wingdings" pitchFamily="2" charset="2"/>
              </a:rPr>
              <a:t>Clutter, makes it harder to do clean rebuilds, not portable, etc.</a:t>
            </a:r>
          </a:p>
          <a:p>
            <a:pPr lvl="2"/>
            <a:r>
              <a:rPr lang="en-US" dirty="0">
                <a:sym typeface="Wingdings" pitchFamily="2" charset="2"/>
              </a:rPr>
              <a:t>Don’t use git as a file transfer program (don’t edit on one machine, commit/push/pull to another, compile, and repeat every few minutes)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38353-771D-4046-9335-72D4FE9852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8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</a:t>
            </a:r>
            <a:r>
              <a:rPr lang="en-US" i="1" dirty="0"/>
              <a:t>highly</a:t>
            </a:r>
            <a:r>
              <a:rPr lang="en-US" dirty="0"/>
              <a:t> recommend doing the extra exercises that are at the end of each lecture</a:t>
            </a:r>
          </a:p>
          <a:p>
            <a:pPr lvl="1"/>
            <a:r>
              <a:rPr lang="en-US" dirty="0"/>
              <a:t>Also, Google for “C pointer exercises” and do as many as you can get your hands on</a:t>
            </a:r>
          </a:p>
          <a:p>
            <a:pPr lvl="1"/>
            <a:r>
              <a:rPr lang="en-US" dirty="0"/>
              <a:t>You MUST master pointers quickly, or you’ll have trouble the rest of the course (including hw1)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0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46C4F-3DA3-6847-A9FD-0333687D4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Board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ECAE8-E9D2-1B4E-8457-68AE5BFAB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Please try to post text, not pictures of text</a:t>
            </a:r>
          </a:p>
          <a:p>
            <a:pPr lvl="1"/>
            <a:r>
              <a:rPr lang="en-US" dirty="0"/>
              <a:t>Tiny dark color text on a black background is hard to read</a:t>
            </a:r>
          </a:p>
          <a:p>
            <a:pPr lvl="1"/>
            <a:r>
              <a:rPr lang="en-US" dirty="0"/>
              <a:t>But use pictures if, in fact, the picture is the useful info</a:t>
            </a:r>
          </a:p>
          <a:p>
            <a:pPr lvl="1"/>
            <a:endParaRPr lang="en-US" dirty="0"/>
          </a:p>
          <a:p>
            <a:r>
              <a:rPr lang="en-US" dirty="0"/>
              <a:t>When you post a new message or question, try to drop it into the correct category and use a descriptive title</a:t>
            </a:r>
          </a:p>
          <a:p>
            <a:pPr lvl="1"/>
            <a:r>
              <a:rPr lang="en-US" dirty="0"/>
              <a:t>Help others discover or find previous posts related to their questions!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21754-1565-2447-B0A5-1092D07DF0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05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Heap-allocated Memory</a:t>
            </a:r>
            <a:endParaRPr lang="en-US" dirty="0"/>
          </a:p>
          <a:p>
            <a:pPr lvl="1"/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>
                <a:solidFill>
                  <a:srgbClr val="4B2A85"/>
                </a:solidFill>
              </a:rPr>
              <a:t> and </a:t>
            </a:r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Memory leaks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err="1"/>
              <a:t>s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75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Allocation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So far, we have seen two kinds of memory allocation: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91440" y="2651760"/>
            <a:ext cx="4389120" cy="182880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counter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global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counter++;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"count = %d\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,counter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663440" y="2011680"/>
            <a:ext cx="4389120" cy="24688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a)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a +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local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 = foo(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local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 = %d\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,y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1440" y="4572000"/>
            <a:ext cx="438912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60000"/>
              <a:buFont typeface="Wingdings" panose="05000000000000000000" pitchFamily="2" charset="2"/>
              <a:buChar char="v"/>
              <a:defRPr sz="2600" b="0">
                <a:solidFill>
                  <a:schemeClr val="tx1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defRPr>
            </a:lvl1pPr>
            <a:lvl2pPr marL="649224" indent="-28575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11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defRPr>
            </a:lvl2pPr>
            <a:lvl3pPr marL="914400" indent="-2286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defRPr>
            </a:lvl3pPr>
            <a:lvl4pPr marL="1170432" indent="-2286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Char char="–"/>
              <a:defRPr sz="1800">
                <a:solidFill>
                  <a:schemeClr val="tx1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defRPr>
            </a:lvl4pPr>
            <a:lvl5pPr marL="1444752" indent="-2286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Char char="»"/>
              <a:defRPr sz="1800">
                <a:solidFill>
                  <a:schemeClr val="tx1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/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en-US" b="1" i="1" kern="0" dirty="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statically</a:t>
            </a:r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-allocated</a:t>
            </a:r>
          </a:p>
          <a:p>
            <a:pPr marL="460375" lvl="2"/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Allocated when program is loaded</a:t>
            </a:r>
          </a:p>
          <a:p>
            <a:pPr marL="460375" lvl="2"/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Deallocated when program exits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63440" y="4572000"/>
            <a:ext cx="438912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60000"/>
              <a:buFont typeface="Wingdings" panose="05000000000000000000" pitchFamily="2" charset="2"/>
              <a:buChar char="v"/>
              <a:defRPr sz="2600" b="0">
                <a:solidFill>
                  <a:schemeClr val="tx1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defRPr>
            </a:lvl1pPr>
            <a:lvl2pPr marL="649224" indent="-28575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11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defRPr>
            </a:lvl2pPr>
            <a:lvl3pPr marL="914400" indent="-2286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defRPr>
            </a:lvl3pPr>
            <a:lvl4pPr marL="1170432" indent="-2286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Char char="–"/>
              <a:defRPr sz="1800">
                <a:solidFill>
                  <a:schemeClr val="tx1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defRPr>
            </a:lvl4pPr>
            <a:lvl5pPr marL="1444752" indent="-228600" algn="l" rtl="0" eaLnBrk="1" fontAlgn="base" hangingPunct="1">
              <a:lnSpc>
                <a:spcPct val="108000"/>
              </a:lnSpc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Char char="»"/>
              <a:defRPr sz="1800">
                <a:solidFill>
                  <a:schemeClr val="tx1"/>
                </a:solidFill>
                <a:latin typeface="CMU Bright" panose="02000603000000000000" pitchFamily="2" charset="0"/>
                <a:ea typeface="CMU Bright" panose="02000603000000000000" pitchFamily="2" charset="0"/>
                <a:cs typeface="CMU Bright" panose="02000603000000000000" pitchFamily="2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/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en-US" b="1" i="1" kern="0" dirty="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automatically</a:t>
            </a:r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-allocated</a:t>
            </a:r>
          </a:p>
          <a:p>
            <a:pPr marL="460375" lvl="2"/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Allocated when function is called</a:t>
            </a:r>
          </a:p>
          <a:p>
            <a:pPr marL="460375" lvl="2"/>
            <a:r>
              <a:rPr lang="en-US" kern="0" dirty="0">
                <a:latin typeface="Calibri" panose="020F0502020204030204" pitchFamily="34" charset="0"/>
                <a:cs typeface="Calibri" panose="020F0502020204030204" pitchFamily="34" charset="0"/>
              </a:rPr>
              <a:t>Deallocated when function returns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2298-754D-4348-90F8-32293A01E3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110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4863</TotalTime>
  <Words>5622</Words>
  <Application>Microsoft Macintosh PowerPoint</Application>
  <PresentationFormat>On-screen Show (4:3)</PresentationFormat>
  <Paragraphs>1009</Paragraphs>
  <Slides>43</Slides>
  <Notes>12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Arial Narrow</vt:lpstr>
      <vt:lpstr>Calibri</vt:lpstr>
      <vt:lpstr>CMU Bright</vt:lpstr>
      <vt:lpstr>Courier New</vt:lpstr>
      <vt:lpstr>Times New Roman</vt:lpstr>
      <vt:lpstr>Wingdings</vt:lpstr>
      <vt:lpstr>UWTheme-333-Sp18</vt:lpstr>
      <vt:lpstr>The Heap and Structs CSE 333 Spring 2020</vt:lpstr>
      <vt:lpstr>Administrivia</vt:lpstr>
      <vt:lpstr>Yet More Administrivia (sorry)</vt:lpstr>
      <vt:lpstr>Administrivia</vt:lpstr>
      <vt:lpstr>Administrivia</vt:lpstr>
      <vt:lpstr>Administrivia</vt:lpstr>
      <vt:lpstr>Discussion Board Tips</vt:lpstr>
      <vt:lpstr>Lecture Outline</vt:lpstr>
      <vt:lpstr>Memory Allocation So Far</vt:lpstr>
      <vt:lpstr>Dynamic Allocation</vt:lpstr>
      <vt:lpstr>Dynamic Allocation</vt:lpstr>
      <vt:lpstr>Aside: NULL</vt:lpstr>
      <vt:lpstr>malloc()</vt:lpstr>
      <vt:lpstr>calloc()</vt:lpstr>
      <vt:lpstr>free()</vt:lpstr>
      <vt:lpstr>The Heap</vt:lpstr>
      <vt:lpstr>Heap and Stack Example</vt:lpstr>
      <vt:lpstr>Heap and Stack Example</vt:lpstr>
      <vt:lpstr>Heap and Stack Example</vt:lpstr>
      <vt:lpstr>Heap and Stack Example</vt:lpstr>
      <vt:lpstr>Heap and Stack Example</vt:lpstr>
      <vt:lpstr>Heap and Stack Example</vt:lpstr>
      <vt:lpstr>Heap and Stack Example</vt:lpstr>
      <vt:lpstr>Heap and Stack Example</vt:lpstr>
      <vt:lpstr>Heap and Stack Example</vt:lpstr>
      <vt:lpstr>Heap and Stack Example</vt:lpstr>
      <vt:lpstr>Heap and Stack Example</vt:lpstr>
      <vt:lpstr>Exercise</vt:lpstr>
      <vt:lpstr>Peer Instruction Question</vt:lpstr>
      <vt:lpstr>Memory Corruption</vt:lpstr>
      <vt:lpstr>Memory Corruption - What Happens?</vt:lpstr>
      <vt:lpstr>Memory Leak</vt:lpstr>
      <vt:lpstr>Lecture Outline</vt:lpstr>
      <vt:lpstr>Structured Data</vt:lpstr>
      <vt:lpstr>Using structs</vt:lpstr>
      <vt:lpstr>Copy by Assignment</vt:lpstr>
      <vt:lpstr>typedef</vt:lpstr>
      <vt:lpstr>Dynamically-allocated Structs</vt:lpstr>
      <vt:lpstr>Structs as Arguments</vt:lpstr>
      <vt:lpstr>Returning Structs</vt:lpstr>
      <vt:lpstr>Pass Copy of Struct or Pointer?</vt:lpstr>
      <vt:lpstr>Extra Exercise #1</vt:lpstr>
      <vt:lpstr>Extra Exercise #2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Heap and Structs CSE 333 Spring 2018</dc:title>
  <dc:creator>Justin Hsia</dc:creator>
  <cp:lastModifiedBy>Hal Perkins</cp:lastModifiedBy>
  <cp:revision>134</cp:revision>
  <cp:lastPrinted>2020-04-06T02:39:52Z</cp:lastPrinted>
  <dcterms:created xsi:type="dcterms:W3CDTF">2018-03-23T22:18:17Z</dcterms:created>
  <dcterms:modified xsi:type="dcterms:W3CDTF">2020-04-06T16:45:33Z</dcterms:modified>
</cp:coreProperties>
</file>