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42.xml" ContentType="application/vnd.openxmlformats-officedocument.presentationml.tags+xml"/>
  <Override PartName="/ppt/notesSlides/notesSlide29.xml" ContentType="application/vnd.openxmlformats-officedocument.presentationml.notesSlide+xml"/>
  <Override PartName="/ppt/tags/tag43.xml" ContentType="application/vnd.openxmlformats-officedocument.presentationml.tags+xml"/>
  <Override PartName="/ppt/notesSlides/notesSlide30.xml" ContentType="application/vnd.openxmlformats-officedocument.presentationml.notesSlide+xml"/>
  <Override PartName="/ppt/tags/tag44.xml" ContentType="application/vnd.openxmlformats-officedocument.presentationml.tags+xml"/>
  <Override PartName="/ppt/notesSlides/notesSlide31.xml" ContentType="application/vnd.openxmlformats-officedocument.presentationml.notesSlide+xml"/>
  <Override PartName="/ppt/tags/tag45.xml" ContentType="application/vnd.openxmlformats-officedocument.presentationml.tags+xml"/>
  <Override PartName="/ppt/notesSlides/notesSlide32.xml" ContentType="application/vnd.openxmlformats-officedocument.presentationml.notesSlide+xml"/>
  <Override PartName="/ppt/tags/tag46.xml" ContentType="application/vnd.openxmlformats-officedocument.presentationml.tags+xml"/>
  <Override PartName="/ppt/notesSlides/notesSlide33.xml" ContentType="application/vnd.openxmlformats-officedocument.presentationml.notesSlide+xml"/>
  <Override PartName="/ppt/tags/tag47.xml" ContentType="application/vnd.openxmlformats-officedocument.presentationml.tags+xml"/>
  <Override PartName="/ppt/notesSlides/notesSlide34.xml" ContentType="application/vnd.openxmlformats-officedocument.presentationml.notesSlide+xml"/>
  <Override PartName="/ppt/tags/tag48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tags/tag49.xml" ContentType="application/vnd.openxmlformats-officedocument.presentationml.tags+xml"/>
  <Override PartName="/ppt/notesSlides/notesSlide37.xml" ContentType="application/vnd.openxmlformats-officedocument.presentationml.notesSlide+xml"/>
  <Override PartName="/ppt/tags/tag50.xml" ContentType="application/vnd.openxmlformats-officedocument.presentationml.tags+xml"/>
  <Override PartName="/ppt/notesSlides/notesSlide38.xml" ContentType="application/vnd.openxmlformats-officedocument.presentationml.notesSlide+xml"/>
  <Override PartName="/ppt/tags/tag51.xml" ContentType="application/vnd.openxmlformats-officedocument.presentationml.tags+xml"/>
  <Override PartName="/ppt/notesSlides/notesSlide39.xml" ContentType="application/vnd.openxmlformats-officedocument.presentationml.notesSlide+xml"/>
  <Override PartName="/ppt/tags/tag52.xml" ContentType="application/vnd.openxmlformats-officedocument.presentationml.tags+xml"/>
  <Override PartName="/ppt/notesSlides/notesSlide40.xml" ContentType="application/vnd.openxmlformats-officedocument.presentationml.notesSlide+xml"/>
  <Override PartName="/ppt/tags/tag53.xml" ContentType="application/vnd.openxmlformats-officedocument.presentationml.tags+xml"/>
  <Override PartName="/ppt/notesSlides/notesSlide41.xml" ContentType="application/vnd.openxmlformats-officedocument.presentationml.notesSlide+xml"/>
  <Override PartName="/ppt/tags/tag54.xml" ContentType="application/vnd.openxmlformats-officedocument.presentationml.tags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2"/>
  </p:notesMasterIdLst>
  <p:handoutMasterIdLst>
    <p:handoutMasterId r:id="rId63"/>
  </p:handoutMasterIdLst>
  <p:sldIdLst>
    <p:sldId id="257" r:id="rId2"/>
    <p:sldId id="314" r:id="rId3"/>
    <p:sldId id="258" r:id="rId4"/>
    <p:sldId id="313" r:id="rId5"/>
    <p:sldId id="262" r:id="rId6"/>
    <p:sldId id="259" r:id="rId7"/>
    <p:sldId id="270" r:id="rId8"/>
    <p:sldId id="264" r:id="rId9"/>
    <p:sldId id="265" r:id="rId10"/>
    <p:sldId id="263" r:id="rId11"/>
    <p:sldId id="267" r:id="rId12"/>
    <p:sldId id="266" r:id="rId13"/>
    <p:sldId id="273" r:id="rId14"/>
    <p:sldId id="275" r:id="rId15"/>
    <p:sldId id="276" r:id="rId16"/>
    <p:sldId id="279" r:id="rId17"/>
    <p:sldId id="277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71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289" r:id="rId45"/>
    <p:sldId id="306" r:id="rId46"/>
    <p:sldId id="316" r:id="rId47"/>
    <p:sldId id="317" r:id="rId48"/>
    <p:sldId id="318" r:id="rId49"/>
    <p:sldId id="320" r:id="rId50"/>
    <p:sldId id="323" r:id="rId51"/>
    <p:sldId id="322" r:id="rId52"/>
    <p:sldId id="307" r:id="rId53"/>
    <p:sldId id="290" r:id="rId54"/>
    <p:sldId id="269" r:id="rId55"/>
    <p:sldId id="312" r:id="rId56"/>
    <p:sldId id="315" r:id="rId57"/>
    <p:sldId id="308" r:id="rId58"/>
    <p:sldId id="309" r:id="rId59"/>
    <p:sldId id="310" r:id="rId60"/>
    <p:sldId id="260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7E"/>
    <a:srgbClr val="669900"/>
    <a:srgbClr val="E2661A"/>
    <a:srgbClr val="0066FF"/>
    <a:srgbClr val="5A5A5A"/>
    <a:srgbClr val="D94B7B"/>
    <a:srgbClr val="D6D6F5"/>
    <a:srgbClr val="4B2A85"/>
    <a:srgbClr val="569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5" autoAdjust="0"/>
    <p:restoredTop sz="95884" autoAdjust="0"/>
  </p:normalViewPr>
  <p:slideViewPr>
    <p:cSldViewPr snapToGrid="0">
      <p:cViewPr varScale="1">
        <p:scale>
          <a:sx n="114" d="100"/>
          <a:sy n="114" d="100"/>
        </p:scale>
        <p:origin x="139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84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03-</a:t>
            </a:r>
            <a:fld id="{A9FDF5BB-6487-4816-8C47-ECA6AF0FAE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19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1AF8D-9FEC-4973-8470-E46CCDB27CAC}" type="datetimeFigureOut">
              <a:rPr lang="en-US" smtClean="0"/>
              <a:t>4/3/20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BA97D-1B28-4A8D-A5A2-EF45CF8ED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7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05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Everything else is illegal since it doesn’t make sense for addresses.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18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69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49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4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083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6631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078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679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75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235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58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001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1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406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465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767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provided code has </a:t>
            </a:r>
            <a:r>
              <a:rPr lang="en-US" dirty="0" err="1"/>
              <a:t>printf</a:t>
            </a:r>
            <a:r>
              <a:rPr lang="en-US" dirty="0"/>
              <a:t> statements</a:t>
            </a:r>
            <a:r>
              <a:rPr lang="en-US" baseline="0" dirty="0"/>
              <a:t> after every pointer manipulation.</a:t>
            </a:r>
          </a:p>
          <a:p>
            <a:r>
              <a:rPr lang="en-US" baseline="0" dirty="0"/>
              <a:t>x86-64 is little-endian!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342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41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70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88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Adm</a:t>
            </a:r>
            <a:r>
              <a:rPr lang="en-US" dirty="0"/>
              <a:t> for lec03 if a Monday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30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18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474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599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612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216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40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808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432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422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75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9921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615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547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5737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14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271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043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37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6204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66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1372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881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0854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372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 hint slide next time: can omit &amp; and * when using a function name as an argument or calling a function via </a:t>
            </a:r>
            <a:r>
              <a:rPr lang="en-US"/>
              <a:t>a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5237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2032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1258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4633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130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9878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31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out (ink) boxes for x, </a:t>
            </a:r>
            <a:r>
              <a:rPr lang="en-US" dirty="0" err="1"/>
              <a:t>arr</a:t>
            </a:r>
            <a:r>
              <a:rPr lang="en-US" dirty="0"/>
              <a:t>, and p.  Where are these</a:t>
            </a:r>
            <a:r>
              <a:rPr lang="en-US" baseline="0" dirty="0"/>
              <a:t> located?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03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local variables, so located on the Stack</a:t>
            </a:r>
            <a:r>
              <a:rPr lang="en-US" baseline="0" dirty="0"/>
              <a:t> in some ordering.</a:t>
            </a:r>
          </a:p>
          <a:p>
            <a:r>
              <a:rPr lang="en-US" baseline="0" dirty="0"/>
              <a:t>Let’s fill in the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38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fill in the addresses.</a:t>
            </a:r>
          </a:p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41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forget about ASLR</a:t>
            </a:r>
            <a:r>
              <a:rPr lang="en-US" baseline="0" dirty="0"/>
              <a:t> – address randomization!</a:t>
            </a:r>
          </a:p>
          <a:p>
            <a:r>
              <a:rPr lang="en-US" baseline="0" dirty="0"/>
              <a:t>Draw arrow from value of p to address of </a:t>
            </a:r>
            <a:r>
              <a:rPr lang="en-US" baseline="0" dirty="0" err="1"/>
              <a:t>arr</a:t>
            </a:r>
            <a:r>
              <a:rPr lang="en-US" baseline="0" dirty="0"/>
              <a:t>[1].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A97D-1B28-4A8D-A5A2-EF45CF8ED3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4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1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A281EA0-853E-49CA-90F9-AA480C947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7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A281EA0-853E-49CA-90F9-AA480C9478A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6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7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2A281EA0-853E-49CA-90F9-AA480C9478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87538" y="27429"/>
            <a:ext cx="1356462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90155" y="27429"/>
            <a:ext cx="963725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L03:  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Pointers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8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slideLayout" Target="../slideLayouts/slideLayout2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notesSlide" Target="../notesSlides/notesSlide16.xml"/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Pointers, Pointers, Pointers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/>
              <a:t>Instructor:</a:t>
            </a:r>
            <a:r>
              <a:rPr lang="en-US" sz="2400" dirty="0"/>
              <a:t>	Hal Perkins</a:t>
            </a:r>
          </a:p>
          <a:p>
            <a:pPr algn="l"/>
            <a:endParaRPr lang="en-US" sz="2400" dirty="0"/>
          </a:p>
          <a:p>
            <a:pPr algn="l"/>
            <a:r>
              <a:rPr lang="en-US" sz="2000" b="1" dirty="0"/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569443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Box-and-Arrow Diagrams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40" y="909935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87157"/>
              </p:ext>
            </p:extLst>
          </p:nvPr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09304"/>
              </p:ext>
            </p:extLst>
          </p:nvPr>
        </p:nvGraphicFramePr>
        <p:xfrm>
          <a:off x="4572000" y="4754880"/>
          <a:ext cx="393192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"&amp;x: %p;  x: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&amp;x, 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"&amp;p: %p; p: %p; *p: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&amp;p, p, *p);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10</a:t>
            </a:fld>
            <a:endParaRPr lang="en-US"/>
          </a:p>
        </p:txBody>
      </p:sp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95B49A97-0AB2-CA47-AFAC-4D61274031C7}"/>
              </a:ext>
            </a:extLst>
          </p:cNvPr>
          <p:cNvCxnSpPr>
            <a:cxnSpLocks/>
          </p:cNvCxnSpPr>
          <p:nvPr/>
        </p:nvCxnSpPr>
        <p:spPr bwMode="auto">
          <a:xfrm flipV="1">
            <a:off x="7772400" y="5309755"/>
            <a:ext cx="731520" cy="706581"/>
          </a:xfrm>
          <a:prstGeom prst="bentConnector3">
            <a:avLst>
              <a:gd name="adj1" fmla="val 143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oval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752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</a:t>
            </a:r>
            <a:r>
              <a:rPr lang="en-US" i="1" dirty="0"/>
              <a:t>typed</a:t>
            </a:r>
          </a:p>
          <a:p>
            <a:pPr lvl="1"/>
            <a:r>
              <a:rPr lang="en-US" dirty="0"/>
              <a:t>Tells the compiler the size of the data you are pointing to</a:t>
            </a:r>
          </a:p>
          <a:p>
            <a:pPr lvl="1"/>
            <a:r>
              <a:rPr lang="en-US" u="sng" dirty="0"/>
              <a:t>Exception</a:t>
            </a:r>
            <a:r>
              <a:rPr lang="en-US" dirty="0"/>
              <a:t>: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 is a generic pointer (</a:t>
            </a:r>
            <a:r>
              <a:rPr lang="en-US" i="1" dirty="0"/>
              <a:t>i.e.</a:t>
            </a:r>
            <a:r>
              <a:rPr lang="en-US" dirty="0"/>
              <a:t> a placeholder)</a:t>
            </a:r>
          </a:p>
          <a:p>
            <a:pPr lvl="3"/>
            <a:endParaRPr lang="en-US" dirty="0"/>
          </a:p>
          <a:p>
            <a:r>
              <a:rPr lang="en-US" dirty="0"/>
              <a:t>Pointer arithmetic is scaled by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(*p)</a:t>
            </a:r>
          </a:p>
          <a:p>
            <a:pPr lvl="1"/>
            <a:r>
              <a:rPr lang="en-US" dirty="0"/>
              <a:t>Works nicely for arrays</a:t>
            </a:r>
          </a:p>
          <a:p>
            <a:pPr lvl="1"/>
            <a:r>
              <a:rPr lang="en-US" dirty="0"/>
              <a:t>Does not work on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, since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doesn’t have a size!</a:t>
            </a:r>
          </a:p>
          <a:p>
            <a:pPr lvl="3"/>
            <a:endParaRPr lang="en-US" dirty="0"/>
          </a:p>
          <a:p>
            <a:r>
              <a:rPr lang="en-US" dirty="0"/>
              <a:t>Valid pointer arithmetic:</a:t>
            </a:r>
          </a:p>
          <a:p>
            <a:pPr lvl="1"/>
            <a:r>
              <a:rPr lang="en-US" dirty="0"/>
              <a:t>Add/subtract an integer to a pointer</a:t>
            </a:r>
          </a:p>
          <a:p>
            <a:pPr lvl="1"/>
            <a:r>
              <a:rPr lang="en-US" dirty="0"/>
              <a:t>Subtract two pointers (within stack frame or </a:t>
            </a:r>
            <a:r>
              <a:rPr lang="en-US" dirty="0" err="1"/>
              <a:t>malloc</a:t>
            </a:r>
            <a:r>
              <a:rPr lang="en-US" dirty="0"/>
              <a:t> block)</a:t>
            </a:r>
          </a:p>
          <a:p>
            <a:pPr lvl="1"/>
            <a:r>
              <a:rPr lang="en-US" dirty="0"/>
              <a:t>Compare pointers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lang="en-US" dirty="0"/>
              <a:t>), including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4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&amp;p;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60" y="9099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boxarrow2.c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48419"/>
              </p:ext>
            </p:extLst>
          </p:nvPr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26532"/>
              </p:ext>
            </p:extLst>
          </p:nvPr>
        </p:nvGraphicFramePr>
        <p:xfrm>
          <a:off x="4572000" y="4023360"/>
          <a:ext cx="393192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00869"/>
              </p:ext>
            </p:extLst>
          </p:nvPr>
        </p:nvGraphicFramePr>
        <p:xfrm>
          <a:off x="4572000" y="548640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357501"/>
              </p:ext>
            </p:extLst>
          </p:nvPr>
        </p:nvGraphicFramePr>
        <p:xfrm>
          <a:off x="4572000" y="621792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dp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731520" y="37490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146444" y="3061467"/>
            <a:ext cx="401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At this point in the code, what values are stored in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arr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[]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1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Solution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&amp;p;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60" y="9099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boxarrow2.c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0" y="4023360"/>
          <a:ext cx="393192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566928"/>
              </p:ext>
            </p:extLst>
          </p:nvPr>
        </p:nvGraphicFramePr>
        <p:xfrm>
          <a:off x="4572000" y="548640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85633"/>
              </p:ext>
            </p:extLst>
          </p:nvPr>
        </p:nvGraphicFramePr>
        <p:xfrm>
          <a:off x="4572000" y="621792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dp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731520" y="27889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7772400" y="603504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297680" y="603504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297680" y="566928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4297680" y="566928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7772400" y="530352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297680" y="530352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297680" y="457200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4297680" y="4572000"/>
            <a:ext cx="0" cy="73152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7622381" y="4292322"/>
            <a:ext cx="563984" cy="372547"/>
            <a:chOff x="7622381" y="4292322"/>
            <a:chExt cx="563984" cy="372547"/>
          </a:xfrm>
        </p:grpSpPr>
        <p:cxnSp>
          <p:nvCxnSpPr>
            <p:cNvPr id="25" name="Straight Connector 24"/>
            <p:cNvCxnSpPr/>
            <p:nvPr/>
          </p:nvCxnSpPr>
          <p:spPr bwMode="auto">
            <a:xfrm flipV="1">
              <a:off x="7622381" y="4450556"/>
              <a:ext cx="314325" cy="214313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7863841" y="429232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13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09360" y="365760"/>
            <a:ext cx="283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executed.</a:t>
            </a:r>
          </a:p>
        </p:txBody>
      </p:sp>
    </p:spTree>
    <p:extLst>
      <p:ext uri="{BB962C8B-B14F-4D97-AF65-F5344CB8AC3E}">
        <p14:creationId xmlns:p14="http://schemas.microsoft.com/office/powerpoint/2010/main" val="184676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Solution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&amp;p;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60" y="9099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boxarrow2.c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303471"/>
              </p:ext>
            </p:extLst>
          </p:nvPr>
        </p:nvGraphicFramePr>
        <p:xfrm>
          <a:off x="4572000" y="4023360"/>
          <a:ext cx="393192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572000" y="548640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0" y="621792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dp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731520" y="30175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7772400" y="603504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297680" y="603504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297680" y="566928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4297680" y="566928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7772400" y="530352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297680" y="530352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297680" y="457200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4297680" y="4572000"/>
            <a:ext cx="0" cy="73152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Slide Number Placeholder 9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14</a:t>
            </a:fld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6309360" y="365760"/>
            <a:ext cx="283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executed.</a:t>
            </a:r>
          </a:p>
        </p:txBody>
      </p:sp>
    </p:spTree>
    <p:extLst>
      <p:ext uri="{BB962C8B-B14F-4D97-AF65-F5344CB8AC3E}">
        <p14:creationId xmlns:p14="http://schemas.microsoft.com/office/powerpoint/2010/main" val="3004560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Solution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&amp;p;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60" y="9099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boxarrow2.c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0" y="4023360"/>
          <a:ext cx="393192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893363"/>
              </p:ext>
            </p:extLst>
          </p:nvPr>
        </p:nvGraphicFramePr>
        <p:xfrm>
          <a:off x="4572000" y="548640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0" y="621792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dp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731520" y="32461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7772400" y="603504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297680" y="603504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297680" y="566928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4297680" y="566928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7772400" y="5303520"/>
            <a:ext cx="0" cy="36576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297680" y="5303520"/>
            <a:ext cx="3474720" cy="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297680" y="4206240"/>
            <a:ext cx="365760" cy="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4297680" y="4206240"/>
            <a:ext cx="0" cy="109728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309360" y="365760"/>
            <a:ext cx="283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54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Solution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&amp;p;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60" y="9099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boxarrow2.c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0" y="4023360"/>
          <a:ext cx="393192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03831"/>
              </p:ext>
            </p:extLst>
          </p:nvPr>
        </p:nvGraphicFramePr>
        <p:xfrm>
          <a:off x="4572000" y="548640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0x7fff…7</a:t>
                      </a:r>
                      <a:r>
                        <a:rPr lang="en-US" b="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0" y="6217920"/>
          <a:ext cx="3931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dp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0x7fff…68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731520" y="32461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7772400" y="603504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297680" y="603504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297680" y="566928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4297680" y="566928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7772400" y="5303520"/>
            <a:ext cx="0" cy="36576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297680" y="5303520"/>
            <a:ext cx="347472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297680" y="4206240"/>
            <a:ext cx="36576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4297680" y="4206240"/>
            <a:ext cx="0" cy="109728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309360" y="365760"/>
            <a:ext cx="283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16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622381" y="3931920"/>
            <a:ext cx="563984" cy="372547"/>
            <a:chOff x="7622381" y="4292322"/>
            <a:chExt cx="563984" cy="372547"/>
          </a:xfrm>
        </p:grpSpPr>
        <p:cxnSp>
          <p:nvCxnSpPr>
            <p:cNvPr id="25" name="Straight Connector 24"/>
            <p:cNvCxnSpPr/>
            <p:nvPr/>
          </p:nvCxnSpPr>
          <p:spPr bwMode="auto">
            <a:xfrm flipV="1">
              <a:off x="7622381" y="4450556"/>
              <a:ext cx="314325" cy="214313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7863841" y="429232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66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2661A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Endianness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Memory is byte-addressed, so endianness determines what ordering that multi-byte data gets read and stored </a:t>
            </a:r>
            <a:r>
              <a:rPr lang="en-US" i="1" dirty="0"/>
              <a:t>in memory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Big-endian</a:t>
            </a:r>
            <a:r>
              <a:rPr lang="en-US" dirty="0"/>
              <a:t>:  Least significant byte has </a:t>
            </a:r>
            <a:r>
              <a:rPr lang="en-US" i="1" dirty="0"/>
              <a:t>highest </a:t>
            </a:r>
            <a:r>
              <a:rPr lang="en-US" dirty="0"/>
              <a:t>address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Little-endian</a:t>
            </a:r>
            <a:r>
              <a:rPr lang="en-US" dirty="0"/>
              <a:t>:  Least significant byte has </a:t>
            </a:r>
            <a:r>
              <a:rPr lang="en-US" i="1" dirty="0"/>
              <a:t>lowest</a:t>
            </a:r>
            <a:r>
              <a:rPr lang="en-US" dirty="0"/>
              <a:t> address</a:t>
            </a:r>
          </a:p>
          <a:p>
            <a:pPr lvl="3">
              <a:defRPr/>
            </a:pPr>
            <a:endParaRPr lang="en-US" dirty="0"/>
          </a:p>
          <a:p>
            <a:pPr eaLnBrk="1" hangingPunct="1">
              <a:spcBef>
                <a:spcPts val="1800"/>
              </a:spcBef>
              <a:defRPr/>
            </a:pPr>
            <a:r>
              <a:rPr lang="en-US" b="1" dirty="0"/>
              <a:t>Example:</a:t>
            </a:r>
            <a:r>
              <a:rPr lang="en-US" dirty="0"/>
              <a:t>  </a:t>
            </a:r>
            <a:r>
              <a:rPr lang="en-US" dirty="0">
                <a:cs typeface="Arial" panose="020B0604020202020204" pitchFamily="34" charset="0"/>
              </a:rPr>
              <a:t>4-byte data 0xa1b2c3d4 at address 0x100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2" name="Group 4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744273" y="4833337"/>
            <a:ext cx="5486400" cy="609600"/>
            <a:chOff x="1104" y="2928"/>
            <a:chExt cx="3456" cy="384"/>
          </a:xfrm>
        </p:grpSpPr>
        <p:sp>
          <p:nvSpPr>
            <p:cNvPr id="14366" name="Rectangle 5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1968" y="292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0x100</a:t>
              </a:r>
            </a:p>
          </p:txBody>
        </p:sp>
        <p:sp>
          <p:nvSpPr>
            <p:cNvPr id="14367" name="Rectangle 6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400" y="292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0x101</a:t>
              </a:r>
            </a:p>
          </p:txBody>
        </p:sp>
        <p:sp>
          <p:nvSpPr>
            <p:cNvPr id="14368" name="Rectangle 7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832" y="292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0x102</a:t>
              </a:r>
            </a:p>
          </p:txBody>
        </p:sp>
        <p:sp>
          <p:nvSpPr>
            <p:cNvPr id="14369" name="Rectangle 8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264" y="292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0x103</a:t>
              </a:r>
            </a:p>
          </p:txBody>
        </p:sp>
        <p:sp>
          <p:nvSpPr>
            <p:cNvPr id="14370" name="Rectangle 9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1104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1" name="Rectangle 10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536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2" name="Rectangle 11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1968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3" name="Rectangle 12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2400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4" name="Rectangle 13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2832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5" name="Rectangle 14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3264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6" name="Rectangle 15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696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77" name="Rectangle 16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128" y="3120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" name="Group 5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744273" y="5670559"/>
            <a:ext cx="5486400" cy="609600"/>
            <a:chOff x="1104" y="3456"/>
            <a:chExt cx="3456" cy="384"/>
          </a:xfrm>
        </p:grpSpPr>
        <p:sp>
          <p:nvSpPr>
            <p:cNvPr id="14354" name="Rectangle 1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968" y="3456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0x100</a:t>
              </a:r>
            </a:p>
          </p:txBody>
        </p:sp>
        <p:sp>
          <p:nvSpPr>
            <p:cNvPr id="14355" name="Rectangle 1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400" y="3456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0x101</a:t>
              </a:r>
            </a:p>
          </p:txBody>
        </p:sp>
        <p:sp>
          <p:nvSpPr>
            <p:cNvPr id="14356" name="Rectangle 20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832" y="3456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0x102</a:t>
              </a:r>
            </a:p>
          </p:txBody>
        </p:sp>
        <p:sp>
          <p:nvSpPr>
            <p:cNvPr id="14357" name="Rectangle 2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264" y="3456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0x103</a:t>
              </a:r>
            </a:p>
          </p:txBody>
        </p:sp>
        <p:sp>
          <p:nvSpPr>
            <p:cNvPr id="14358" name="Rectangle 22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104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59" name="Rectangle 23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536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60" name="Rectangle 2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968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61" name="Rectangle 25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400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62" name="Rectangle 26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832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63" name="Rectangle 2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3264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64" name="Rectangle 28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696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365" name="Rectangle 29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128" y="3648"/>
              <a:ext cx="432" cy="19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sp>
        <p:nvSpPr>
          <p:cNvPr id="14342" name="Rectangle 3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15473" y="5116976"/>
            <a:ext cx="1779588" cy="314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b="0" dirty="0">
                <a:solidFill>
                  <a:schemeClr val="tx2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Big-Endian</a:t>
            </a:r>
          </a:p>
        </p:txBody>
      </p:sp>
      <p:sp>
        <p:nvSpPr>
          <p:cNvPr id="14343" name="Rectangle 3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8273" y="5933037"/>
            <a:ext cx="2209800" cy="314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b="0" dirty="0">
                <a:solidFill>
                  <a:schemeClr val="tx2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Little-Endian</a:t>
            </a:r>
          </a:p>
        </p:txBody>
      </p:sp>
      <p:grpSp>
        <p:nvGrpSpPr>
          <p:cNvPr id="4" name="Group 5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4115873" y="5138928"/>
            <a:ext cx="2743200" cy="304800"/>
            <a:chOff x="1968" y="3120"/>
            <a:chExt cx="1728" cy="192"/>
          </a:xfrm>
        </p:grpSpPr>
        <p:sp>
          <p:nvSpPr>
            <p:cNvPr id="14350" name="Rectangle 41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68" y="3120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a1</a:t>
              </a:r>
            </a:p>
          </p:txBody>
        </p:sp>
        <p:sp>
          <p:nvSpPr>
            <p:cNvPr id="14351" name="Rectangle 42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400" y="3120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b2</a:t>
              </a:r>
            </a:p>
          </p:txBody>
        </p:sp>
        <p:sp>
          <p:nvSpPr>
            <p:cNvPr id="14352" name="Rectangle 43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832" y="3120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c3</a:t>
              </a:r>
            </a:p>
          </p:txBody>
        </p:sp>
        <p:sp>
          <p:nvSpPr>
            <p:cNvPr id="14353" name="Rectangle 44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264" y="3120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4115873" y="5980176"/>
            <a:ext cx="2743200" cy="304800"/>
            <a:chOff x="1968" y="3648"/>
            <a:chExt cx="1728" cy="192"/>
          </a:xfrm>
        </p:grpSpPr>
        <p:sp>
          <p:nvSpPr>
            <p:cNvPr id="14346" name="Rectangle 4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968" y="3648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d4</a:t>
              </a:r>
            </a:p>
          </p:txBody>
        </p:sp>
        <p:sp>
          <p:nvSpPr>
            <p:cNvPr id="14347" name="Rectangle 46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400" y="3648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c3</a:t>
              </a:r>
            </a:p>
          </p:txBody>
        </p:sp>
        <p:sp>
          <p:nvSpPr>
            <p:cNvPr id="14348" name="Rectangle 47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832" y="3648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b2</a:t>
              </a:r>
            </a:p>
          </p:txBody>
        </p:sp>
        <p:sp>
          <p:nvSpPr>
            <p:cNvPr id="14349" name="Rectangle 4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264" y="3648"/>
              <a:ext cx="432" cy="192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/>
            <a:lstStyle/>
            <a:p>
              <a:pPr algn="ctr"/>
              <a:r>
                <a:rPr lang="en-US" sz="2000" b="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a1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3174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" y="178308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005625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83680" y="1285703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87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" y="201168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206951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83680" y="1285703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6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69208-61B2-634D-B9D7-DB27C233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Administrivia: Chat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C041F-E48E-5649-8431-864BC703B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We’re going to keep this enabled, but we need to think about how to use it.  Let’s try this:</a:t>
            </a:r>
          </a:p>
          <a:p>
            <a:pPr lvl="1"/>
            <a:r>
              <a:rPr lang="en-US" dirty="0"/>
              <a:t>Please use it mostly for a very short message like “hand” or “question” to “raise your hand”.  Maybe also a short question, but nothing long.</a:t>
            </a:r>
          </a:p>
          <a:p>
            <a:pPr lvl="1"/>
            <a:r>
              <a:rPr lang="en-US" dirty="0"/>
              <a:t>Your instructor will try to wait until appropriate pauses in the class and recognize people to ask questions then</a:t>
            </a:r>
          </a:p>
          <a:p>
            <a:pPr lvl="1"/>
            <a:r>
              <a:rPr lang="en-US" dirty="0"/>
              <a:t>No extraneous “chat” or “chatter”</a:t>
            </a:r>
          </a:p>
          <a:p>
            <a:pPr lvl="2"/>
            <a:r>
              <a:rPr lang="en-US" dirty="0"/>
              <a:t>Remember there are 150+ people in this meeting.  Typing a message other “hand” or “question”, or a very short question, is equivalent to shouting out in the middle of an in-person class</a:t>
            </a:r>
          </a:p>
          <a:p>
            <a:pPr lvl="2"/>
            <a:r>
              <a:rPr lang="en-US" dirty="0"/>
              <a:t>Chat is not the place for extraneous remarks – it’s not a private channel to show off or talk to friends; it’s for things that would be appropriate in a normal class</a:t>
            </a:r>
          </a:p>
          <a:p>
            <a:pPr lvl="2"/>
            <a:r>
              <a:rPr lang="en-US" dirty="0"/>
              <a:t>Be courteous and aware of others.  Don’t put people down; be aware that many people here have family and friends affected by the current pandemic, etc.</a:t>
            </a:r>
          </a:p>
          <a:p>
            <a:pPr lvl="2"/>
            <a:r>
              <a:rPr lang="en-US" dirty="0"/>
              <a:t>Thank you.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6CF67-DCB0-7C41-B633-5B8F62A1C0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58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131815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" y="22860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5303520" y="3977640"/>
            <a:ext cx="2378008" cy="1143000"/>
            <a:chOff x="5303520" y="3977640"/>
            <a:chExt cx="2378008" cy="114300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5303520" y="397764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5313175" y="3977640"/>
              <a:ext cx="0" cy="96012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0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06473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" y="27432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6858000" y="3977640"/>
            <a:ext cx="823528" cy="411480"/>
            <a:chOff x="6858000" y="4709160"/>
            <a:chExt cx="823528" cy="41148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6858000" y="4937760"/>
              <a:ext cx="82296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685800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011849B-7B28-9743-B998-28E25B353D87}"/>
              </a:ext>
            </a:extLst>
          </p:cNvPr>
          <p:cNvGrpSpPr/>
          <p:nvPr/>
        </p:nvGrpSpPr>
        <p:grpSpPr>
          <a:xfrm>
            <a:off x="5303520" y="3977640"/>
            <a:ext cx="2378008" cy="1143000"/>
            <a:chOff x="5303520" y="3977640"/>
            <a:chExt cx="2378008" cy="1143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2EE3AE5-1AD9-3843-AA23-E6CE8BD6F90D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F06F939-927C-354C-9933-CF2306E68D65}"/>
                </a:ext>
              </a:extLst>
            </p:cNvPr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375D4CB-421B-C14B-9948-3B4E4E517F7F}"/>
                </a:ext>
              </a:extLst>
            </p:cNvPr>
            <p:cNvCxnSpPr/>
            <p:nvPr/>
          </p:nvCxnSpPr>
          <p:spPr bwMode="auto">
            <a:xfrm>
              <a:off x="5303520" y="397764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5BEDC9-0126-A340-8D16-15C3377C3D21}"/>
                </a:ext>
              </a:extLst>
            </p:cNvPr>
            <p:cNvCxnSpPr/>
            <p:nvPr/>
          </p:nvCxnSpPr>
          <p:spPr bwMode="auto">
            <a:xfrm flipH="1">
              <a:off x="5313175" y="3977640"/>
              <a:ext cx="0" cy="96012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23025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03520" y="3977640"/>
            <a:ext cx="2378008" cy="1143000"/>
            <a:chOff x="5303520" y="3977640"/>
            <a:chExt cx="2378008" cy="114300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5303520" y="397764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5313175" y="3977640"/>
              <a:ext cx="0" cy="96012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3" name="Straight Arrow Connector 12"/>
          <p:cNvCxnSpPr/>
          <p:nvPr/>
        </p:nvCxnSpPr>
        <p:spPr bwMode="auto">
          <a:xfrm flipV="1">
            <a:off x="274320" y="27432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48640" y="5303520"/>
            <a:ext cx="438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int_ptr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0x0x7ffffffde010  </a:t>
            </a:r>
          </a:p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int_ptr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FF3AC8D-E3CC-D04D-8CA0-41F35E9E8A22}"/>
              </a:ext>
            </a:extLst>
          </p:cNvPr>
          <p:cNvGrpSpPr/>
          <p:nvPr/>
        </p:nvGrpSpPr>
        <p:grpSpPr>
          <a:xfrm>
            <a:off x="6858000" y="3977640"/>
            <a:ext cx="823528" cy="411480"/>
            <a:chOff x="6858000" y="4709160"/>
            <a:chExt cx="823528" cy="4114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9E1262A-414D-F741-BB5C-23D9AC4078C0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AFDA592-729A-104F-9770-9EFF07582E1D}"/>
                </a:ext>
              </a:extLst>
            </p:cNvPr>
            <p:cNvCxnSpPr/>
            <p:nvPr/>
          </p:nvCxnSpPr>
          <p:spPr bwMode="auto">
            <a:xfrm>
              <a:off x="6858000" y="4937760"/>
              <a:ext cx="82296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EC4897-CF0A-2447-A63C-289C10910DDD}"/>
                </a:ext>
              </a:extLst>
            </p:cNvPr>
            <p:cNvCxnSpPr/>
            <p:nvPr/>
          </p:nvCxnSpPr>
          <p:spPr bwMode="auto">
            <a:xfrm flipH="1">
              <a:off x="685800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53306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488012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03520" y="3611880"/>
            <a:ext cx="2378008" cy="1508760"/>
            <a:chOff x="5303520" y="3611880"/>
            <a:chExt cx="2378008" cy="150876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5303520" y="361188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5313175" y="3611880"/>
              <a:ext cx="0" cy="1325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3" name="Straight Arrow Connector 12"/>
          <p:cNvCxnSpPr/>
          <p:nvPr/>
        </p:nvCxnSpPr>
        <p:spPr bwMode="auto">
          <a:xfrm flipV="1">
            <a:off x="274320" y="30175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48640" y="5303520"/>
            <a:ext cx="438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int_ptr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0x0x7ffffffde01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4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int_ptr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727B780-4E53-C041-B876-1794085B1E34}"/>
              </a:ext>
            </a:extLst>
          </p:cNvPr>
          <p:cNvGrpSpPr/>
          <p:nvPr/>
        </p:nvGrpSpPr>
        <p:grpSpPr>
          <a:xfrm>
            <a:off x="6858000" y="3977640"/>
            <a:ext cx="823528" cy="411480"/>
            <a:chOff x="6858000" y="4709160"/>
            <a:chExt cx="823528" cy="4114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F2536F1-7F23-7740-9F8A-638821120EF3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87AAED9-4F9B-FA46-941B-9A13A2146502}"/>
                </a:ext>
              </a:extLst>
            </p:cNvPr>
            <p:cNvCxnSpPr/>
            <p:nvPr/>
          </p:nvCxnSpPr>
          <p:spPr bwMode="auto">
            <a:xfrm>
              <a:off x="6858000" y="4937760"/>
              <a:ext cx="82296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8B275D3-6C64-1D48-BDC0-0E744A69041C}"/>
                </a:ext>
              </a:extLst>
            </p:cNvPr>
            <p:cNvCxnSpPr/>
            <p:nvPr/>
          </p:nvCxnSpPr>
          <p:spPr bwMode="auto">
            <a:xfrm flipH="1">
              <a:off x="685800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99649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885411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03520" y="2880360"/>
            <a:ext cx="2378008" cy="2240280"/>
            <a:chOff x="5303520" y="2880360"/>
            <a:chExt cx="2378008" cy="224028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5303520" y="288036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5313175" y="2880360"/>
              <a:ext cx="0" cy="205740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3" name="Straight Arrow Connector 12"/>
          <p:cNvCxnSpPr/>
          <p:nvPr/>
        </p:nvCxnSpPr>
        <p:spPr bwMode="auto">
          <a:xfrm flipV="1">
            <a:off x="274320" y="35204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48640" y="5303520"/>
            <a:ext cx="438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int_ptr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0x0x7ffffffde01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int_ptr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???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FD05648-8EBD-0E4D-B1C4-82FCD5AA527A}"/>
              </a:ext>
            </a:extLst>
          </p:cNvPr>
          <p:cNvGrpSpPr/>
          <p:nvPr/>
        </p:nvGrpSpPr>
        <p:grpSpPr>
          <a:xfrm>
            <a:off x="6858000" y="3977640"/>
            <a:ext cx="823528" cy="411480"/>
            <a:chOff x="6858000" y="4709160"/>
            <a:chExt cx="823528" cy="4114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9B58DA8-C726-7344-973A-9FCD6AE8AA91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200BAB2-3619-5847-B4CB-31EE405A83EE}"/>
                </a:ext>
              </a:extLst>
            </p:cNvPr>
            <p:cNvCxnSpPr/>
            <p:nvPr/>
          </p:nvCxnSpPr>
          <p:spPr bwMode="auto">
            <a:xfrm>
              <a:off x="6858000" y="4937760"/>
              <a:ext cx="82296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2C3055A-232C-2648-B1B8-855E3032B376}"/>
                </a:ext>
              </a:extLst>
            </p:cNvPr>
            <p:cNvCxnSpPr/>
            <p:nvPr/>
          </p:nvCxnSpPr>
          <p:spPr bwMode="auto">
            <a:xfrm flipH="1">
              <a:off x="685800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54897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58000" y="3977640"/>
            <a:ext cx="823528" cy="411480"/>
            <a:chOff x="6858000" y="4709160"/>
            <a:chExt cx="823528" cy="41148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6858000" y="4937760"/>
              <a:ext cx="82296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685800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393192" y="5303520"/>
            <a:ext cx="448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char_ptr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0x0x7ffffffde010</a:t>
            </a:r>
          </a:p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char_ptr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1</a:t>
            </a:r>
            <a:endParaRPr lang="en-US" sz="2000" b="1" dirty="0">
              <a:solidFill>
                <a:srgbClr val="FF0000"/>
              </a:solidFill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74320" y="35204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898AE40-DC64-D047-BD84-FD95C1C527BE}"/>
              </a:ext>
            </a:extLst>
          </p:cNvPr>
          <p:cNvGrpSpPr/>
          <p:nvPr/>
        </p:nvGrpSpPr>
        <p:grpSpPr>
          <a:xfrm>
            <a:off x="5303520" y="2880360"/>
            <a:ext cx="2378008" cy="2240280"/>
            <a:chOff x="5303520" y="2880360"/>
            <a:chExt cx="2378008" cy="22402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3EAF07B-EB7F-6C4F-9BC4-760513F330C4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FC65326-6C33-CD42-9856-98768CD658A2}"/>
                </a:ext>
              </a:extLst>
            </p:cNvPr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882E467-FA4E-664B-882B-B41284A5318C}"/>
                </a:ext>
              </a:extLst>
            </p:cNvPr>
            <p:cNvCxnSpPr/>
            <p:nvPr/>
          </p:nvCxnSpPr>
          <p:spPr bwMode="auto">
            <a:xfrm>
              <a:off x="5303520" y="288036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5A4CCB-DB6B-094F-A1D4-8587AABA0784}"/>
                </a:ext>
              </a:extLst>
            </p:cNvPr>
            <p:cNvCxnSpPr/>
            <p:nvPr/>
          </p:nvCxnSpPr>
          <p:spPr bwMode="auto">
            <a:xfrm flipH="1">
              <a:off x="5313175" y="2880360"/>
              <a:ext cx="0" cy="205740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59131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27315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406640" y="3977640"/>
            <a:ext cx="274888" cy="411480"/>
            <a:chOff x="7406640" y="4709160"/>
            <a:chExt cx="274888" cy="41148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406640" y="4937760"/>
              <a:ext cx="27432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740664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393192" y="5303520"/>
            <a:ext cx="448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char_ptr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0x0x7ffffffde01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char_ptr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0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74320" y="37490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3057490-0419-A344-937E-0D0CF716A5D3}"/>
              </a:ext>
            </a:extLst>
          </p:cNvPr>
          <p:cNvGrpSpPr/>
          <p:nvPr/>
        </p:nvGrpSpPr>
        <p:grpSpPr>
          <a:xfrm>
            <a:off x="5303520" y="2880360"/>
            <a:ext cx="2378008" cy="2240280"/>
            <a:chOff x="5303520" y="2880360"/>
            <a:chExt cx="2378008" cy="22402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1B25F30-5925-E843-9F41-74894C4546C3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F17D341-20D3-AA4F-8351-8579643012B2}"/>
                </a:ext>
              </a:extLst>
            </p:cNvPr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32CEEA5-E642-034B-8CB9-D3857F149A2B}"/>
                </a:ext>
              </a:extLst>
            </p:cNvPr>
            <p:cNvCxnSpPr/>
            <p:nvPr/>
          </p:nvCxnSpPr>
          <p:spPr bwMode="auto">
            <a:xfrm>
              <a:off x="5303520" y="288036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714CEDD-7562-F74A-A2F7-26600D9C92DD}"/>
                </a:ext>
              </a:extLst>
            </p:cNvPr>
            <p:cNvCxnSpPr/>
            <p:nvPr/>
          </p:nvCxnSpPr>
          <p:spPr bwMode="auto">
            <a:xfrm flipH="1">
              <a:off x="5313175" y="2880360"/>
              <a:ext cx="0" cy="205740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55087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4572000" cy="32918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uh oh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780172"/>
              </p:ext>
            </p:extLst>
          </p:nvPr>
        </p:nvGraphicFramePr>
        <p:xfrm>
          <a:off x="5394960" y="1828800"/>
          <a:ext cx="338328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[2]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[1]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02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[0]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char_ptr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int_ptr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248" y="1291888"/>
            <a:ext cx="219456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(assume x86-64)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80960" y="3977640"/>
            <a:ext cx="822960" cy="411480"/>
            <a:chOff x="7680960" y="4709160"/>
            <a:chExt cx="822960" cy="411480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680960" y="4937760"/>
              <a:ext cx="822960" cy="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8503920" y="470916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rgbClr val="FFC00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393192" y="5303520"/>
            <a:ext cx="448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char_ptr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0x0x7ffffffde01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char_ptr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0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74320" y="42519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" y="466344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pointerarithmetic.c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B60F83A-E9A2-F447-848D-A5EDB63C0673}"/>
              </a:ext>
            </a:extLst>
          </p:cNvPr>
          <p:cNvGrpSpPr/>
          <p:nvPr/>
        </p:nvGrpSpPr>
        <p:grpSpPr>
          <a:xfrm>
            <a:off x="5303520" y="2880360"/>
            <a:ext cx="2378008" cy="2240280"/>
            <a:chOff x="5303520" y="2880360"/>
            <a:chExt cx="2378008" cy="22402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E3DCC42-8654-974A-A21A-20FFA5FDCE03}"/>
                </a:ext>
              </a:extLst>
            </p:cNvPr>
            <p:cNvCxnSpPr/>
            <p:nvPr/>
          </p:nvCxnSpPr>
          <p:spPr bwMode="auto">
            <a:xfrm flipH="1">
              <a:off x="7681528" y="4937760"/>
              <a:ext cx="0" cy="18288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0FE05F-D70E-D243-AB0B-1984C60FC131}"/>
                </a:ext>
              </a:extLst>
            </p:cNvPr>
            <p:cNvCxnSpPr/>
            <p:nvPr/>
          </p:nvCxnSpPr>
          <p:spPr bwMode="auto">
            <a:xfrm>
              <a:off x="5303520" y="4937760"/>
              <a:ext cx="237744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91B1124-D28D-0447-9018-10E784DBFE34}"/>
                </a:ext>
              </a:extLst>
            </p:cNvPr>
            <p:cNvCxnSpPr/>
            <p:nvPr/>
          </p:nvCxnSpPr>
          <p:spPr bwMode="auto">
            <a:xfrm>
              <a:off x="5303520" y="2880360"/>
              <a:ext cx="1280160" cy="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24498A3-2B33-2E45-B966-43487AA069B5}"/>
                </a:ext>
              </a:extLst>
            </p:cNvPr>
            <p:cNvCxnSpPr/>
            <p:nvPr/>
          </p:nvCxnSpPr>
          <p:spPr bwMode="auto">
            <a:xfrm flipH="1">
              <a:off x="5313175" y="2880360"/>
              <a:ext cx="0" cy="2057400"/>
            </a:xfrm>
            <a:prstGeom prst="lin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68106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&amp; Pointer Arithmetic</a:t>
            </a:r>
          </a:p>
          <a:p>
            <a:r>
              <a:rPr lang="en-US" b="1" dirty="0">
                <a:solidFill>
                  <a:srgbClr val="4B2A85"/>
                </a:solidFill>
              </a:rPr>
              <a:t>Pointers as Parameters</a:t>
            </a:r>
          </a:p>
          <a:p>
            <a:r>
              <a:rPr lang="en-US" dirty="0"/>
              <a:t>Pointers and Arrays</a:t>
            </a:r>
          </a:p>
          <a:p>
            <a:r>
              <a:rPr lang="en-US" dirty="0"/>
              <a:t>Function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91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is Call-By-Value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C (and Java) pass arguments by </a:t>
            </a:r>
            <a:r>
              <a:rPr lang="en-US" i="1" dirty="0"/>
              <a:t>value</a:t>
            </a:r>
            <a:endParaRPr lang="en-US" dirty="0"/>
          </a:p>
          <a:p>
            <a:pPr lvl="1"/>
            <a:r>
              <a:rPr lang="en-US" dirty="0" err="1"/>
              <a:t>Callee</a:t>
            </a:r>
            <a:r>
              <a:rPr lang="en-US" dirty="0"/>
              <a:t> receives a </a:t>
            </a:r>
            <a:r>
              <a:rPr lang="en-US" b="1" dirty="0"/>
              <a:t>local copy</a:t>
            </a:r>
            <a:r>
              <a:rPr lang="en-US" dirty="0"/>
              <a:t> of the argument</a:t>
            </a:r>
          </a:p>
          <a:p>
            <a:pPr lvl="2"/>
            <a:r>
              <a:rPr lang="en-US" dirty="0"/>
              <a:t>Register or Stack</a:t>
            </a:r>
          </a:p>
          <a:p>
            <a:pPr lvl="1"/>
            <a:r>
              <a:rPr lang="en-US" dirty="0"/>
              <a:t>If the </a:t>
            </a:r>
            <a:r>
              <a:rPr lang="en-US" dirty="0" err="1"/>
              <a:t>callee</a:t>
            </a:r>
            <a:r>
              <a:rPr lang="en-US" dirty="0"/>
              <a:t> modifies a parameter, the caller’s copy </a:t>
            </a:r>
            <a:r>
              <a:rPr lang="en-US" i="1" dirty="0"/>
              <a:t>isn’t</a:t>
            </a:r>
            <a:r>
              <a:rPr lang="en-US" dirty="0"/>
              <a:t> modified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</p:spTree>
    <p:extLst>
      <p:ext uri="{BB962C8B-B14F-4D97-AF65-F5344CB8AC3E}">
        <p14:creationId xmlns:p14="http://schemas.microsoft.com/office/powerpoint/2010/main" val="397339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Exercise 2 out today; due Monday morning 10am </a:t>
            </a:r>
            <a:r>
              <a:rPr lang="en-US" dirty="0" err="1"/>
              <a:t>pdt</a:t>
            </a:r>
            <a:r>
              <a:rPr lang="en-US" dirty="0"/>
              <a:t>, </a:t>
            </a:r>
            <a:r>
              <a:rPr lang="en-US" b="1" dirty="0"/>
              <a:t>no late submissions</a:t>
            </a:r>
            <a:r>
              <a:rPr lang="en-US" dirty="0"/>
              <a:t> starting now with ex2, </a:t>
            </a:r>
            <a:r>
              <a:rPr lang="en-US"/>
              <a:t>and ex2 </a:t>
            </a:r>
            <a:r>
              <a:rPr lang="en-US" dirty="0"/>
              <a:t>and future exercises count towards the </a:t>
            </a:r>
            <a:r>
              <a:rPr lang="en-US"/>
              <a:t>course grade.</a:t>
            </a:r>
            <a:endParaRPr lang="en-US" dirty="0"/>
          </a:p>
          <a:p>
            <a:r>
              <a:rPr lang="en-US" dirty="0"/>
              <a:t>Exercise grading</a:t>
            </a:r>
          </a:p>
          <a:p>
            <a:pPr lvl="1"/>
            <a:r>
              <a:rPr lang="en-US" dirty="0"/>
              <a:t>We will do our best to keep up (but we’re delayed this </a:t>
            </a:r>
            <a:r>
              <a:rPr lang="en-US" dirty="0" err="1"/>
              <a:t>qtr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Things to watch for:</a:t>
            </a:r>
          </a:p>
          <a:p>
            <a:pPr lvl="2"/>
            <a:r>
              <a:rPr lang="en-US" dirty="0"/>
              <a:t>Input sanity check</a:t>
            </a:r>
          </a:p>
          <a:p>
            <a:pPr lvl="2"/>
            <a:r>
              <a:rPr lang="en-US" dirty="0"/>
              <a:t>No functional abstraction (single blob of code)</a:t>
            </a:r>
          </a:p>
          <a:p>
            <a:pPr lvl="2"/>
            <a:r>
              <a:rPr lang="en-US" dirty="0"/>
              <a:t>Code formatting funnies (</a:t>
            </a:r>
            <a:r>
              <a:rPr lang="en-US" i="1" dirty="0"/>
              <a:t>e.g.</a:t>
            </a:r>
            <a:r>
              <a:rPr lang="en-US" dirty="0"/>
              <a:t> tabs instead of spaces) or bad code</a:t>
            </a:r>
          </a:p>
          <a:p>
            <a:pPr lvl="1"/>
            <a:r>
              <a:rPr lang="en-US" dirty="0"/>
              <a:t>Exercise grading:</a:t>
            </a:r>
          </a:p>
          <a:p>
            <a:pPr lvl="2"/>
            <a:r>
              <a:rPr lang="en-US" dirty="0"/>
              <a:t>3 = superior; 2 = fine, but things to improve; 1 = some problems; 0 = hmmm…  (i.e., A; B; C; D/F)</a:t>
            </a:r>
          </a:p>
          <a:p>
            <a:pPr lvl="2"/>
            <a:r>
              <a:rPr lang="en-US" dirty="0"/>
              <a:t>We expect 0 and 1 to be rare; more 2’s now, more 3’s as quarter progresses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91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57607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</p:spTree>
    <p:extLst>
      <p:ext uri="{BB962C8B-B14F-4D97-AF65-F5344CB8AC3E}">
        <p14:creationId xmlns:p14="http://schemas.microsoft.com/office/powerpoint/2010/main" val="4261392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60350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617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41148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25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43891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24701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46634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70413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49377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10867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63093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2459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Faking Call-By-Reference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pointers to </a:t>
            </a:r>
            <a:r>
              <a:rPr lang="en-US" i="1" dirty="0"/>
              <a:t>approximate</a:t>
            </a:r>
            <a:r>
              <a:rPr lang="en-US" dirty="0"/>
              <a:t> call-by-reference</a:t>
            </a:r>
          </a:p>
          <a:p>
            <a:pPr lvl="1"/>
            <a:r>
              <a:rPr lang="en-US" dirty="0" err="1"/>
              <a:t>Callee</a:t>
            </a:r>
            <a:r>
              <a:rPr lang="en-US" dirty="0"/>
              <a:t> still receives a </a:t>
            </a:r>
            <a:r>
              <a:rPr lang="en-US" b="1" dirty="0"/>
              <a:t>copy</a:t>
            </a:r>
            <a:r>
              <a:rPr lang="en-US" dirty="0"/>
              <a:t> of the pointer (</a:t>
            </a:r>
            <a:r>
              <a:rPr lang="en-US" i="1" dirty="0"/>
              <a:t>i.e.</a:t>
            </a:r>
            <a:r>
              <a:rPr lang="en-US" dirty="0"/>
              <a:t> call-by-value), but it can modify something in the caller’s scope by dereferencing the pointer parameter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</p:spTree>
    <p:extLst>
      <p:ext uri="{BB962C8B-B14F-4D97-AF65-F5344CB8AC3E}">
        <p14:creationId xmlns:p14="http://schemas.microsoft.com/office/powerpoint/2010/main" val="288117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60350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</p:spTree>
    <p:extLst>
      <p:ext uri="{BB962C8B-B14F-4D97-AF65-F5344CB8AC3E}">
        <p14:creationId xmlns:p14="http://schemas.microsoft.com/office/powerpoint/2010/main" val="39242476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39</a:t>
            </a:fld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??</a:t>
              </a:r>
            </a:p>
          </p:txBody>
        </p:sp>
      </p:grpSp>
      <p:sp>
        <p:nvSpPr>
          <p:cNvPr id="39" name="Rounded Rectangle 38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182880" y="41148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740664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859536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</p:spTree>
    <p:extLst>
      <p:ext uri="{BB962C8B-B14F-4D97-AF65-F5344CB8AC3E}">
        <p14:creationId xmlns:p14="http://schemas.microsoft.com/office/powerpoint/2010/main" val="65474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0 due Monday</a:t>
            </a:r>
          </a:p>
          <a:p>
            <a:pPr lvl="1"/>
            <a:r>
              <a:rPr lang="en-US" dirty="0"/>
              <a:t>Logistics and infrastructure for projects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clint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dirty="0"/>
              <a:t> are useful for exercises, too</a:t>
            </a:r>
          </a:p>
          <a:p>
            <a:pPr lvl="1"/>
            <a:r>
              <a:rPr lang="en-US" dirty="0"/>
              <a:t>Should have set up an </a:t>
            </a:r>
            <a:r>
              <a:rPr lang="en-US" dirty="0" err="1"/>
              <a:t>ssh</a:t>
            </a:r>
            <a:r>
              <a:rPr lang="en-US" dirty="0"/>
              <a:t> key and cloned GitLab repo by now</a:t>
            </a:r>
          </a:p>
          <a:p>
            <a:pPr lvl="2"/>
            <a:r>
              <a:rPr lang="en-US" dirty="0"/>
              <a:t>Do this ASAP so we have time to fix things if necessary</a:t>
            </a:r>
          </a:p>
          <a:p>
            <a:pPr lvl="3"/>
            <a:endParaRPr lang="en-US" dirty="0"/>
          </a:p>
          <a:p>
            <a:r>
              <a:rPr lang="en-US" dirty="0"/>
              <a:t>Homework 1 out probably tomorrow, due in 2 weeks</a:t>
            </a:r>
          </a:p>
          <a:p>
            <a:pPr lvl="1"/>
            <a:r>
              <a:rPr lang="en-US" dirty="0"/>
              <a:t>Linked list and hash table implementations in C</a:t>
            </a:r>
          </a:p>
          <a:p>
            <a:pPr lvl="1"/>
            <a:r>
              <a:rPr lang="en-US" dirty="0"/>
              <a:t>Get starter code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pull</a:t>
            </a:r>
            <a:r>
              <a:rPr lang="en-US" dirty="0"/>
              <a:t> in your course repo</a:t>
            </a:r>
          </a:p>
          <a:p>
            <a:pPr lvl="2"/>
            <a:r>
              <a:rPr lang="en-US" dirty="0"/>
              <a:t>Might have “merge conflict” if your local repo has </a:t>
            </a:r>
            <a:r>
              <a:rPr lang="en-US" dirty="0" err="1"/>
              <a:t>unpushed</a:t>
            </a:r>
            <a:r>
              <a:rPr lang="en-US" dirty="0"/>
              <a:t> changes</a:t>
            </a:r>
          </a:p>
          <a:p>
            <a:pPr lvl="3"/>
            <a:r>
              <a:rPr lang="en-US" dirty="0"/>
              <a:t>If git drops you into vi(m), :q to quit or :</a:t>
            </a:r>
            <a:r>
              <a:rPr lang="en-US" dirty="0" err="1"/>
              <a:t>wq</a:t>
            </a:r>
            <a:r>
              <a:rPr lang="en-US" dirty="0"/>
              <a:t> if you want to save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774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40</a:t>
            </a:fld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sp>
        <p:nvSpPr>
          <p:cNvPr id="39" name="Rounded Rectangle 38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182880" y="43891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740664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859536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</p:spTree>
    <p:extLst>
      <p:ext uri="{BB962C8B-B14F-4D97-AF65-F5344CB8AC3E}">
        <p14:creationId xmlns:p14="http://schemas.microsoft.com/office/powerpoint/2010/main" val="17249172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41</a:t>
            </a:fld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sp>
        <p:nvSpPr>
          <p:cNvPr id="39" name="Rounded Rectangle 38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182880" y="46634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740664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859536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</p:spTree>
    <p:extLst>
      <p:ext uri="{BB962C8B-B14F-4D97-AF65-F5344CB8AC3E}">
        <p14:creationId xmlns:p14="http://schemas.microsoft.com/office/powerpoint/2010/main" val="38569854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42</a:t>
            </a:fld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6035040" y="2743200"/>
            <a:ext cx="2926080" cy="10058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75120" y="2834640"/>
            <a:ext cx="1005840" cy="365760"/>
            <a:chOff x="2560320" y="1828800"/>
            <a:chExt cx="1005840" cy="36576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63840" y="2834640"/>
            <a:ext cx="1005840" cy="365760"/>
            <a:chOff x="2560320" y="1828800"/>
            <a:chExt cx="1005840" cy="36576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78040" y="3291840"/>
            <a:ext cx="1188720" cy="365760"/>
            <a:chOff x="2240280" y="1828800"/>
            <a:chExt cx="1188720" cy="36576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240280" y="1828800"/>
              <a:ext cx="64008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tmp</a:t>
              </a:r>
              <a:endPara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88036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  <p:sp>
        <p:nvSpPr>
          <p:cNvPr id="39" name="Rounded Rectangle 38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182880" y="49377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740664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8595360" y="2560320"/>
            <a:ext cx="0" cy="457200"/>
          </a:xfrm>
          <a:prstGeom prst="line">
            <a:avLst/>
          </a:prstGeom>
          <a:noFill/>
          <a:ln w="31750" cap="flat" cmpd="sng" algn="ctr">
            <a:solidFill>
              <a:srgbClr val="FFC000"/>
            </a:solidFill>
            <a:prstDash val="solid"/>
            <a:round/>
            <a:headEnd type="triangle" w="med" len="med"/>
            <a:tailEnd type="oval" w="med" len="med"/>
          </a:ln>
          <a:effectLst>
            <a:glow rad="25400">
              <a:schemeClr val="tx1"/>
            </a:glow>
          </a:effectLst>
        </p:spPr>
      </p:cxnSp>
    </p:spTree>
    <p:extLst>
      <p:ext uri="{BB962C8B-B14F-4D97-AF65-F5344CB8AC3E}">
        <p14:creationId xmlns:p14="http://schemas.microsoft.com/office/powerpoint/2010/main" val="1974306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3657600"/>
            <a:ext cx="48463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3195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swap.c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114800"/>
            <a:ext cx="292608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457200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.data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bss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12064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.text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  <a:r>
              <a:rPr lang="en-US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rodata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9808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63093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945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675120" y="2286000"/>
            <a:ext cx="1005840" cy="365760"/>
            <a:chOff x="2560320" y="1828800"/>
            <a:chExt cx="100584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-7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3840" y="2286000"/>
            <a:ext cx="1005840" cy="365760"/>
            <a:chOff x="2560320" y="1828800"/>
            <a:chExt cx="100584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560320" y="1828800"/>
              <a:ext cx="457200" cy="365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017520" y="1828800"/>
              <a:ext cx="548640" cy="36576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37224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&amp; Pointer Arithmetic</a:t>
            </a:r>
          </a:p>
          <a:p>
            <a:r>
              <a:rPr lang="en-US" dirty="0"/>
              <a:t>Pointers as Parameters</a:t>
            </a:r>
          </a:p>
          <a:p>
            <a:r>
              <a:rPr lang="en-US" b="1" dirty="0">
                <a:solidFill>
                  <a:srgbClr val="4B2A85"/>
                </a:solidFill>
              </a:rPr>
              <a:t>Pointers and Arrays</a:t>
            </a:r>
          </a:p>
          <a:p>
            <a:r>
              <a:rPr lang="en-US" dirty="0"/>
              <a:t>Function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951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560320"/>
          </a:xfrm>
        </p:spPr>
        <p:txBody>
          <a:bodyPr/>
          <a:lstStyle/>
          <a:p>
            <a:r>
              <a:rPr lang="en-US" dirty="0"/>
              <a:t>A pointer can point to an array element</a:t>
            </a:r>
          </a:p>
          <a:p>
            <a:pPr lvl="1"/>
            <a:r>
              <a:rPr lang="en-US" dirty="0"/>
              <a:t>You can use array indexing notation on pointers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ptr+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with pointer arithmetic – reference the data 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elements forward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An array name’s value is the beginning address of the array</a:t>
            </a:r>
          </a:p>
          <a:p>
            <a:pPr lvl="2"/>
            <a:r>
              <a:rPr lang="en-US" i="1" dirty="0"/>
              <a:t>Like </a:t>
            </a:r>
            <a:r>
              <a:rPr lang="en-US" dirty="0"/>
              <a:t>a pointer to the first element of array, but can’t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</p:spTree>
    <p:extLst>
      <p:ext uri="{BB962C8B-B14F-4D97-AF65-F5344CB8AC3E}">
        <p14:creationId xmlns:p14="http://schemas.microsoft.com/office/powerpoint/2010/main" val="42701357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-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06E365-11A0-F442-97A5-B93FAA3DD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48034"/>
              </p:ext>
            </p:extLst>
          </p:nvPr>
        </p:nvGraphicFramePr>
        <p:xfrm>
          <a:off x="2318045" y="1397000"/>
          <a:ext cx="4728515" cy="468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03">
                  <a:extLst>
                    <a:ext uri="{9D8B030D-6E8A-4147-A177-3AD203B41FA5}">
                      <a16:colId xmlns:a16="http://schemas.microsoft.com/office/drawing/2014/main" val="3159602760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157630762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46733215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239531751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595244376"/>
                    </a:ext>
                  </a:extLst>
                </a:gridCol>
              </a:tblGrid>
              <a:tr h="4688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4201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29ED13-F63D-5C4E-BDE8-E64F63DDDB01}"/>
              </a:ext>
            </a:extLst>
          </p:cNvPr>
          <p:cNvSpPr txBox="1"/>
          <p:nvPr/>
        </p:nvSpPr>
        <p:spPr>
          <a:xfrm>
            <a:off x="1729944" y="1544595"/>
            <a:ext cx="423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p1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p2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8D450E-7A59-5C4E-9542-B5B8FA34CAA9}"/>
              </a:ext>
            </a:extLst>
          </p:cNvPr>
          <p:cNvCxnSpPr/>
          <p:nvPr/>
        </p:nvCxnSpPr>
        <p:spPr bwMode="auto">
          <a:xfrm>
            <a:off x="2153458" y="2273643"/>
            <a:ext cx="354300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57F65-C9D8-0748-9C2F-CCBEB952B543}"/>
              </a:ext>
            </a:extLst>
          </p:cNvPr>
          <p:cNvCxnSpPr>
            <a:cxnSpLocks/>
          </p:cNvCxnSpPr>
          <p:nvPr/>
        </p:nvCxnSpPr>
        <p:spPr bwMode="auto">
          <a:xfrm>
            <a:off x="2153458" y="2826093"/>
            <a:ext cx="38971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8CAB61-95D6-694E-9D0C-D623C5010559}"/>
              </a:ext>
            </a:extLst>
          </p:cNvPr>
          <p:cNvCxnSpPr>
            <a:cxnSpLocks/>
          </p:cNvCxnSpPr>
          <p:nvPr/>
        </p:nvCxnSpPr>
        <p:spPr bwMode="auto">
          <a:xfrm>
            <a:off x="2148690" y="3378549"/>
            <a:ext cx="60403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1A58E7-F257-6D42-891E-0F67A86F6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06278" y="1865870"/>
            <a:ext cx="1" cy="4077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6D84FC-5ACD-2C4A-AD64-4337C15B6C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8267" y="1865870"/>
            <a:ext cx="0" cy="96022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E80E5F-D9AD-7748-8B6C-9350A185D6A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45331" y="1865870"/>
            <a:ext cx="7392" cy="1512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31861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-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06E365-11A0-F442-97A5-B93FAA3DD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72182"/>
              </p:ext>
            </p:extLst>
          </p:nvPr>
        </p:nvGraphicFramePr>
        <p:xfrm>
          <a:off x="2318045" y="1397000"/>
          <a:ext cx="4728515" cy="468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03">
                  <a:extLst>
                    <a:ext uri="{9D8B030D-6E8A-4147-A177-3AD203B41FA5}">
                      <a16:colId xmlns:a16="http://schemas.microsoft.com/office/drawing/2014/main" val="3159602760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157630762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46733215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239531751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595244376"/>
                    </a:ext>
                  </a:extLst>
                </a:gridCol>
              </a:tblGrid>
              <a:tr h="4688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4201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29ED13-F63D-5C4E-BDE8-E64F63DDDB01}"/>
              </a:ext>
            </a:extLst>
          </p:cNvPr>
          <p:cNvSpPr txBox="1"/>
          <p:nvPr/>
        </p:nvSpPr>
        <p:spPr>
          <a:xfrm>
            <a:off x="1729944" y="1544595"/>
            <a:ext cx="423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p1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p2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8D450E-7A59-5C4E-9542-B5B8FA34CAA9}"/>
              </a:ext>
            </a:extLst>
          </p:cNvPr>
          <p:cNvCxnSpPr/>
          <p:nvPr/>
        </p:nvCxnSpPr>
        <p:spPr bwMode="auto">
          <a:xfrm>
            <a:off x="2153458" y="2273643"/>
            <a:ext cx="354300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57F65-C9D8-0748-9C2F-CCBEB952B543}"/>
              </a:ext>
            </a:extLst>
          </p:cNvPr>
          <p:cNvCxnSpPr>
            <a:cxnSpLocks/>
          </p:cNvCxnSpPr>
          <p:nvPr/>
        </p:nvCxnSpPr>
        <p:spPr bwMode="auto">
          <a:xfrm>
            <a:off x="2153458" y="2826093"/>
            <a:ext cx="38971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8CAB61-95D6-694E-9D0C-D623C5010559}"/>
              </a:ext>
            </a:extLst>
          </p:cNvPr>
          <p:cNvCxnSpPr>
            <a:cxnSpLocks/>
          </p:cNvCxnSpPr>
          <p:nvPr/>
        </p:nvCxnSpPr>
        <p:spPr bwMode="auto">
          <a:xfrm>
            <a:off x="2148690" y="3378549"/>
            <a:ext cx="60403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1A58E7-F257-6D42-891E-0F67A86F6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06278" y="1865870"/>
            <a:ext cx="1" cy="4077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6D84FC-5ACD-2C4A-AD64-4337C15B6C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8267" y="1865870"/>
            <a:ext cx="0" cy="96022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E80E5F-D9AD-7748-8B6C-9350A185D6A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45331" y="1865870"/>
            <a:ext cx="7392" cy="1512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804206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-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06E365-11A0-F442-97A5-B93FAA3DD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43145"/>
              </p:ext>
            </p:extLst>
          </p:nvPr>
        </p:nvGraphicFramePr>
        <p:xfrm>
          <a:off x="2318045" y="1397000"/>
          <a:ext cx="4728515" cy="468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03">
                  <a:extLst>
                    <a:ext uri="{9D8B030D-6E8A-4147-A177-3AD203B41FA5}">
                      <a16:colId xmlns:a16="http://schemas.microsoft.com/office/drawing/2014/main" val="3159602760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157630762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46733215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239531751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595244376"/>
                    </a:ext>
                  </a:extLst>
                </a:gridCol>
              </a:tblGrid>
              <a:tr h="46887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4201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29ED13-F63D-5C4E-BDE8-E64F63DDDB01}"/>
              </a:ext>
            </a:extLst>
          </p:cNvPr>
          <p:cNvSpPr txBox="1"/>
          <p:nvPr/>
        </p:nvSpPr>
        <p:spPr>
          <a:xfrm>
            <a:off x="1729944" y="1544595"/>
            <a:ext cx="423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p1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p2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8D450E-7A59-5C4E-9542-B5B8FA34CAA9}"/>
              </a:ext>
            </a:extLst>
          </p:cNvPr>
          <p:cNvCxnSpPr/>
          <p:nvPr/>
        </p:nvCxnSpPr>
        <p:spPr bwMode="auto">
          <a:xfrm>
            <a:off x="2153458" y="2273643"/>
            <a:ext cx="354300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57F65-C9D8-0748-9C2F-CCBEB952B543}"/>
              </a:ext>
            </a:extLst>
          </p:cNvPr>
          <p:cNvCxnSpPr>
            <a:cxnSpLocks/>
          </p:cNvCxnSpPr>
          <p:nvPr/>
        </p:nvCxnSpPr>
        <p:spPr bwMode="auto">
          <a:xfrm>
            <a:off x="2153458" y="2826093"/>
            <a:ext cx="38971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8CAB61-95D6-694E-9D0C-D623C5010559}"/>
              </a:ext>
            </a:extLst>
          </p:cNvPr>
          <p:cNvCxnSpPr>
            <a:cxnSpLocks/>
          </p:cNvCxnSpPr>
          <p:nvPr/>
        </p:nvCxnSpPr>
        <p:spPr bwMode="auto">
          <a:xfrm>
            <a:off x="2148690" y="3378549"/>
            <a:ext cx="60403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1A58E7-F257-6D42-891E-0F67A86F6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06278" y="1865870"/>
            <a:ext cx="1" cy="4077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6D84FC-5ACD-2C4A-AD64-4337C15B6C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8267" y="1865870"/>
            <a:ext cx="0" cy="96022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E80E5F-D9AD-7748-8B6C-9350A185D6A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45331" y="1865870"/>
            <a:ext cx="7392" cy="1512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243003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-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49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06E365-11A0-F442-97A5-B93FAA3DD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26161"/>
              </p:ext>
            </p:extLst>
          </p:nvPr>
        </p:nvGraphicFramePr>
        <p:xfrm>
          <a:off x="2318045" y="1397000"/>
          <a:ext cx="4728515" cy="468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03">
                  <a:extLst>
                    <a:ext uri="{9D8B030D-6E8A-4147-A177-3AD203B41FA5}">
                      <a16:colId xmlns:a16="http://schemas.microsoft.com/office/drawing/2014/main" val="3159602760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157630762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46733215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239531751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595244376"/>
                    </a:ext>
                  </a:extLst>
                </a:gridCol>
              </a:tblGrid>
              <a:tr h="46887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4201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29ED13-F63D-5C4E-BDE8-E64F63DDDB01}"/>
              </a:ext>
            </a:extLst>
          </p:cNvPr>
          <p:cNvSpPr txBox="1"/>
          <p:nvPr/>
        </p:nvSpPr>
        <p:spPr>
          <a:xfrm>
            <a:off x="1729944" y="1544595"/>
            <a:ext cx="423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p1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p2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8D450E-7A59-5C4E-9542-B5B8FA34CAA9}"/>
              </a:ext>
            </a:extLst>
          </p:cNvPr>
          <p:cNvCxnSpPr/>
          <p:nvPr/>
        </p:nvCxnSpPr>
        <p:spPr bwMode="auto">
          <a:xfrm>
            <a:off x="2153458" y="2273643"/>
            <a:ext cx="354300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57F65-C9D8-0748-9C2F-CCBEB952B543}"/>
              </a:ext>
            </a:extLst>
          </p:cNvPr>
          <p:cNvCxnSpPr>
            <a:cxnSpLocks/>
          </p:cNvCxnSpPr>
          <p:nvPr/>
        </p:nvCxnSpPr>
        <p:spPr bwMode="auto">
          <a:xfrm>
            <a:off x="2153458" y="2826093"/>
            <a:ext cx="38971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8CAB61-95D6-694E-9D0C-D623C5010559}"/>
              </a:ext>
            </a:extLst>
          </p:cNvPr>
          <p:cNvCxnSpPr>
            <a:cxnSpLocks/>
          </p:cNvCxnSpPr>
          <p:nvPr/>
        </p:nvCxnSpPr>
        <p:spPr bwMode="auto">
          <a:xfrm>
            <a:off x="2148690" y="3378549"/>
            <a:ext cx="60403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1A58E7-F257-6D42-891E-0F67A86F6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06278" y="1865870"/>
            <a:ext cx="1" cy="4077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6D84FC-5ACD-2C4A-AD64-4337C15B6C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8267" y="1865870"/>
            <a:ext cx="0" cy="96022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E80E5F-D9AD-7748-8B6C-9350A185D6A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45331" y="1865870"/>
            <a:ext cx="7392" cy="1512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6529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Documentation:</a:t>
            </a:r>
          </a:p>
          <a:p>
            <a:pPr lvl="1"/>
            <a:r>
              <a:rPr lang="en-US" dirty="0"/>
              <a:t>man pages, books</a:t>
            </a:r>
          </a:p>
          <a:p>
            <a:pPr lvl="1"/>
            <a:r>
              <a:rPr lang="en-US" dirty="0"/>
              <a:t>Reference websites: cplusplus.org, man7.org, gcc.gnu.org, etc.</a:t>
            </a:r>
          </a:p>
          <a:p>
            <a:pPr lvl="3"/>
            <a:endParaRPr lang="en-US" dirty="0"/>
          </a:p>
          <a:p>
            <a:r>
              <a:rPr lang="en-US" dirty="0"/>
              <a:t>Folklore:</a:t>
            </a:r>
          </a:p>
          <a:p>
            <a:pPr lvl="1"/>
            <a:r>
              <a:rPr lang="en-US" dirty="0"/>
              <a:t>Google-</a:t>
            </a:r>
            <a:r>
              <a:rPr lang="en-US" dirty="0" err="1"/>
              <a:t>ing</a:t>
            </a:r>
            <a:r>
              <a:rPr lang="en-US" dirty="0"/>
              <a:t>, </a:t>
            </a:r>
            <a:r>
              <a:rPr lang="en-US" dirty="0" err="1"/>
              <a:t>stackoverflow</a:t>
            </a:r>
            <a:r>
              <a:rPr lang="en-US" dirty="0"/>
              <a:t>, that rando in lab or on zoom</a:t>
            </a:r>
          </a:p>
          <a:p>
            <a:pPr lvl="3"/>
            <a:endParaRPr lang="en-US" dirty="0"/>
          </a:p>
          <a:p>
            <a:r>
              <a:rPr lang="en-US" dirty="0"/>
              <a:t>Tradeoffs?  Relative strengths &amp; weaknesses?</a:t>
            </a:r>
          </a:p>
          <a:p>
            <a:pPr lvl="1"/>
            <a:r>
              <a:rPr lang="en-US" dirty="0"/>
              <a:t>Discuss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057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-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06E365-11A0-F442-97A5-B93FAA3DD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91579"/>
              </p:ext>
            </p:extLst>
          </p:nvPr>
        </p:nvGraphicFramePr>
        <p:xfrm>
          <a:off x="2318045" y="1397000"/>
          <a:ext cx="4728515" cy="468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03">
                  <a:extLst>
                    <a:ext uri="{9D8B030D-6E8A-4147-A177-3AD203B41FA5}">
                      <a16:colId xmlns:a16="http://schemas.microsoft.com/office/drawing/2014/main" val="3159602760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157630762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46733215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239531751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595244376"/>
                    </a:ext>
                  </a:extLst>
                </a:gridCol>
              </a:tblGrid>
              <a:tr h="46887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4201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29ED13-F63D-5C4E-BDE8-E64F63DDDB01}"/>
              </a:ext>
            </a:extLst>
          </p:cNvPr>
          <p:cNvSpPr txBox="1"/>
          <p:nvPr/>
        </p:nvSpPr>
        <p:spPr>
          <a:xfrm>
            <a:off x="1729944" y="1544595"/>
            <a:ext cx="423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p1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p2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8D450E-7A59-5C4E-9542-B5B8FA34CAA9}"/>
              </a:ext>
            </a:extLst>
          </p:cNvPr>
          <p:cNvCxnSpPr/>
          <p:nvPr/>
        </p:nvCxnSpPr>
        <p:spPr bwMode="auto">
          <a:xfrm>
            <a:off x="2153458" y="2273643"/>
            <a:ext cx="354300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57F65-C9D8-0748-9C2F-CCBEB952B543}"/>
              </a:ext>
            </a:extLst>
          </p:cNvPr>
          <p:cNvCxnSpPr>
            <a:cxnSpLocks/>
          </p:cNvCxnSpPr>
          <p:nvPr/>
        </p:nvCxnSpPr>
        <p:spPr bwMode="auto">
          <a:xfrm>
            <a:off x="2153458" y="2826093"/>
            <a:ext cx="38971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8CAB61-95D6-694E-9D0C-D623C5010559}"/>
              </a:ext>
            </a:extLst>
          </p:cNvPr>
          <p:cNvCxnSpPr>
            <a:cxnSpLocks/>
          </p:cNvCxnSpPr>
          <p:nvPr/>
        </p:nvCxnSpPr>
        <p:spPr bwMode="auto">
          <a:xfrm>
            <a:off x="2148690" y="3378549"/>
            <a:ext cx="60403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1A58E7-F257-6D42-891E-0F67A86F6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06278" y="1865870"/>
            <a:ext cx="1" cy="4077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6D84FC-5ACD-2C4A-AD64-4337C15B6C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8267" y="1865870"/>
            <a:ext cx="0" cy="96022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E80E5F-D9AD-7748-8B6C-9350A185D6A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45331" y="1865870"/>
            <a:ext cx="7392" cy="1512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062774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-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4023360"/>
            <a:ext cx="6583680" cy="25603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4th element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&amp;a[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p3 = a;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refers to a's 1st element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*p1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*p2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p3[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final: 200, 400, 500, 100, 300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06E365-11A0-F442-97A5-B93FAA3DD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9754"/>
              </p:ext>
            </p:extLst>
          </p:nvPr>
        </p:nvGraphicFramePr>
        <p:xfrm>
          <a:off x="2318045" y="1397000"/>
          <a:ext cx="4728515" cy="468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703">
                  <a:extLst>
                    <a:ext uri="{9D8B030D-6E8A-4147-A177-3AD203B41FA5}">
                      <a16:colId xmlns:a16="http://schemas.microsoft.com/office/drawing/2014/main" val="3159602760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157630762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46733215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239531751"/>
                    </a:ext>
                  </a:extLst>
                </a:gridCol>
                <a:gridCol w="945703">
                  <a:extLst>
                    <a:ext uri="{9D8B030D-6E8A-4147-A177-3AD203B41FA5}">
                      <a16:colId xmlns:a16="http://schemas.microsoft.com/office/drawing/2014/main" val="1595244376"/>
                    </a:ext>
                  </a:extLst>
                </a:gridCol>
              </a:tblGrid>
              <a:tr h="46887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4201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29ED13-F63D-5C4E-BDE8-E64F63DDDB01}"/>
              </a:ext>
            </a:extLst>
          </p:cNvPr>
          <p:cNvSpPr txBox="1"/>
          <p:nvPr/>
        </p:nvSpPr>
        <p:spPr>
          <a:xfrm>
            <a:off x="1729944" y="1544595"/>
            <a:ext cx="423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p1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p2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8D450E-7A59-5C4E-9542-B5B8FA34CAA9}"/>
              </a:ext>
            </a:extLst>
          </p:cNvPr>
          <p:cNvCxnSpPr/>
          <p:nvPr/>
        </p:nvCxnSpPr>
        <p:spPr bwMode="auto">
          <a:xfrm>
            <a:off x="2153458" y="2273643"/>
            <a:ext cx="354300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357F65-C9D8-0748-9C2F-CCBEB952B543}"/>
              </a:ext>
            </a:extLst>
          </p:cNvPr>
          <p:cNvCxnSpPr>
            <a:cxnSpLocks/>
          </p:cNvCxnSpPr>
          <p:nvPr/>
        </p:nvCxnSpPr>
        <p:spPr bwMode="auto">
          <a:xfrm>
            <a:off x="2153458" y="2826093"/>
            <a:ext cx="38971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8CAB61-95D6-694E-9D0C-D623C5010559}"/>
              </a:ext>
            </a:extLst>
          </p:cNvPr>
          <p:cNvCxnSpPr>
            <a:cxnSpLocks/>
          </p:cNvCxnSpPr>
          <p:nvPr/>
        </p:nvCxnSpPr>
        <p:spPr bwMode="auto">
          <a:xfrm>
            <a:off x="2148690" y="3378549"/>
            <a:ext cx="60403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1A58E7-F257-6D42-891E-0F67A86F6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06278" y="1865870"/>
            <a:ext cx="1" cy="4077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6D84FC-5ACD-2C4A-AD64-4337C15B6C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8267" y="1865870"/>
            <a:ext cx="0" cy="96022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E80E5F-D9AD-7748-8B6C-9350A185D6A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45331" y="1865870"/>
            <a:ext cx="7392" cy="1512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988527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Array parameters are </a:t>
            </a:r>
            <a:r>
              <a:rPr lang="en-US" i="1" dirty="0"/>
              <a:t>actually</a:t>
            </a:r>
            <a:r>
              <a:rPr lang="en-US" dirty="0"/>
              <a:t> passed (by value) as pointers to the first array element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syntax for parameter types is just for convenience</a:t>
            </a:r>
          </a:p>
          <a:p>
            <a:pPr lvl="2"/>
            <a:r>
              <a:rPr lang="en-US" dirty="0"/>
              <a:t>OK to use whichever best helps the reader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71600" y="3657600"/>
            <a:ext cx="2743200" cy="2834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a[]);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... 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a[]) {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325749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This code: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029200" y="3657600"/>
            <a:ext cx="2743200" cy="2834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... 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(&amp;a[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256278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Equivalent to:</a:t>
            </a:r>
          </a:p>
        </p:txBody>
      </p:sp>
    </p:spTree>
    <p:extLst>
      <p:ext uri="{BB962C8B-B14F-4D97-AF65-F5344CB8AC3E}">
        <p14:creationId xmlns:p14="http://schemas.microsoft.com/office/powerpoint/2010/main" val="247728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&amp; Pointer Arithmetic</a:t>
            </a:r>
          </a:p>
          <a:p>
            <a:r>
              <a:rPr lang="en-US" dirty="0"/>
              <a:t>Pointers as Parameters</a:t>
            </a:r>
          </a:p>
          <a:p>
            <a:r>
              <a:rPr lang="en-US" dirty="0"/>
              <a:t>Pointers and Arrays</a:t>
            </a:r>
          </a:p>
          <a:p>
            <a:r>
              <a:rPr lang="en-US" b="1" dirty="0">
                <a:solidFill>
                  <a:srgbClr val="4B2A85"/>
                </a:solidFill>
              </a:rPr>
              <a:t>Function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209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what you know about assembly, what is a function name, really?</a:t>
            </a:r>
          </a:p>
          <a:p>
            <a:pPr lvl="1"/>
            <a:r>
              <a:rPr lang="en-US" dirty="0"/>
              <a:t>Can use pointers that store addresses of functions!</a:t>
            </a:r>
          </a:p>
          <a:p>
            <a:pPr lvl="3"/>
            <a:endParaRPr lang="en-US" dirty="0"/>
          </a:p>
          <a:p>
            <a:r>
              <a:rPr lang="en-US" dirty="0"/>
              <a:t>Generic format: </a:t>
            </a:r>
            <a:br>
              <a:rPr lang="en-US" dirty="0"/>
            </a:br>
            <a:r>
              <a:rPr lang="en-US" dirty="0"/>
              <a:t> 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Looks like a function prototype with extra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in front of name</a:t>
            </a:r>
          </a:p>
          <a:p>
            <a:pPr lvl="1"/>
            <a:r>
              <a:rPr lang="en-US" dirty="0"/>
              <a:t>Why are parentheses around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(* name)</a:t>
            </a:r>
            <a:r>
              <a:rPr lang="en-US" dirty="0"/>
              <a:t> needed?</a:t>
            </a:r>
          </a:p>
          <a:p>
            <a:pPr lvl="3"/>
            <a:endParaRPr lang="en-US" dirty="0"/>
          </a:p>
          <a:p>
            <a:r>
              <a:rPr lang="en-US" dirty="0"/>
              <a:t>Using the function:</a:t>
            </a:r>
          </a:p>
          <a:p>
            <a:pPr lvl="1"/>
            <a:r>
              <a:rPr lang="en-US" dirty="0"/>
              <a:t>Calls the pointed-to function with the given arguments and return the return value (but * is optional since all you can do is call it!)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97280" y="3566160"/>
            <a:ext cx="694944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returnType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name)(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…, </a:t>
            </a:r>
            <a:r>
              <a:rPr lang="en-US" sz="24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65912" y="5261783"/>
            <a:ext cx="42976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(*name)(arg1, …,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6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map()</a:t>
            </a:r>
            <a:r>
              <a:rPr lang="en-US" dirty="0"/>
              <a:t> performs operation on each element of an 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2011680"/>
            <a:ext cx="7680960" cy="42976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LEN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perform operation pointed to on each array element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op)(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n))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(*op)(a[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  // dereference function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[LEN]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op)(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function pointer called 'op'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op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function name returns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(like array)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LEN, op);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491898" y="4096223"/>
            <a:ext cx="2461950" cy="436006"/>
            <a:chOff x="2604657" y="3863460"/>
            <a:chExt cx="2461950" cy="436006"/>
          </a:xfrm>
        </p:grpSpPr>
        <p:sp>
          <p:nvSpPr>
            <p:cNvPr id="8" name="TextBox 7"/>
            <p:cNvSpPr txBox="1"/>
            <p:nvPr/>
          </p:nvSpPr>
          <p:spPr>
            <a:xfrm>
              <a:off x="2963487" y="3930134"/>
              <a:ext cx="2103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funcptr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dereference</a:t>
              </a:r>
            </a:p>
          </p:txBody>
        </p:sp>
        <p:cxnSp>
          <p:nvCxnSpPr>
            <p:cNvPr id="10" name="Straight Arrow Connector 9"/>
            <p:cNvCxnSpPr>
              <a:stCxn id="8" idx="1"/>
            </p:cNvCxnSpPr>
            <p:nvPr/>
          </p:nvCxnSpPr>
          <p:spPr bwMode="auto">
            <a:xfrm flipH="1" flipV="1">
              <a:off x="2604657" y="3863460"/>
              <a:ext cx="358830" cy="25134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3388400" y="4966892"/>
            <a:ext cx="4104888" cy="369332"/>
            <a:chOff x="3936078" y="4741436"/>
            <a:chExt cx="4104888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6120726" y="4741436"/>
              <a:ext cx="192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funcptr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definition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3936078" y="4971316"/>
              <a:ext cx="2184648" cy="139452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2611928" y="5701157"/>
            <a:ext cx="4467207" cy="369332"/>
            <a:chOff x="2515986" y="5231476"/>
            <a:chExt cx="4467207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4880073" y="5231476"/>
              <a:ext cx="2103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funcptr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assignment</a:t>
              </a:r>
            </a:p>
          </p:txBody>
        </p:sp>
        <p:cxnSp>
          <p:nvCxnSpPr>
            <p:cNvPr id="20" name="Straight Arrow Connector 19"/>
            <p:cNvCxnSpPr>
              <a:stCxn id="7" idx="1"/>
            </p:cNvCxnSpPr>
            <p:nvPr/>
          </p:nvCxnSpPr>
          <p:spPr bwMode="auto">
            <a:xfrm flipH="1" flipV="1">
              <a:off x="2515986" y="5231476"/>
              <a:ext cx="2364087" cy="184666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731520" y="630936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map.c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236622" y="2411528"/>
            <a:ext cx="2710346" cy="1029103"/>
            <a:chOff x="4885466" y="3975854"/>
            <a:chExt cx="2710346" cy="1029103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 flipH="1">
              <a:off x="4885466" y="4260890"/>
              <a:ext cx="744660" cy="744067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5584132" y="3975854"/>
              <a:ext cx="2011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funcptr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parameter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92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49719"/>
            <a:ext cx="8366125" cy="914400"/>
          </a:xfrm>
        </p:spPr>
        <p:txBody>
          <a:bodyPr>
            <a:normAutofit fontScale="92500"/>
          </a:bodyPr>
          <a:lstStyle/>
          <a:p>
            <a:r>
              <a:rPr lang="en-US" dirty="0"/>
              <a:t>C allows you to omit &amp; on a function parameter and omit * when calling pointed-to function; both assumed implicitly.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2397210"/>
            <a:ext cx="7680960" cy="3912149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LEN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perform operation pointed to on each array element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op)(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n))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  // dereference function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[LEN]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LEN,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9845CC-E533-484E-83C3-0AFAEE469C5B}"/>
              </a:ext>
            </a:extLst>
          </p:cNvPr>
          <p:cNvGrpSpPr/>
          <p:nvPr/>
        </p:nvGrpSpPr>
        <p:grpSpPr>
          <a:xfrm>
            <a:off x="2491896" y="4495501"/>
            <a:ext cx="5680553" cy="553475"/>
            <a:chOff x="2491896" y="4495501"/>
            <a:chExt cx="5680553" cy="55347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E50D2D4-7495-F04C-AF1F-08A8EA0963F1}"/>
                </a:ext>
              </a:extLst>
            </p:cNvPr>
            <p:cNvSpPr txBox="1"/>
            <p:nvPr/>
          </p:nvSpPr>
          <p:spPr>
            <a:xfrm>
              <a:off x="3319838" y="4679644"/>
              <a:ext cx="4852611" cy="36933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implicit </a:t>
              </a:r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funcptr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dereference (no * needed)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6E32E18-429B-4A4C-B386-48517FB33B57}"/>
                </a:ext>
              </a:extLst>
            </p:cNvPr>
            <p:cNvCxnSpPr>
              <a:cxnSpLocks/>
              <a:stCxn id="25" idx="1"/>
            </p:cNvCxnSpPr>
            <p:nvPr/>
          </p:nvCxnSpPr>
          <p:spPr bwMode="auto">
            <a:xfrm flipH="1" flipV="1">
              <a:off x="2491896" y="4495501"/>
              <a:ext cx="827942" cy="368809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63E6871-AD05-0A4D-B86B-569855775135}"/>
              </a:ext>
            </a:extLst>
          </p:cNvPr>
          <p:cNvGrpSpPr/>
          <p:nvPr/>
        </p:nvGrpSpPr>
        <p:grpSpPr>
          <a:xfrm>
            <a:off x="3373393" y="5886512"/>
            <a:ext cx="4312510" cy="369332"/>
            <a:chOff x="3447535" y="5837084"/>
            <a:chExt cx="3719380" cy="369332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AD942DE-4E3C-D444-90BC-37CD9B9C88FD}"/>
                </a:ext>
              </a:extLst>
            </p:cNvPr>
            <p:cNvSpPr txBox="1"/>
            <p:nvPr/>
          </p:nvSpPr>
          <p:spPr>
            <a:xfrm>
              <a:off x="3987471" y="5837084"/>
              <a:ext cx="31794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no &amp; needed for </a:t>
              </a:r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func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ptr</a:t>
              </a:r>
              <a:r>
                <a: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argument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8A4E073-55FA-5E4B-B6E4-716D3958063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447535" y="5837084"/>
              <a:ext cx="539936" cy="19301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0564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Use a box-and-arrow diagram for the following program and explain what it prints out: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71600" y="2377440"/>
            <a:ext cx="6400800" cy="42976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bar,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*bar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*(bar+1)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bar +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*((*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)+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 %d %d %d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7824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determines and prints out whether the computer it is running on is little-endian or big-endian.</a:t>
            </a:r>
          </a:p>
          <a:p>
            <a:pPr lvl="1"/>
            <a:r>
              <a:rPr lang="en-US" u="sng" dirty="0"/>
              <a:t>Hint</a:t>
            </a:r>
            <a:r>
              <a:rPr lang="en-US" dirty="0"/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pointerarithmetic.c</a:t>
            </a:r>
            <a:r>
              <a:rPr lang="en-US" dirty="0"/>
              <a:t> from today’s lecture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show_bytes.c</a:t>
            </a:r>
            <a:r>
              <a:rPr lang="en-US" dirty="0"/>
              <a:t> from 351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024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that:</a:t>
            </a:r>
          </a:p>
          <a:p>
            <a:pPr lvl="1"/>
            <a:r>
              <a:rPr lang="en-US" dirty="0"/>
              <a:t>Arguments: [1] an array of </a:t>
            </a:r>
            <a:r>
              <a:rPr lang="en-US" dirty="0" err="1"/>
              <a:t>ints</a:t>
            </a:r>
            <a:r>
              <a:rPr lang="en-US" dirty="0"/>
              <a:t> and [2] an array length</a:t>
            </a:r>
          </a:p>
          <a:p>
            <a:pPr lvl="1"/>
            <a:r>
              <a:rPr lang="en-US" dirty="0" err="1"/>
              <a:t>Malloc’s</a:t>
            </a:r>
            <a:r>
              <a:rPr lang="en-US" dirty="0"/>
              <a:t>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array of the same element length </a:t>
            </a:r>
          </a:p>
          <a:p>
            <a:pPr lvl="1"/>
            <a:r>
              <a:rPr lang="en-US" dirty="0"/>
              <a:t>Initializes each element of the newly-allocated array to point to the corresponding element of the passed-in array</a:t>
            </a:r>
          </a:p>
          <a:p>
            <a:pPr lvl="1"/>
            <a:r>
              <a:rPr lang="en-US" dirty="0"/>
              <a:t>Returns a pointer to the newly-allocated 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1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Pointers &amp; Pointer Arithmetic</a:t>
            </a:r>
            <a:endParaRPr lang="en-US" dirty="0"/>
          </a:p>
          <a:p>
            <a:r>
              <a:rPr lang="en-US" dirty="0"/>
              <a:t>Pointers as Parameters</a:t>
            </a:r>
          </a:p>
          <a:p>
            <a:r>
              <a:rPr lang="en-US" dirty="0"/>
              <a:t>Pointers and Arrays</a:t>
            </a:r>
          </a:p>
          <a:p>
            <a:r>
              <a:rPr lang="en-US" dirty="0"/>
              <a:t>Function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738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that:</a:t>
            </a:r>
          </a:p>
          <a:p>
            <a:pPr lvl="1"/>
            <a:r>
              <a:rPr lang="en-US" dirty="0"/>
              <a:t>Accepts a function pointer and an integer as arguments</a:t>
            </a:r>
          </a:p>
          <a:p>
            <a:pPr lvl="1"/>
            <a:r>
              <a:rPr lang="en-US" dirty="0"/>
              <a:t>Invokes the pointed-to function with the integer as its argument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Box-and-Arrow Diagrams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"&amp;x: %p;  x: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&amp;x, 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"&amp;p: %p; p: %p; *p: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&amp;p, p, *p);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40" y="909935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2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Box-and-Arrow Diagrams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40" y="909935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0314"/>
              </p:ext>
            </p:extLst>
          </p:nvPr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879946"/>
              </p:ext>
            </p:extLst>
          </p:nvPr>
        </p:nvGraphicFramePr>
        <p:xfrm>
          <a:off x="4572000" y="4754880"/>
          <a:ext cx="393192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&amp;p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&amp;x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40880" y="4284226"/>
            <a:ext cx="1830586" cy="2651760"/>
            <a:chOff x="7040880" y="4284226"/>
            <a:chExt cx="1830586" cy="265176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7040880" y="4572000"/>
              <a:ext cx="1463040" cy="2194560"/>
            </a:xfrm>
            <a:prstGeom prst="rect">
              <a:avLst/>
            </a:prstGeom>
            <a:noFill/>
            <a:ln w="25400" cap="flat" cmpd="sng" algn="ctr">
              <a:solidFill>
                <a:srgbClr val="E2661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7360920" y="5425440"/>
              <a:ext cx="265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E2661A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 frame for </a:t>
              </a:r>
              <a:r>
                <a:rPr lang="en-US" dirty="0">
                  <a:solidFill>
                    <a:srgbClr val="E2661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main()</a:t>
              </a:r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"&amp;x: %p;  x: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&amp;x, 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"&amp;p: %p; p: %p; *p: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&amp;p, p, *p);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0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Box-and-Arrow Diagrams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40" y="909935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boxarrow.c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" y="4754880"/>
          <a:ext cx="28346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18292"/>
              </p:ext>
            </p:extLst>
          </p:nvPr>
        </p:nvGraphicFramePr>
        <p:xfrm>
          <a:off x="4572000" y="4754880"/>
          <a:ext cx="393192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&amp;p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&amp;x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1005840" y="1371600"/>
            <a:ext cx="7132320" cy="30175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"&amp;x: %p;  x: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&amp;x, 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%p; 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"&amp;p: %p; p: %p; *p: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&amp;p, p, *p);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87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5186</TotalTime>
  <Words>7252</Words>
  <Application>Microsoft Macintosh PowerPoint</Application>
  <PresentationFormat>On-screen Show (4:3)</PresentationFormat>
  <Paragraphs>1522</Paragraphs>
  <Slides>60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Arial</vt:lpstr>
      <vt:lpstr>Arial Narrow</vt:lpstr>
      <vt:lpstr>Calibri</vt:lpstr>
      <vt:lpstr>CMU Bright</vt:lpstr>
      <vt:lpstr>Courier New</vt:lpstr>
      <vt:lpstr>Times New Roman</vt:lpstr>
      <vt:lpstr>Wingdings</vt:lpstr>
      <vt:lpstr>UWTheme-333-Sp18</vt:lpstr>
      <vt:lpstr>Pointers, Pointers, Pointers CSE 333 Spring 2020</vt:lpstr>
      <vt:lpstr>Administrivia: Chat Window</vt:lpstr>
      <vt:lpstr>Administrivia</vt:lpstr>
      <vt:lpstr>Administrivia</vt:lpstr>
      <vt:lpstr>Administrivia</vt:lpstr>
      <vt:lpstr>Lecture Outline</vt:lpstr>
      <vt:lpstr>Box-and-Arrow Diagrams</vt:lpstr>
      <vt:lpstr>Box-and-Arrow Diagrams</vt:lpstr>
      <vt:lpstr>Box-and-Arrow Diagrams</vt:lpstr>
      <vt:lpstr>Box-and-Arrow Diagrams</vt:lpstr>
      <vt:lpstr>Pointer Arithmetic</vt:lpstr>
      <vt:lpstr>Practice Question</vt:lpstr>
      <vt:lpstr>Practice Solution</vt:lpstr>
      <vt:lpstr>Practice Solution</vt:lpstr>
      <vt:lpstr>Practice Solution</vt:lpstr>
      <vt:lpstr>Practice Solution</vt:lpstr>
      <vt:lpstr>Endianness</vt:lpstr>
      <vt:lpstr>Pointer Arithmetic Example</vt:lpstr>
      <vt:lpstr>Pointer Arithmetic Example</vt:lpstr>
      <vt:lpstr>Pointer Arithmetic Example</vt:lpstr>
      <vt:lpstr>Pointer Arithmetic Example</vt:lpstr>
      <vt:lpstr>Pointer Arithmetic Example</vt:lpstr>
      <vt:lpstr>Pointer Arithmetic Example</vt:lpstr>
      <vt:lpstr>Pointer Arithmetic Example</vt:lpstr>
      <vt:lpstr>Pointer Arithmetic Example</vt:lpstr>
      <vt:lpstr>Pointer Arithmetic Example</vt:lpstr>
      <vt:lpstr>Pointer Arithmetic Example</vt:lpstr>
      <vt:lpstr>Lecture Outline</vt:lpstr>
      <vt:lpstr>C is Call-By-Value</vt:lpstr>
      <vt:lpstr>Broken Swap</vt:lpstr>
      <vt:lpstr>Broken Swap</vt:lpstr>
      <vt:lpstr>Broken Swap</vt:lpstr>
      <vt:lpstr>Broken Swap</vt:lpstr>
      <vt:lpstr>Broken Swap</vt:lpstr>
      <vt:lpstr>Broken Swap</vt:lpstr>
      <vt:lpstr>Broken Swap</vt:lpstr>
      <vt:lpstr>Faking Call-By-Reference in C</vt:lpstr>
      <vt:lpstr>Fixed Swap</vt:lpstr>
      <vt:lpstr>Fixed Swap</vt:lpstr>
      <vt:lpstr>Fixed Swap</vt:lpstr>
      <vt:lpstr>Fixed Swap</vt:lpstr>
      <vt:lpstr>Fixed Swap</vt:lpstr>
      <vt:lpstr>Fixed Swap</vt:lpstr>
      <vt:lpstr>Lecture Outline</vt:lpstr>
      <vt:lpstr>Pointers and Arrays</vt:lpstr>
      <vt:lpstr>Pointers and Arrays - Trace</vt:lpstr>
      <vt:lpstr>Pointers and Arrays - Trace</vt:lpstr>
      <vt:lpstr>Pointers and Arrays - Trace</vt:lpstr>
      <vt:lpstr>Pointers and Arrays - Trace</vt:lpstr>
      <vt:lpstr>Pointers and Arrays - Trace</vt:lpstr>
      <vt:lpstr>Pointers and Arrays - Trace</vt:lpstr>
      <vt:lpstr>Array Parameters</vt:lpstr>
      <vt:lpstr>Lecture Outline</vt:lpstr>
      <vt:lpstr>Function Pointers</vt:lpstr>
      <vt:lpstr>Function Pointer Example</vt:lpstr>
      <vt:lpstr>Function Pointer Example</vt:lpstr>
      <vt:lpstr>Extra Exercise #1</vt:lpstr>
      <vt:lpstr>Extra Exercise #2</vt:lpstr>
      <vt:lpstr>Extra Exercise #3</vt:lpstr>
      <vt:lpstr>Extra Exercise #4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Pointers, Pointers, Pointers CSE 333 Spring 2018</dc:title>
  <dc:creator>Justin Hsia</dc:creator>
  <cp:lastModifiedBy>Hal Perkins</cp:lastModifiedBy>
  <cp:revision>145</cp:revision>
  <cp:lastPrinted>2019-01-10T23:13:38Z</cp:lastPrinted>
  <dcterms:created xsi:type="dcterms:W3CDTF">2018-03-22T05:03:06Z</dcterms:created>
  <dcterms:modified xsi:type="dcterms:W3CDTF">2020-04-03T16:33:58Z</dcterms:modified>
</cp:coreProperties>
</file>