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3.xml" ContentType="application/vnd.openxmlformats-officedocument.presentationml.notesSlide+xml"/>
  <Override PartName="/ppt/tags/tag2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7"/>
  </p:notesMasterIdLst>
  <p:handoutMasterIdLst>
    <p:handoutMasterId r:id="rId38"/>
  </p:handoutMasterIdLst>
  <p:sldIdLst>
    <p:sldId id="261" r:id="rId2"/>
    <p:sldId id="297" r:id="rId3"/>
    <p:sldId id="298" r:id="rId4"/>
    <p:sldId id="299" r:id="rId5"/>
    <p:sldId id="263" r:id="rId6"/>
    <p:sldId id="266" r:id="rId7"/>
    <p:sldId id="267" r:id="rId8"/>
    <p:sldId id="268" r:id="rId9"/>
    <p:sldId id="259" r:id="rId10"/>
    <p:sldId id="269" r:id="rId11"/>
    <p:sldId id="271" r:id="rId12"/>
    <p:sldId id="272" r:id="rId13"/>
    <p:sldId id="273" r:id="rId14"/>
    <p:sldId id="274" r:id="rId15"/>
    <p:sldId id="281" r:id="rId16"/>
    <p:sldId id="282" r:id="rId17"/>
    <p:sldId id="283" r:id="rId18"/>
    <p:sldId id="291" r:id="rId19"/>
    <p:sldId id="292" r:id="rId20"/>
    <p:sldId id="264" r:id="rId21"/>
    <p:sldId id="275" r:id="rId22"/>
    <p:sldId id="276" r:id="rId23"/>
    <p:sldId id="277" r:id="rId24"/>
    <p:sldId id="278" r:id="rId25"/>
    <p:sldId id="280" r:id="rId26"/>
    <p:sldId id="284" r:id="rId27"/>
    <p:sldId id="285" r:id="rId28"/>
    <p:sldId id="286" r:id="rId29"/>
    <p:sldId id="287" r:id="rId30"/>
    <p:sldId id="294" r:id="rId31"/>
    <p:sldId id="279" r:id="rId32"/>
    <p:sldId id="295" r:id="rId33"/>
    <p:sldId id="293" r:id="rId34"/>
    <p:sldId id="288" r:id="rId35"/>
    <p:sldId id="289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A5A"/>
    <a:srgbClr val="0066FF"/>
    <a:srgbClr val="669900"/>
    <a:srgbClr val="D94B7B"/>
    <a:srgbClr val="000000"/>
    <a:srgbClr val="8BB140"/>
    <a:srgbClr val="33997E"/>
    <a:srgbClr val="E26C23"/>
    <a:srgbClr val="569CD6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9" autoAdjust="0"/>
    <p:restoredTop sz="87764" autoAdjust="0"/>
  </p:normalViewPr>
  <p:slideViewPr>
    <p:cSldViewPr snapToGrid="0">
      <p:cViewPr varScale="1">
        <p:scale>
          <a:sx n="104" d="100"/>
          <a:sy n="104" d="100"/>
        </p:scale>
        <p:origin x="896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2952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02-</a:t>
            </a:r>
            <a:fld id="{59DBDECA-7926-4752-BC54-2BC4AA1C5A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99406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3/28/2018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7E084-66B9-42F6-8AF4-883264FC5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25357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.</a:t>
            </a:r>
            <a:r>
              <a:rPr lang="en-US" dirty="0" err="1"/>
              <a:t>bss</a:t>
            </a:r>
            <a:r>
              <a:rPr lang="en-US" dirty="0"/>
              <a:t> (</a:t>
            </a:r>
            <a:r>
              <a:rPr lang="en-US" b="1" dirty="0"/>
              <a:t>b</a:t>
            </a:r>
            <a:r>
              <a:rPr lang="en-US" dirty="0"/>
              <a:t>lock</a:t>
            </a:r>
            <a:r>
              <a:rPr lang="en-US" baseline="0" dirty="0"/>
              <a:t> </a:t>
            </a:r>
            <a:r>
              <a:rPr lang="en-US" b="1" baseline="0" dirty="0"/>
              <a:t>s</a:t>
            </a:r>
            <a:r>
              <a:rPr lang="en-US" baseline="0" dirty="0"/>
              <a:t>tarted by </a:t>
            </a:r>
            <a:r>
              <a:rPr lang="en-US" b="1" baseline="0" dirty="0"/>
              <a:t>s</a:t>
            </a:r>
            <a:r>
              <a:rPr lang="en-US" baseline="0" dirty="0"/>
              <a:t>ymbol) – statically-allocated variables that are not explicitly initialized to any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7E084-66B9-42F6-8AF4-883264FC557F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3/28/2018</a:t>
            </a:r>
          </a:p>
        </p:txBody>
      </p:sp>
    </p:spTree>
    <p:extLst>
      <p:ext uri="{BB962C8B-B14F-4D97-AF65-F5344CB8AC3E}">
        <p14:creationId xmlns:p14="http://schemas.microsoft.com/office/powerpoint/2010/main" val="741483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7E084-66B9-42F6-8AF4-883264FC557F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3/28/2018</a:t>
            </a:r>
          </a:p>
        </p:txBody>
      </p:sp>
    </p:spTree>
    <p:extLst>
      <p:ext uri="{BB962C8B-B14F-4D97-AF65-F5344CB8AC3E}">
        <p14:creationId xmlns:p14="http://schemas.microsoft.com/office/powerpoint/2010/main" val="3040204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3/28/2018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17E084-66B9-42F6-8AF4-883264FC557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77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also</a:t>
            </a:r>
            <a:r>
              <a:rPr lang="en-US" baseline="0" dirty="0"/>
              <a:t> declare variables using extern in the global scope.</a:t>
            </a:r>
          </a:p>
          <a:p>
            <a:r>
              <a:rPr lang="en-US" baseline="0" dirty="0"/>
              <a:t>Variable-length arrays:  https://gcc.gnu.org/onlinedocs/gcc/Variable-Length.html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7E084-66B9-42F6-8AF4-883264FC557F}" type="slidenum">
              <a:rPr lang="en-US" smtClean="0"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3/28/2018</a:t>
            </a:r>
          </a:p>
        </p:txBody>
      </p:sp>
    </p:spTree>
    <p:extLst>
      <p:ext uri="{BB962C8B-B14F-4D97-AF65-F5344CB8AC3E}">
        <p14:creationId xmlns:p14="http://schemas.microsoft.com/office/powerpoint/2010/main" val="25195355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Initialization special cases:</a:t>
            </a:r>
            <a:r>
              <a:rPr lang="en-US" baseline="0" dirty="0"/>
              <a:t>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If supplied values shorter than size, fill with zeros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If supplied values longer than size, ignore values that don’t fit (compiler gives a warning: excess elements in array initializer)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7E084-66B9-42F6-8AF4-883264FC557F}" type="slidenum">
              <a:rPr lang="en-US" smtClean="0"/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3/28/2018</a:t>
            </a:r>
          </a:p>
        </p:txBody>
      </p:sp>
    </p:spTree>
    <p:extLst>
      <p:ext uri="{BB962C8B-B14F-4D97-AF65-F5344CB8AC3E}">
        <p14:creationId xmlns:p14="http://schemas.microsoft.com/office/powerpoint/2010/main" val="2026906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Recommend playing around with </a:t>
            </a:r>
            <a:r>
              <a:rPr lang="en-US" dirty="0" err="1"/>
              <a:t>buggy_copyarray.c</a:t>
            </a:r>
            <a:r>
              <a:rPr lang="en-US" dirty="0"/>
              <a:t> – problematic for other reasons as well (attempt</a:t>
            </a:r>
            <a:r>
              <a:rPr lang="en-US" baseline="0" dirty="0"/>
              <a:t> to assign to an array variable).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7E084-66B9-42F6-8AF4-883264FC557F}" type="slidenum">
              <a:rPr lang="en-US" smtClean="0"/>
              <a:t>28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3/28/2018</a:t>
            </a:r>
          </a:p>
        </p:txBody>
      </p:sp>
    </p:spTree>
    <p:extLst>
      <p:ext uri="{BB962C8B-B14F-4D97-AF65-F5344CB8AC3E}">
        <p14:creationId xmlns:p14="http://schemas.microsoft.com/office/powerpoint/2010/main" val="7146649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REALLY STRESS THIS!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7E084-66B9-42F6-8AF4-883264FC557F}" type="slidenum">
              <a:rPr lang="en-US" smtClean="0"/>
              <a:t>29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3/28/2018</a:t>
            </a:r>
          </a:p>
        </p:txBody>
      </p:sp>
    </p:spTree>
    <p:extLst>
      <p:ext uri="{BB962C8B-B14F-4D97-AF65-F5344CB8AC3E}">
        <p14:creationId xmlns:p14="http://schemas.microsoft.com/office/powerpoint/2010/main" val="3899918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Leaving off </a:t>
            </a:r>
            <a:r>
              <a:rPr lang="en-US" dirty="0" err="1"/>
              <a:t>const</a:t>
            </a:r>
            <a:r>
              <a:rPr lang="en-US" dirty="0"/>
              <a:t> for brevity.</a:t>
            </a:r>
          </a:p>
          <a:p>
            <a:endParaRPr lang="en-US" dirty="0"/>
          </a:p>
          <a:p>
            <a:r>
              <a:rPr lang="en-US" dirty="0"/>
              <a:t>http://www.cplusplus.com/reference/cstdio/sscanf/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http://www.cplusplus.com/reference/cstdlib/strtol/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7E084-66B9-42F6-8AF4-883264FC557F}" type="slidenum">
              <a:rPr lang="en-US" smtClean="0"/>
              <a:t>30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3/28/2018</a:t>
            </a:r>
          </a:p>
        </p:txBody>
      </p:sp>
    </p:spTree>
    <p:extLst>
      <p:ext uri="{BB962C8B-B14F-4D97-AF65-F5344CB8AC3E}">
        <p14:creationId xmlns:p14="http://schemas.microsoft.com/office/powerpoint/2010/main" val="10353965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It’s more important to understand</a:t>
            </a:r>
            <a:r>
              <a:rPr lang="en-US" baseline="0" dirty="0"/>
              <a:t> the mechanics of what’s going 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7E084-66B9-42F6-8AF4-883264FC557F}" type="slidenum">
              <a:rPr lang="en-US" smtClean="0"/>
              <a:t>31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3/28/2018</a:t>
            </a:r>
          </a:p>
        </p:txBody>
      </p:sp>
    </p:spTree>
    <p:extLst>
      <p:ext uri="{BB962C8B-B14F-4D97-AF65-F5344CB8AC3E}">
        <p14:creationId xmlns:p14="http://schemas.microsoft.com/office/powerpoint/2010/main" val="1966985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28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CC1B5E29-5BFE-4A77-A178-85B6D82C9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23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CC1B5E29-5BFE-4A77-A178-85B6D82C95E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71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5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21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CC1B5E29-5BFE-4A77-A178-85B6D82C95E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87538" y="27429"/>
            <a:ext cx="1356462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Spring 2020</a:t>
            </a:r>
            <a:endParaRPr lang="en-US" sz="1100" b="0" i="0" dirty="0">
              <a:solidFill>
                <a:schemeClr val="bg1"/>
              </a:solidFill>
              <a:latin typeface="Calibri" panose="020F0502020204030204" pitchFamily="34" charset="0"/>
              <a:ea typeface="Roboto Regular" charset="0"/>
              <a:cs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64130" y="27429"/>
            <a:ext cx="1415772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L02:  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Memory, Arrays</a:t>
            </a:r>
            <a:endParaRPr lang="en-US" sz="1100" b="0" i="0" dirty="0">
              <a:solidFill>
                <a:schemeClr val="bg1"/>
              </a:solidFill>
              <a:latin typeface="Calibri" panose="020F0502020204030204" pitchFamily="34" charset="0"/>
              <a:ea typeface="Roboto Regular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59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tags" Target="../tags/tag16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5" Type="http://schemas.openxmlformats.org/officeDocument/2006/relationships/tags" Target="../tags/tag8.xml"/><Relationship Id="rId15" Type="http://schemas.openxmlformats.org/officeDocument/2006/relationships/slideLayout" Target="../slideLayouts/slideLayout2.xml"/><Relationship Id="rId10" Type="http://schemas.openxmlformats.org/officeDocument/2006/relationships/tags" Target="../tags/tag13.xml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tags" Target="../tags/tag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pollev.com/justinh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>
                <a:ea typeface="CMU Bright" panose="02000603000000000000" pitchFamily="2" charset="0"/>
              </a:rPr>
              <a:t>Memory and Arrays</a:t>
            </a:r>
            <a:br>
              <a:rPr lang="en-US" sz="4000" dirty="0">
                <a:ea typeface="CMU Bright" panose="02000603000000000000" pitchFamily="2" charset="0"/>
              </a:rPr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310896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</a:t>
            </a:r>
            <a:r>
              <a:rPr lang="en-US" sz="2000"/>
              <a:t>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</p:txBody>
      </p:sp>
    </p:spTree>
    <p:extLst>
      <p:ext uri="{BB962C8B-B14F-4D97-AF65-F5344CB8AC3E}">
        <p14:creationId xmlns:p14="http://schemas.microsoft.com/office/powerpoint/2010/main" val="4060699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The Stack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5394960" cy="4972050"/>
          </a:xfrm>
        </p:spPr>
        <p:txBody>
          <a:bodyPr/>
          <a:lstStyle/>
          <a:p>
            <a:r>
              <a:rPr lang="en-US" dirty="0"/>
              <a:t>Used to store data associated with function calls</a:t>
            </a:r>
          </a:p>
          <a:p>
            <a:pPr lvl="1"/>
            <a:r>
              <a:rPr lang="en-US" dirty="0"/>
              <a:t>Compiler-inserted code manages stack frames for you</a:t>
            </a:r>
          </a:p>
          <a:p>
            <a:pPr lvl="3"/>
            <a:endParaRPr lang="en-US" dirty="0"/>
          </a:p>
          <a:p>
            <a:r>
              <a:rPr lang="en-US" dirty="0"/>
              <a:t>Stack frame (x86-64) includes:</a:t>
            </a:r>
          </a:p>
          <a:p>
            <a:pPr lvl="1"/>
            <a:r>
              <a:rPr lang="en-US" dirty="0"/>
              <a:t>Address to return to</a:t>
            </a:r>
          </a:p>
          <a:p>
            <a:pPr lvl="1"/>
            <a:r>
              <a:rPr lang="en-US" dirty="0"/>
              <a:t>Saved registers</a:t>
            </a:r>
          </a:p>
          <a:p>
            <a:pPr lvl="2"/>
            <a:r>
              <a:rPr lang="en-US" dirty="0"/>
              <a:t>Based on calling conventions</a:t>
            </a:r>
          </a:p>
          <a:p>
            <a:pPr lvl="1"/>
            <a:r>
              <a:rPr lang="en-US" dirty="0"/>
              <a:t>Local variables</a:t>
            </a:r>
          </a:p>
          <a:p>
            <a:pPr lvl="1"/>
            <a:r>
              <a:rPr lang="en-US" dirty="0"/>
              <a:t>Argument build</a:t>
            </a:r>
          </a:p>
          <a:p>
            <a:pPr lvl="2"/>
            <a:r>
              <a:rPr lang="en-US" dirty="0"/>
              <a:t>Only if &gt; 6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10</a:t>
            </a:fld>
            <a:endParaRPr lang="en-US"/>
          </a:p>
        </p:txBody>
      </p:sp>
      <p:sp>
        <p:nvSpPr>
          <p:cNvPr id="5" name="Rectangle 5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7315200" y="3383280"/>
            <a:ext cx="1645920" cy="32004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  <a:sym typeface="Calibri Bold" charset="0"/>
              </a:rPr>
              <a:t>Return Address</a:t>
            </a:r>
          </a:p>
        </p:txBody>
      </p:sp>
      <p:sp>
        <p:nvSpPr>
          <p:cNvPr id="6" name="Rectangle 6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7315200" y="4023360"/>
            <a:ext cx="1645920" cy="1828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  <a:sym typeface="Calibri Bold" charset="0"/>
              </a:rPr>
              <a:t>Saved Registers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  <a:sym typeface="Calibri Bold" charset="0"/>
              </a:rPr>
              <a:t>+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  <a:sym typeface="Calibri Bold" charset="0"/>
              </a:rPr>
              <a:t>Local Variables</a:t>
            </a:r>
          </a:p>
        </p:txBody>
      </p:sp>
      <p:sp>
        <p:nvSpPr>
          <p:cNvPr id="7" name="Rectangle 7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7315200" y="5852160"/>
            <a:ext cx="1645920" cy="64008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  <a:sym typeface="Calibri Bold" charset="0"/>
              </a:rPr>
              <a:t>Arguments</a:t>
            </a: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  <a:sym typeface="Calibri Bold" charset="0"/>
              </a:rPr>
              <a:t> 7+</a:t>
            </a: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  <a:sym typeface="Calibri Bold" charset="0"/>
            </a:endParaRPr>
          </a:p>
        </p:txBody>
      </p:sp>
      <p:sp>
        <p:nvSpPr>
          <p:cNvPr id="8" name="Rectangle 8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7315200" y="1280160"/>
            <a:ext cx="1645920" cy="146304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ectangle 9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7315200" y="3703320"/>
            <a:ext cx="1645920" cy="32004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1800" dirty="0">
                <a:solidFill>
                  <a:srgbClr val="7F7F7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  <a:sym typeface="Calibri Bold" charset="0"/>
              </a:rPr>
              <a:t>Old </a:t>
            </a:r>
            <a:r>
              <a:rPr lang="en-US" sz="1800" b="1" dirty="0">
                <a:solidFill>
                  <a:srgbClr val="7F7F7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  <a:sym typeface="Calibri Bold" charset="0"/>
              </a:rPr>
              <a:t>%</a:t>
            </a:r>
            <a:r>
              <a:rPr lang="en-US" sz="1800" b="1" dirty="0" err="1">
                <a:solidFill>
                  <a:srgbClr val="7F7F7F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  <a:sym typeface="Calibri Bold" charset="0"/>
              </a:rPr>
              <a:t>rbp</a:t>
            </a:r>
            <a:endParaRPr lang="en-US" sz="1800" b="1" dirty="0">
              <a:solidFill>
                <a:srgbClr val="7F7F7F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  <a:sym typeface="Calibri Bold" charset="0"/>
            </a:endParaRPr>
          </a:p>
        </p:txBody>
      </p:sp>
      <p:sp>
        <p:nvSpPr>
          <p:cNvPr id="10" name="Rectangle 10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7315200" y="2743200"/>
            <a:ext cx="1645920" cy="64008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  <a:sym typeface="Calibri Bold" charset="0"/>
              </a:rPr>
              <a:t>Arguments 7+</a:t>
            </a:r>
          </a:p>
        </p:txBody>
      </p:sp>
      <p:sp>
        <p:nvSpPr>
          <p:cNvPr id="11" name="Rectangle 11"/>
          <p:cNvSpPr>
            <a:spLocks/>
          </p:cNvSpPr>
          <p:nvPr>
            <p:custDataLst>
              <p:tags r:id="rId7"/>
            </p:custDataLst>
          </p:nvPr>
        </p:nvSpPr>
        <p:spPr bwMode="auto">
          <a:xfrm>
            <a:off x="6313309" y="2016249"/>
            <a:ext cx="668516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  <a:sym typeface="Calibri Bold" charset="0"/>
              </a:rPr>
              <a:t>Caller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  <a:sym typeface="Calibri Bold" charset="0"/>
              </a:rPr>
              <a:t>Frame</a:t>
            </a:r>
          </a:p>
        </p:txBody>
      </p:sp>
      <p:sp>
        <p:nvSpPr>
          <p:cNvPr id="12" name="AutoShape 12"/>
          <p:cNvSpPr>
            <a:spLocks/>
          </p:cNvSpPr>
          <p:nvPr>
            <p:custDataLst>
              <p:tags r:id="rId8"/>
            </p:custDataLst>
          </p:nvPr>
        </p:nvSpPr>
        <p:spPr bwMode="auto">
          <a:xfrm>
            <a:off x="6981825" y="1280160"/>
            <a:ext cx="228600" cy="210312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3" name="Line 13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6931152" y="3732213"/>
            <a:ext cx="36576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4" name="Rectangle 14"/>
          <p:cNvSpPr>
            <a:spLocks/>
          </p:cNvSpPr>
          <p:nvPr>
            <p:custDataLst>
              <p:tags r:id="rId10"/>
            </p:custDataLst>
          </p:nvPr>
        </p:nvSpPr>
        <p:spPr bwMode="auto">
          <a:xfrm>
            <a:off x="6012774" y="3526348"/>
            <a:ext cx="91440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spAutoFit/>
          </a:bodyPr>
          <a:lstStyle/>
          <a:p>
            <a:pPr algn="r"/>
            <a:r>
              <a:rPr lang="en-US" sz="18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%</a:t>
            </a:r>
            <a:r>
              <a:rPr lang="en-US" sz="18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rbp</a:t>
            </a:r>
            <a:endParaRPr lang="en-US" sz="1800" b="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  <a:sym typeface="Courier New Bold" charset="0"/>
            </a:endParaRPr>
          </a:p>
        </p:txBody>
      </p:sp>
      <p:sp>
        <p:nvSpPr>
          <p:cNvPr id="15" name="Line 15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6927174" y="6492240"/>
            <a:ext cx="36576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6" name="Rectangle 16"/>
          <p:cNvSpPr>
            <a:spLocks/>
          </p:cNvSpPr>
          <p:nvPr>
            <p:custDataLst>
              <p:tags r:id="rId12"/>
            </p:custDataLst>
          </p:nvPr>
        </p:nvSpPr>
        <p:spPr bwMode="auto">
          <a:xfrm>
            <a:off x="6012774" y="6304060"/>
            <a:ext cx="91440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spAutoFit/>
          </a:bodyPr>
          <a:lstStyle/>
          <a:p>
            <a:pPr algn="r"/>
            <a:r>
              <a:rPr lang="en-US" sz="1800" b="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%</a:t>
            </a:r>
            <a:r>
              <a:rPr lang="en-US" sz="1800" b="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rsp</a:t>
            </a:r>
            <a:endParaRPr lang="en-US" sz="1800" b="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  <a:sym typeface="Courier New Bold" charset="0"/>
            </a:endParaRPr>
          </a:p>
        </p:txBody>
      </p:sp>
      <p:sp>
        <p:nvSpPr>
          <p:cNvPr id="20" name="Rectangle 11"/>
          <p:cNvSpPr>
            <a:spLocks/>
          </p:cNvSpPr>
          <p:nvPr>
            <p:custDataLst>
              <p:tags r:id="rId13"/>
            </p:custDataLst>
          </p:nvPr>
        </p:nvSpPr>
        <p:spPr bwMode="auto">
          <a:xfrm>
            <a:off x="5339931" y="4622289"/>
            <a:ext cx="668516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  <a:sym typeface="Calibri Bold" charset="0"/>
              </a:rPr>
              <a:t>Callee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  <a:sym typeface="Calibri Bold" charset="0"/>
              </a:rPr>
              <a:t>Frame</a:t>
            </a:r>
          </a:p>
        </p:txBody>
      </p:sp>
      <p:sp>
        <p:nvSpPr>
          <p:cNvPr id="21" name="AutoShape 12"/>
          <p:cNvSpPr>
            <a:spLocks/>
          </p:cNvSpPr>
          <p:nvPr>
            <p:custDataLst>
              <p:tags r:id="rId14"/>
            </p:custDataLst>
          </p:nvPr>
        </p:nvSpPr>
        <p:spPr bwMode="auto">
          <a:xfrm>
            <a:off x="6035040" y="3383280"/>
            <a:ext cx="228600" cy="310896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404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in 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11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731520" y="1371600"/>
            <a:ext cx="4663440" cy="51206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stdint.h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n1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n1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(n1);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p1,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p2)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6583680" y="1280160"/>
            <a:ext cx="2377440" cy="5212080"/>
            <a:chOff x="6583680" y="1280160"/>
            <a:chExt cx="2377440" cy="5212080"/>
          </a:xfrm>
        </p:grpSpPr>
        <p:sp>
          <p:nvSpPr>
            <p:cNvPr id="7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6583680" y="1280160"/>
              <a:ext cx="237744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583680" y="1280160"/>
              <a:ext cx="2377440" cy="45720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OS kernel [protected]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583680" y="173736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83680" y="411480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583680" y="4572000"/>
              <a:ext cx="237744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Read/Write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.data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bss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583680" y="5120640"/>
              <a:ext cx="2377440" cy="82296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Read-Only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.text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rodata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>
              <a:off x="7772400" y="374904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</p:grpSp>
      <p:sp>
        <p:nvSpPr>
          <p:cNvPr id="19" name="TextBox 18"/>
          <p:cNvSpPr txBox="1"/>
          <p:nvPr/>
        </p:nvSpPr>
        <p:spPr>
          <a:xfrm>
            <a:off x="4114800" y="960120"/>
            <a:ext cx="128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583680" y="2194560"/>
            <a:ext cx="237744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  <a:b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sz="1400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argc</a:t>
            </a:r>
            <a:r>
              <a:rPr lang="en-US" sz="1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sz="1400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argv</a:t>
            </a:r>
            <a:r>
              <a:rPr lang="en-US" sz="1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n1</a:t>
            </a:r>
            <a:endParaRPr lang="en-US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583680" y="2651760"/>
            <a:ext cx="237744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f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sz="1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p1, p2, x, a</a:t>
            </a:r>
            <a:endParaRPr lang="en-US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583680" y="3108960"/>
            <a:ext cx="237744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sz="1400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param</a:t>
            </a:r>
            <a:endParaRPr lang="en-US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274320" y="2651760"/>
            <a:ext cx="36576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>
            <a:off x="274320" y="2880360"/>
            <a:ext cx="36576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274320" y="3794760"/>
            <a:ext cx="36576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274320" y="4754880"/>
            <a:ext cx="36576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274320" y="5715000"/>
            <a:ext cx="36576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274320" y="5989320"/>
            <a:ext cx="36576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5212080" y="365760"/>
            <a:ext cx="3931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 to be executed (like in 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gdb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0112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in 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12</a:t>
            </a:fld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6583680" y="1280160"/>
            <a:ext cx="2377440" cy="5212080"/>
            <a:chOff x="6583680" y="1280160"/>
            <a:chExt cx="2377440" cy="5212080"/>
          </a:xfrm>
        </p:grpSpPr>
        <p:sp>
          <p:nvSpPr>
            <p:cNvPr id="7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6583680" y="1280160"/>
              <a:ext cx="237744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583680" y="1280160"/>
              <a:ext cx="2377440" cy="45720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OS kernel [protected]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583680" y="173736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83680" y="411480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583680" y="4572000"/>
              <a:ext cx="237744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Read/Write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.data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bss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583680" y="5120640"/>
              <a:ext cx="2377440" cy="82296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Read-Only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.text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rodata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>
              <a:off x="7772400" y="374904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</p:grpSp>
      <p:sp>
        <p:nvSpPr>
          <p:cNvPr id="19" name="TextBox 18"/>
          <p:cNvSpPr txBox="1"/>
          <p:nvPr/>
        </p:nvSpPr>
        <p:spPr>
          <a:xfrm>
            <a:off x="4114800" y="960120"/>
            <a:ext cx="128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583680" y="2194560"/>
            <a:ext cx="237744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  <a:b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sz="1400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argc</a:t>
            </a:r>
            <a:r>
              <a:rPr lang="en-US" sz="1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sz="1400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argv</a:t>
            </a:r>
            <a:r>
              <a:rPr lang="en-US" sz="1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n1</a:t>
            </a:r>
            <a:endParaRPr lang="en-US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583680" y="2651760"/>
            <a:ext cx="237744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f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sz="1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p1, p2, x, a</a:t>
            </a:r>
            <a:endParaRPr lang="en-US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274320" y="5029200"/>
            <a:ext cx="36576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Rounded Rectangle 16"/>
          <p:cNvSpPr/>
          <p:nvPr/>
        </p:nvSpPr>
        <p:spPr bwMode="auto">
          <a:xfrm>
            <a:off x="731520" y="1371600"/>
            <a:ext cx="4663440" cy="51206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stdint.h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n1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n1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(n1);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p1,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p2)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12080" y="365760"/>
            <a:ext cx="3931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 to be executed (like in 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gdb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699919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in 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13</a:t>
            </a:fld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6583680" y="1280160"/>
            <a:ext cx="2377440" cy="5212080"/>
            <a:chOff x="6583680" y="1280160"/>
            <a:chExt cx="2377440" cy="5212080"/>
          </a:xfrm>
        </p:grpSpPr>
        <p:sp>
          <p:nvSpPr>
            <p:cNvPr id="7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6583680" y="1280160"/>
              <a:ext cx="237744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583680" y="1280160"/>
              <a:ext cx="2377440" cy="45720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OS kernel [protected]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583680" y="173736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83680" y="411480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583680" y="4572000"/>
              <a:ext cx="237744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Read/Write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.data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bss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583680" y="5120640"/>
              <a:ext cx="2377440" cy="82296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Read-Only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.text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rodata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>
              <a:off x="7772400" y="374904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</p:grpSp>
      <p:sp>
        <p:nvSpPr>
          <p:cNvPr id="19" name="TextBox 18"/>
          <p:cNvSpPr txBox="1"/>
          <p:nvPr/>
        </p:nvSpPr>
        <p:spPr>
          <a:xfrm>
            <a:off x="4114800" y="960120"/>
            <a:ext cx="128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583680" y="2194560"/>
            <a:ext cx="237744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  <a:b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sz="1400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argc</a:t>
            </a:r>
            <a:r>
              <a:rPr lang="en-US" sz="1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sz="1400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argv</a:t>
            </a:r>
            <a:r>
              <a:rPr lang="en-US" sz="1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n1</a:t>
            </a:r>
            <a:endParaRPr lang="en-US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274320" y="3108960"/>
            <a:ext cx="36576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274320" y="5715000"/>
            <a:ext cx="36576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6583680" y="2651760"/>
            <a:ext cx="237744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g</a:t>
            </a:r>
            <a:b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sz="1400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param</a:t>
            </a:r>
            <a:endParaRPr lang="en-US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274320" y="5989320"/>
            <a:ext cx="36576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Rounded Rectangle 20"/>
          <p:cNvSpPr/>
          <p:nvPr/>
        </p:nvSpPr>
        <p:spPr bwMode="auto">
          <a:xfrm>
            <a:off x="731520" y="1371600"/>
            <a:ext cx="4663440" cy="51206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stdint.h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n1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n1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(n1);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p1,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p2)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12080" y="365760"/>
            <a:ext cx="3931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 to be executed (like in 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gdb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7333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Stack in Action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14</a:t>
            </a:fld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6583680" y="1280160"/>
            <a:ext cx="2377440" cy="5212080"/>
            <a:chOff x="6583680" y="1280160"/>
            <a:chExt cx="2377440" cy="5212080"/>
          </a:xfrm>
        </p:grpSpPr>
        <p:sp>
          <p:nvSpPr>
            <p:cNvPr id="7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6583680" y="1280160"/>
              <a:ext cx="237744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583680" y="1280160"/>
              <a:ext cx="2377440" cy="45720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OS kernel [protected]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583680" y="173736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83680" y="411480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583680" y="4572000"/>
              <a:ext cx="237744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Read/Write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.data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bss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583680" y="5120640"/>
              <a:ext cx="2377440" cy="82296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Read-Only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.text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rodata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>
              <a:off x="7772400" y="374904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</p:grpSp>
      <p:sp>
        <p:nvSpPr>
          <p:cNvPr id="19" name="TextBox 18"/>
          <p:cNvSpPr txBox="1"/>
          <p:nvPr/>
        </p:nvSpPr>
        <p:spPr>
          <a:xfrm>
            <a:off x="4114800" y="960120"/>
            <a:ext cx="128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stack.c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583680" y="2194560"/>
            <a:ext cx="2377440" cy="457200"/>
          </a:xfrm>
          <a:prstGeom prst="rect">
            <a:avLst/>
          </a:prstGeom>
          <a:solidFill>
            <a:srgbClr val="B7A57A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6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main</a:t>
            </a:r>
            <a:br>
              <a:rPr lang="en-US" b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</a:br>
            <a:r>
              <a:rPr lang="en-US" sz="1400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argc</a:t>
            </a:r>
            <a:r>
              <a:rPr lang="en-US" sz="1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</a:t>
            </a:r>
            <a:r>
              <a:rPr lang="en-US" sz="1400" dirty="0" err="1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argv</a:t>
            </a:r>
            <a:r>
              <a:rPr lang="en-US" sz="14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, n1</a:t>
            </a:r>
            <a:endParaRPr lang="en-US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274320" y="3383280"/>
            <a:ext cx="365760" cy="0"/>
          </a:xfrm>
          <a:prstGeom prst="straightConnector1">
            <a:avLst/>
          </a:prstGeom>
          <a:noFill/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Rounded Rectangle 15"/>
          <p:cNvSpPr/>
          <p:nvPr/>
        </p:nvSpPr>
        <p:spPr bwMode="auto">
          <a:xfrm>
            <a:off x="731520" y="1371600"/>
            <a:ext cx="4663440" cy="512064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stdint.h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n1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n1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(n1);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p1,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p2)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12080" y="365760"/>
            <a:ext cx="3931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Note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: arrow points to 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next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 instruction to be executed (like in 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gdb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029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C’s Memory Model (refresher)</a:t>
            </a:r>
          </a:p>
          <a:p>
            <a:r>
              <a:rPr lang="en-US" b="1" dirty="0">
                <a:solidFill>
                  <a:srgbClr val="4B2A85"/>
                </a:solidFill>
              </a:rPr>
              <a:t>Pointers</a:t>
            </a:r>
            <a:r>
              <a:rPr lang="en-US" dirty="0"/>
              <a:t> (refresher)</a:t>
            </a:r>
          </a:p>
          <a:p>
            <a:r>
              <a:rPr lang="en-US" dirty="0"/>
              <a:t>Arrays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09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Variables that store addresses</a:t>
            </a:r>
          </a:p>
          <a:p>
            <a:pPr lvl="1"/>
            <a:r>
              <a:rPr lang="en-US" dirty="0"/>
              <a:t>It points to somewhere in the process’ virtual address space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dirty="0"/>
              <a:t> produces the virtual address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</a:p>
          <a:p>
            <a:pPr lvl="2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Generic definition: 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type*</a:t>
            </a:r>
            <a:r>
              <a:rPr lang="en-US" dirty="0">
                <a:solidFill>
                  <a:srgbClr val="569CD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name;</a:t>
            </a:r>
            <a:r>
              <a:rPr lang="en-US" dirty="0"/>
              <a:t> or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name;</a:t>
            </a:r>
          </a:p>
          <a:p>
            <a:pPr lvl="1"/>
            <a:r>
              <a:rPr lang="en-US" dirty="0"/>
              <a:t>Recommended: do not define multiple pointers on same line:</a:t>
            </a:r>
            <a:br>
              <a:rPr lang="en-US" dirty="0"/>
            </a:br>
            <a:r>
              <a:rPr lang="en-US" dirty="0" err="1">
                <a:solidFill>
                  <a:srgbClr val="569CD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569CD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p1, p2;</a:t>
            </a:r>
            <a:r>
              <a:rPr lang="en-US" dirty="0"/>
              <a:t>  not the same as  </a:t>
            </a:r>
            <a:r>
              <a:rPr lang="en-US" dirty="0" err="1">
                <a:solidFill>
                  <a:srgbClr val="569CD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569CD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p1, </a:t>
            </a:r>
            <a:r>
              <a:rPr lang="en-US" dirty="0">
                <a:solidFill>
                  <a:srgbClr val="569CD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p2;</a:t>
            </a:r>
          </a:p>
          <a:p>
            <a:pPr lvl="1"/>
            <a:r>
              <a:rPr lang="en-US" dirty="0"/>
              <a:t>Instead, use:</a:t>
            </a:r>
          </a:p>
          <a:p>
            <a:endParaRPr lang="en-US" dirty="0"/>
          </a:p>
          <a:p>
            <a:r>
              <a:rPr lang="en-US" i="1" dirty="0"/>
              <a:t>Dereference</a:t>
            </a:r>
            <a:r>
              <a:rPr lang="en-US" dirty="0"/>
              <a:t> a pointer using the unary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 operator</a:t>
            </a:r>
          </a:p>
          <a:p>
            <a:pPr lvl="1"/>
            <a:r>
              <a:rPr lang="en-US" dirty="0"/>
              <a:t>Access the memory referred to by a pointer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16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083301" y="4036173"/>
            <a:ext cx="2103120" cy="3657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p1, p2;</a:t>
            </a: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5174986" y="4036173"/>
            <a:ext cx="2286000" cy="3657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p1,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p2;</a:t>
            </a: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2768438" y="4456487"/>
            <a:ext cx="1645920" cy="681038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p1;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p2;</a:t>
            </a:r>
            <a:endParaRPr lang="en-US" sz="20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363632" y="3216478"/>
            <a:ext cx="2286000" cy="3657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type*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name;</a:t>
            </a:r>
            <a:endParaRPr lang="en-US" sz="24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6081764" y="3216787"/>
            <a:ext cx="2286000" cy="3657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*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name;</a:t>
            </a:r>
            <a:endParaRPr lang="en-US" sz="24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8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17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463040" y="1371600"/>
            <a:ext cx="6217920" cy="429768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stdint.h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351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solidFill>
                  <a:srgbClr val="569CD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p;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 is a pointer to a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p = &amp;x;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 now contains the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 x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8BB1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"&amp;x is %p\n"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&amp;x);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8BB1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p is %p\n"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 p);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8BB1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x is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 x);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*p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333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change value of x</a:t>
            </a:r>
          </a:p>
          <a:p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8BB1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x is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 x);</a:t>
            </a:r>
          </a:p>
          <a:p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" y="1371600"/>
            <a:ext cx="128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pointy.c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054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Something Curious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r>
              <a:rPr lang="en-US" dirty="0"/>
              <a:t>What happens if we run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pointy.c</a:t>
            </a:r>
            <a:r>
              <a:rPr lang="en-US" dirty="0"/>
              <a:t> several times?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18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822960" y="2011680"/>
            <a:ext cx="7498080" cy="44846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bash$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–Wall –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=c11 –o pointy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pointy.c</a:t>
            </a:r>
            <a:endParaRPr lang="en-US" sz="2200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91440" y="3017520"/>
            <a:ext cx="8412480" cy="3291840"/>
            <a:chOff x="91440" y="3291840"/>
            <a:chExt cx="8412480" cy="3291840"/>
          </a:xfrm>
        </p:grpSpPr>
        <p:sp>
          <p:nvSpPr>
            <p:cNvPr id="6" name="Rounded Rectangle 5"/>
            <p:cNvSpPr/>
            <p:nvPr/>
          </p:nvSpPr>
          <p:spPr bwMode="auto">
            <a:xfrm>
              <a:off x="1188720" y="3291840"/>
              <a:ext cx="3017520" cy="1554480"/>
            </a:xfrm>
            <a:prstGeom prst="roundRect">
              <a:avLst>
                <a:gd name="adj" fmla="val 7113"/>
              </a:avLst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bash$ </a:t>
              </a: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./pointy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5A5A5A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&amp;x is 0x7fff</a:t>
              </a:r>
              <a:r>
                <a:rPr lang="en-US" b="1" i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f9e28524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5A5A5A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p is 0x7ffff9e28524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5A5A5A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x is 351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5A5A5A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x is 333</a:t>
              </a: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5486400" y="3291840"/>
              <a:ext cx="3017520" cy="1554480"/>
            </a:xfrm>
            <a:prstGeom prst="roundRect">
              <a:avLst>
                <a:gd name="adj" fmla="val 7113"/>
              </a:avLst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bash$ </a:t>
              </a: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./pointy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5A5A5A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&amp;x is 0x7fff</a:t>
              </a:r>
              <a:r>
                <a:rPr lang="en-US" b="1" i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e847be34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5A5A5A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p is 0x7fffe847be34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5A5A5A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x is 351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5A5A5A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x is 333</a:t>
              </a: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1188720" y="5029200"/>
              <a:ext cx="3017520" cy="1554480"/>
            </a:xfrm>
            <a:prstGeom prst="roundRect">
              <a:avLst>
                <a:gd name="adj" fmla="val 7113"/>
              </a:avLst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bash$ </a:t>
              </a: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./pointy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5A5A5A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&amp;x is 0x7fff</a:t>
              </a:r>
              <a:r>
                <a:rPr lang="en-US" b="1" i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e7b14644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5A5A5A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p is 0x7fffe7b14644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5A5A5A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x is 351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5A5A5A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x is 333</a:t>
              </a: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5486400" y="5029200"/>
              <a:ext cx="3017520" cy="1554480"/>
            </a:xfrm>
            <a:prstGeom prst="roundRect">
              <a:avLst>
                <a:gd name="adj" fmla="val 7113"/>
              </a:avLst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bash$ </a:t>
              </a:r>
              <a:r>
                <a:rPr lang="en-US" dirty="0">
                  <a:latin typeface="Courier New" panose="02070309020205020404" pitchFamily="49" charset="0"/>
                  <a:cs typeface="Courier New" panose="02070309020205020404" pitchFamily="49" charset="0"/>
                </a:rPr>
                <a:t>./pointy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5A5A5A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&amp;x is 0x7fff</a:t>
              </a:r>
              <a:r>
                <a:rPr lang="en-US" b="1" i="1" dirty="0">
                  <a:solidFill>
                    <a:srgbClr val="FF0000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ff0dfe54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5A5A5A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p is 0x7fffff0dfe54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5A5A5A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x is 351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dirty="0">
                  <a:solidFill>
                    <a:srgbClr val="5A5A5A"/>
                  </a:solidFill>
                  <a:latin typeface="Courier New" panose="02070309020205020404" pitchFamily="49" charset="0"/>
                  <a:ea typeface="CMU Bright" panose="02000603000000000000" pitchFamily="2" charset="0"/>
                  <a:cs typeface="Courier New" panose="02070309020205020404" pitchFamily="49" charset="0"/>
                </a:rPr>
                <a:t> x is 333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389120" y="3291840"/>
              <a:ext cx="10972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2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Run 2: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1440" y="3291840"/>
              <a:ext cx="10972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2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Run 1: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1440" y="5029200"/>
              <a:ext cx="10972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2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Run 3: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89120" y="5029200"/>
              <a:ext cx="109728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2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Run 4: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2403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Space Layout Randomization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4937760" cy="4972050"/>
          </a:xfrm>
        </p:spPr>
        <p:txBody>
          <a:bodyPr/>
          <a:lstStyle/>
          <a:p>
            <a:r>
              <a:rPr lang="en-US" dirty="0"/>
              <a:t>Linux uses </a:t>
            </a:r>
            <a:r>
              <a:rPr lang="en-US" i="1" dirty="0"/>
              <a:t>address space layout randomization</a:t>
            </a:r>
            <a:r>
              <a:rPr lang="en-US" dirty="0"/>
              <a:t> (ASLR) for added security</a:t>
            </a:r>
          </a:p>
          <a:p>
            <a:pPr lvl="1"/>
            <a:r>
              <a:rPr lang="en-US" dirty="0"/>
              <a:t>Randomizes:</a:t>
            </a:r>
          </a:p>
          <a:p>
            <a:pPr lvl="2"/>
            <a:r>
              <a:rPr lang="en-US" dirty="0"/>
              <a:t>Base of stack</a:t>
            </a:r>
          </a:p>
          <a:p>
            <a:pPr lvl="2"/>
            <a:r>
              <a:rPr lang="en-US" dirty="0"/>
              <a:t>Shared library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mmap</a:t>
            </a:r>
            <a:r>
              <a:rPr lang="en-US" dirty="0"/>
              <a:t>) location</a:t>
            </a:r>
          </a:p>
          <a:p>
            <a:pPr lvl="1"/>
            <a:r>
              <a:rPr lang="en-US" dirty="0"/>
              <a:t>Makes Stack-based buffer overflow attacks tougher</a:t>
            </a:r>
          </a:p>
          <a:p>
            <a:pPr lvl="1"/>
            <a:r>
              <a:rPr lang="en-US" dirty="0"/>
              <a:t>Makes debugging tougher</a:t>
            </a:r>
          </a:p>
          <a:p>
            <a:pPr lvl="1"/>
            <a:r>
              <a:rPr lang="en-US" dirty="0"/>
              <a:t>Can be disabled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/>
              <a:t> does this by default); Google if curious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19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5394960" y="1280160"/>
            <a:ext cx="3566160" cy="5218362"/>
            <a:chOff x="5394960" y="1280160"/>
            <a:chExt cx="3566160" cy="5218362"/>
          </a:xfrm>
        </p:grpSpPr>
        <p:sp>
          <p:nvSpPr>
            <p:cNvPr id="6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6583680" y="1280160"/>
              <a:ext cx="237744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94960" y="1280160"/>
              <a:ext cx="118872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0xFF…FF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94960" y="6221523"/>
              <a:ext cx="118872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0x00…00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583680" y="1280160"/>
              <a:ext cx="2377440" cy="45720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OS kernel [protected]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583680" y="173736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583680" y="411480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83680" y="4572000"/>
              <a:ext cx="237744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Read/Write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.data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bss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6583680" y="310896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Shared Libraries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583680" y="5120640"/>
              <a:ext cx="2377440" cy="82296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Read-Only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.text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rodata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7772400" y="219456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7772400" y="274320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7772400" y="374904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425711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r>
              <a:rPr lang="en-US" dirty="0"/>
              <a:t>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Exercise 0 due this morning*</a:t>
            </a:r>
          </a:p>
          <a:p>
            <a:pPr marL="941832" lvl="3" indent="0">
              <a:buNone/>
            </a:pPr>
            <a:r>
              <a:rPr lang="en-US" dirty="0"/>
              <a:t>*but if you’re still getting your Linux setup working, finish ex0 and submit it in the next day or so.</a:t>
            </a:r>
          </a:p>
          <a:p>
            <a:pPr lvl="1"/>
            <a:r>
              <a:rPr lang="en-US" dirty="0"/>
              <a:t>Sample solution will be posted over the weekend</a:t>
            </a:r>
          </a:p>
          <a:p>
            <a:r>
              <a:rPr lang="en-US" dirty="0"/>
              <a:t>Exercise 1 out today, due Friday morning, 10 am**</a:t>
            </a:r>
          </a:p>
          <a:p>
            <a:pPr marL="941832" lvl="3" indent="0">
              <a:buNone/>
            </a:pPr>
            <a:r>
              <a:rPr lang="en-US" dirty="0"/>
              <a:t>** We’ll cut off submissions Saturday mid-day so we can post sample solutions late Saturday for you to check before ex2 is due on Monday.</a:t>
            </a:r>
          </a:p>
          <a:p>
            <a:pPr lvl="1"/>
            <a:r>
              <a:rPr lang="en-US" dirty="0"/>
              <a:t>You’ll want to check your code style for this and later exercises using the </a:t>
            </a:r>
            <a:r>
              <a:rPr lang="en-US" dirty="0" err="1"/>
              <a:t>clint</a:t>
            </a:r>
            <a:r>
              <a:rPr lang="en-US" dirty="0"/>
              <a:t> tool distributed with hw0 and described there</a:t>
            </a:r>
          </a:p>
          <a:p>
            <a:endParaRPr lang="en-US" dirty="0"/>
          </a:p>
          <a:p>
            <a:r>
              <a:rPr lang="en-US" dirty="0"/>
              <a:t>If you don’t have a </a:t>
            </a:r>
            <a:r>
              <a:rPr lang="en-US" dirty="0" err="1"/>
              <a:t>gradescope</a:t>
            </a:r>
            <a:r>
              <a:rPr lang="en-US" dirty="0"/>
              <a:t> account, send a note to cse333-staff with your name, student id# and </a:t>
            </a:r>
            <a:r>
              <a:rPr lang="en-US" dirty="0" err="1"/>
              <a:t>uw</a:t>
            </a:r>
            <a:r>
              <a:rPr lang="en-US" dirty="0"/>
              <a:t> email address (</a:t>
            </a:r>
            <a:r>
              <a:rPr lang="en-US" i="1" dirty="0" err="1"/>
              <a:t>xyzzy</a:t>
            </a:r>
            <a:r>
              <a:rPr lang="en-US" dirty="0" err="1"/>
              <a:t>@uw.edu</a:t>
            </a:r>
            <a:r>
              <a:rPr lang="en-US" dirty="0"/>
              <a:t>) so we can get you set up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93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C’s Memory Model (refresher)</a:t>
            </a:r>
          </a:p>
          <a:p>
            <a:r>
              <a:rPr lang="en-US" dirty="0"/>
              <a:t>Pointers (refresher)</a:t>
            </a:r>
          </a:p>
          <a:p>
            <a:r>
              <a:rPr lang="en-US" b="1" dirty="0">
                <a:solidFill>
                  <a:srgbClr val="4B2A85"/>
                </a:solidFill>
              </a:rPr>
              <a:t>Arrays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81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Definition</a:t>
            </a:r>
            <a:r>
              <a:rPr lang="en-US" dirty="0"/>
              <a:t>: 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name[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lvl="1"/>
            <a:r>
              <a:rPr lang="en-US" dirty="0"/>
              <a:t>Allocates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 err="1">
                <a:solidFill>
                  <a:srgbClr val="E26C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> bytes of </a:t>
            </a:r>
            <a:r>
              <a:rPr lang="en-US" i="1" dirty="0"/>
              <a:t>contiguous</a:t>
            </a:r>
            <a:r>
              <a:rPr lang="en-US" dirty="0"/>
              <a:t> memory</a:t>
            </a:r>
          </a:p>
          <a:p>
            <a:pPr lvl="1"/>
            <a:r>
              <a:rPr lang="en-US" dirty="0"/>
              <a:t>Normal usage is a compile-time constant for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br>
              <a:rPr lang="en-US" dirty="0"/>
            </a:br>
            <a:r>
              <a:rPr lang="en-US" dirty="0"/>
              <a:t>(</a:t>
            </a:r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 err="1">
                <a:solidFill>
                  <a:srgbClr val="569CD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scores[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175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r>
              <a:rPr lang="en-US" dirty="0"/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Initially, array values are “garbage”</a:t>
            </a:r>
          </a:p>
          <a:p>
            <a:pPr lvl="3"/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Size of an array</a:t>
            </a:r>
          </a:p>
          <a:p>
            <a:pPr lvl="1"/>
            <a:r>
              <a:rPr lang="en-US" dirty="0"/>
              <a:t>Not stored anywhere – array does not know its own size!</a:t>
            </a:r>
          </a:p>
          <a:p>
            <a:pPr lvl="2"/>
            <a:r>
              <a:rPr lang="en-US" dirty="0" err="1">
                <a:solidFill>
                  <a:srgbClr val="E26C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(array)</a:t>
            </a:r>
            <a:r>
              <a:rPr lang="en-US" dirty="0"/>
              <a:t> only works in variable scope of array definition</a:t>
            </a:r>
          </a:p>
          <a:p>
            <a:pPr lvl="1"/>
            <a:r>
              <a:rPr lang="en-US" dirty="0"/>
              <a:t>Recent versions of C (but </a:t>
            </a:r>
            <a:r>
              <a:rPr lang="en-US" i="1" dirty="0"/>
              <a:t>not</a:t>
            </a:r>
            <a:r>
              <a:rPr lang="en-US" dirty="0"/>
              <a:t> C++) allow for variable-length arrays</a:t>
            </a:r>
          </a:p>
          <a:p>
            <a:pPr lvl="2"/>
            <a:r>
              <a:rPr lang="en-US" dirty="0"/>
              <a:t>Uncommon and can be considered bad practice [</a:t>
            </a:r>
            <a:r>
              <a:rPr lang="en-US" i="1" dirty="0"/>
              <a:t>we won’t use</a:t>
            </a:r>
            <a:r>
              <a:rPr lang="en-US" dirty="0"/>
              <a:t>]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371600" y="6035040"/>
            <a:ext cx="4206240" cy="731520"/>
          </a:xfrm>
          <a:prstGeom prst="roundRect">
            <a:avLst>
              <a:gd name="adj" fmla="val 1482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=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175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569CD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scores[n];</a:t>
            </a:r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OK in C99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2371592" y="1411593"/>
            <a:ext cx="3017520" cy="457200"/>
          </a:xfrm>
          <a:prstGeom prst="roundRect">
            <a:avLst>
              <a:gd name="adj" fmla="val 14824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name[</a:t>
            </a:r>
            <a:r>
              <a:rPr lang="en-US" sz="2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en-US" sz="24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71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code snippets both use a variable-length array.  What will happen when we compile with C99?</a:t>
            </a:r>
          </a:p>
          <a:p>
            <a:pPr lvl="1"/>
            <a:r>
              <a:rPr lang="en-US" dirty="0"/>
              <a:t>Vote at </a:t>
            </a:r>
            <a:r>
              <a:rPr lang="en-US" dirty="0">
                <a:hlinkClick r:id="rId2"/>
              </a:rPr>
              <a:t>http://PollEv.com/justinh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marL="914400" indent="-51435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lphaUcPeriod"/>
              <a:tabLst>
                <a:tab pos="1200150" algn="l"/>
                <a:tab pos="4860925" algn="l"/>
              </a:tabLst>
            </a:pPr>
            <a:r>
              <a:rPr lang="en-US" sz="2400" b="1" dirty="0">
                <a:solidFill>
                  <a:srgbClr val="FF9900"/>
                </a:solidFill>
              </a:rPr>
              <a:t>	Compiler Error	Compiler Error</a:t>
            </a:r>
            <a:endParaRPr lang="en-US" sz="2400" b="1" baseline="-25000" dirty="0">
              <a:solidFill>
                <a:srgbClr val="FF9900"/>
              </a:solidFill>
            </a:endParaRPr>
          </a:p>
          <a:p>
            <a:pPr marL="914400" indent="-51435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lphaUcPeriod"/>
              <a:tabLst>
                <a:tab pos="1200150" algn="l"/>
                <a:tab pos="4860925" algn="l"/>
              </a:tabLst>
            </a:pPr>
            <a:r>
              <a:rPr lang="en-US" sz="2400" b="1" dirty="0">
                <a:solidFill>
                  <a:srgbClr val="00B050"/>
                </a:solidFill>
              </a:rPr>
              <a:t>	Compiler Error	No Error</a:t>
            </a:r>
            <a:endParaRPr lang="en-US" sz="2400" b="1" baseline="-25000" dirty="0">
              <a:solidFill>
                <a:srgbClr val="00B050"/>
              </a:solidFill>
            </a:endParaRPr>
          </a:p>
          <a:p>
            <a:pPr marL="914400" indent="-51435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lphaUcPeriod"/>
              <a:tabLst>
                <a:tab pos="1200150" algn="l"/>
                <a:tab pos="4860925" algn="l"/>
              </a:tabLst>
            </a:pPr>
            <a:r>
              <a:rPr lang="en-US" sz="2400" b="1" dirty="0">
                <a:solidFill>
                  <a:srgbClr val="FF3399"/>
                </a:solidFill>
              </a:rPr>
              <a:t>	No Error	Compiler Error</a:t>
            </a:r>
            <a:endParaRPr lang="en-US" sz="2400" b="1" baseline="-25000" dirty="0">
              <a:solidFill>
                <a:srgbClr val="FF3399"/>
              </a:solidFill>
            </a:endParaRPr>
          </a:p>
          <a:p>
            <a:pPr marL="914400" indent="-51435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lphaUcPeriod"/>
              <a:tabLst>
                <a:tab pos="1200150" algn="l"/>
                <a:tab pos="4860925" algn="l"/>
              </a:tabLst>
            </a:pPr>
            <a:r>
              <a:rPr lang="en-US" sz="2400" b="1" dirty="0">
                <a:solidFill>
                  <a:srgbClr val="00B0F0"/>
                </a:solidFill>
              </a:rPr>
              <a:t>	No Error	No Error</a:t>
            </a:r>
            <a:endParaRPr lang="en-US" sz="2400" b="1" baseline="-25000" dirty="0">
              <a:solidFill>
                <a:srgbClr val="00B0F0"/>
              </a:solidFill>
            </a:endParaRPr>
          </a:p>
          <a:p>
            <a:pPr marL="914400" indent="-514350">
              <a:lnSpc>
                <a:spcPct val="100000"/>
              </a:lnSpc>
              <a:spcBef>
                <a:spcPts val="600"/>
              </a:spcBef>
              <a:buSzPct val="100000"/>
              <a:buFont typeface="+mj-lt"/>
              <a:buAutoNum type="alphaUcPeriod"/>
              <a:tabLst>
                <a:tab pos="1200150" algn="l"/>
                <a:tab pos="4860925" algn="l"/>
              </a:tabLst>
            </a:pPr>
            <a:r>
              <a:rPr lang="en-US" sz="2400" b="1" dirty="0">
                <a:solidFill>
                  <a:srgbClr val="996633"/>
                </a:solidFill>
              </a:rPr>
              <a:t>	We’re lost…</a:t>
            </a:r>
            <a:endParaRPr lang="en-US" sz="2400" b="1" baseline="-25000" dirty="0">
              <a:solidFill>
                <a:srgbClr val="996633"/>
              </a:solidFill>
            </a:endParaRPr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371600" y="2834640"/>
            <a:ext cx="2743200" cy="1645920"/>
          </a:xfrm>
          <a:prstGeom prst="roundRect">
            <a:avLst>
              <a:gd name="adj" fmla="val 6137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scores[m];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569CD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5029200" y="2834640"/>
            <a:ext cx="2743200" cy="1645920"/>
          </a:xfrm>
          <a:prstGeom prst="roundRect">
            <a:avLst>
              <a:gd name="adj" fmla="val 6137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569CD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n) {</a:t>
            </a:r>
          </a:p>
          <a:p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scores[n];</a:t>
            </a:r>
            <a:endParaRPr lang="en-US" sz="1600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17880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3931920"/>
          </a:xfrm>
        </p:spPr>
        <p:txBody>
          <a:bodyPr/>
          <a:lstStyle/>
          <a:p>
            <a:r>
              <a:rPr lang="en-US" u="sng" dirty="0"/>
              <a:t>Initialization</a:t>
            </a:r>
            <a:r>
              <a:rPr lang="en-US" dirty="0"/>
              <a:t>: </a:t>
            </a:r>
            <a:r>
              <a:rPr lang="en-US" sz="24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name[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= {val0,…,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{}</a:t>
            </a:r>
            <a:r>
              <a:rPr lang="en-US" dirty="0"/>
              <a:t> initialization can </a:t>
            </a:r>
            <a:r>
              <a:rPr lang="en-US" i="1" dirty="0"/>
              <a:t>only</a:t>
            </a:r>
            <a:r>
              <a:rPr lang="en-US" dirty="0"/>
              <a:t> be used at time of definition</a:t>
            </a:r>
          </a:p>
          <a:p>
            <a:pPr lvl="1"/>
            <a:r>
              <a:rPr lang="en-US" dirty="0"/>
              <a:t>If no </a:t>
            </a:r>
            <a:r>
              <a:rPr lang="en-US" dirty="0">
                <a:solidFill>
                  <a:schemeClr val="accent1"/>
                </a:solidFill>
              </a:rPr>
              <a:t>size </a:t>
            </a:r>
            <a:r>
              <a:rPr lang="en-US" dirty="0"/>
              <a:t>supplied, infers from length of array initializer</a:t>
            </a:r>
          </a:p>
          <a:p>
            <a:pPr lvl="2"/>
            <a:endParaRPr lang="en-US" dirty="0"/>
          </a:p>
          <a:p>
            <a:r>
              <a:rPr lang="en-US" dirty="0"/>
              <a:t>Array name used as identifier for “collection of data”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name[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dirty="0"/>
              <a:t> specifies an element of the array and can be used as an assignment target or as a value in an expression</a:t>
            </a:r>
          </a:p>
          <a:p>
            <a:pPr lvl="1"/>
            <a:r>
              <a:rPr lang="en-US" dirty="0"/>
              <a:t>Array name (by itself) produces the address of the start of the array</a:t>
            </a:r>
          </a:p>
          <a:p>
            <a:pPr lvl="2"/>
            <a:r>
              <a:rPr lang="en-US" dirty="0"/>
              <a:t>Cannot be assigned to / changed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920240" y="5669280"/>
            <a:ext cx="5303520" cy="914400"/>
          </a:xfrm>
          <a:prstGeom prst="roundRect">
            <a:avLst>
              <a:gd name="adj" fmla="val 1569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primes[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primes[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primes[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memory smash!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2648172" y="1413375"/>
            <a:ext cx="6126480" cy="457200"/>
          </a:xfrm>
          <a:prstGeom prst="roundRect">
            <a:avLst>
              <a:gd name="adj" fmla="val 14824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name[</a:t>
            </a:r>
            <a:r>
              <a:rPr lang="en-US" sz="24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= {val0,…,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24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85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Multi-dimensional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Generic 2D format:  </a:t>
            </a:r>
            <a:br>
              <a:rPr lang="en-US" dirty="0"/>
            </a:br>
            <a:r>
              <a:rPr lang="en-US" sz="22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name[</a:t>
            </a:r>
            <a:r>
              <a:rPr lang="en-US" sz="2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rows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sz="2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] = {{values},…,{values}};</a:t>
            </a:r>
          </a:p>
          <a:p>
            <a:pPr lvl="1"/>
            <a:r>
              <a:rPr lang="en-US" dirty="0"/>
              <a:t>Still allocates a single, contiguous chunk of memory</a:t>
            </a:r>
          </a:p>
          <a:p>
            <a:pPr lvl="1"/>
            <a:r>
              <a:rPr lang="en-US" dirty="0"/>
              <a:t>C is </a:t>
            </a:r>
            <a:r>
              <a:rPr lang="en-US" i="1" dirty="0"/>
              <a:t>row-major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r>
              <a:rPr lang="en-US" dirty="0"/>
              <a:t>2-D arrays normally only useful if size known in advance.  Otherwise use dynamically-allocated data and pointers (later)</a:t>
            </a:r>
          </a:p>
          <a:p>
            <a:pPr lvl="1"/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920240" y="3178883"/>
            <a:ext cx="5303520" cy="2377440"/>
          </a:xfrm>
          <a:prstGeom prst="roundRect">
            <a:avLst>
              <a:gd name="adj" fmla="val 8897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2-row, 3-column array of doubles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grid[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 3-row, 5-column array of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ints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69CD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matrix[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{</a:t>
            </a:r>
          </a:p>
          <a:p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},</a:t>
            </a:r>
          </a:p>
          <a:p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47171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as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It’s tricky to use arrays as parameters</a:t>
            </a:r>
          </a:p>
          <a:p>
            <a:pPr lvl="1"/>
            <a:r>
              <a:rPr lang="en-US" dirty="0"/>
              <a:t>What happens when you use an array name as an argument?</a:t>
            </a:r>
          </a:p>
          <a:p>
            <a:pPr lvl="1"/>
            <a:r>
              <a:rPr lang="en-US" dirty="0"/>
              <a:t>Arrays do not know their own size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463040" y="2926080"/>
            <a:ext cx="6217920" cy="292608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sumAll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a[]);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prototype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numbers[]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sum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sumAll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(numbers);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sumAll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a[])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sum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C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...???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412312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1: Declare Array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Problem:  loss of generality/flexibility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26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1463040" y="1371600"/>
            <a:ext cx="6217920" cy="39319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sumAll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prototype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numbers[]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sum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sumAll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(numbers);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8BB1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"sum is: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sum);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sumAll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sum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C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sum += a[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C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sum;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3238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2: Pass Size as Parameter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27</a:t>
            </a:fld>
            <a:endParaRPr 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1463040" y="1371600"/>
            <a:ext cx="6217920" cy="3931920"/>
          </a:xfrm>
          <a:prstGeom prst="roundRect">
            <a:avLst>
              <a:gd name="adj" fmla="val 5733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sumAll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a[],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size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prototype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numbers[] = {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sz="1600" dirty="0">
                <a:solidFill>
                  <a:srgbClr val="33997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sum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sumAll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(numbers,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8BB14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"sum is: %d\n"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sum);</a:t>
            </a:r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sumAll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a[],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size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sum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C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sum += a[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C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sum;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63040" y="5303520"/>
            <a:ext cx="1645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arraysum.c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B608960-63E3-C242-9DE7-66850113E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4664" y="5835863"/>
            <a:ext cx="7567975" cy="588318"/>
          </a:xfrm>
        </p:spPr>
        <p:txBody>
          <a:bodyPr/>
          <a:lstStyle/>
          <a:p>
            <a:pPr lvl="1"/>
            <a:r>
              <a:rPr lang="en-US" dirty="0"/>
              <a:t>Standard idiom in C programs</a:t>
            </a:r>
          </a:p>
        </p:txBody>
      </p:sp>
    </p:spTree>
    <p:extLst>
      <p:ext uri="{BB962C8B-B14F-4D97-AF65-F5344CB8AC3E}">
        <p14:creationId xmlns:p14="http://schemas.microsoft.com/office/powerpoint/2010/main" val="3964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Returning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743200"/>
          </a:xfrm>
        </p:spPr>
        <p:txBody>
          <a:bodyPr/>
          <a:lstStyle/>
          <a:p>
            <a:r>
              <a:rPr lang="en-US" dirty="0"/>
              <a:t>Local variables, including arrays, are allocated on the Stack</a:t>
            </a:r>
          </a:p>
          <a:p>
            <a:pPr lvl="1"/>
            <a:r>
              <a:rPr lang="en-US" dirty="0"/>
              <a:t>They “disappear” when a function returns!</a:t>
            </a:r>
          </a:p>
          <a:p>
            <a:pPr lvl="1"/>
            <a:r>
              <a:rPr lang="en-US" dirty="0"/>
              <a:t>Can’t safely return local arrays from functions</a:t>
            </a:r>
          </a:p>
          <a:p>
            <a:pPr lvl="2"/>
            <a:r>
              <a:rPr lang="en-US" dirty="0"/>
              <a:t>Can’t return an array as a return value – why not?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371600" y="3840480"/>
            <a:ext cx="6400800" cy="2377440"/>
          </a:xfrm>
          <a:prstGeom prst="roundRect">
            <a:avLst>
              <a:gd name="adj" fmla="val 965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copyArray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size)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[size];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OK in C99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C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endParaRPr lang="en-US" sz="16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 compiler error, but wrong!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600" y="621792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buggy_copyarray.c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4575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Output Parameter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2743200"/>
          </a:xfrm>
        </p:spPr>
        <p:txBody>
          <a:bodyPr/>
          <a:lstStyle/>
          <a:p>
            <a:r>
              <a:rPr lang="en-US" dirty="0"/>
              <a:t>Create the “returned” array in the caller</a:t>
            </a:r>
          </a:p>
          <a:p>
            <a:pPr lvl="1"/>
            <a:r>
              <a:rPr lang="en-US" dirty="0"/>
              <a:t>Pass it as an </a:t>
            </a:r>
            <a:r>
              <a:rPr lang="en-US" dirty="0">
                <a:solidFill>
                  <a:srgbClr val="FF0000"/>
                </a:solidFill>
              </a:rPr>
              <a:t>output parameter</a:t>
            </a:r>
            <a:r>
              <a:rPr lang="en-US" dirty="0"/>
              <a:t>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dirty="0"/>
              <a:t>A pointer parameter that allows the called function to store values that the caller can use</a:t>
            </a:r>
          </a:p>
          <a:p>
            <a:pPr lvl="1"/>
            <a:r>
              <a:rPr lang="en-US" dirty="0"/>
              <a:t>Works because arrays are “passed” as pointers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731520" y="4206240"/>
            <a:ext cx="7680960" cy="1828800"/>
          </a:xfrm>
          <a:prstGeom prst="roundRect">
            <a:avLst>
              <a:gd name="adj" fmla="val 965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copyArray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size)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C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31520" y="6039143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copyarray.c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515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r>
              <a:rPr lang="en-US" dirty="0"/>
              <a:t>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Office hours: We’ve been scheduling Zoom meetings and we’re starting now with what we have.  See the Canvas calendar or Canvas/Zoom meeting list for times/days and Zoom links.</a:t>
            </a:r>
          </a:p>
          <a:p>
            <a:pPr lvl="1"/>
            <a:r>
              <a:rPr lang="en-US" dirty="0"/>
              <a:t>Probably will be more additions or changes over next several days</a:t>
            </a:r>
          </a:p>
          <a:p>
            <a:pPr lvl="1"/>
            <a:r>
              <a:rPr lang="en-US" dirty="0"/>
              <a:t>UW-IT figured out how to stop sending email to </a:t>
            </a:r>
            <a:r>
              <a:rPr lang="en-US" i="1" dirty="0"/>
              <a:t>everyone</a:t>
            </a:r>
            <a:r>
              <a:rPr lang="en-US" dirty="0"/>
              <a:t> every time the Canvas/Zoom schedule changed, so you shouldn’t get bombarded further.  Check the schedule on Canvas for future additions and changes</a:t>
            </a:r>
          </a:p>
          <a:p>
            <a:pPr lvl="1"/>
            <a:r>
              <a:rPr lang="en-US" dirty="0"/>
              <a:t>Use the discussion board to report problems or contribute suggestions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4676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4336"/>
          </a:xfrm>
        </p:spPr>
        <p:txBody>
          <a:bodyPr/>
          <a:lstStyle/>
          <a:p>
            <a:r>
              <a:rPr lang="en-US" dirty="0"/>
              <a:t>Output parameters are common in library functions</a:t>
            </a:r>
          </a:p>
          <a:p>
            <a:pPr lvl="1"/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strtol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base);</a:t>
            </a:r>
          </a:p>
          <a:p>
            <a:pPr lvl="1"/>
            <a:r>
              <a:rPr lang="en-US" sz="24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sscanf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format, ...);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30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731520" y="3657600"/>
            <a:ext cx="7680960" cy="2377440"/>
          </a:xfrm>
          <a:prstGeom prst="roundRect">
            <a:avLst>
              <a:gd name="adj" fmla="val 965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str1 =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"333 rocks"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str2[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converts "333 rocks" into long --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pEnd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conversion end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strtol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(str1,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reads string into arguments based on format string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sscanf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"3 blind mice"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"%d %s"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str2);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31520" y="603504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outparam.c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8478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Parameters: reference vs.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fundamental parameter-passing schemes in programming languages</a:t>
            </a:r>
          </a:p>
          <a:p>
            <a:pPr>
              <a:spcBef>
                <a:spcPts val="1800"/>
              </a:spcBef>
            </a:pPr>
            <a:r>
              <a:rPr lang="en-US" dirty="0">
                <a:solidFill>
                  <a:srgbClr val="FF0000"/>
                </a:solidFill>
              </a:rPr>
              <a:t>Call-by-value</a:t>
            </a:r>
          </a:p>
          <a:p>
            <a:pPr lvl="1"/>
            <a:r>
              <a:rPr lang="en-US" dirty="0"/>
              <a:t>Parameter is a local variable initialized with a copy of the calling argument when the function is called; manipulating the parameter only changes the copy, </a:t>
            </a:r>
            <a:r>
              <a:rPr lang="en-US" i="1" dirty="0"/>
              <a:t>not</a:t>
            </a:r>
            <a:r>
              <a:rPr lang="en-US" dirty="0"/>
              <a:t> the calling argument</a:t>
            </a:r>
          </a:p>
          <a:p>
            <a:pPr lvl="1"/>
            <a:r>
              <a:rPr lang="en-US" b="1" dirty="0"/>
              <a:t>C</a:t>
            </a:r>
            <a:r>
              <a:rPr lang="en-US" dirty="0"/>
              <a:t>, </a:t>
            </a:r>
            <a:r>
              <a:rPr lang="en-US" b="1" dirty="0"/>
              <a:t>Java</a:t>
            </a:r>
            <a:r>
              <a:rPr lang="en-US" dirty="0"/>
              <a:t>, C++ (most things)</a:t>
            </a:r>
          </a:p>
          <a:p>
            <a:pPr>
              <a:spcBef>
                <a:spcPts val="1800"/>
              </a:spcBef>
            </a:pPr>
            <a:r>
              <a:rPr lang="en-US" dirty="0">
                <a:solidFill>
                  <a:srgbClr val="FF0000"/>
                </a:solidFill>
              </a:rPr>
              <a:t>Call-by-reference</a:t>
            </a:r>
          </a:p>
          <a:p>
            <a:pPr lvl="1"/>
            <a:r>
              <a:rPr lang="en-US" dirty="0"/>
              <a:t>Parameter is an alias for the supplied argument; manipulating the parameter manipulates the calling argument</a:t>
            </a:r>
          </a:p>
          <a:p>
            <a:pPr lvl="1"/>
            <a:r>
              <a:rPr lang="en-US" dirty="0"/>
              <a:t>C++ references (we’ll see these later)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4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CC692-A41F-8E43-A21E-9754D3D54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what’s the story for arrays?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CBD76-4247-BA43-8FC4-45D92CC77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it call-by-value or call-by-reference?</a:t>
            </a:r>
          </a:p>
          <a:p>
            <a:r>
              <a:rPr lang="en-US" dirty="0"/>
              <a:t>Technical answer: a T[ ] array parameter is “promoted” to a pointer of type T*, and the </a:t>
            </a:r>
            <a:r>
              <a:rPr lang="en-US" i="1" dirty="0"/>
              <a:t>pointer</a:t>
            </a:r>
            <a:r>
              <a:rPr lang="en-US" dirty="0"/>
              <a:t> is passed by value</a:t>
            </a:r>
          </a:p>
          <a:p>
            <a:pPr lvl="1"/>
            <a:r>
              <a:rPr lang="en-US" dirty="0"/>
              <a:t>So it acts like a call-by-reference array (if </a:t>
            </a:r>
            <a:r>
              <a:rPr lang="en-US" dirty="0" err="1"/>
              <a:t>callee</a:t>
            </a:r>
            <a:r>
              <a:rPr lang="en-US" dirty="0"/>
              <a:t> changes the array parameter elements it changes the caller’s array)</a:t>
            </a:r>
          </a:p>
          <a:p>
            <a:pPr lvl="1"/>
            <a:r>
              <a:rPr lang="en-US" dirty="0"/>
              <a:t>But it’s really a call-by-value pointer (the </a:t>
            </a:r>
            <a:r>
              <a:rPr lang="en-US" dirty="0" err="1"/>
              <a:t>callee</a:t>
            </a:r>
            <a:r>
              <a:rPr lang="en-US" dirty="0"/>
              <a:t> can change the pointer parameter to point to something else(!))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D1D53-1B9B-7943-96F3-7585B93EEFE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32</a:t>
            </a:fld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8F10ED59-7D08-684A-9698-743885CCF7C0}"/>
              </a:ext>
            </a:extLst>
          </p:cNvPr>
          <p:cNvSpPr/>
          <p:nvPr/>
        </p:nvSpPr>
        <p:spPr bwMode="auto">
          <a:xfrm>
            <a:off x="853440" y="4584383"/>
            <a:ext cx="7680960" cy="1828800"/>
          </a:xfrm>
          <a:prstGeom prst="roundRect">
            <a:avLst>
              <a:gd name="adj" fmla="val 965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copyArray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size)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// evil!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C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   // copies source array to itself!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265814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lectures contain “Extra Exercise” slides</a:t>
            </a:r>
          </a:p>
          <a:p>
            <a:pPr lvl="1"/>
            <a:r>
              <a:rPr lang="en-US" dirty="0"/>
              <a:t>Extra practice for you to do on your own without the pressure of being graded</a:t>
            </a:r>
          </a:p>
          <a:p>
            <a:pPr lvl="1"/>
            <a:r>
              <a:rPr lang="en-US" dirty="0"/>
              <a:t>You may use libraries and helper functions as needed</a:t>
            </a:r>
          </a:p>
          <a:p>
            <a:pPr lvl="2"/>
            <a:r>
              <a:rPr lang="en-US" dirty="0"/>
              <a:t>Early ones may require reviewing 351 material or looking at documentation for things we haven’t discussed in 333 yet</a:t>
            </a:r>
          </a:p>
          <a:p>
            <a:pPr lvl="1"/>
            <a:r>
              <a:rPr lang="en-US" dirty="0"/>
              <a:t>Always good to provide test cases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lvl="3"/>
            <a:endParaRPr lang="en-US" dirty="0"/>
          </a:p>
          <a:p>
            <a:r>
              <a:rPr lang="en-US" dirty="0"/>
              <a:t>Solutions for these exercises will be posted on the course website</a:t>
            </a:r>
          </a:p>
          <a:p>
            <a:pPr lvl="1"/>
            <a:r>
              <a:rPr lang="en-US" dirty="0"/>
              <a:t>You will get the most benefit from implementing your own solution before looking at the provided 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473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function that:</a:t>
            </a:r>
          </a:p>
          <a:p>
            <a:pPr lvl="1"/>
            <a:r>
              <a:rPr lang="en-US" dirty="0"/>
              <a:t>Accepts an array of 32-bit unsigned integers and a length</a:t>
            </a:r>
          </a:p>
          <a:p>
            <a:pPr lvl="1"/>
            <a:r>
              <a:rPr lang="en-US" dirty="0"/>
              <a:t>Reverses the elements of the array in place</a:t>
            </a:r>
          </a:p>
          <a:p>
            <a:pPr lvl="1"/>
            <a:r>
              <a:rPr lang="en-US" dirty="0"/>
              <a:t>Returns nothing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927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function that:</a:t>
            </a:r>
          </a:p>
          <a:p>
            <a:pPr lvl="1"/>
            <a:r>
              <a:rPr lang="en-US" dirty="0"/>
              <a:t>Accepts a string as a parameter</a:t>
            </a:r>
          </a:p>
          <a:p>
            <a:pPr lvl="1"/>
            <a:r>
              <a:rPr lang="en-US" dirty="0"/>
              <a:t>Returns:</a:t>
            </a:r>
          </a:p>
          <a:p>
            <a:pPr lvl="2"/>
            <a:r>
              <a:rPr lang="en-US" dirty="0"/>
              <a:t>The first white-space separated word in the string as a newly-allocated string</a:t>
            </a:r>
          </a:p>
          <a:p>
            <a:pPr lvl="2"/>
            <a:r>
              <a:rPr lang="en-US" dirty="0"/>
              <a:t>AND the size of that word</a:t>
            </a:r>
          </a:p>
          <a:p>
            <a:pPr lvl="1"/>
            <a:r>
              <a:rPr lang="en-US" dirty="0"/>
              <a:t>(probably need to wait until we look at malloc</a:t>
            </a:r>
            <a:r>
              <a:rPr lang="en-US"/>
              <a:t>/free later)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30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Homework 0 out later today</a:t>
            </a:r>
          </a:p>
          <a:p>
            <a:pPr lvl="1"/>
            <a:r>
              <a:rPr lang="en-US" dirty="0"/>
              <a:t>Logistics and infrastructure for projects</a:t>
            </a:r>
          </a:p>
          <a:p>
            <a:pPr lvl="2"/>
            <a:r>
              <a:rPr lang="en-US" dirty="0"/>
              <a:t>Gitlab email sent later today when repos created – no action needed</a:t>
            </a:r>
          </a:p>
          <a:p>
            <a:pPr lvl="1"/>
            <a:r>
              <a:rPr lang="en-US" dirty="0"/>
              <a:t>Demos and setup in section tomorrow – we’re still figuring out how best to do this, but we will have sections tomorrow.  See Canvas calendar or Canvas/Zoom page for Zoom links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Updated CSE VM this quarter.   Please use the new one or winter one after running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yum update</a:t>
            </a:r>
            <a:r>
              <a:rPr lang="en-US" dirty="0"/>
              <a:t>; nothing older.</a:t>
            </a:r>
          </a:p>
          <a:p>
            <a:r>
              <a:rPr lang="en-US" dirty="0"/>
              <a:t>Reference system for grading is CSE lab/</a:t>
            </a:r>
            <a:r>
              <a:rPr lang="en-US" dirty="0" err="1"/>
              <a:t>attu</a:t>
            </a:r>
            <a:r>
              <a:rPr lang="en-US" dirty="0"/>
              <a:t>/current VM</a:t>
            </a:r>
          </a:p>
          <a:p>
            <a:pPr lvl="1"/>
            <a:r>
              <a:rPr lang="en-US" dirty="0"/>
              <a:t>For both exercises and homework (project) code</a:t>
            </a:r>
          </a:p>
          <a:p>
            <a:pPr lvl="1"/>
            <a:r>
              <a:rPr lang="en-US" dirty="0"/>
              <a:t>It’s your job to be sure your solution(s) work on them</a:t>
            </a:r>
          </a:p>
          <a:p>
            <a:pPr lvl="2"/>
            <a:r>
              <a:rPr lang="en-US" dirty="0"/>
              <a:t>Just because it works on </a:t>
            </a:r>
            <a:r>
              <a:rPr lang="en-US" dirty="0" err="1"/>
              <a:t>ReallyCoolLinuxDistribution</a:t>
            </a:r>
            <a:r>
              <a:rPr lang="en-US" dirty="0"/>
              <a:t>® doesn’t mean it for sure works on other Linux systems, including ours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7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C’s Memory Model </a:t>
            </a:r>
            <a:r>
              <a:rPr lang="en-US" dirty="0"/>
              <a:t>(refresher)</a:t>
            </a:r>
          </a:p>
          <a:p>
            <a:r>
              <a:rPr lang="en-US" dirty="0"/>
              <a:t>Pointers (refresher)</a:t>
            </a:r>
          </a:p>
          <a:p>
            <a:r>
              <a:rPr lang="en-US" dirty="0"/>
              <a:t>Arrays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7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 and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920240"/>
          </a:xfrm>
        </p:spPr>
        <p:txBody>
          <a:bodyPr/>
          <a:lstStyle/>
          <a:p>
            <a:r>
              <a:rPr lang="en-US" dirty="0"/>
              <a:t>The OS lets you run multiple applications at once</a:t>
            </a:r>
          </a:p>
          <a:p>
            <a:pPr lvl="1"/>
            <a:r>
              <a:rPr lang="en-US" dirty="0"/>
              <a:t>An application runs within an OS “process”</a:t>
            </a:r>
          </a:p>
          <a:p>
            <a:pPr lvl="1"/>
            <a:r>
              <a:rPr lang="en-US" dirty="0"/>
              <a:t>The OS </a:t>
            </a:r>
            <a:r>
              <a:rPr lang="en-US" dirty="0" err="1"/>
              <a:t>timeslices</a:t>
            </a:r>
            <a:r>
              <a:rPr lang="en-US" dirty="0"/>
              <a:t> each CPU between runnable processes</a:t>
            </a:r>
          </a:p>
          <a:p>
            <a:pPr lvl="2"/>
            <a:r>
              <a:rPr lang="en-US" dirty="0"/>
              <a:t>This happens </a:t>
            </a:r>
            <a:r>
              <a:rPr lang="en-US" i="1" dirty="0"/>
              <a:t>very quickly</a:t>
            </a:r>
            <a:r>
              <a:rPr lang="en-US" dirty="0"/>
              <a:t>:  ~100 times per second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645920" y="4114800"/>
            <a:ext cx="5852160" cy="1463040"/>
            <a:chOff x="1645920" y="4206240"/>
            <a:chExt cx="5852160" cy="1463040"/>
          </a:xfrm>
        </p:grpSpPr>
        <p:sp>
          <p:nvSpPr>
            <p:cNvPr id="4" name="Rectangle 3"/>
            <p:cNvSpPr/>
            <p:nvPr/>
          </p:nvSpPr>
          <p:spPr bwMode="auto">
            <a:xfrm>
              <a:off x="1737360" y="4206240"/>
              <a:ext cx="1371600" cy="640080"/>
            </a:xfrm>
            <a:prstGeom prst="rect">
              <a:avLst/>
            </a:prstGeom>
            <a:solidFill>
              <a:srgbClr val="4B2A85">
                <a:alpha val="40000"/>
              </a:srgb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1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3200400" y="4206240"/>
              <a:ext cx="1371600" cy="640080"/>
            </a:xfrm>
            <a:prstGeom prst="rect">
              <a:avLst/>
            </a:prstGeom>
            <a:solidFill>
              <a:srgbClr val="4B2A85">
                <a:alpha val="40000"/>
              </a:srgb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2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6035040" y="4206240"/>
              <a:ext cx="1371600" cy="640080"/>
            </a:xfrm>
            <a:prstGeom prst="rect">
              <a:avLst/>
            </a:prstGeom>
            <a:solidFill>
              <a:srgbClr val="4B2A85">
                <a:alpha val="40000"/>
              </a:srgb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 N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663440" y="4206240"/>
              <a:ext cx="1280160" cy="640080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800" b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…</a:t>
              </a:r>
            </a:p>
          </p:txBody>
        </p:sp>
        <p:cxnSp>
          <p:nvCxnSpPr>
            <p:cNvPr id="9" name="Straight Connector 8"/>
            <p:cNvCxnSpPr/>
            <p:nvPr/>
          </p:nvCxnSpPr>
          <p:spPr bwMode="auto">
            <a:xfrm>
              <a:off x="1645920" y="4932218"/>
              <a:ext cx="585216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Rectangle 9"/>
            <p:cNvSpPr/>
            <p:nvPr/>
          </p:nvSpPr>
          <p:spPr bwMode="auto">
            <a:xfrm>
              <a:off x="1737360" y="5029200"/>
              <a:ext cx="5669280" cy="640080"/>
            </a:xfrm>
            <a:prstGeom prst="rect">
              <a:avLst/>
            </a:prstGeom>
            <a:solidFill>
              <a:srgbClr val="4B2A85">
                <a:alpha val="40000"/>
              </a:srgbClr>
            </a:solidFill>
            <a:ln w="25400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32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operating system</a:t>
              </a:r>
            </a:p>
          </p:txBody>
        </p:sp>
      </p:grp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87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 and Virtual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5486400" cy="4972050"/>
          </a:xfrm>
        </p:spPr>
        <p:txBody>
          <a:bodyPr/>
          <a:lstStyle/>
          <a:p>
            <a:r>
              <a:rPr lang="en-US" dirty="0"/>
              <a:t>The OS gives each process the illusion of its own private memory</a:t>
            </a:r>
          </a:p>
          <a:p>
            <a:pPr lvl="1"/>
            <a:r>
              <a:rPr lang="en-US" dirty="0"/>
              <a:t>Called the process’ </a:t>
            </a:r>
            <a:r>
              <a:rPr lang="en-US" dirty="0">
                <a:solidFill>
                  <a:srgbClr val="FF0000"/>
                </a:solidFill>
              </a:rPr>
              <a:t>address space</a:t>
            </a:r>
          </a:p>
          <a:p>
            <a:pPr lvl="1"/>
            <a:r>
              <a:rPr lang="en-US" dirty="0"/>
              <a:t>Contains the process’ virtual memory, visible only to it (via translation)</a:t>
            </a:r>
          </a:p>
          <a:p>
            <a:pPr lvl="1"/>
            <a:r>
              <a:rPr lang="en-US" dirty="0"/>
              <a:t>2</a:t>
            </a:r>
            <a:r>
              <a:rPr lang="en-US" baseline="30000" dirty="0"/>
              <a:t>64</a:t>
            </a:r>
            <a:r>
              <a:rPr lang="en-US" dirty="0"/>
              <a:t> bytes on a 64-bit machine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5750797" y="1280160"/>
            <a:ext cx="3210323" cy="5212080"/>
            <a:chOff x="5750797" y="1252657"/>
            <a:chExt cx="3210323" cy="5212080"/>
          </a:xfrm>
        </p:grpSpPr>
        <p:sp>
          <p:nvSpPr>
            <p:cNvPr id="4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6949440" y="1252657"/>
              <a:ext cx="201168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r>
                <a:rPr lang="en-US" b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Virtual Memory</a:t>
              </a:r>
            </a:p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  <a:p>
              <a:pPr algn="ctr">
                <a:lnSpc>
                  <a:spcPct val="100000"/>
                </a:lnSpc>
              </a:pPr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  <a:p>
              <a:pPr algn="ctr">
                <a:lnSpc>
                  <a:spcPct val="100000"/>
                </a:lnSpc>
              </a:pPr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  <a:p>
              <a:pPr algn="ctr">
                <a:lnSpc>
                  <a:spcPct val="100000"/>
                </a:lnSpc>
              </a:pPr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  <a:p>
              <a:pPr algn="ctr">
                <a:lnSpc>
                  <a:spcPct val="100000"/>
                </a:lnSpc>
              </a:pPr>
              <a:endPara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  <a:p>
              <a:pPr algn="ctr">
                <a:lnSpc>
                  <a:spcPct val="100000"/>
                </a:lnSpc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Contains code,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data, libraries,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stack, etc.</a:t>
              </a: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750797" y="1252657"/>
              <a:ext cx="1263777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0xFF…FF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760720" y="6187738"/>
              <a:ext cx="118872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0x00…00</a:t>
              </a:r>
            </a:p>
          </p:txBody>
        </p:sp>
        <p:cxnSp>
          <p:nvCxnSpPr>
            <p:cNvPr id="8" name="Straight Arrow Connector 7"/>
            <p:cNvCxnSpPr>
              <a:stCxn id="5" idx="2"/>
              <a:endCxn id="6" idx="0"/>
            </p:cNvCxnSpPr>
            <p:nvPr/>
          </p:nvCxnSpPr>
          <p:spPr bwMode="auto">
            <a:xfrm flipH="1">
              <a:off x="6355080" y="1529656"/>
              <a:ext cx="27606" cy="4658082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stealth" w="lg" len="lg"/>
              <a:tailEnd type="stealth" w="lg" len="lg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 rot="16200000">
              <a:off x="5202936" y="3674031"/>
              <a:ext cx="22860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45720" rIns="4572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process’ address space</a:t>
              </a:r>
            </a:p>
          </p:txBody>
        </p:sp>
      </p:grp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9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5120640" cy="4972050"/>
          </a:xfrm>
        </p:spPr>
        <p:txBody>
          <a:bodyPr/>
          <a:lstStyle/>
          <a:p>
            <a:r>
              <a:rPr lang="en-US" dirty="0"/>
              <a:t>When the OS loads a program it: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Creates an address space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Inspects the executable file to see what’s in it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(Lazily) copies regions of the file into the right place in the address space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Does any final linking, relocation, or other needed preparation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8</a:t>
            </a:fld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5327902" y="1280160"/>
            <a:ext cx="3633218" cy="5218362"/>
            <a:chOff x="5327902" y="1280160"/>
            <a:chExt cx="3633218" cy="5218362"/>
          </a:xfrm>
        </p:grpSpPr>
        <p:sp>
          <p:nvSpPr>
            <p:cNvPr id="5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6583680" y="1280160"/>
              <a:ext cx="237744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27902" y="1280160"/>
              <a:ext cx="1255778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0xFF…FF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94960" y="6221523"/>
              <a:ext cx="118872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0x00…00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583680" y="1280160"/>
              <a:ext cx="2377440" cy="45720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OS kernel [protected]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6583680" y="173736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6583680" y="411480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6583680" y="4572000"/>
              <a:ext cx="2377440" cy="54864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Read/Write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.data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bss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6583680" y="310896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Shared Libraries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6583680" y="5120640"/>
              <a:ext cx="2377440" cy="82296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Read-Only Segment</a:t>
              </a:r>
              <a:b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.text</a:t>
              </a: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, </a:t>
              </a:r>
              <a:r>
                <a:rPr lang="en-US" i="1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.</a:t>
              </a:r>
              <a:r>
                <a:rPr lang="en-US" i="1" dirty="0" err="1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rodata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 bwMode="auto">
            <a:xfrm>
              <a:off x="7772400" y="219456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7772400" y="274320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7772400" y="374904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844491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5669280" cy="497205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i="1" dirty="0"/>
              <a:t>Local </a:t>
            </a:r>
            <a:r>
              <a:rPr lang="en-US" dirty="0"/>
              <a:t>variables on the </a:t>
            </a:r>
            <a:r>
              <a:rPr lang="en-US" u="sng" dirty="0"/>
              <a:t>Stack</a:t>
            </a:r>
          </a:p>
          <a:p>
            <a:pPr lvl="1"/>
            <a:r>
              <a:rPr lang="en-US" dirty="0"/>
              <a:t>Allocated and freed via calling conventions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dirty="0"/>
              <a:t>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/>
              <a:t>)</a:t>
            </a:r>
          </a:p>
          <a:p>
            <a:pPr>
              <a:spcBef>
                <a:spcPts val="1200"/>
              </a:spcBef>
            </a:pPr>
            <a:r>
              <a:rPr lang="en-US" i="1" dirty="0"/>
              <a:t>Global</a:t>
            </a:r>
            <a:r>
              <a:rPr lang="en-US" dirty="0"/>
              <a:t> and </a:t>
            </a:r>
            <a:r>
              <a:rPr lang="en-US" i="1" dirty="0"/>
              <a:t>static </a:t>
            </a:r>
            <a:r>
              <a:rPr lang="en-US" dirty="0"/>
              <a:t>variables in </a:t>
            </a:r>
            <a:r>
              <a:rPr lang="en-US" u="sng" dirty="0"/>
              <a:t>Data</a:t>
            </a:r>
          </a:p>
          <a:p>
            <a:pPr lvl="1"/>
            <a:r>
              <a:rPr lang="en-US" dirty="0"/>
              <a:t>Allocated/freed when the process starts/exits</a:t>
            </a:r>
          </a:p>
          <a:p>
            <a:pPr>
              <a:spcBef>
                <a:spcPts val="1200"/>
              </a:spcBef>
            </a:pPr>
            <a:r>
              <a:rPr lang="en-US" i="1" dirty="0"/>
              <a:t>Dynamically-allocated </a:t>
            </a:r>
            <a:r>
              <a:rPr lang="en-US" dirty="0"/>
              <a:t>data on the </a:t>
            </a:r>
            <a:r>
              <a:rPr lang="en-US" u="sng" dirty="0"/>
              <a:t>Heap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to request;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free()</a:t>
            </a:r>
            <a:r>
              <a:rPr lang="en-US" dirty="0"/>
              <a:t> to free, otherwise </a:t>
            </a:r>
            <a:r>
              <a:rPr lang="en-US" dirty="0">
                <a:solidFill>
                  <a:srgbClr val="FF0000"/>
                </a:solidFill>
              </a:rPr>
              <a:t>memory leak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B390-DEB2-4C03-8333-A0E41D1ED728}" type="slidenum">
              <a:rPr lang="en-US" smtClean="0"/>
              <a:t>9</a:t>
            </a:fld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5317981" y="1280160"/>
            <a:ext cx="3643139" cy="5218362"/>
            <a:chOff x="5317981" y="1280160"/>
            <a:chExt cx="3643139" cy="5218362"/>
          </a:xfrm>
        </p:grpSpPr>
        <p:sp>
          <p:nvSpPr>
            <p:cNvPr id="33" name="Rectangle 7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6583680" y="1280160"/>
              <a:ext cx="2377440" cy="52120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algn="ctr">
                <a:lnSpc>
                  <a:spcPct val="100000"/>
                </a:lnSpc>
              </a:pPr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317981" y="1280160"/>
              <a:ext cx="1265699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0xFF…FF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394960" y="6221523"/>
              <a:ext cx="1188720" cy="276999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0x00…00</a:t>
              </a: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583680" y="1280160"/>
              <a:ext cx="2377440" cy="457200"/>
            </a:xfrm>
            <a:prstGeom prst="rect">
              <a:avLst/>
            </a:prstGeom>
            <a:solidFill>
              <a:srgbClr val="CC0066">
                <a:alpha val="60000"/>
              </a:srgb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OS kernel [protected]</a:t>
              </a: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6583680" y="1737360"/>
              <a:ext cx="2377440" cy="457200"/>
            </a:xfrm>
            <a:prstGeom prst="rect">
              <a:avLst/>
            </a:prstGeom>
            <a:solidFill>
              <a:srgbClr val="FFCA86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Stack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6583680" y="4114800"/>
              <a:ext cx="2377440" cy="457200"/>
            </a:xfrm>
            <a:prstGeom prst="rect">
              <a:avLst/>
            </a:prstGeom>
            <a:solidFill>
              <a:srgbClr val="ED917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Heap</a:t>
              </a: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6583680" y="4572000"/>
              <a:ext cx="2377440" cy="548640"/>
            </a:xfrm>
            <a:prstGeom prst="rect">
              <a:avLst/>
            </a:prstGeom>
            <a:solidFill>
              <a:srgbClr val="C9DEAE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Static Data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6583680" y="3108960"/>
              <a:ext cx="2377440" cy="457200"/>
            </a:xfrm>
            <a:prstGeom prst="rect">
              <a:avLst/>
            </a:prstGeom>
            <a:solidFill>
              <a:srgbClr val="B7A57A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Shared Libraries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6583680" y="5120640"/>
              <a:ext cx="2377440" cy="411480"/>
            </a:xfrm>
            <a:prstGeom prst="rect">
              <a:avLst/>
            </a:prstGeom>
            <a:solidFill>
              <a:srgbClr val="FFFFB2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Literals</a:t>
              </a:r>
              <a:endParaRPr lang="en-US" i="1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42" name="Straight Arrow Connector 41"/>
            <p:cNvCxnSpPr/>
            <p:nvPr/>
          </p:nvCxnSpPr>
          <p:spPr bwMode="auto">
            <a:xfrm>
              <a:off x="7772400" y="219456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3" name="Straight Arrow Connector 42"/>
            <p:cNvCxnSpPr/>
            <p:nvPr/>
          </p:nvCxnSpPr>
          <p:spPr bwMode="auto">
            <a:xfrm>
              <a:off x="7772400" y="274320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>
              <a:off x="7772400" y="3749040"/>
              <a:ext cx="0" cy="36576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</p:grpSp>
      <p:sp>
        <p:nvSpPr>
          <p:cNvPr id="45" name="Rectangle 44"/>
          <p:cNvSpPr/>
          <p:nvPr/>
        </p:nvSpPr>
        <p:spPr bwMode="auto">
          <a:xfrm>
            <a:off x="6583680" y="5532120"/>
            <a:ext cx="2377440" cy="411480"/>
          </a:xfrm>
          <a:prstGeom prst="rect">
            <a:avLst/>
          </a:prstGeom>
          <a:solidFill>
            <a:srgbClr val="CCE5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Instructions</a:t>
            </a:r>
            <a:endParaRPr lang="en-US" i="1" dirty="0"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6844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D8E365B8-F0E3-424F-A117-D87BC9FBEC9D}" vid="{3F7C51C4-3693-49BF-BC30-5630B2A9F5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11386</TotalTime>
  <Words>3625</Words>
  <Application>Microsoft Macintosh PowerPoint</Application>
  <PresentationFormat>On-screen Show (4:3)</PresentationFormat>
  <Paragraphs>608</Paragraphs>
  <Slides>35</Slides>
  <Notes>9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Arial Narrow</vt:lpstr>
      <vt:lpstr>Calibri</vt:lpstr>
      <vt:lpstr>Courier New</vt:lpstr>
      <vt:lpstr>Times New Roman</vt:lpstr>
      <vt:lpstr>Wingdings</vt:lpstr>
      <vt:lpstr>UWTheme-333-Sp18</vt:lpstr>
      <vt:lpstr>Memory and Arrays CSE 333 Spring 2020</vt:lpstr>
      <vt:lpstr>Administrivia (1)</vt:lpstr>
      <vt:lpstr>Administrivia (2)</vt:lpstr>
      <vt:lpstr>Administrivia (3)</vt:lpstr>
      <vt:lpstr>Lecture Outline</vt:lpstr>
      <vt:lpstr>OS and Processes</vt:lpstr>
      <vt:lpstr>Processes and Virtual Memory</vt:lpstr>
      <vt:lpstr>Loading</vt:lpstr>
      <vt:lpstr>Memory Management</vt:lpstr>
      <vt:lpstr>Review: The Stack</vt:lpstr>
      <vt:lpstr>Stack in Action</vt:lpstr>
      <vt:lpstr>Stack in Action</vt:lpstr>
      <vt:lpstr>Stack in Action</vt:lpstr>
      <vt:lpstr>Stack in Action</vt:lpstr>
      <vt:lpstr>Lecture Outline</vt:lpstr>
      <vt:lpstr>Pointers</vt:lpstr>
      <vt:lpstr>Pointer Example</vt:lpstr>
      <vt:lpstr>Something Curious</vt:lpstr>
      <vt:lpstr>Address Space Layout Randomization </vt:lpstr>
      <vt:lpstr>Lecture Outline</vt:lpstr>
      <vt:lpstr>Arrays</vt:lpstr>
      <vt:lpstr>Challenge Question</vt:lpstr>
      <vt:lpstr>Using Arrays</vt:lpstr>
      <vt:lpstr>Multi-dimensional Arrays</vt:lpstr>
      <vt:lpstr>Arrays as Parameters</vt:lpstr>
      <vt:lpstr>Solution 1: Declare Array Size</vt:lpstr>
      <vt:lpstr>Solution 2: Pass Size as Parameter</vt:lpstr>
      <vt:lpstr>Returning an Array</vt:lpstr>
      <vt:lpstr>Solution: Output Parameter</vt:lpstr>
      <vt:lpstr>Output Parameters</vt:lpstr>
      <vt:lpstr>Parameters: reference vs. value</vt:lpstr>
      <vt:lpstr>So what’s the story for arrays?</vt:lpstr>
      <vt:lpstr>Extra Exercises</vt:lpstr>
      <vt:lpstr>Extra Exercise #1</vt:lpstr>
      <vt:lpstr>Extra Exercise #2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Hsia</dc:creator>
  <cp:lastModifiedBy>Hal Perkins</cp:lastModifiedBy>
  <cp:revision>169</cp:revision>
  <cp:lastPrinted>2020-04-03T00:45:46Z</cp:lastPrinted>
  <dcterms:created xsi:type="dcterms:W3CDTF">2018-03-13T21:47:15Z</dcterms:created>
  <dcterms:modified xsi:type="dcterms:W3CDTF">2020-04-03T00:45:50Z</dcterms:modified>
</cp:coreProperties>
</file>