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3"/>
  </p:notesMasterIdLst>
  <p:handoutMasterIdLst>
    <p:handoutMasterId r:id="rId44"/>
  </p:handoutMasterIdLst>
  <p:sldIdLst>
    <p:sldId id="256" r:id="rId2"/>
    <p:sldId id="314" r:id="rId3"/>
    <p:sldId id="319" r:id="rId4"/>
    <p:sldId id="320" r:id="rId5"/>
    <p:sldId id="324" r:id="rId6"/>
    <p:sldId id="321" r:id="rId7"/>
    <p:sldId id="258" r:id="rId8"/>
    <p:sldId id="262" r:id="rId9"/>
    <p:sldId id="259" r:id="rId10"/>
    <p:sldId id="260" r:id="rId11"/>
    <p:sldId id="261" r:id="rId12"/>
    <p:sldId id="264" r:id="rId13"/>
    <p:sldId id="265" r:id="rId14"/>
    <p:sldId id="266" r:id="rId15"/>
    <p:sldId id="267" r:id="rId16"/>
    <p:sldId id="263" r:id="rId17"/>
    <p:sldId id="322" r:id="rId18"/>
    <p:sldId id="272" r:id="rId19"/>
    <p:sldId id="318" r:id="rId20"/>
    <p:sldId id="323" r:id="rId21"/>
    <p:sldId id="269" r:id="rId22"/>
    <p:sldId id="268" r:id="rId23"/>
    <p:sldId id="294" r:id="rId24"/>
    <p:sldId id="298" r:id="rId25"/>
    <p:sldId id="281" r:id="rId26"/>
    <p:sldId id="282" r:id="rId27"/>
    <p:sldId id="308" r:id="rId28"/>
    <p:sldId id="273" r:id="rId29"/>
    <p:sldId id="316" r:id="rId30"/>
    <p:sldId id="274" r:id="rId31"/>
    <p:sldId id="275" r:id="rId32"/>
    <p:sldId id="305" r:id="rId33"/>
    <p:sldId id="297" r:id="rId34"/>
    <p:sldId id="299" r:id="rId35"/>
    <p:sldId id="300" r:id="rId36"/>
    <p:sldId id="301" r:id="rId37"/>
    <p:sldId id="302" r:id="rId38"/>
    <p:sldId id="303" r:id="rId39"/>
    <p:sldId id="304" r:id="rId40"/>
    <p:sldId id="307" r:id="rId41"/>
    <p:sldId id="31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997E"/>
    <a:srgbClr val="4B2A85"/>
    <a:srgbClr val="00CC99"/>
    <a:srgbClr val="669900"/>
    <a:srgbClr val="569CD6"/>
    <a:srgbClr val="E2661A"/>
    <a:srgbClr val="D94B7B"/>
    <a:srgbClr val="5A5A5A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6" autoAdjust="0"/>
    <p:restoredTop sz="96081" autoAdjust="0"/>
  </p:normalViewPr>
  <p:slideViewPr>
    <p:cSldViewPr snapToGrid="0">
      <p:cViewPr varScale="1">
        <p:scale>
          <a:sx n="120" d="100"/>
          <a:sy n="120" d="100"/>
        </p:scale>
        <p:origin x="13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1" d="100"/>
          <a:sy n="111" d="100"/>
        </p:scale>
        <p:origin x="2888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01-</a:t>
            </a:r>
            <a:fld id="{9BE7B5F1-D7C4-458F-BED2-8652CF6648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1476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FB58A-6F5F-4065-9AFC-2042E9A5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0337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61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exceptions</a:t>
            </a:r>
            <a:r>
              <a:rPr lang="en-US" baseline="0" dirty="0"/>
              <a:t> in the sense of exceptional control flow.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58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Control structures</a:t>
            </a:r>
            <a:r>
              <a:rPr lang="en-US" baseline="0" dirty="0"/>
              <a:t> (S):  </a:t>
            </a: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if-else </a:t>
            </a:r>
            <a:r>
              <a:rPr lang="en-US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if-else</a:t>
            </a: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, switch, while, for </a:t>
            </a:r>
            <a:r>
              <a:rPr lang="en-US" baseline="0" dirty="0"/>
              <a:t>are all the same.</a:t>
            </a:r>
          </a:p>
          <a:p>
            <a:r>
              <a:rPr lang="en-US" baseline="0" dirty="0"/>
              <a:t>Primitive datatypes (S):  same/similar names.</a:t>
            </a:r>
          </a:p>
          <a:p>
            <a:r>
              <a:rPr lang="en-US" baseline="0" dirty="0"/>
              <a:t>Primitive datatypes (D):  char (ASCII, 1 byte), machine-dependent sizes, no built-in </a:t>
            </a:r>
            <a:r>
              <a:rPr lang="en-US" baseline="0" dirty="0" err="1"/>
              <a:t>boolean</a:t>
            </a:r>
            <a:r>
              <a:rPr lang="en-US" baseline="0" dirty="0"/>
              <a:t> type, not initialized.  modifiers.</a:t>
            </a:r>
          </a:p>
          <a:p>
            <a:r>
              <a:rPr lang="en-US" baseline="0" dirty="0"/>
              <a:t>Operators (S):  almost all match.  One notable difference is no &gt;&gt;&gt; for logical shift.</a:t>
            </a:r>
          </a:p>
          <a:p>
            <a:r>
              <a:rPr lang="en-US" baseline="0" dirty="0"/>
              <a:t>Casting (D):  Java has type-safe casting, while C does not.</a:t>
            </a:r>
          </a:p>
          <a:p>
            <a:r>
              <a:rPr lang="en-US" baseline="0" dirty="0"/>
              <a:t>Arrays (D):  Not objects; don’t know own length.</a:t>
            </a:r>
          </a:p>
          <a:p>
            <a:r>
              <a:rPr lang="en-US" baseline="0" dirty="0"/>
              <a:t>Memory management (D):  Explicit memory management (</a:t>
            </a:r>
            <a:r>
              <a:rPr lang="en-US" baseline="0" dirty="0" err="1"/>
              <a:t>malloc</a:t>
            </a:r>
            <a:r>
              <a:rPr lang="en-US" baseline="0" dirty="0"/>
              <a:t>/free).  No automatic garbage collection.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86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Control structures</a:t>
            </a:r>
            <a:r>
              <a:rPr lang="en-US" baseline="0" dirty="0"/>
              <a:t> (S):  </a:t>
            </a: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if-else </a:t>
            </a:r>
            <a:r>
              <a:rPr lang="en-US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if-else</a:t>
            </a: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, switch, while, for </a:t>
            </a:r>
            <a:r>
              <a:rPr lang="en-US" baseline="0" dirty="0"/>
              <a:t>are all the same.</a:t>
            </a:r>
          </a:p>
          <a:p>
            <a:r>
              <a:rPr lang="en-US" baseline="0" dirty="0"/>
              <a:t>Primitive datatypes (S):  same/similar names.</a:t>
            </a:r>
          </a:p>
          <a:p>
            <a:r>
              <a:rPr lang="en-US" baseline="0" dirty="0"/>
              <a:t>Primitive datatypes (D):  char (ASCII, 1 byte), machine-dependent sizes, no built-in </a:t>
            </a:r>
            <a:r>
              <a:rPr lang="en-US" baseline="0" dirty="0" err="1"/>
              <a:t>boolean</a:t>
            </a:r>
            <a:r>
              <a:rPr lang="en-US" baseline="0" dirty="0"/>
              <a:t> type, not initialized.  modifiers.</a:t>
            </a:r>
          </a:p>
          <a:p>
            <a:r>
              <a:rPr lang="en-US" baseline="0" dirty="0"/>
              <a:t>Operators (S):  almost all match.  One notable difference is no &gt;&gt;&gt; for logical shift.</a:t>
            </a:r>
          </a:p>
          <a:p>
            <a:r>
              <a:rPr lang="en-US" baseline="0" dirty="0"/>
              <a:t>Casting (D):  Java has type-safe casting, while C does not.</a:t>
            </a:r>
          </a:p>
          <a:p>
            <a:r>
              <a:rPr lang="en-US" baseline="0" dirty="0"/>
              <a:t>Arrays (D):  Not objects; don’t know own length.</a:t>
            </a:r>
          </a:p>
          <a:p>
            <a:r>
              <a:rPr lang="en-US" baseline="0" dirty="0"/>
              <a:t>Memory management (D):  Explicit memory management (</a:t>
            </a:r>
            <a:r>
              <a:rPr lang="en-US" baseline="0" dirty="0" err="1"/>
              <a:t>malloc</a:t>
            </a:r>
            <a:r>
              <a:rPr lang="en-US" baseline="0" dirty="0"/>
              <a:t>/free).  No automatic garbage collection.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/>
              <a:t>This mapping is mostly an arbitrary</a:t>
            </a:r>
            <a:r>
              <a:rPr lang="en-US" baseline="0" dirty="0"/>
              <a:t> historical artifact except for address sizes.</a:t>
            </a:r>
          </a:p>
          <a:p>
            <a:r>
              <a:rPr lang="en-US" baseline="0" dirty="0"/>
              <a:t>Only guarantees:  an </a:t>
            </a:r>
            <a:r>
              <a:rPr lang="en-US" baseline="0" dirty="0" err="1"/>
              <a:t>int</a:t>
            </a:r>
            <a:r>
              <a:rPr lang="en-US" baseline="0" dirty="0"/>
              <a:t> is not shorter than a short and not longer than a long.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19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 for system code.  Less important for generic C code.</a:t>
            </a:r>
          </a:p>
          <a:p>
            <a:r>
              <a:rPr lang="en-US" dirty="0"/>
              <a:t>START USING IN YOUR EXERCISES.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78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warning: implicit declaration of function ‘</a:t>
            </a:r>
            <a:r>
              <a:rPr lang="en-US" dirty="0" err="1"/>
              <a:t>sumTo</a:t>
            </a:r>
            <a:r>
              <a:rPr lang="en-US" dirty="0"/>
              <a:t>’ [-</a:t>
            </a:r>
            <a:r>
              <a:rPr lang="en-US" dirty="0" err="1"/>
              <a:t>Wimplicit</a:t>
            </a:r>
            <a:r>
              <a:rPr lang="en-US" dirty="0"/>
              <a:t>-function-declaration]</a:t>
            </a:r>
          </a:p>
          <a:p>
            <a:endParaRPr lang="en-US" dirty="0"/>
          </a:p>
          <a:p>
            <a:r>
              <a:rPr lang="en-US" dirty="0"/>
              <a:t>C compiler</a:t>
            </a:r>
            <a:r>
              <a:rPr lang="en-US" baseline="0" dirty="0"/>
              <a:t> goes line-by-line (unlike Java).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68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Topological sort of functions</a:t>
            </a:r>
          </a:p>
          <a:p>
            <a:r>
              <a:rPr lang="en-US" dirty="0"/>
              <a:t>What happens with mutually recursive functions?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84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sumstore</a:t>
            </a:r>
            <a:r>
              <a:rPr lang="en-US" dirty="0"/>
              <a:t>() is implemented in </a:t>
            </a:r>
            <a:r>
              <a:rPr lang="en-US" dirty="0" err="1"/>
              <a:t>sumstore.c</a:t>
            </a:r>
            <a:r>
              <a:rPr lang="en-US" dirty="0"/>
              <a:t>,</a:t>
            </a:r>
            <a:r>
              <a:rPr lang="en-US" baseline="0" dirty="0"/>
              <a:t> so function prototype is needed.</a:t>
            </a:r>
            <a:endParaRPr lang="en-US" dirty="0"/>
          </a:p>
          <a:p>
            <a:r>
              <a:rPr lang="en-US" dirty="0"/>
              <a:t>Function prototype tells</a:t>
            </a:r>
            <a:r>
              <a:rPr lang="en-US" baseline="0" dirty="0"/>
              <a:t> compiler about </a:t>
            </a:r>
            <a:r>
              <a:rPr lang="en-US" baseline="0" dirty="0" err="1"/>
              <a:t>sumstore’s</a:t>
            </a:r>
            <a:r>
              <a:rPr lang="en-US" baseline="0" dirty="0"/>
              <a:t> arguments and return type.</a:t>
            </a:r>
          </a:p>
          <a:p>
            <a:endParaRPr lang="en-US" baseline="0" dirty="0"/>
          </a:p>
          <a:p>
            <a:r>
              <a:rPr lang="en-US" baseline="0" dirty="0"/>
              <a:t>So why is #include needed?  Where is </a:t>
            </a:r>
            <a:r>
              <a:rPr lang="en-US" baseline="0" dirty="0" err="1"/>
              <a:t>printf</a:t>
            </a:r>
            <a:r>
              <a:rPr lang="en-US" baseline="0" dirty="0"/>
              <a:t> implemented?</a:t>
            </a:r>
          </a:p>
          <a:p>
            <a:r>
              <a:rPr lang="en-US" dirty="0"/>
              <a:t>https://www.gnu.org/software/m68hc11/examples/stdio_8h-source.html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636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glibc</a:t>
            </a:r>
            <a:r>
              <a:rPr lang="en-US" dirty="0"/>
              <a:t> includes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APIs such as </a:t>
            </a:r>
            <a:r>
              <a:rPr lang="en-US" dirty="0"/>
              <a:t>open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/>
              <a:t>read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/>
              <a:t>write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 err="1"/>
              <a:t>malloc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 err="1"/>
              <a:t>printf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 err="1"/>
              <a:t>getaddrinfo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 err="1"/>
              <a:t>dlopen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 err="1"/>
              <a:t>pthread_create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/>
              <a:t>crypt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/>
              <a:t>login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/>
              <a:t>exit,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more.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crt0/crt1 – startup routines (before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main is called)</a:t>
            </a:r>
          </a:p>
          <a:p>
            <a:endParaRPr lang="en-US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Anyone recall what is contained in an object file?  symbol &amp; relocation tables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51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OS is CSE</a:t>
            </a:r>
            <a:r>
              <a:rPr lang="en-US" baseline="0" dirty="0"/>
              <a:t> 451, line below is CSE 351, line above is 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74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Project:  web search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31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NPR</a:t>
            </a:r>
            <a:r>
              <a:rPr lang="en-US" baseline="0" dirty="0"/>
              <a:t> segment:  play until 2:28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9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NPR</a:t>
            </a:r>
            <a:r>
              <a:rPr lang="en-US" baseline="0" dirty="0"/>
              <a:t> segment:  play until 2:28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18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Dennis</a:t>
            </a:r>
            <a:r>
              <a:rPr lang="en-US" baseline="0" dirty="0"/>
              <a:t> Ritchie (1941-2011)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Also part of team that developed UNIX (later rewritten in C)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7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Why is </a:t>
            </a:r>
            <a:r>
              <a:rPr lang="en-US" u="sng" dirty="0" err="1"/>
              <a:t>argc</a:t>
            </a:r>
            <a:r>
              <a:rPr lang="en-US" u="sng" dirty="0"/>
              <a:t> needed</a:t>
            </a:r>
            <a:r>
              <a:rPr lang="en-US" dirty="0"/>
              <a:t>?  </a:t>
            </a:r>
            <a:r>
              <a:rPr lang="en-US" dirty="0" err="1"/>
              <a:t>argv</a:t>
            </a:r>
            <a:r>
              <a:rPr lang="en-US" dirty="0"/>
              <a:t> array doesn’t know its own length!</a:t>
            </a:r>
          </a:p>
          <a:p>
            <a:r>
              <a:rPr lang="en-US" u="sng" dirty="0"/>
              <a:t>What</a:t>
            </a:r>
            <a:r>
              <a:rPr lang="en-US" u="sng" baseline="0" dirty="0"/>
              <a:t> is </a:t>
            </a:r>
            <a:r>
              <a:rPr lang="en-US" u="sng" baseline="0" dirty="0" err="1"/>
              <a:t>argv</a:t>
            </a:r>
            <a:r>
              <a:rPr lang="en-US" baseline="0" dirty="0"/>
              <a:t>?  Conceptually, an array of Strings, but really a pointer to char pointers. (also seen as char** </a:t>
            </a:r>
            <a:r>
              <a:rPr lang="en-US" baseline="0" dirty="0" err="1"/>
              <a:t>argv</a:t>
            </a:r>
            <a:r>
              <a:rPr lang="en-US" baseline="0" dirty="0"/>
              <a:t>)</a:t>
            </a:r>
          </a:p>
          <a:p>
            <a:endParaRPr lang="en-US" u="sng" baseline="0" dirty="0"/>
          </a:p>
          <a:p>
            <a:r>
              <a:rPr lang="en-US" u="sng" baseline="0" dirty="0"/>
              <a:t>Advantages</a:t>
            </a:r>
            <a:r>
              <a:rPr lang="en-US" baseline="0" dirty="0"/>
              <a:t>?  Simple – command-line takes text, so just pass on to program.  Flexible – no limit on form or structure of command-line arguments.</a:t>
            </a:r>
          </a:p>
          <a:p>
            <a:r>
              <a:rPr lang="en-US" u="sng" baseline="0" dirty="0"/>
              <a:t>Disadvantages</a:t>
            </a:r>
            <a:r>
              <a:rPr lang="en-US" baseline="0" dirty="0"/>
              <a:t>?  Input checking and data conversion often needed.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06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43025" y="144463"/>
            <a:ext cx="7177088" cy="5383212"/>
          </a:xfrm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Libraries</a:t>
            </a:r>
            <a:r>
              <a:rPr lang="en-US" baseline="0" dirty="0"/>
              <a:t> – .a is for “archive” (static) and .so is for “shared object” (dynamic)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71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43025" y="144463"/>
            <a:ext cx="7177088" cy="5383212"/>
          </a:xfrm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C compilers generate .o files (machine</a:t>
            </a:r>
            <a:r>
              <a:rPr lang="en-US" baseline="0" dirty="0"/>
              <a:t> code) directly without actually saving a readable .s assembly file.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64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7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A352B390-DEB2-4C03-8333-A0E41D1E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3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A352B390-DEB2-4C03-8333-A0E41D1ED72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69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9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2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A352B390-DEB2-4C03-8333-A0E41D1ED7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87538" y="27429"/>
            <a:ext cx="1356462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15796" y="27429"/>
            <a:ext cx="912429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L01:  Intro, C</a:t>
            </a:r>
          </a:p>
        </p:txBody>
      </p:sp>
    </p:spTree>
    <p:extLst>
      <p:ext uri="{BB962C8B-B14F-4D97-AF65-F5344CB8AC3E}">
        <p14:creationId xmlns:p14="http://schemas.microsoft.com/office/powerpoint/2010/main" val="65005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s.uw.edu/33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r.org/2016/04/17/474525392/attention-students-put-your-laptops-awa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washington.edu/courses/cse333/19wi/syllabu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notesSlide" Target="../notesSlides/notesSlide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13" Type="http://schemas.openxmlformats.org/officeDocument/2006/relationships/tags" Target="../tags/tag34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12" Type="http://schemas.openxmlformats.org/officeDocument/2006/relationships/tags" Target="../tags/tag33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tags" Target="../tags/tag32.xml"/><Relationship Id="rId5" Type="http://schemas.openxmlformats.org/officeDocument/2006/relationships/tags" Target="../tags/tag26.xml"/><Relationship Id="rId15" Type="http://schemas.openxmlformats.org/officeDocument/2006/relationships/notesSlide" Target="../notesSlides/notesSlide9.xml"/><Relationship Id="rId10" Type="http://schemas.openxmlformats.org/officeDocument/2006/relationships/tags" Target="../tags/tag31.xml"/><Relationship Id="rId4" Type="http://schemas.openxmlformats.org/officeDocument/2006/relationships/tags" Target="../tags/tag25.xml"/><Relationship Id="rId9" Type="http://schemas.openxmlformats.org/officeDocument/2006/relationships/tags" Target="../tags/tag30.xml"/><Relationship Id="rId14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notesSlide" Target="../notesSlides/notesSlide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pollev.com/justinh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cs.uw.edu/33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>
                <a:ea typeface="CMU Bright" panose="02000603000000000000" pitchFamily="2" charset="0"/>
              </a:rPr>
              <a:t>Intro, C refresher</a:t>
            </a:r>
            <a:br>
              <a:rPr lang="en-US" sz="4000" dirty="0">
                <a:ea typeface="CMU Bright" panose="02000603000000000000" pitchFamily="2" charset="0"/>
              </a:rPr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/>
              <a:t>Instructor:</a:t>
            </a:r>
            <a:r>
              <a:rPr lang="en-US" sz="2400" dirty="0"/>
              <a:t>	Hal Perkins</a:t>
            </a:r>
          </a:p>
          <a:p>
            <a:pPr algn="l"/>
            <a:endParaRPr lang="en-US" sz="2400" dirty="0"/>
          </a:p>
          <a:p>
            <a:pPr algn="l"/>
            <a:r>
              <a:rPr lang="en-US" sz="2000" b="1" dirty="0"/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  <a:p>
            <a:pPr algn="l">
              <a:tabLst>
                <a:tab pos="2289175" algn="l"/>
                <a:tab pos="4572000" algn="l"/>
              </a:tabLst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18EC76-504E-0546-8A38-4A47A0D92743}"/>
              </a:ext>
            </a:extLst>
          </p:cNvPr>
          <p:cNvSpPr txBox="1"/>
          <p:nvPr/>
        </p:nvSpPr>
        <p:spPr>
          <a:xfrm>
            <a:off x="5451258" y="1466532"/>
            <a:ext cx="3041025" cy="1200329"/>
          </a:xfrm>
          <a:prstGeom prst="rect">
            <a:avLst/>
          </a:prstGeom>
          <a:noFill/>
          <a:ln w="22225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Calibri" pitchFamily="34" charset="0"/>
              </a:rPr>
              <a:t>Welcome – please set up</a:t>
            </a:r>
          </a:p>
          <a:p>
            <a:r>
              <a:rPr lang="en-US" dirty="0">
                <a:solidFill>
                  <a:schemeClr val="accent2"/>
                </a:solidFill>
                <a:latin typeface="Calibri" pitchFamily="34" charset="0"/>
              </a:rPr>
              <a:t>your Zoom session.  We’ll</a:t>
            </a:r>
          </a:p>
          <a:p>
            <a:r>
              <a:rPr lang="en-US" dirty="0">
                <a:solidFill>
                  <a:schemeClr val="accent2"/>
                </a:solidFill>
                <a:latin typeface="Calibri" pitchFamily="34" charset="0"/>
              </a:rPr>
              <a:t>start the actual class meeting</a:t>
            </a:r>
          </a:p>
          <a:p>
            <a:r>
              <a:rPr lang="en-US" dirty="0">
                <a:solidFill>
                  <a:schemeClr val="accent2"/>
                </a:solidFill>
                <a:latin typeface="Calibri" pitchFamily="34" charset="0"/>
              </a:rPr>
              <a:t>at 11:30 am </a:t>
            </a:r>
            <a:r>
              <a:rPr lang="en-US" dirty="0" err="1">
                <a:solidFill>
                  <a:schemeClr val="accent2"/>
                </a:solidFill>
                <a:latin typeface="Calibri" pitchFamily="34" charset="0"/>
              </a:rPr>
              <a:t>pdt</a:t>
            </a:r>
            <a:endParaRPr lang="en-US" dirty="0">
              <a:solidFill>
                <a:schemeClr val="accent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457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MU Bright" panose="02000603000000000000" pitchFamily="2" charset="0"/>
              </a:rPr>
              <a:t>Systems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MU Bright" panose="02000603000000000000" pitchFamily="2" charset="0"/>
              </a:rPr>
              <a:t>The programming skills, engineering discipline, and knowledge you need to build a system</a:t>
            </a:r>
          </a:p>
          <a:p>
            <a:pPr lvl="1">
              <a:spcBef>
                <a:spcPts val="1800"/>
              </a:spcBef>
            </a:pPr>
            <a:r>
              <a:rPr lang="en-US" b="1" dirty="0">
                <a:ea typeface="CMU Bright" panose="02000603000000000000" pitchFamily="2" charset="0"/>
              </a:rPr>
              <a:t>Programming:</a:t>
            </a:r>
            <a:r>
              <a:rPr lang="en-US" dirty="0">
                <a:ea typeface="CMU Bright" panose="02000603000000000000" pitchFamily="2" charset="0"/>
              </a:rPr>
              <a:t>  C / C++</a:t>
            </a:r>
          </a:p>
          <a:p>
            <a:pPr lvl="1">
              <a:spcBef>
                <a:spcPts val="1800"/>
              </a:spcBef>
            </a:pPr>
            <a:r>
              <a:rPr lang="en-US" b="1" dirty="0">
                <a:ea typeface="CMU Bright" panose="02000603000000000000" pitchFamily="2" charset="0"/>
              </a:rPr>
              <a:t>Discipline:</a:t>
            </a:r>
            <a:r>
              <a:rPr lang="en-US" dirty="0">
                <a:ea typeface="CMU Bright" panose="02000603000000000000" pitchFamily="2" charset="0"/>
              </a:rPr>
              <a:t>  testing, debugging, performance analysis</a:t>
            </a:r>
          </a:p>
          <a:p>
            <a:pPr lvl="1">
              <a:spcBef>
                <a:spcPts val="1800"/>
              </a:spcBef>
            </a:pPr>
            <a:r>
              <a:rPr lang="en-US" b="1" dirty="0">
                <a:ea typeface="CMU Bright" panose="02000603000000000000" pitchFamily="2" charset="0"/>
              </a:rPr>
              <a:t>Knowledge:</a:t>
            </a:r>
            <a:r>
              <a:rPr lang="en-US" dirty="0">
                <a:ea typeface="CMU Bright" panose="02000603000000000000" pitchFamily="2" charset="0"/>
              </a:rPr>
              <a:t>  long list of interesting topics</a:t>
            </a:r>
          </a:p>
          <a:p>
            <a:pPr lvl="2"/>
            <a:r>
              <a:rPr lang="en-US" dirty="0">
                <a:ea typeface="CMU Bright" panose="02000603000000000000" pitchFamily="2" charset="0"/>
              </a:rPr>
              <a:t>Concurrency, OS interfaces and semantics, techniques for consistent data management, distributed systems algorithms, …</a:t>
            </a:r>
          </a:p>
          <a:p>
            <a:pPr lvl="2"/>
            <a:r>
              <a:rPr lang="en-US" dirty="0">
                <a:ea typeface="CMU Bright" panose="02000603000000000000" pitchFamily="2" charset="0"/>
              </a:rPr>
              <a:t>Most important:  a deep(</a:t>
            </a:r>
            <a:r>
              <a:rPr lang="en-US" dirty="0" err="1">
                <a:ea typeface="CMU Bright" panose="02000603000000000000" pitchFamily="2" charset="0"/>
              </a:rPr>
              <a:t>er</a:t>
            </a:r>
            <a:r>
              <a:rPr lang="en-US" dirty="0">
                <a:ea typeface="CMU Bright" panose="02000603000000000000" pitchFamily="2" charset="0"/>
              </a:rPr>
              <a:t>) understanding of the “layer below”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31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MU Bright" panose="02000603000000000000" pitchFamily="2" charset="0"/>
              </a:rPr>
              <a:t>Discipline?!?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MU Bright" panose="02000603000000000000" pitchFamily="2" charset="0"/>
              </a:rPr>
              <a:t>Cultivate good habits, encourage clean code</a:t>
            </a:r>
          </a:p>
          <a:p>
            <a:pPr lvl="1"/>
            <a:r>
              <a:rPr lang="en-US" dirty="0">
                <a:ea typeface="CMU Bright" panose="02000603000000000000" pitchFamily="2" charset="0"/>
              </a:rPr>
              <a:t>Coding style conventions</a:t>
            </a:r>
          </a:p>
          <a:p>
            <a:pPr lvl="1"/>
            <a:r>
              <a:rPr lang="en-US" dirty="0">
                <a:ea typeface="CMU Bright" panose="02000603000000000000" pitchFamily="2" charset="0"/>
              </a:rPr>
              <a:t>Unit testing, code coverage testing, regression testing</a:t>
            </a:r>
          </a:p>
          <a:p>
            <a:pPr lvl="1"/>
            <a:r>
              <a:rPr lang="en-US" dirty="0">
                <a:ea typeface="CMU Bright" panose="02000603000000000000" pitchFamily="2" charset="0"/>
              </a:rPr>
              <a:t>Documentation (code comments, design docs)</a:t>
            </a:r>
          </a:p>
          <a:p>
            <a:pPr lvl="1"/>
            <a:r>
              <a:rPr lang="en-US" dirty="0">
                <a:ea typeface="CMU Bright" panose="02000603000000000000" pitchFamily="2" charset="0"/>
              </a:rPr>
              <a:t>Code reviews</a:t>
            </a:r>
          </a:p>
          <a:p>
            <a:pPr lvl="2"/>
            <a:endParaRPr lang="en-US" dirty="0">
              <a:ea typeface="CMU Bright" panose="02000603000000000000" pitchFamily="2" charset="0"/>
            </a:endParaRPr>
          </a:p>
          <a:p>
            <a:r>
              <a:rPr lang="en-US" dirty="0">
                <a:ea typeface="CMU Bright" panose="02000603000000000000" pitchFamily="2" charset="0"/>
              </a:rPr>
              <a:t>Will take you a lifetime to learn</a:t>
            </a:r>
          </a:p>
          <a:p>
            <a:pPr lvl="1"/>
            <a:r>
              <a:rPr lang="en-US" dirty="0">
                <a:ea typeface="CMU Bright" panose="02000603000000000000" pitchFamily="2" charset="0"/>
              </a:rPr>
              <a:t>But oh-so-important, especially for systems code</a:t>
            </a:r>
          </a:p>
          <a:p>
            <a:pPr lvl="2"/>
            <a:r>
              <a:rPr lang="en-US" dirty="0">
                <a:ea typeface="CMU Bright" panose="02000603000000000000" pitchFamily="2" charset="0"/>
              </a:rPr>
              <a:t>Avoid write-once, read-never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Course Introduction</a:t>
            </a:r>
          </a:p>
          <a:p>
            <a:r>
              <a:rPr lang="en-US" b="1" dirty="0">
                <a:solidFill>
                  <a:srgbClr val="4B2A85"/>
                </a:solidFill>
              </a:rPr>
              <a:t>Course Policies</a:t>
            </a:r>
          </a:p>
          <a:p>
            <a:pPr lvl="1"/>
            <a:r>
              <a:rPr lang="en-US" sz="2000" dirty="0">
                <a:solidFill>
                  <a:srgbClr val="4B2A85"/>
                </a:solidFill>
              </a:rPr>
              <a:t>https://courses.cs.washington.edu/courses/cse333/20sp/syllabus/</a:t>
            </a:r>
          </a:p>
          <a:p>
            <a:pPr lvl="1"/>
            <a:r>
              <a:rPr lang="en-US" sz="2000" dirty="0">
                <a:solidFill>
                  <a:srgbClr val="4B2A85"/>
                </a:solidFill>
              </a:rPr>
              <a:t>Summary here, but you </a:t>
            </a:r>
            <a:r>
              <a:rPr lang="en-US" sz="2000" b="1" i="1" dirty="0">
                <a:solidFill>
                  <a:srgbClr val="4B2A85"/>
                </a:solidFill>
              </a:rPr>
              <a:t>must</a:t>
            </a:r>
            <a:r>
              <a:rPr lang="en-US" sz="2000" dirty="0">
                <a:solidFill>
                  <a:srgbClr val="4B2A85"/>
                </a:solidFill>
              </a:rPr>
              <a:t> read the full details online </a:t>
            </a:r>
          </a:p>
          <a:p>
            <a:r>
              <a:rPr lang="en-US" dirty="0"/>
              <a:t>C Intro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95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130165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Website:  </a:t>
            </a:r>
            <a:r>
              <a:rPr lang="en-US" dirty="0">
                <a:hlinkClick r:id="rId2"/>
              </a:rPr>
              <a:t>http://cs.uw.edu/333</a:t>
            </a:r>
            <a:endParaRPr lang="en-US" dirty="0"/>
          </a:p>
          <a:p>
            <a:pPr lvl="1"/>
            <a:r>
              <a:rPr lang="en-GB" dirty="0"/>
              <a:t>Schedule, policies, materials, assignments, etc.</a:t>
            </a:r>
          </a:p>
          <a:p>
            <a:pPr lvl="2"/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Discussion:</a:t>
            </a:r>
            <a:r>
              <a:rPr lang="en-GB" dirty="0"/>
              <a:t> Ed group linked to course home page</a:t>
            </a:r>
          </a:p>
          <a:p>
            <a:pPr lvl="1"/>
            <a:r>
              <a:rPr lang="en-GB" dirty="0"/>
              <a:t>Must log in using your </a:t>
            </a:r>
            <a:r>
              <a:rPr lang="en-GB" b="1" dirty="0"/>
              <a:t>@</a:t>
            </a:r>
            <a:r>
              <a:rPr lang="en-GB" b="1" dirty="0" err="1"/>
              <a:t>uw.edu</a:t>
            </a:r>
            <a:r>
              <a:rPr lang="en-GB" b="1" dirty="0"/>
              <a:t> </a:t>
            </a:r>
            <a:r>
              <a:rPr lang="en-GB" dirty="0"/>
              <a:t>Google identity (not </a:t>
            </a:r>
            <a:r>
              <a:rPr lang="en-GB" dirty="0" err="1"/>
              <a:t>cse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Ask and answer questions – s</a:t>
            </a:r>
            <a:r>
              <a:rPr lang="en-US" dirty="0" err="1"/>
              <a:t>taff</a:t>
            </a:r>
            <a:r>
              <a:rPr lang="en-US" dirty="0"/>
              <a:t> will monitor and contribute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Staff mailing list</a:t>
            </a:r>
            <a:r>
              <a:rPr lang="en-US" dirty="0"/>
              <a:t>: cse333-staff@cs for things not appropriate for discussion group (</a:t>
            </a:r>
            <a:r>
              <a:rPr lang="en-US" b="1" i="1" dirty="0"/>
              <a:t>don’t</a:t>
            </a:r>
            <a:r>
              <a:rPr lang="en-US" dirty="0"/>
              <a:t> email to instructor or individual TAs if possible)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Course mailing list:</a:t>
            </a:r>
            <a:r>
              <a:rPr lang="en-US" dirty="0"/>
              <a:t> for announcements from staff</a:t>
            </a:r>
          </a:p>
          <a:p>
            <a:pPr lvl="1"/>
            <a:r>
              <a:rPr lang="en-US" dirty="0"/>
              <a:t>Registered students automatically subscribed with your @</a:t>
            </a:r>
            <a:r>
              <a:rPr lang="en-US" dirty="0" err="1"/>
              <a:t>uw</a:t>
            </a:r>
            <a:r>
              <a:rPr lang="en-US" dirty="0"/>
              <a:t> email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Office Hours:  </a:t>
            </a:r>
            <a:r>
              <a:rPr lang="en-US" dirty="0"/>
              <a:t>spread throughout the week</a:t>
            </a:r>
          </a:p>
          <a:p>
            <a:pPr lvl="1"/>
            <a:r>
              <a:rPr lang="en-US" dirty="0"/>
              <a:t>Schedule posted shortly and will start this week</a:t>
            </a:r>
          </a:p>
          <a:p>
            <a:pPr lvl="1"/>
            <a:r>
              <a:rPr lang="en-US" dirty="0"/>
              <a:t>Can also e-mail to staff list to make individual appointments</a:t>
            </a:r>
            <a:endParaRPr lang="en-GB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52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Lectures (~28)</a:t>
            </a:r>
          </a:p>
          <a:p>
            <a:pPr lvl="1"/>
            <a:r>
              <a:rPr lang="en-US" sz="2000" dirty="0"/>
              <a:t>Introduce the concepts; take notes!!!</a:t>
            </a:r>
          </a:p>
          <a:p>
            <a:r>
              <a:rPr lang="en-US" dirty="0"/>
              <a:t>Sections (10)</a:t>
            </a:r>
          </a:p>
          <a:p>
            <a:pPr lvl="1"/>
            <a:r>
              <a:rPr lang="en-GB" sz="2000" dirty="0"/>
              <a:t>Applied concepts, important tools and skills for assignments, clarification of lectures, exam review and preparation</a:t>
            </a:r>
          </a:p>
          <a:p>
            <a:r>
              <a:rPr lang="en-GB" dirty="0"/>
              <a:t>Programming Exercises (~20)</a:t>
            </a:r>
          </a:p>
          <a:p>
            <a:pPr lvl="1"/>
            <a:r>
              <a:rPr lang="en-GB" sz="2000" dirty="0"/>
              <a:t>Roughly one per lecture, due the morning before the next lecture</a:t>
            </a:r>
          </a:p>
          <a:p>
            <a:pPr lvl="1"/>
            <a:r>
              <a:rPr lang="en-GB" sz="2000" dirty="0"/>
              <a:t>Coarse-grained grading (0, 1, 2, or 3)</a:t>
            </a:r>
          </a:p>
          <a:p>
            <a:r>
              <a:rPr lang="en-GB" dirty="0"/>
              <a:t>Programming Projects (0+4)</a:t>
            </a:r>
          </a:p>
          <a:p>
            <a:pPr lvl="1"/>
            <a:r>
              <a:rPr lang="en-GB" sz="2000" dirty="0"/>
              <a:t>Warm-up, then 4 “</a:t>
            </a:r>
            <a:r>
              <a:rPr lang="en-GB" sz="2000" dirty="0" err="1"/>
              <a:t>homeworks</a:t>
            </a:r>
            <a:r>
              <a:rPr lang="en-GB" sz="2000" dirty="0"/>
              <a:t>” that build on each other</a:t>
            </a:r>
          </a:p>
          <a:p>
            <a:r>
              <a:rPr lang="en-GB" dirty="0"/>
              <a:t>Exams: nothing traditional; maybe 3-4 mini-exams</a:t>
            </a:r>
          </a:p>
          <a:p>
            <a:pPr lvl="1"/>
            <a:r>
              <a:rPr lang="en-GB" dirty="0"/>
              <a:t>Stay tuned, still working on that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27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(tentative)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14198" cy="4972050"/>
          </a:xfrm>
          <a:ln>
            <a:noFill/>
          </a:ln>
        </p:spPr>
        <p:txBody>
          <a:bodyPr/>
          <a:lstStyle/>
          <a:p>
            <a:pPr marL="384175" indent="-384175" defTabSz="457200"/>
            <a:r>
              <a:rPr lang="en-GB" b="1" dirty="0"/>
              <a:t>Exercises:</a:t>
            </a:r>
            <a:r>
              <a:rPr lang="en-GB" dirty="0"/>
              <a:t>  30% total</a:t>
            </a:r>
          </a:p>
          <a:p>
            <a:pPr marL="690499" lvl="1" indent="-384175" defTabSz="457200"/>
            <a:r>
              <a:rPr lang="en-GB" dirty="0"/>
              <a:t>Submitted via </a:t>
            </a:r>
            <a:r>
              <a:rPr lang="en-GB" dirty="0" err="1"/>
              <a:t>GradeScope</a:t>
            </a:r>
            <a:r>
              <a:rPr lang="en-GB" dirty="0"/>
              <a:t> (account info mailed this morning)</a:t>
            </a:r>
          </a:p>
          <a:p>
            <a:pPr marL="690499" lvl="1" indent="-384175" defTabSz="457200"/>
            <a:r>
              <a:rPr lang="en-GB" dirty="0"/>
              <a:t>Graded on correctness and style by TAs</a:t>
            </a:r>
          </a:p>
          <a:p>
            <a:pPr marL="384175" indent="-384175" defTabSz="457200"/>
            <a:r>
              <a:rPr lang="en-GB" b="1" dirty="0"/>
              <a:t>Projects:</a:t>
            </a:r>
            <a:r>
              <a:rPr lang="en-GB" dirty="0"/>
              <a:t>  50% total</a:t>
            </a:r>
          </a:p>
          <a:p>
            <a:pPr marL="690499" lvl="1" indent="-384175" defTabSz="457200"/>
            <a:r>
              <a:rPr lang="en-GB" dirty="0"/>
              <a:t>Submitted via </a:t>
            </a:r>
            <a:r>
              <a:rPr lang="en-GB" dirty="0" err="1"/>
              <a:t>GitLab</a:t>
            </a:r>
            <a:r>
              <a:rPr lang="en-GB" dirty="0"/>
              <a:t>; must tag commit that you want graded</a:t>
            </a:r>
          </a:p>
          <a:p>
            <a:pPr marL="690499" lvl="1" indent="-384175" defTabSz="457200"/>
            <a:r>
              <a:rPr lang="en-GB" dirty="0"/>
              <a:t>Binaries provided if you didn’t get previous part working</a:t>
            </a:r>
          </a:p>
          <a:p>
            <a:pPr marL="384175" indent="-384175" defTabSz="457200"/>
            <a:r>
              <a:rPr lang="en-GB" b="1" dirty="0"/>
              <a:t>Mini-Exams:</a:t>
            </a:r>
            <a:r>
              <a:rPr lang="en-GB" dirty="0"/>
              <a:t>  ~20%, if we have them</a:t>
            </a:r>
          </a:p>
          <a:p>
            <a:pPr marL="955675" lvl="2" indent="-384175" defTabSz="457200"/>
            <a:endParaRPr lang="en-GB" dirty="0"/>
          </a:p>
          <a:p>
            <a:pPr marL="384175" indent="-384175" defTabSz="457200"/>
            <a:r>
              <a:rPr lang="en-GB" dirty="0">
                <a:solidFill>
                  <a:srgbClr val="FF0000"/>
                </a:solidFill>
              </a:rPr>
              <a:t>More details on course website</a:t>
            </a:r>
          </a:p>
          <a:p>
            <a:pPr marL="690499" lvl="1" indent="-384175" defTabSz="457200"/>
            <a:r>
              <a:rPr lang="en-GB" dirty="0"/>
              <a:t>You </a:t>
            </a:r>
            <a:r>
              <a:rPr lang="en-GB" b="1" dirty="0">
                <a:solidFill>
                  <a:srgbClr val="C00000"/>
                </a:solidFill>
              </a:rPr>
              <a:t>must</a:t>
            </a:r>
            <a:r>
              <a:rPr lang="en-GB" dirty="0"/>
              <a:t> read the syllabus there – you are responsible for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77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Deadlines and Student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Late policies (standard quarters)</a:t>
            </a:r>
          </a:p>
          <a:p>
            <a:pPr lvl="1"/>
            <a:r>
              <a:rPr lang="en-US" u="sng" dirty="0"/>
              <a:t>Exercises</a:t>
            </a:r>
            <a:r>
              <a:rPr lang="en-US" dirty="0"/>
              <a:t>:  no late submissions accepted, due 10 am</a:t>
            </a:r>
          </a:p>
          <a:p>
            <a:pPr lvl="1"/>
            <a:r>
              <a:rPr lang="en-US" u="sng" dirty="0"/>
              <a:t>Projects</a:t>
            </a:r>
            <a:r>
              <a:rPr lang="en-US" dirty="0"/>
              <a:t>:  4 late days for entire quarter, max 2 per project</a:t>
            </a:r>
          </a:p>
          <a:p>
            <a:pPr lvl="1"/>
            <a:r>
              <a:rPr lang="en-US" dirty="0"/>
              <a:t>Need to get things done on time – difficult to catch up!</a:t>
            </a:r>
          </a:p>
          <a:p>
            <a:pPr lvl="2"/>
            <a:endParaRPr lang="en-US" dirty="0"/>
          </a:p>
          <a:p>
            <a:r>
              <a:rPr lang="en-US" dirty="0"/>
              <a:t>Academic Integrity (</a:t>
            </a:r>
            <a:r>
              <a:rPr lang="en-US" b="1" dirty="0">
                <a:solidFill>
                  <a:srgbClr val="C00000"/>
                </a:solidFill>
              </a:rPr>
              <a:t>read</a:t>
            </a:r>
            <a:r>
              <a:rPr lang="en-US" dirty="0"/>
              <a:t> the full policy on the web)</a:t>
            </a:r>
          </a:p>
          <a:p>
            <a:pPr lvl="1"/>
            <a:r>
              <a:rPr lang="en-US" dirty="0"/>
              <a:t>I trust you implicitly and will follow up if that trust is violated</a:t>
            </a:r>
          </a:p>
          <a:p>
            <a:pPr lvl="1"/>
            <a:r>
              <a:rPr lang="en-US" dirty="0"/>
              <a:t>In short:  don’t attempt to gain credit for something you didn’t do and don’t help others do so either</a:t>
            </a:r>
          </a:p>
          <a:p>
            <a:pPr lvl="1"/>
            <a:r>
              <a:rPr lang="en-US" dirty="0"/>
              <a:t>This does </a:t>
            </a:r>
            <a:r>
              <a:rPr lang="en-US" b="1" i="1" dirty="0"/>
              <a:t>not</a:t>
            </a:r>
            <a:r>
              <a:rPr lang="en-US" dirty="0"/>
              <a:t> mean suffer in silence – learn from the course staff and peers, talk, share ideas; </a:t>
            </a:r>
            <a:r>
              <a:rPr lang="en-US" i="1" dirty="0"/>
              <a:t>but</a:t>
            </a:r>
            <a:r>
              <a:rPr lang="en-US" dirty="0"/>
              <a:t> don’t share or copy work that is supposed to be yours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23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61778-AAF4-E048-890C-614F73AE3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Deadlines (this quarter)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7E83E-8E96-7742-A69B-AAEA33796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We’re hoping to stay close to a normal schedule to make progress, but…</a:t>
            </a:r>
          </a:p>
          <a:p>
            <a:pPr lvl="1"/>
            <a:r>
              <a:rPr lang="en-US" dirty="0"/>
              <a:t>Very unusual quarter (understatement)</a:t>
            </a:r>
          </a:p>
          <a:p>
            <a:pPr lvl="1"/>
            <a:r>
              <a:rPr lang="en-US" dirty="0"/>
              <a:t>We’ll be quite flexible depending on circumstances</a:t>
            </a:r>
          </a:p>
          <a:p>
            <a:endParaRPr lang="en-US" dirty="0"/>
          </a:p>
          <a:p>
            <a:r>
              <a:rPr lang="en-US" dirty="0"/>
              <a:t>We’re going to start exercises right away</a:t>
            </a:r>
          </a:p>
          <a:p>
            <a:pPr lvl="1"/>
            <a:r>
              <a:rPr lang="en-US" dirty="0"/>
              <a:t>Need to discover how to get compute cycles now; no point in putting it off</a:t>
            </a:r>
          </a:p>
          <a:p>
            <a:pPr lvl="1"/>
            <a:r>
              <a:rPr lang="en-US" dirty="0"/>
              <a:t>But, first couple are “freebies” – won’t count in final grade, but do them anyway so we can all figure out how to make this work, and so you start getting practice with C programming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C0519-1C83-FD49-B43B-7688CE0A86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3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62455"/>
            <a:ext cx="8366760" cy="5494910"/>
          </a:xfrm>
        </p:spPr>
        <p:txBody>
          <a:bodyPr>
            <a:normAutofit/>
          </a:bodyPr>
          <a:lstStyle/>
          <a:p>
            <a:r>
              <a:rPr lang="en-US" dirty="0"/>
              <a:t>Gadgets reduce focus and learning</a:t>
            </a:r>
          </a:p>
          <a:p>
            <a:pPr lvl="1"/>
            <a:r>
              <a:rPr lang="en-US" dirty="0"/>
              <a:t>Bursts of info (</a:t>
            </a:r>
            <a:r>
              <a:rPr lang="en-US" i="1" dirty="0"/>
              <a:t>e.g.</a:t>
            </a:r>
            <a:r>
              <a:rPr lang="en-US" dirty="0"/>
              <a:t> emails, IMs, etc.) are </a:t>
            </a:r>
            <a:r>
              <a:rPr lang="en-US" i="1" dirty="0"/>
              <a:t>addictive</a:t>
            </a:r>
          </a:p>
          <a:p>
            <a:pPr lvl="1"/>
            <a:r>
              <a:rPr lang="en-US" dirty="0"/>
              <a:t>Heavy multitaskers have more trouble focusing and shutting out irrelevant information</a:t>
            </a:r>
          </a:p>
          <a:p>
            <a:pPr lvl="2"/>
            <a:r>
              <a:rPr lang="en-US" dirty="0">
                <a:hlinkClick r:id="rId3"/>
              </a:rPr>
              <a:t>http://www.npr.org/2016/04/17/474525392/attention-students-put-your-laptops-away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Seriously, you will learn more if you use </a:t>
            </a:r>
            <a:r>
              <a:rPr lang="en-US" b="1" dirty="0"/>
              <a:t>paper</a:t>
            </a:r>
            <a:r>
              <a:rPr lang="en-US" dirty="0"/>
              <a:t> instead!!!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3064C-9D47-47A0-9DF7-65782A21555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62455"/>
            <a:ext cx="8366760" cy="5494910"/>
          </a:xfrm>
        </p:spPr>
        <p:txBody>
          <a:bodyPr>
            <a:normAutofit/>
          </a:bodyPr>
          <a:lstStyle/>
          <a:p>
            <a:r>
              <a:rPr lang="en-US" dirty="0"/>
              <a:t>So how should we deal with laptops/phones/etc.?</a:t>
            </a:r>
          </a:p>
          <a:p>
            <a:pPr lvl="1"/>
            <a:r>
              <a:rPr lang="en-US" dirty="0"/>
              <a:t>Just say no!</a:t>
            </a:r>
          </a:p>
          <a:p>
            <a:pPr lvl="1"/>
            <a:r>
              <a:rPr lang="en-US" dirty="0"/>
              <a:t>No open gadgets during class (really!)</a:t>
            </a:r>
            <a:r>
              <a:rPr lang="en-US" sz="1600" dirty="0"/>
              <a:t>*</a:t>
            </a:r>
          </a:p>
          <a:p>
            <a:pPr lvl="2"/>
            <a:r>
              <a:rPr lang="en-US" sz="1200" dirty="0"/>
              <a:t>*Exceptions possible in cases where it actually makes sense – discuss with instructor</a:t>
            </a:r>
          </a:p>
          <a:p>
            <a:pPr lvl="1"/>
            <a:r>
              <a:rPr lang="en-US" dirty="0"/>
              <a:t>Urge to search? – ask a question!  Everyone benefits!!</a:t>
            </a:r>
          </a:p>
          <a:p>
            <a:pPr lvl="1"/>
            <a:r>
              <a:rPr lang="en-US" dirty="0"/>
              <a:t>You may close/turn off your electronic devices now</a:t>
            </a:r>
          </a:p>
          <a:p>
            <a:pPr lvl="1"/>
            <a:r>
              <a:rPr lang="en-US" dirty="0"/>
              <a:t>Pull out a piece of paper and pen/pencil instead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3064C-9D47-47A0-9DF7-65782A21555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9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Course Introduction</a:t>
            </a:r>
          </a:p>
          <a:p>
            <a:r>
              <a:rPr lang="en-US" dirty="0"/>
              <a:t>Course Policies</a:t>
            </a:r>
          </a:p>
          <a:p>
            <a:pPr lvl="1"/>
            <a:r>
              <a:rPr lang="en-US" sz="2000" dirty="0">
                <a:hlinkClick r:id="rId2"/>
              </a:rPr>
              <a:t>https://courses.cs.washington.edu/courses/cse333/19wi/syllabus/</a:t>
            </a:r>
            <a:r>
              <a:rPr lang="en-US" sz="2000" dirty="0"/>
              <a:t> </a:t>
            </a:r>
          </a:p>
          <a:p>
            <a:r>
              <a:rPr lang="en-US" dirty="0"/>
              <a:t>C Intro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85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27C02-7D43-1040-998C-04E4ED584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Breath….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910FD-93B5-A44C-9506-B92524C0A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Any questions, comments, observations, before we go on to, uh, some technical stuff?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9E34C-BFBD-C84C-96CE-40822CC748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71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Course Introduction</a:t>
            </a:r>
          </a:p>
          <a:p>
            <a:r>
              <a:rPr lang="en-US" dirty="0"/>
              <a:t>Course Policies</a:t>
            </a:r>
          </a:p>
          <a:p>
            <a:pPr lvl="1"/>
            <a:r>
              <a:rPr lang="en-US" sz="2000" dirty="0"/>
              <a:t>https://courses.cs.washington.edu/courses/cse333/18sp/syllabus/ </a:t>
            </a:r>
          </a:p>
          <a:p>
            <a:r>
              <a:rPr lang="en-US" b="1" dirty="0">
                <a:solidFill>
                  <a:srgbClr val="4B2A85"/>
                </a:solidFill>
              </a:rPr>
              <a:t>C Intro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Workflow, Variables,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259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Created in 1972 by Dennis Ritchie</a:t>
            </a:r>
          </a:p>
          <a:p>
            <a:pPr lvl="1"/>
            <a:r>
              <a:rPr lang="en-US" dirty="0"/>
              <a:t>Designed for creating system software</a:t>
            </a:r>
          </a:p>
          <a:p>
            <a:pPr lvl="1"/>
            <a:r>
              <a:rPr lang="en-US" dirty="0"/>
              <a:t>Portable across machine architectures</a:t>
            </a:r>
          </a:p>
          <a:p>
            <a:pPr lvl="1"/>
            <a:r>
              <a:rPr lang="en-US" dirty="0"/>
              <a:t>Most recently updated in 1999 (C99) and 2011 (C11)</a:t>
            </a:r>
          </a:p>
          <a:p>
            <a:pPr lvl="2"/>
            <a:endParaRPr lang="en-US" dirty="0"/>
          </a:p>
          <a:p>
            <a:r>
              <a:rPr lang="en-US" dirty="0"/>
              <a:t>Characteristics</a:t>
            </a:r>
          </a:p>
          <a:p>
            <a:pPr lvl="1"/>
            <a:r>
              <a:rPr lang="en-US" dirty="0"/>
              <a:t>“Low-level” language that allows us to exploit underlying features of the architecture – </a:t>
            </a:r>
            <a:r>
              <a:rPr lang="en-US" dirty="0">
                <a:solidFill>
                  <a:srgbClr val="FF0000"/>
                </a:solidFill>
              </a:rPr>
              <a:t>but easy to fail spectacularly (!)</a:t>
            </a:r>
          </a:p>
          <a:p>
            <a:pPr lvl="1"/>
            <a:r>
              <a:rPr lang="en-US" dirty="0"/>
              <a:t>Procedural (not object-oriented)</a:t>
            </a:r>
          </a:p>
          <a:p>
            <a:pPr lvl="1"/>
            <a:r>
              <a:rPr lang="en-US" dirty="0"/>
              <a:t>Typed but unsafe (possible to bypass the type system)</a:t>
            </a:r>
          </a:p>
          <a:p>
            <a:pPr lvl="1"/>
            <a:r>
              <a:rPr lang="en-US" dirty="0"/>
              <a:t>Small, basic library compared to Java, C++, most others….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/>
          <a:srcRect l="-170" r="-170"/>
          <a:stretch/>
        </p:blipFill>
        <p:spPr>
          <a:xfrm>
            <a:off x="7444147" y="279643"/>
            <a:ext cx="1645920" cy="21648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99448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C Program Layout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23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 bwMode="auto">
          <a:xfrm>
            <a:off x="822960" y="1371600"/>
            <a:ext cx="7498080" cy="4663440"/>
          </a:xfrm>
          <a:prstGeom prst="roundRect">
            <a:avLst>
              <a:gd name="adj" fmla="val 439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2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system_files</a:t>
            </a:r>
            <a:r>
              <a:rPr lang="en-US" sz="22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2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local_files</a:t>
            </a:r>
            <a:r>
              <a:rPr lang="en-US" sz="22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22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macro_name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macro_expr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declare functions */</a:t>
            </a:r>
          </a:p>
          <a:p>
            <a:r>
              <a:rPr lang="en-US" sz="2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declare external variables &amp; </a:t>
            </a:r>
            <a:r>
              <a:rPr lang="en-US" sz="22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structs</a:t>
            </a:r>
            <a:r>
              <a:rPr lang="en-US" sz="2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r>
              <a:rPr lang="en-US" sz="2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 the innards */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define other functions */</a:t>
            </a:r>
          </a:p>
        </p:txBody>
      </p:sp>
    </p:spTree>
    <p:extLst>
      <p:ext uri="{BB962C8B-B14F-4D97-AF65-F5344CB8AC3E}">
        <p14:creationId xmlns:p14="http://schemas.microsoft.com/office/powerpoint/2010/main" val="3342333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Syntax: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get command-line arguments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, use:</a:t>
            </a:r>
          </a:p>
          <a:p>
            <a:pPr lvl="1"/>
            <a:r>
              <a:rPr lang="en-US" sz="2400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6699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char*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lvl="2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What does this mean?</a:t>
            </a:r>
          </a:p>
          <a:p>
            <a:pPr lvl="1"/>
            <a:r>
              <a:rPr lang="en-US" sz="26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dirty="0">
                <a:solidFill>
                  <a:srgbClr val="FF0000"/>
                </a:solidFill>
                <a:cs typeface="Courier"/>
              </a:rPr>
              <a:t> </a:t>
            </a:r>
            <a:r>
              <a:rPr lang="en-US" dirty="0"/>
              <a:t>contains the number of strings on the command line (the executable name counts as one, plus one for each argument). </a:t>
            </a:r>
          </a:p>
          <a:p>
            <a:pPr lvl="1"/>
            <a:r>
              <a:rPr lang="en-US" sz="26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>
                <a:solidFill>
                  <a:srgbClr val="FF0000"/>
                </a:solidFill>
                <a:cs typeface="Courier"/>
              </a:rPr>
              <a:t> </a:t>
            </a:r>
            <a:r>
              <a:rPr lang="en-US" dirty="0"/>
              <a:t>is an array containing </a:t>
            </a:r>
            <a:r>
              <a:rPr lang="en-US" i="1" dirty="0"/>
              <a:t>pointers</a:t>
            </a:r>
            <a:r>
              <a:rPr lang="en-US" dirty="0"/>
              <a:t> to the arguments as strings (more on pointers</a:t>
            </a:r>
            <a:r>
              <a:rPr lang="en-US" i="1" dirty="0"/>
              <a:t> </a:t>
            </a:r>
            <a:r>
              <a:rPr lang="en-US" dirty="0"/>
              <a:t>later)</a:t>
            </a:r>
          </a:p>
          <a:p>
            <a:pPr lvl="2"/>
            <a:endParaRPr lang="en-US" dirty="0"/>
          </a:p>
          <a:p>
            <a:r>
              <a:rPr lang="en-US" u="sng" dirty="0"/>
              <a:t>Example</a:t>
            </a:r>
            <a:r>
              <a:rPr lang="en-US" dirty="0"/>
              <a:t>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 foo hello 87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[0]="foo"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[1]="hello"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[2]="87"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24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60" y="1828800"/>
            <a:ext cx="621792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400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6699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char*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[])</a:t>
            </a:r>
          </a:p>
        </p:txBody>
      </p:sp>
    </p:spTree>
    <p:extLst>
      <p:ext uri="{BB962C8B-B14F-4D97-AF65-F5344CB8AC3E}">
        <p14:creationId xmlns:p14="http://schemas.microsoft.com/office/powerpoint/2010/main" val="312215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98" name="Rectangle 1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 Workflow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456"/>
            <a:ext cx="8366125" cy="383861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/>
              <a:t>Editor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emacs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vi</a:t>
            </a:r>
            <a:r>
              <a:rPr lang="en-US" sz="2000" dirty="0"/>
              <a:t>) or IDE (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eclipse</a:t>
            </a:r>
            <a:r>
              <a:rPr lang="en-US" sz="2000" dirty="0"/>
              <a:t>)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148482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949440" y="2252544"/>
            <a:ext cx="2011680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0" rIns="90487" bIns="0" anchor="ctr" anchorCtr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Source files </a:t>
            </a:r>
            <a:b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.c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.h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48483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949440" y="3509758"/>
            <a:ext cx="201168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0" rIns="90487" bIns="0" anchor="ctr" anchorCtr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Object files (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.o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48486" name="Line 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572000" y="2834640"/>
            <a:ext cx="0" cy="5486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572000" y="2926080"/>
            <a:ext cx="365760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“COMPILE” (compile + assemble)</a:t>
            </a:r>
          </a:p>
        </p:txBody>
      </p:sp>
      <p:sp>
        <p:nvSpPr>
          <p:cNvPr id="148488" name="Rectangle 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571999" y="4023360"/>
            <a:ext cx="91440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LINK</a:t>
            </a:r>
          </a:p>
        </p:txBody>
      </p:sp>
      <p:sp>
        <p:nvSpPr>
          <p:cNvPr id="148489" name="Rectangle 9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572000" y="4937760"/>
            <a:ext cx="263842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LOAD</a:t>
            </a:r>
          </a:p>
        </p:txBody>
      </p:sp>
      <p:sp>
        <p:nvSpPr>
          <p:cNvPr id="148494" name="Line 14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4572000" y="3931920"/>
            <a:ext cx="0" cy="5486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4572000" y="4846320"/>
            <a:ext cx="0" cy="5486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3" name="Line 15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4572000" y="5760720"/>
            <a:ext cx="0" cy="5486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680478" y="5852160"/>
            <a:ext cx="263842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EXECUTE, DEBUG, …</a:t>
            </a:r>
          </a:p>
        </p:txBody>
      </p:sp>
      <p:sp>
        <p:nvSpPr>
          <p:cNvPr id="25" name="Line 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4572000" y="1737360"/>
            <a:ext cx="0" cy="5486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6" name="Rectangle 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572000" y="1828800"/>
            <a:ext cx="137160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EDIT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3931920" y="2377440"/>
            <a:ext cx="128016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foo.c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486400" y="2377440"/>
            <a:ext cx="128016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bar.c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2377440" y="2377440"/>
            <a:ext cx="1280160" cy="365760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foo.h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3931920" y="3474720"/>
            <a:ext cx="1280160" cy="3657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foo.o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5486400" y="3474720"/>
            <a:ext cx="1280160" cy="3657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bar.o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2377440" y="3657600"/>
            <a:ext cx="1280160" cy="3657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libZ.a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931920" y="4480560"/>
            <a:ext cx="1280160" cy="365760"/>
          </a:xfrm>
          <a:prstGeom prst="roundRect">
            <a:avLst/>
          </a:prstGeom>
          <a:solidFill>
            <a:srgbClr val="FFCC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bar</a:t>
            </a:r>
          </a:p>
        </p:txBody>
      </p:sp>
      <p:sp>
        <p:nvSpPr>
          <p:cNvPr id="34" name="Rectangle 3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0" y="3532704"/>
            <a:ext cx="2286000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0" rIns="90487" bIns="0" anchor="ctr" anchorCtr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Statically-linked</a:t>
            </a:r>
            <a:b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libraries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3931920" y="5394960"/>
            <a:ext cx="1280160" cy="365760"/>
          </a:xfrm>
          <a:prstGeom prst="round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bar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2286000" y="2286000"/>
            <a:ext cx="4572000" cy="54864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840480" y="3383280"/>
            <a:ext cx="3017520" cy="54864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8" name="Line 14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3383280" y="4021346"/>
            <a:ext cx="548640" cy="45921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834640" y="4022353"/>
            <a:ext cx="91440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LINK</a:t>
            </a:r>
          </a:p>
        </p:txBody>
      </p:sp>
      <p:sp>
        <p:nvSpPr>
          <p:cNvPr id="40" name="Rounded Rectangle 39"/>
          <p:cNvSpPr/>
          <p:nvPr/>
        </p:nvSpPr>
        <p:spPr bwMode="auto">
          <a:xfrm>
            <a:off x="2376492" y="4663440"/>
            <a:ext cx="1280160" cy="3657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libc.so</a:t>
            </a:r>
          </a:p>
        </p:txBody>
      </p:sp>
      <p:sp>
        <p:nvSpPr>
          <p:cNvPr id="41" name="Rectangle 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75440" y="4692431"/>
            <a:ext cx="228600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0" rIns="90487" bIns="0" anchor="ctr" anchorCtr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Shared libraries</a:t>
            </a:r>
          </a:p>
        </p:txBody>
      </p:sp>
      <p:sp>
        <p:nvSpPr>
          <p:cNvPr id="42" name="Line 14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3383280" y="5029200"/>
            <a:ext cx="548640" cy="45921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834640" y="5029200"/>
            <a:ext cx="91440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2473790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/>
      <p:bldP spid="148486" grpId="0" animBg="1"/>
      <p:bldP spid="148487" grpId="0"/>
      <p:bldP spid="148488" grpId="0"/>
      <p:bldP spid="148489" grpId="0"/>
      <p:bldP spid="148494" grpId="0" animBg="1"/>
      <p:bldP spid="148495" grpId="0" animBg="1"/>
      <p:bldP spid="23" grpId="0" animBg="1"/>
      <p:bldP spid="24" grpId="0"/>
      <p:bldP spid="30" grpId="0" animBg="1"/>
      <p:bldP spid="31" grpId="0" animBg="1"/>
      <p:bldP spid="32" grpId="0" animBg="1"/>
      <p:bldP spid="33" grpId="0" animBg="1"/>
      <p:bldP spid="34" grpId="0"/>
      <p:bldP spid="35" grpId="0" animBg="1"/>
      <p:bldP spid="37" grpId="0" animBg="1"/>
      <p:bldP spid="38" grpId="0" animBg="1"/>
      <p:bldP spid="39" grpId="0"/>
      <p:bldP spid="40" grpId="0" animBg="1"/>
      <p:bldP spid="41" grpId="0"/>
      <p:bldP spid="42" grpId="0" animBg="1"/>
      <p:bldP spid="4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98" name="Rectangle 1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 to Machine Code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48482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577840" y="1691639"/>
            <a:ext cx="2011680" cy="6400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0" rIns="90487" bIns="0"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source file</a:t>
            </a:r>
            <a:b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solidFill>
                  <a:srgbClr val="4B2A85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sumstore.c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48483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577840" y="3703320"/>
            <a:ext cx="2011680" cy="6400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0" rIns="90487" bIns="0"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Assembly file (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sumstore.s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48486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200400" y="2651760"/>
            <a:ext cx="0" cy="7315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Arial" panose="020B0604020202020204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00400" y="2788920"/>
            <a:ext cx="384048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compiler (</a:t>
            </a:r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gcc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–S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200400" y="4800600"/>
            <a:ext cx="384048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Assembler (</a:t>
            </a:r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gcc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-c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or 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as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48495" name="Line 15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3200400" y="4663440"/>
            <a:ext cx="0" cy="7315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Arial" panose="020B0604020202020204" pitchFamily="34" charset="0"/>
            </a:endParaRPr>
          </a:p>
        </p:txBody>
      </p:sp>
      <p:sp>
        <p:nvSpPr>
          <p:cNvPr id="23" name="Line 15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4572000" y="5760720"/>
            <a:ext cx="0" cy="5486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Arial" panose="020B0604020202020204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4572000" y="1737360"/>
            <a:ext cx="0" cy="5486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Arial" panose="020B0604020202020204" pitchFamily="34" charset="0"/>
            </a:endParaRPr>
          </a:p>
        </p:txBody>
      </p:sp>
      <p:sp>
        <p:nvSpPr>
          <p:cNvPr id="26" name="Rectangle 7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572000" y="1828800"/>
            <a:ext cx="137160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EDIT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914400" y="1371600"/>
            <a:ext cx="4572000" cy="12801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sumstore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x,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y,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569CD6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           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*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dest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*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dest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= x + y;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914400" y="3383280"/>
            <a:ext cx="4572000" cy="1280160"/>
          </a:xfrm>
          <a:prstGeom prst="roundRect">
            <a:avLst/>
          </a:prstGeom>
          <a:solidFill>
            <a:srgbClr val="F6F5BD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sumstore</a:t>
            </a:r>
            <a:r>
              <a:rPr lang="en-US" sz="2000" b="1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     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addl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edi</a:t>
            </a:r>
            <a:r>
              <a:rPr lang="en-US" sz="2000" b="1" dirty="0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,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esi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     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movl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esi</a:t>
            </a:r>
            <a:r>
              <a:rPr lang="en-US" sz="2000" b="1" dirty="0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,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(%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     ret</a:t>
            </a:r>
          </a:p>
        </p:txBody>
      </p:sp>
      <p:sp>
        <p:nvSpPr>
          <p:cNvPr id="34" name="Rectangle 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577840" y="5577840"/>
            <a:ext cx="2286000" cy="6400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0" rIns="90487" bIns="0"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Machine code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sumstore.o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914400" y="5394960"/>
            <a:ext cx="4572000" cy="1005840"/>
          </a:xfrm>
          <a:prstGeom prst="roundRect">
            <a:avLst/>
          </a:prstGeom>
          <a:solidFill>
            <a:srgbClr val="FFCC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400575: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01 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fe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      89 32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      c3</a:t>
            </a:r>
          </a:p>
        </p:txBody>
      </p:sp>
      <p:sp>
        <p:nvSpPr>
          <p:cNvPr id="2" name="Arc 1"/>
          <p:cNvSpPr/>
          <p:nvPr/>
        </p:nvSpPr>
        <p:spPr bwMode="auto">
          <a:xfrm>
            <a:off x="6492240" y="2011680"/>
            <a:ext cx="2377440" cy="3886200"/>
          </a:xfrm>
          <a:prstGeom prst="arc">
            <a:avLst>
              <a:gd name="adj1" fmla="val 16070193"/>
              <a:gd name="adj2" fmla="val 54569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176147" y="2864367"/>
            <a:ext cx="1645920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compiler </a:t>
            </a:r>
            <a:b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gcc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–c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970474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Things Go South…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Errors and Exceptions</a:t>
            </a:r>
          </a:p>
          <a:p>
            <a:pPr lvl="1"/>
            <a:r>
              <a:rPr lang="en-US" dirty="0"/>
              <a:t>C does not have exception handling (no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Errors are returned as integer error codes from functions</a:t>
            </a:r>
          </a:p>
          <a:p>
            <a:pPr lvl="1"/>
            <a:r>
              <a:rPr lang="en-US" dirty="0"/>
              <a:t>Because of this, error handling is ugly and inelegant</a:t>
            </a:r>
          </a:p>
          <a:p>
            <a:pPr lvl="2"/>
            <a:endParaRPr lang="en-US" dirty="0"/>
          </a:p>
          <a:p>
            <a:r>
              <a:rPr lang="en-US" dirty="0"/>
              <a:t>Crashes</a:t>
            </a:r>
          </a:p>
          <a:p>
            <a:pPr lvl="1"/>
            <a:r>
              <a:rPr lang="en-US" dirty="0"/>
              <a:t>If you do something bad, you hope to get a “segmentation fault” (believe it or not, this is the “good” option)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168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vs. C  (351 refresher)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371600"/>
          </a:xfrm>
        </p:spPr>
        <p:txBody>
          <a:bodyPr/>
          <a:lstStyle/>
          <a:p>
            <a:r>
              <a:rPr lang="en-US" dirty="0"/>
              <a:t>Are Java and C mostly similar (S) or significantly different (D) in the following categories?</a:t>
            </a:r>
          </a:p>
          <a:p>
            <a:pPr lvl="1"/>
            <a:r>
              <a:rPr lang="en-US" dirty="0"/>
              <a:t>List any differences you can recall (even if you put ‘S’)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308643"/>
              </p:ext>
            </p:extLst>
          </p:nvPr>
        </p:nvGraphicFramePr>
        <p:xfrm>
          <a:off x="396875" y="2834640"/>
          <a:ext cx="8366760" cy="366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Language Feature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S/D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Differences in C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Control structures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Primitive datatypes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Casting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Arrays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Memory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5098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vs. C  (351 refresher)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371600"/>
          </a:xfrm>
        </p:spPr>
        <p:txBody>
          <a:bodyPr/>
          <a:lstStyle/>
          <a:p>
            <a:r>
              <a:rPr lang="en-US" dirty="0"/>
              <a:t>Are Java and C mostly similar (S) or significantly different (D) in the following categories?</a:t>
            </a:r>
          </a:p>
          <a:p>
            <a:pPr lvl="1"/>
            <a:r>
              <a:rPr lang="en-US" dirty="0"/>
              <a:t>List any differences you can recall (even if you put ‘S’)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495484"/>
              </p:ext>
            </p:extLst>
          </p:nvPr>
        </p:nvGraphicFramePr>
        <p:xfrm>
          <a:off x="396875" y="2834640"/>
          <a:ext cx="8366760" cy="3845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Language Feature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S/D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Differences in C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Control structures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Primitive datatypes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S/D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Similar but sizes can differ (char, esp.), unsigned, no </a:t>
                      </a:r>
                      <a:r>
                        <a:rPr lang="en-US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boolean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, uninitialized data,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Java has &gt;&gt;&gt;, C has -&gt;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Casting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Java enforces type safety, C does 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Arrays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Not objects, don’t know their own length, no bounds checking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Memory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Manual (malloc/free), no garbage collection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35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AB6FB-158D-2C4E-969A-EDF3A867C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first…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EAB24-B248-8F4A-BADC-B2739E8DD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all virtual, all the time this quarter</a:t>
            </a:r>
          </a:p>
          <a:p>
            <a:endParaRPr lang="en-US" dirty="0"/>
          </a:p>
          <a:p>
            <a:r>
              <a:rPr lang="en-US" dirty="0"/>
              <a:t>Core infrastructure is same as usual (</a:t>
            </a:r>
            <a:r>
              <a:rPr lang="en-US" dirty="0" err="1"/>
              <a:t>Gradescope</a:t>
            </a:r>
            <a:r>
              <a:rPr lang="en-US" dirty="0"/>
              <a:t>, Gitlab, web, discussion board) except that lab machines are remote login only all quarter</a:t>
            </a:r>
          </a:p>
          <a:p>
            <a:endParaRPr lang="en-US" dirty="0"/>
          </a:p>
          <a:p>
            <a:r>
              <a:rPr lang="en-US" dirty="0"/>
              <a:t>But lectures, sections, office hours – Zoom</a:t>
            </a:r>
          </a:p>
          <a:p>
            <a:endParaRPr lang="en-US" dirty="0"/>
          </a:p>
          <a:p>
            <a:r>
              <a:rPr lang="en-US" dirty="0"/>
              <a:t>Most important: stay healthy, keep your (physical) distance from others, help others both in and out of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A0E9D-4B4E-E14F-808C-9AF49F8CB2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682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Primitive Types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Integer types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/>
          </a:p>
          <a:p>
            <a:r>
              <a:rPr lang="en-US" dirty="0"/>
              <a:t>Floating point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</a:p>
          <a:p>
            <a:pPr lvl="2"/>
            <a:endParaRPr lang="en-US" dirty="0"/>
          </a:p>
          <a:p>
            <a:r>
              <a:rPr lang="en-US" dirty="0"/>
              <a:t>Modifiers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[</a:t>
            </a:r>
            <a:r>
              <a:rPr lang="en-US" dirty="0" err="1"/>
              <a:t>int</a:t>
            </a:r>
            <a:r>
              <a:rPr lang="en-US" dirty="0"/>
              <a:t>]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[</a:t>
            </a:r>
            <a:r>
              <a:rPr lang="en-US" dirty="0" err="1"/>
              <a:t>int</a:t>
            </a:r>
            <a:r>
              <a:rPr lang="en-US" dirty="0"/>
              <a:t>, double]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signed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[char, </a:t>
            </a:r>
            <a:r>
              <a:rPr lang="en-US" dirty="0" err="1"/>
              <a:t>int</a:t>
            </a:r>
            <a:r>
              <a:rPr lang="en-US" dirty="0"/>
              <a:t>]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[char, </a:t>
            </a:r>
            <a:r>
              <a:rPr lang="en-US" dirty="0" err="1"/>
              <a:t>int</a:t>
            </a:r>
            <a:r>
              <a:rPr lang="en-US" dirty="0"/>
              <a:t>]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004089"/>
              </p:ext>
            </p:extLst>
          </p:nvPr>
        </p:nvGraphicFramePr>
        <p:xfrm>
          <a:off x="3459480" y="1554480"/>
          <a:ext cx="5303520" cy="389128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65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C Data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32-bit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64-bit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printf</a:t>
                      </a:r>
                      <a:endParaRPr lang="en-US" sz="1800" b="0" i="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800" b="1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char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%c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        short 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800" b="0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hd</a:t>
                      </a:r>
                      <a:endParaRPr lang="en-US" sz="1800" b="0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unsigned short 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800" b="0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hu</a:t>
                      </a:r>
                      <a:endParaRPr lang="en-US" sz="1800" b="0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1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              </a:t>
                      </a:r>
                      <a:r>
                        <a:rPr lang="en-US" sz="1800" b="1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800" b="1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%d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/ </a:t>
                      </a:r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i</a:t>
                      </a:r>
                      <a:endParaRPr lang="en-US" sz="1800" b="0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     unsigned 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800" b="0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%u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         long 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800" b="0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ld</a:t>
                      </a:r>
                      <a:endParaRPr lang="en-US" sz="1800" b="0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    long 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long</a:t>
                      </a:r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800" b="0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</a:t>
                      </a:r>
                      <a:r>
                        <a:rPr lang="en-US" sz="1800" b="0" i="0" dirty="0" err="1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lld</a:t>
                      </a:r>
                      <a:endParaRPr lang="en-US" sz="1800" b="0" i="0" dirty="0">
                        <a:latin typeface="Courier New" panose="02070309020205020404" pitchFamily="49" charset="0"/>
                        <a:ea typeface="Anonymous Pro" panose="020606090302020005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1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            float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%f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1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           double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%lf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      long double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%Lf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           </a:t>
                      </a:r>
                      <a:r>
                        <a:rPr lang="en-US" sz="1800" b="1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pointer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Courier New" panose="02070309020205020404" pitchFamily="49" charset="0"/>
                          <a:ea typeface="Anonymous Pro" panose="02060609030202000504" pitchFamily="49" charset="0"/>
                          <a:cs typeface="Courier New" panose="02070309020205020404" pitchFamily="49" charset="0"/>
                        </a:rPr>
                        <a:t>%p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05400" y="5486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Typical sizes – see </a:t>
            </a:r>
            <a:r>
              <a:rPr lang="en-US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sizeofs.c</a:t>
            </a:r>
            <a:endParaRPr lang="en-US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24391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C99 Extended Integer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Solves the conundrum of “how big is an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?”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31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457200" y="5212080"/>
            <a:ext cx="82296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sumstore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x,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y,</a:t>
            </a:r>
            <a:r>
              <a:rPr lang="en-US" sz="2000" dirty="0">
                <a:solidFill>
                  <a:srgbClr val="569CD6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*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dest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) {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57200" y="6035040"/>
            <a:ext cx="82296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void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sumstore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int32_t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x,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int32_t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y,</a:t>
            </a:r>
            <a:r>
              <a:rPr lang="en-US" sz="2000" dirty="0">
                <a:solidFill>
                  <a:srgbClr val="569CD6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int32_t*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dest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) {</a:t>
            </a:r>
          </a:p>
        </p:txBody>
      </p:sp>
      <p:sp>
        <p:nvSpPr>
          <p:cNvPr id="15" name="Down Arrow 14"/>
          <p:cNvSpPr/>
          <p:nvPr/>
        </p:nvSpPr>
        <p:spPr bwMode="auto">
          <a:xfrm>
            <a:off x="4491287" y="5669280"/>
            <a:ext cx="182880" cy="365760"/>
          </a:xfrm>
          <a:prstGeom prst="downArrow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822960" y="1920240"/>
            <a:ext cx="6583680" cy="2917686"/>
          </a:xfrm>
          <a:prstGeom prst="roundRect">
            <a:avLst>
              <a:gd name="adj" fmla="val 439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stdint.h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int8_t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a; 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exactly 8 bits, signed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int16_t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b; 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exactly 16 bits, signed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int32_t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c; 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exactly 32 bits, signed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int64_t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d; 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exactly 64 bits, signed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w;  </a:t>
            </a:r>
            <a:r>
              <a:rPr lang="en-US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exactly 8 bits, unsigned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193871EB-37D7-2B41-9F04-2EAC5CD4D3B5}"/>
              </a:ext>
            </a:extLst>
          </p:cNvPr>
          <p:cNvSpPr/>
          <p:nvPr/>
        </p:nvSpPr>
        <p:spPr bwMode="auto">
          <a:xfrm>
            <a:off x="3364711" y="4395730"/>
            <a:ext cx="3920067" cy="612648"/>
          </a:xfrm>
          <a:prstGeom prst="wedgeRoundRectCallout">
            <a:avLst>
              <a:gd name="adj1" fmla="val -50780"/>
              <a:gd name="adj2" fmla="val 223363"/>
              <a:gd name="adj3" fmla="val 16667"/>
            </a:avLst>
          </a:prstGeom>
          <a:solidFill>
            <a:srgbClr val="FFFF00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0066FF"/>
                </a:solidFill>
                <a:latin typeface="Calibri" charset="0"/>
                <a:ea typeface="Calibri" charset="0"/>
                <a:cs typeface="Calibri" charset="0"/>
              </a:rPr>
              <a:t>Use extended types in cse333 code</a:t>
            </a:r>
          </a:p>
        </p:txBody>
      </p:sp>
    </p:spTree>
    <p:extLst>
      <p:ext uri="{BB962C8B-B14F-4D97-AF65-F5344CB8AC3E}">
        <p14:creationId xmlns:p14="http://schemas.microsoft.com/office/powerpoint/2010/main" val="186912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5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 does not support objects!!!</a:t>
            </a:r>
          </a:p>
          <a:p>
            <a:pPr lvl="2"/>
            <a:endParaRPr lang="en-US" b="1" dirty="0"/>
          </a:p>
          <a:p>
            <a:r>
              <a:rPr lang="en-US" b="1" dirty="0"/>
              <a:t>Arrays </a:t>
            </a:r>
            <a:r>
              <a:rPr lang="en-US" dirty="0"/>
              <a:t>are contiguous chunks of memory</a:t>
            </a:r>
          </a:p>
          <a:p>
            <a:pPr lvl="1"/>
            <a:r>
              <a:rPr lang="en-US" dirty="0"/>
              <a:t>Arrays have no methods and do not know their own length</a:t>
            </a:r>
          </a:p>
          <a:p>
            <a:pPr lvl="1"/>
            <a:r>
              <a:rPr lang="en-US" dirty="0"/>
              <a:t>Can easily run off ends of arrays in C – </a:t>
            </a:r>
            <a:r>
              <a:rPr lang="en-US" dirty="0">
                <a:solidFill>
                  <a:srgbClr val="FF0000"/>
                </a:solidFill>
              </a:rPr>
              <a:t>security bugs!!!</a:t>
            </a: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Strings</a:t>
            </a:r>
            <a:r>
              <a:rPr lang="en-US" dirty="0"/>
              <a:t> are null-terminated char arrays</a:t>
            </a:r>
          </a:p>
          <a:p>
            <a:pPr lvl="1"/>
            <a:r>
              <a:rPr lang="en-US" dirty="0"/>
              <a:t>Strings have no methods, but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dirty="0"/>
              <a:t> has helpful utilities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b="1" dirty="0"/>
              <a:t>Structs</a:t>
            </a:r>
            <a:r>
              <a:rPr lang="en-US" dirty="0"/>
              <a:t> are the most object-like feature, but are just collections of fields – no “methods” or functions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249838"/>
              </p:ext>
            </p:extLst>
          </p:nvPr>
        </p:nvGraphicFramePr>
        <p:xfrm>
          <a:off x="3779520" y="4389120"/>
          <a:ext cx="475488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i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x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>
                          <a:solidFill>
                            <a:srgbClr val="D94B7B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>
                          <a:solidFill>
                            <a:srgbClr val="D94B7B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>
                          <a:solidFill>
                            <a:srgbClr val="D94B7B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>
                          <a:solidFill>
                            <a:srgbClr val="D94B7B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>
                          <a:solidFill>
                            <a:srgbClr val="D94B7B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>
                          <a:solidFill>
                            <a:srgbClr val="D94B7B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\n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>
                          <a:solidFill>
                            <a:srgbClr val="D94B7B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\0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5381" y="4389120"/>
            <a:ext cx="329184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"hello\n"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8725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743200"/>
          </a:xfrm>
        </p:spPr>
        <p:txBody>
          <a:bodyPr/>
          <a:lstStyle/>
          <a:p>
            <a:r>
              <a:rPr lang="en-US" dirty="0"/>
              <a:t>Generic format: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33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3200400" y="3474720"/>
            <a:ext cx="5486400" cy="3103721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sum of integers from 1 to max</a:t>
            </a:r>
          </a:p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max)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sum = </a:t>
            </a:r>
            <a:r>
              <a:rPr lang="en-US" sz="20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&lt;= max;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822960" y="1828800"/>
            <a:ext cx="7498080" cy="109728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returnType</a:t>
            </a:r>
            <a:r>
              <a:rPr lang="en-US" sz="2000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param1, …,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statements</a:t>
            </a:r>
          </a:p>
          <a:p>
            <a:pP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070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097280"/>
          </a:xfrm>
        </p:spPr>
        <p:txBody>
          <a:bodyPr/>
          <a:lstStyle/>
          <a:p>
            <a:r>
              <a:rPr lang="en-US" dirty="0"/>
              <a:t>You </a:t>
            </a:r>
            <a:r>
              <a:rPr lang="en-US" i="1" dirty="0"/>
              <a:t>shouldn’t</a:t>
            </a:r>
            <a:r>
              <a:rPr lang="en-US" dirty="0"/>
              <a:t> call a function that hasn’t been declared yet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200400" y="2560320"/>
            <a:ext cx="5486400" cy="411480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 is: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sum of integers from 1 to max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max)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sum = 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&lt;= max;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" y="2560320"/>
            <a:ext cx="2926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sum_badorder.c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752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1: Reverse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1097280"/>
          </a:xfrm>
        </p:spPr>
        <p:txBody>
          <a:bodyPr/>
          <a:lstStyle/>
          <a:p>
            <a:r>
              <a:rPr lang="en-US" dirty="0"/>
              <a:t>Simple solution; however, imposes ordering restriction on writing functions (who-calls-what?)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35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200400" y="2560320"/>
            <a:ext cx="5486400" cy="411480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sum of integers from 1 to max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max)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sum = 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&lt;= max;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i;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/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 is: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" y="2560320"/>
            <a:ext cx="2926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sum_betterorder.c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3450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2: Function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097280"/>
          </a:xfrm>
        </p:spPr>
        <p:txBody>
          <a:bodyPr/>
          <a:lstStyle/>
          <a:p>
            <a:r>
              <a:rPr lang="en-US" dirty="0"/>
              <a:t>Teaches the compiler arguments and return types; function definitions can then be in a logical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880" y="2560320"/>
            <a:ext cx="2926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sum_declared.c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200400" y="2560320"/>
            <a:ext cx="5486400" cy="411480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prototype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 is: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sum of integers from 1 to max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max)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sum = 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&lt;= max;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A42B7830-2A27-7C4E-9CE1-8023714C537B}"/>
              </a:ext>
            </a:extLst>
          </p:cNvPr>
          <p:cNvSpPr/>
          <p:nvPr/>
        </p:nvSpPr>
        <p:spPr bwMode="auto">
          <a:xfrm>
            <a:off x="396876" y="3771978"/>
            <a:ext cx="2617258" cy="1104822"/>
          </a:xfrm>
          <a:prstGeom prst="wedgeRoundRectCallout">
            <a:avLst>
              <a:gd name="adj1" fmla="val 10404"/>
              <a:gd name="adj2" fmla="val -126105"/>
              <a:gd name="adj3" fmla="val 16667"/>
            </a:avLst>
          </a:prstGeom>
          <a:solidFill>
            <a:srgbClr val="FFFF00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0066FF"/>
                </a:solidFill>
                <a:latin typeface="Calibri" charset="0"/>
                <a:ea typeface="Calibri" charset="0"/>
                <a:cs typeface="Calibri" charset="0"/>
              </a:rPr>
              <a:t>Hint: code examples from slides are on the course web for you to experiment with</a:t>
            </a:r>
          </a:p>
        </p:txBody>
      </p:sp>
    </p:spTree>
    <p:extLst>
      <p:ext uri="{BB962C8B-B14F-4D97-AF65-F5344CB8AC3E}">
        <p14:creationId xmlns:p14="http://schemas.microsoft.com/office/powerpoint/2010/main" val="375541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Declaration vs.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C/C++ make a careful distinction between these two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Definition:</a:t>
            </a:r>
            <a:r>
              <a:rPr lang="en-US" dirty="0"/>
              <a:t>  the thing itself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code for function, variable definition that creates storage</a:t>
            </a:r>
          </a:p>
          <a:p>
            <a:pPr lvl="1"/>
            <a:r>
              <a:rPr lang="en-US" dirty="0"/>
              <a:t>Must be </a:t>
            </a:r>
            <a:r>
              <a:rPr lang="en-US" b="1" dirty="0"/>
              <a:t>exactly one</a:t>
            </a:r>
            <a:r>
              <a:rPr lang="en-US" dirty="0"/>
              <a:t> definition of each thing (no duplicates)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Declaration:</a:t>
            </a:r>
            <a:r>
              <a:rPr lang="en-US" dirty="0"/>
              <a:t>  description of a thing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function prototype, external variable declaration</a:t>
            </a:r>
          </a:p>
          <a:p>
            <a:pPr lvl="2"/>
            <a:r>
              <a:rPr lang="en-US" dirty="0"/>
              <a:t>Often in header files and incorporated via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</a:p>
          <a:p>
            <a:pPr lvl="2"/>
            <a:r>
              <a:rPr lang="en-US" dirty="0"/>
              <a:t>Should also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 declaration in the file with the actual definition to check for consistency</a:t>
            </a:r>
          </a:p>
          <a:p>
            <a:pPr lvl="1"/>
            <a:r>
              <a:rPr lang="en-US" dirty="0"/>
              <a:t>Needs to appear in </a:t>
            </a:r>
            <a:r>
              <a:rPr lang="en-US" b="1" dirty="0"/>
              <a:t>all files </a:t>
            </a:r>
            <a:r>
              <a:rPr lang="en-US" dirty="0"/>
              <a:t>that use that thing</a:t>
            </a:r>
          </a:p>
          <a:p>
            <a:pPr lvl="2"/>
            <a:r>
              <a:rPr lang="en-US" dirty="0"/>
              <a:t>Should appear before first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4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Multi-file C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38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828800" y="1371600"/>
            <a:ext cx="6583680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sumstore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x,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y,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dest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*</a:t>
            </a:r>
            <a:r>
              <a:rPr lang="en-US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dest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= x + y;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2743200"/>
            <a:ext cx="6583680" cy="2685336"/>
          </a:xfrm>
          <a:prstGeom prst="roundRect">
            <a:avLst>
              <a:gd name="adj" fmla="val 689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#include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stdio.h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569CD6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sumstore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x,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y,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dest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char** </a:t>
            </a:r>
            <a:r>
              <a:rPr lang="en-US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z, x = </a:t>
            </a:r>
            <a:r>
              <a:rPr lang="en-US" dirty="0">
                <a:solidFill>
                  <a:srgbClr val="00CC99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351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, y = </a:t>
            </a:r>
            <a:r>
              <a:rPr lang="en-US" dirty="0">
                <a:solidFill>
                  <a:srgbClr val="00CC99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333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sumstore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x,y,&amp;z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"%d + %d = %d\n"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,</a:t>
            </a:r>
            <a:r>
              <a:rPr lang="en-US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x,y,z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return </a:t>
            </a:r>
            <a:r>
              <a:rPr lang="en-US" dirty="0">
                <a:solidFill>
                  <a:srgbClr val="00CC99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3716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source file 1</a:t>
            </a:r>
          </a:p>
          <a:p>
            <a:pPr algn="r"/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sumstore.c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7432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source file 2</a:t>
            </a:r>
          </a:p>
          <a:p>
            <a:pPr algn="r"/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sumnum.c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5852160"/>
            <a:ext cx="6217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Compile together: 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sumnum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sumnum.c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sumstore.c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60164961-B390-D742-AF3C-E5A58239CCA8}"/>
              </a:ext>
            </a:extLst>
          </p:cNvPr>
          <p:cNvSpPr/>
          <p:nvPr/>
        </p:nvSpPr>
        <p:spPr bwMode="auto">
          <a:xfrm>
            <a:off x="6410815" y="714179"/>
            <a:ext cx="1162293" cy="483499"/>
          </a:xfrm>
          <a:prstGeom prst="wedgeRoundRectCallout">
            <a:avLst>
              <a:gd name="adj1" fmla="val -111639"/>
              <a:gd name="adj2" fmla="val 96961"/>
              <a:gd name="adj3" fmla="val 16667"/>
            </a:avLst>
          </a:prstGeom>
          <a:solidFill>
            <a:srgbClr val="FFFF00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0066FF"/>
                </a:solidFill>
                <a:latin typeface="Calibri" charset="0"/>
                <a:ea typeface="Calibri" charset="0"/>
                <a:cs typeface="Calibri" charset="0"/>
              </a:rPr>
              <a:t>definition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4113FCDB-7FE6-664C-9050-7191615326C8}"/>
              </a:ext>
            </a:extLst>
          </p:cNvPr>
          <p:cNvSpPr/>
          <p:nvPr/>
        </p:nvSpPr>
        <p:spPr bwMode="auto">
          <a:xfrm>
            <a:off x="7643446" y="2907322"/>
            <a:ext cx="1383990" cy="479430"/>
          </a:xfrm>
          <a:prstGeom prst="wedgeRoundRectCallout">
            <a:avLst>
              <a:gd name="adj1" fmla="val -74301"/>
              <a:gd name="adj2" fmla="val 49951"/>
              <a:gd name="adj3" fmla="val 16667"/>
            </a:avLst>
          </a:prstGeom>
          <a:solidFill>
            <a:srgbClr val="FFFF00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0066FF"/>
                </a:solidFill>
                <a:latin typeface="Calibri" charset="0"/>
                <a:ea typeface="Calibri" charset="0"/>
                <a:cs typeface="Calibri" charset="0"/>
              </a:rPr>
              <a:t>declaration</a:t>
            </a:r>
          </a:p>
        </p:txBody>
      </p:sp>
    </p:spTree>
    <p:extLst>
      <p:ext uri="{BB962C8B-B14F-4D97-AF65-F5344CB8AC3E}">
        <p14:creationId xmlns:p14="http://schemas.microsoft.com/office/powerpoint/2010/main" val="370140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Multi-file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linker</a:t>
            </a:r>
            <a:r>
              <a:rPr lang="en-US" dirty="0"/>
              <a:t> combines multiple object files plus statically-linked libraries to produce an executable</a:t>
            </a:r>
          </a:p>
          <a:p>
            <a:pPr lvl="1"/>
            <a:r>
              <a:rPr lang="en-US" dirty="0"/>
              <a:t>Includes many standard libraries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crt1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library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just a pre-assembled collection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39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3840480"/>
            <a:ext cx="1828800" cy="5486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sumstore.c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640080" y="4937760"/>
            <a:ext cx="1828800" cy="5486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sumnum.c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657600" y="3840480"/>
            <a:ext cx="1828800" cy="5486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sumstore.o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657600" y="4937760"/>
            <a:ext cx="1828800" cy="5486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sumnum.o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572000" y="6035040"/>
            <a:ext cx="1828800" cy="5486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libraries</a:t>
            </a:r>
          </a:p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e.g. 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libc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7223760" y="4480560"/>
            <a:ext cx="1280160" cy="548640"/>
          </a:xfrm>
          <a:prstGeom prst="roundRect">
            <a:avLst/>
          </a:prstGeom>
          <a:solidFill>
            <a:srgbClr val="FFCC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sumnum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>
            <a:stCxn id="5" idx="3"/>
            <a:endCxn id="7" idx="1"/>
          </p:cNvCxnSpPr>
          <p:nvPr/>
        </p:nvCxnSpPr>
        <p:spPr bwMode="auto">
          <a:xfrm>
            <a:off x="2468880" y="4114800"/>
            <a:ext cx="118872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468880" y="3745468"/>
            <a:ext cx="1188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-c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2468880" y="5215677"/>
            <a:ext cx="118872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468880" y="4846345"/>
            <a:ext cx="1188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-c</a:t>
            </a:r>
          </a:p>
        </p:txBody>
      </p:sp>
      <p:cxnSp>
        <p:nvCxnSpPr>
          <p:cNvPr id="16" name="Straight Arrow Connector 15"/>
          <p:cNvCxnSpPr>
            <a:cxnSpLocks/>
            <a:stCxn id="7" idx="3"/>
          </p:cNvCxnSpPr>
          <p:nvPr/>
        </p:nvCxnSpPr>
        <p:spPr bwMode="auto">
          <a:xfrm>
            <a:off x="5486400" y="4114800"/>
            <a:ext cx="822960" cy="62062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309360" y="4754880"/>
            <a:ext cx="914400" cy="6815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3" name="Straight Arrow Connector 22"/>
          <p:cNvCxnSpPr>
            <a:stCxn id="8" idx="3"/>
          </p:cNvCxnSpPr>
          <p:nvPr/>
        </p:nvCxnSpPr>
        <p:spPr bwMode="auto">
          <a:xfrm flipV="1">
            <a:off x="5486400" y="4735428"/>
            <a:ext cx="822960" cy="476652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6" name="Straight Arrow Connector 25"/>
          <p:cNvCxnSpPr>
            <a:cxnSpLocks/>
            <a:stCxn id="9" idx="0"/>
          </p:cNvCxnSpPr>
          <p:nvPr/>
        </p:nvCxnSpPr>
        <p:spPr bwMode="auto">
          <a:xfrm flipV="1">
            <a:off x="5486400" y="4761695"/>
            <a:ext cx="822960" cy="1273345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217920" y="4373076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or </a:t>
            </a:r>
          </a:p>
          <a:p>
            <a:pPr algn="ctr"/>
            <a:r>
              <a:rPr lang="en-US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endParaRPr lang="en-US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98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E5495-74C8-BA4C-9722-003DCE79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77985-4BA2-3E48-963D-C00BF1030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First, an apology: classes really are going to be mostly lectures.  Can’t re-design a 10-week course for online in 2 or 3 weeks.  So please bear with us.</a:t>
            </a:r>
          </a:p>
          <a:p>
            <a:r>
              <a:rPr lang="en-US" dirty="0"/>
              <a:t>Conventions (from page on our web site)</a:t>
            </a:r>
          </a:p>
          <a:p>
            <a:pPr lvl="1"/>
            <a:r>
              <a:rPr lang="en-US" dirty="0"/>
              <a:t>Lecture will be recorded and archived – available to class only</a:t>
            </a:r>
          </a:p>
          <a:p>
            <a:pPr lvl="1"/>
            <a:r>
              <a:rPr lang="en-US" dirty="0"/>
              <a:t>If you have a question, type “hand” or “question” in Zoom chat window</a:t>
            </a:r>
          </a:p>
          <a:p>
            <a:pPr lvl="2"/>
            <a:r>
              <a:rPr lang="en-US" dirty="0"/>
              <a:t>If needed, indicate if we should pause recording while you’re talking</a:t>
            </a:r>
          </a:p>
          <a:p>
            <a:pPr lvl="1"/>
            <a:r>
              <a:rPr lang="en-US" dirty="0"/>
              <a:t>Please keep your microphone muted during class unless you’re using it for a question or during breakout room discussions</a:t>
            </a:r>
          </a:p>
          <a:p>
            <a:pPr lvl="1"/>
            <a:r>
              <a:rPr lang="en-US" dirty="0"/>
              <a:t>Lecture slides will be posted in advance along with “virtual handouts” for some lectures</a:t>
            </a:r>
          </a:p>
          <a:p>
            <a:r>
              <a:rPr lang="en-US" dirty="0"/>
              <a:t>Fingers crossed that network will hold up under the load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916F0-9B23-9548-90BC-70B5287D0B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992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statements is FALSE?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2"/>
              </a:rPr>
              <a:t>http://PollEv.com/justinh</a:t>
            </a:r>
            <a:r>
              <a:rPr lang="en-US" dirty="0"/>
              <a:t> </a:t>
            </a: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9900"/>
                </a:solidFill>
              </a:rPr>
              <a:t>With the standard </a:t>
            </a:r>
            <a:r>
              <a:rPr lang="en-US" b="1" dirty="0">
                <a:solidFill>
                  <a:srgbClr val="FF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b="1" dirty="0">
                <a:solidFill>
                  <a:srgbClr val="FF9900"/>
                </a:solidFill>
              </a:rPr>
              <a:t> syntax, It is always safe to use </a:t>
            </a:r>
            <a:r>
              <a:rPr lang="en-US" b="1" dirty="0" err="1">
                <a:solidFill>
                  <a:srgbClr val="FF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b="1" dirty="0">
                <a:solidFill>
                  <a:srgbClr val="FF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r>
              <a:rPr lang="en-US" b="1" dirty="0">
                <a:solidFill>
                  <a:srgbClr val="FF9900"/>
                </a:solidFill>
              </a:rPr>
              <a:t>.</a:t>
            </a:r>
            <a:endParaRPr lang="en-US" b="1" baseline="-25000" dirty="0">
              <a:solidFill>
                <a:srgbClr val="FF990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50"/>
                </a:solidFill>
              </a:rPr>
              <a:t>We can’t use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uint64_t</a:t>
            </a:r>
            <a:r>
              <a:rPr lang="en-US" b="1" dirty="0">
                <a:solidFill>
                  <a:srgbClr val="00B050"/>
                </a:solidFill>
              </a:rPr>
              <a:t> on a 32-bit machine because there isn’t a C integer primitive of that length.</a:t>
            </a:r>
            <a:endParaRPr lang="en-US" b="1" baseline="-25000" dirty="0">
              <a:solidFill>
                <a:srgbClr val="00B05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3399"/>
                </a:solidFill>
              </a:rPr>
              <a:t>Using function declarations is beneficial to both single- and multi-file C programs.</a:t>
            </a:r>
            <a:endParaRPr lang="en-US" b="1" baseline="-25000" dirty="0">
              <a:solidFill>
                <a:srgbClr val="FF3399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F0"/>
                </a:solidFill>
              </a:rPr>
              <a:t>When compiling multi-file programs, not all linking is done by the Linker.</a:t>
            </a:r>
            <a:endParaRPr lang="en-US" b="1" baseline="-25000" dirty="0">
              <a:solidFill>
                <a:srgbClr val="00B0F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baseline="-25000" dirty="0">
              <a:solidFill>
                <a:srgbClr val="996633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944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To-do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29998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Explore the website </a:t>
            </a:r>
            <a:r>
              <a:rPr lang="en-US" i="1" dirty="0"/>
              <a:t>thoroughly</a:t>
            </a:r>
            <a:r>
              <a:rPr lang="en-US" dirty="0"/>
              <a:t>:  </a:t>
            </a:r>
            <a:r>
              <a:rPr lang="en-US" dirty="0">
                <a:hlinkClick r:id="rId2"/>
              </a:rPr>
              <a:t>http://cs.uw.edu/333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Computer setup:  CSE remote lab, </a:t>
            </a:r>
            <a:r>
              <a:rPr lang="en-US" dirty="0" err="1"/>
              <a:t>attu</a:t>
            </a:r>
            <a:r>
              <a:rPr lang="en-US" dirty="0"/>
              <a:t>, or CSE Linux VM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Exercise 0 is due 10 am Wednesday before class*</a:t>
            </a:r>
          </a:p>
          <a:p>
            <a:pPr lvl="1"/>
            <a:r>
              <a:rPr lang="en-US" dirty="0"/>
              <a:t>Find exercise spec on website, submit via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Sample solution will be posted Friday after class</a:t>
            </a:r>
          </a:p>
          <a:p>
            <a:pPr lvl="1"/>
            <a:r>
              <a:rPr lang="en-US" dirty="0"/>
              <a:t>Give it your best shot to get it done more-or-less on time*</a:t>
            </a:r>
          </a:p>
          <a:p>
            <a:pPr marL="685800" lvl="2" indent="0">
              <a:buNone/>
            </a:pPr>
            <a:r>
              <a:rPr lang="en-US" sz="1600" dirty="0"/>
              <a:t>*but we’ll figure out how to work around late exercises </a:t>
            </a:r>
            <a:r>
              <a:rPr lang="en-US" sz="1600"/>
              <a:t>for this week…</a:t>
            </a:r>
            <a:endParaRPr lang="en-US" sz="1600" dirty="0"/>
          </a:p>
          <a:p>
            <a:endParaRPr lang="en-US" dirty="0"/>
          </a:p>
          <a:p>
            <a:r>
              <a:rPr lang="en-US" dirty="0" err="1"/>
              <a:t>Gradescope</a:t>
            </a:r>
            <a:r>
              <a:rPr lang="en-US" dirty="0"/>
              <a:t> accounts created just before class</a:t>
            </a:r>
          </a:p>
          <a:p>
            <a:pPr lvl="1"/>
            <a:r>
              <a:rPr lang="en-US" dirty="0" err="1"/>
              <a:t>Userid</a:t>
            </a:r>
            <a:r>
              <a:rPr lang="en-US" dirty="0"/>
              <a:t> is your </a:t>
            </a:r>
            <a:r>
              <a:rPr lang="en-US" dirty="0" err="1"/>
              <a:t>uw.edu</a:t>
            </a:r>
            <a:r>
              <a:rPr lang="en-US" dirty="0"/>
              <a:t> email address</a:t>
            </a:r>
          </a:p>
          <a:p>
            <a:pPr lvl="1"/>
            <a:r>
              <a:rPr lang="en-US" dirty="0"/>
              <a:t>Exercise submission: find CSE 333 20sp, click on the exercise, drag-n-drop file(s)!  That’s it!!  Ignore any messages about </a:t>
            </a:r>
            <a:r>
              <a:rPr lang="en-US" dirty="0" err="1"/>
              <a:t>autograding</a:t>
            </a:r>
            <a:r>
              <a:rPr lang="en-US" dirty="0"/>
              <a:t> not using this quarter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8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4490C-09E2-1A4E-829F-F4C8ED54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D9E53-A922-5045-9247-1CD870CDC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Sections: more Zoom</a:t>
            </a:r>
          </a:p>
          <a:p>
            <a:pPr lvl="1"/>
            <a:r>
              <a:rPr lang="en-US" dirty="0"/>
              <a:t>Not normally recorded so we can have open discussions and group work without people being too self-conscious</a:t>
            </a:r>
          </a:p>
          <a:p>
            <a:pPr lvl="1"/>
            <a:r>
              <a:rPr lang="en-US" dirty="0"/>
              <a:t>We’re going to try to produce videos for things that would normally be done as demos or presentations in sections; details tba</a:t>
            </a:r>
          </a:p>
          <a:p>
            <a:pPr lvl="2"/>
            <a:r>
              <a:rPr lang="en-US" dirty="0"/>
              <a:t>Those will be available online</a:t>
            </a:r>
          </a:p>
          <a:p>
            <a:pPr lvl="1"/>
            <a:r>
              <a:rPr lang="en-US" dirty="0"/>
              <a:t>Slides and any sample code, worksheets, etc. posted as usual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3B739-8212-1641-BFAB-694A042AC1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4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65CEC-D54B-984E-9780-D3A2EBD50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Everything Else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2EA55-FB6C-624A-80C4-B9B2A7E23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46635"/>
          </a:xfrm>
        </p:spPr>
        <p:txBody>
          <a:bodyPr>
            <a:normAutofit/>
          </a:bodyPr>
          <a:lstStyle/>
          <a:p>
            <a:r>
              <a:rPr lang="en-US" dirty="0"/>
              <a:t>Office hours: also Zoom; probably using a waiting room to work with one person at a time (but will change if needed)</a:t>
            </a:r>
          </a:p>
          <a:p>
            <a:pPr lvl="1"/>
            <a:r>
              <a:rPr lang="en-US" dirty="0"/>
              <a:t>Not recorded or archived</a:t>
            </a:r>
          </a:p>
          <a:p>
            <a:pPr lvl="1"/>
            <a:r>
              <a:rPr lang="en-US" dirty="0"/>
              <a:t>Once </a:t>
            </a:r>
            <a:r>
              <a:rPr lang="en-US" dirty="0" err="1"/>
              <a:t>gitlab</a:t>
            </a:r>
            <a:r>
              <a:rPr lang="en-US" dirty="0"/>
              <a:t> repos are set up, if your question concerns your code (exercises, projects), please push latest code to the repo before meeting with TA to save some time</a:t>
            </a:r>
          </a:p>
          <a:p>
            <a:r>
              <a:rPr lang="en-US" dirty="0"/>
              <a:t>And we’ll use group or individual meetings, chats, etc. depending on what people want to try and what works</a:t>
            </a:r>
          </a:p>
          <a:p>
            <a:r>
              <a:rPr lang="en-US" dirty="0"/>
              <a:t>You will be bombarded with email as we add these things to Canvas/Zoom. Feel free to ignore.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5B76B-74AC-3B45-A8CE-C6A67520B0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35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Introductions: Course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127" y="1361661"/>
            <a:ext cx="8366125" cy="4972050"/>
          </a:xfrm>
          <a:ln>
            <a:noFill/>
          </a:ln>
        </p:spPr>
        <p:txBody>
          <a:bodyPr/>
          <a:lstStyle/>
          <a:p>
            <a:r>
              <a:rPr lang="en-US" dirty="0"/>
              <a:t>Hal Perkins (instructor)</a:t>
            </a:r>
          </a:p>
          <a:p>
            <a:pPr lvl="1"/>
            <a:r>
              <a:rPr lang="en-US" dirty="0"/>
              <a:t>Long-time CSE faculty member and CSE 333 veteran</a:t>
            </a:r>
            <a:endParaRPr lang="en-US" sz="1400" dirty="0"/>
          </a:p>
          <a:p>
            <a:pPr lvl="2"/>
            <a:endParaRPr lang="en-US" sz="1400" dirty="0"/>
          </a:p>
          <a:p>
            <a:r>
              <a:rPr lang="en-US" dirty="0"/>
              <a:t> TAs:</a:t>
            </a:r>
          </a:p>
          <a:p>
            <a:pPr lvl="1"/>
            <a:r>
              <a:rPr lang="en-US" dirty="0"/>
              <a:t>Ramya </a:t>
            </a:r>
            <a:r>
              <a:rPr lang="en-US" dirty="0" err="1"/>
              <a:t>Challa</a:t>
            </a:r>
            <a:r>
              <a:rPr lang="en-US" dirty="0"/>
              <a:t>, </a:t>
            </a:r>
            <a:r>
              <a:rPr lang="en-US" dirty="0" err="1"/>
              <a:t>Mengqui</a:t>
            </a:r>
            <a:r>
              <a:rPr lang="en-US" dirty="0"/>
              <a:t> Chen, Arpad </a:t>
            </a:r>
            <a:r>
              <a:rPr lang="en-US" dirty="0" err="1"/>
              <a:t>Depaszthory</a:t>
            </a:r>
            <a:r>
              <a:rPr lang="en-US" dirty="0"/>
              <a:t>, Zachary Keyes, CJ Lin, Travis McGaha, Arjun Singh, </a:t>
            </a:r>
            <a:r>
              <a:rPr lang="en-US" dirty="0" err="1"/>
              <a:t>Guramrit</a:t>
            </a:r>
            <a:r>
              <a:rPr lang="en-US" dirty="0"/>
              <a:t> Singh, Cosmo Wang, </a:t>
            </a:r>
            <a:r>
              <a:rPr lang="en-US" dirty="0" err="1"/>
              <a:t>Yifan</a:t>
            </a:r>
            <a:r>
              <a:rPr lang="en-US" dirty="0"/>
              <a:t> Xu, </a:t>
            </a:r>
            <a:r>
              <a:rPr lang="en-US" dirty="0" err="1"/>
              <a:t>Haoran</a:t>
            </a:r>
            <a:r>
              <a:rPr lang="en-US" dirty="0"/>
              <a:t> Yu, Greg Guo, Robin Yang</a:t>
            </a:r>
          </a:p>
          <a:p>
            <a:pPr lvl="1"/>
            <a:r>
              <a:rPr lang="en-US" dirty="0"/>
              <a:t>Available in section, office hours, and discussion group</a:t>
            </a:r>
          </a:p>
          <a:p>
            <a:pPr lvl="1"/>
            <a:r>
              <a:rPr lang="en-US" dirty="0"/>
              <a:t>An invaluable source of information and help</a:t>
            </a:r>
            <a:endParaRPr lang="en-US" sz="1800" dirty="0"/>
          </a:p>
          <a:p>
            <a:pPr>
              <a:spcBef>
                <a:spcPts val="1800"/>
              </a:spcBef>
            </a:pPr>
            <a:r>
              <a:rPr lang="en-US" dirty="0"/>
              <a:t>Get to know us</a:t>
            </a:r>
          </a:p>
          <a:p>
            <a:pPr lvl="1"/>
            <a:r>
              <a:rPr lang="en-US" dirty="0"/>
              <a:t>We are here to help you succeed!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2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Introductions: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~150 students this quarter</a:t>
            </a:r>
          </a:p>
          <a:p>
            <a:pPr lvl="1"/>
            <a:r>
              <a:rPr lang="en-US" dirty="0"/>
              <a:t>There are no overload forms or waiting lists for CSE courses</a:t>
            </a:r>
          </a:p>
          <a:p>
            <a:pPr lvl="2"/>
            <a:endParaRPr lang="en-US" dirty="0"/>
          </a:p>
          <a:p>
            <a:r>
              <a:rPr lang="en-US" dirty="0"/>
              <a:t>Expected background</a:t>
            </a:r>
          </a:p>
          <a:p>
            <a:pPr lvl="1"/>
            <a:r>
              <a:rPr lang="en-US" b="1" dirty="0" err="1"/>
              <a:t>Prereq</a:t>
            </a:r>
            <a:r>
              <a:rPr lang="en-US" b="1" dirty="0"/>
              <a:t>:</a:t>
            </a:r>
            <a:r>
              <a:rPr lang="en-US" dirty="0"/>
              <a:t>  CSE 351 – C, pointers, memory model, linker, system calls</a:t>
            </a:r>
          </a:p>
          <a:p>
            <a:pPr lvl="1"/>
            <a:r>
              <a:rPr lang="en-US" dirty="0"/>
              <a:t>CSE 391 or Linux skills needed for CSE 351 assumed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26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MU Bright" panose="02000603000000000000" pitchFamily="2" charset="0"/>
              </a:rPr>
              <a:t>Course Map:  100,000 foot 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>
                <a:ea typeface="CMU Bright" panose="02000603000000000000" pitchFamily="2" charset="0"/>
              </a:rPr>
              <a:pPr/>
              <a:t>9</a:t>
            </a:fld>
            <a:endParaRPr lang="en-US" dirty="0">
              <a:ea typeface="CMU Bright" panose="02000603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2194560"/>
            <a:ext cx="1737360" cy="594360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3200" y="2834640"/>
            <a:ext cx="1737360" cy="649224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 library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2834640"/>
            <a:ext cx="1828800" cy="649224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lIns="0" rIns="0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C++ STL/boost/ standard library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2194560"/>
            <a:ext cx="1828800" cy="594360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C++ application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92240" y="2194560"/>
            <a:ext cx="1737360" cy="594360"/>
          </a:xfrm>
          <a:prstGeom prst="rect">
            <a:avLst/>
          </a:prstGeom>
          <a:solidFill>
            <a:srgbClr val="4B2A85">
              <a:alpha val="40000"/>
            </a:srgbClr>
          </a:solidFill>
        </p:spPr>
        <p:txBody>
          <a:bodyPr wrap="square" lIns="0" rIns="0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Java application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92240" y="2834640"/>
            <a:ext cx="1737360" cy="649224"/>
          </a:xfrm>
          <a:prstGeom prst="rect">
            <a:avLst/>
          </a:prstGeom>
          <a:solidFill>
            <a:srgbClr val="4B2A85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JRE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737547"/>
              </p:ext>
            </p:extLst>
          </p:nvPr>
        </p:nvGraphicFramePr>
        <p:xfrm>
          <a:off x="2560320" y="3566160"/>
          <a:ext cx="5852160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5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CPU     memory     storage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    network</a:t>
                      </a:r>
                      <a:endParaRPr lang="en-US" sz="18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GPU 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 clock   audio   radio   peripherals</a:t>
                      </a:r>
                      <a:endParaRPr lang="en-US" sz="18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65760" y="3977640"/>
            <a:ext cx="2194560" cy="649224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HW/SW interface</a:t>
            </a:r>
          </a:p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(x86 + devices)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5760" y="3246120"/>
            <a:ext cx="2194560" cy="649224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/ app interface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(system calls)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743200" y="3660781"/>
            <a:ext cx="5486400" cy="548640"/>
          </a:xfrm>
          <a:prstGeom prst="rect">
            <a:avLst/>
          </a:prstGeom>
          <a:solidFill>
            <a:srgbClr val="4B2A85">
              <a:alpha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operating system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743200" y="4389120"/>
            <a:ext cx="5486400" cy="548640"/>
          </a:xfrm>
          <a:prstGeom prst="rect">
            <a:avLst/>
          </a:prstGeom>
          <a:solidFill>
            <a:srgbClr val="4B2A85">
              <a:alpha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hardware</a:t>
            </a:r>
          </a:p>
        </p:txBody>
      </p:sp>
    </p:spTree>
    <p:extLst>
      <p:ext uri="{BB962C8B-B14F-4D97-AF65-F5344CB8AC3E}">
        <p14:creationId xmlns:p14="http://schemas.microsoft.com/office/powerpoint/2010/main" val="6034281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120-Wi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120-Wi18" id="{54888B74-6887-4019-804C-18D5A686B961}" vid="{05D1087E-29C2-4F73-A640-E40FC9EF90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UWTheme-120-Wi18</Template>
  <TotalTime>11072</TotalTime>
  <Words>4152</Words>
  <Application>Microsoft Macintosh PowerPoint</Application>
  <PresentationFormat>On-screen Show (4:3)</PresentationFormat>
  <Paragraphs>630</Paragraphs>
  <Slides>41</Slides>
  <Notes>18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Arial Narrow</vt:lpstr>
      <vt:lpstr>Calibri</vt:lpstr>
      <vt:lpstr>Courier New</vt:lpstr>
      <vt:lpstr>Times New Roman</vt:lpstr>
      <vt:lpstr>Wingdings</vt:lpstr>
      <vt:lpstr>UWTheme-120-Wi18</vt:lpstr>
      <vt:lpstr>Intro, C refresher CSE 333 Spring 2020</vt:lpstr>
      <vt:lpstr>Lecture Outline</vt:lpstr>
      <vt:lpstr>But first…</vt:lpstr>
      <vt:lpstr>Virtual Lectures</vt:lpstr>
      <vt:lpstr>Virtual Sections</vt:lpstr>
      <vt:lpstr>Virtual Everything Else</vt:lpstr>
      <vt:lpstr>Introductions: Course Staff</vt:lpstr>
      <vt:lpstr>Introductions: Students</vt:lpstr>
      <vt:lpstr>Course Map:  100,000 foot view</vt:lpstr>
      <vt:lpstr>Systems Programming</vt:lpstr>
      <vt:lpstr>Discipline?!?</vt:lpstr>
      <vt:lpstr>Lecture Outline</vt:lpstr>
      <vt:lpstr>Communication</vt:lpstr>
      <vt:lpstr>Course Components</vt:lpstr>
      <vt:lpstr>Grading (tentative)</vt:lpstr>
      <vt:lpstr>Deadlines and Student Conduct</vt:lpstr>
      <vt:lpstr>Deadlines (this quarter)</vt:lpstr>
      <vt:lpstr>Gadgets (1)</vt:lpstr>
      <vt:lpstr>Gadgets (2)</vt:lpstr>
      <vt:lpstr>Deep Breath….</vt:lpstr>
      <vt:lpstr>Lecture Outline</vt:lpstr>
      <vt:lpstr>C</vt:lpstr>
      <vt:lpstr>Generic C Program Layout</vt:lpstr>
      <vt:lpstr>C Syntax: main</vt:lpstr>
      <vt:lpstr>C Workflow</vt:lpstr>
      <vt:lpstr>C to Machine Code</vt:lpstr>
      <vt:lpstr>When Things Go South…</vt:lpstr>
      <vt:lpstr>Java vs. C  (351 refresher)</vt:lpstr>
      <vt:lpstr>Java vs. C  (351 refresher)</vt:lpstr>
      <vt:lpstr>Primitive Types in C</vt:lpstr>
      <vt:lpstr>C99 Extended Integer Types</vt:lpstr>
      <vt:lpstr>Basic Data Structures</vt:lpstr>
      <vt:lpstr>Function Definitions</vt:lpstr>
      <vt:lpstr>Function Ordering</vt:lpstr>
      <vt:lpstr>Solution 1: Reverse Ordering</vt:lpstr>
      <vt:lpstr>Solution 2: Function Declaration</vt:lpstr>
      <vt:lpstr>Function Declaration vs. Definition</vt:lpstr>
      <vt:lpstr>Multi-file C Programs</vt:lpstr>
      <vt:lpstr>Compiling Multi-file Programs</vt:lpstr>
      <vt:lpstr>Peer Instruction Question</vt:lpstr>
      <vt:lpstr>To-do List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Intro, C Refresher CSE 333 Spring 2018</dc:title>
  <dc:creator>Justin Hsia</dc:creator>
  <cp:lastModifiedBy>Hal Perkins</cp:lastModifiedBy>
  <cp:revision>222</cp:revision>
  <cp:lastPrinted>2018-03-21T23:58:39Z</cp:lastPrinted>
  <dcterms:created xsi:type="dcterms:W3CDTF">2018-03-09T21:42:34Z</dcterms:created>
  <dcterms:modified xsi:type="dcterms:W3CDTF">2020-04-03T00:45:13Z</dcterms:modified>
</cp:coreProperties>
</file>