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7" r:id="rId2"/>
    <p:sldId id="282" r:id="rId3"/>
    <p:sldId id="259" r:id="rId4"/>
    <p:sldId id="260" r:id="rId5"/>
    <p:sldId id="261" r:id="rId6"/>
    <p:sldId id="262" r:id="rId7"/>
    <p:sldId id="285" r:id="rId8"/>
    <p:sldId id="318" r:id="rId9"/>
    <p:sldId id="359" r:id="rId10"/>
    <p:sldId id="361" r:id="rId11"/>
    <p:sldId id="362" r:id="rId12"/>
    <p:sldId id="360" r:id="rId13"/>
    <p:sldId id="266" r:id="rId14"/>
    <p:sldId id="267" r:id="rId15"/>
    <p:sldId id="268" r:id="rId16"/>
    <p:sldId id="280" r:id="rId17"/>
    <p:sldId id="269" r:id="rId18"/>
    <p:sldId id="365" r:id="rId19"/>
    <p:sldId id="271" r:id="rId20"/>
    <p:sldId id="272" r:id="rId21"/>
    <p:sldId id="369" r:id="rId22"/>
    <p:sldId id="368" r:id="rId23"/>
    <p:sldId id="273" r:id="rId24"/>
    <p:sldId id="274" r:id="rId25"/>
    <p:sldId id="275" r:id="rId26"/>
    <p:sldId id="276" r:id="rId27"/>
    <p:sldId id="278" r:id="rId28"/>
    <p:sldId id="277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E2661A"/>
    <a:srgbClr val="FFC000"/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34" autoAdjust="0"/>
    <p:restoredTop sz="90506"/>
  </p:normalViewPr>
  <p:slideViewPr>
    <p:cSldViewPr snapToGrid="0">
      <p:cViewPr varScale="1">
        <p:scale>
          <a:sx n="105" d="100"/>
          <a:sy n="105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1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456C6-BA6A-2B45-9F0A-8A9366379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E18C7-E828-3240-BCD2-39EDCF5F0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25-</a:t>
            </a:r>
            <a:fld id="{01468302-9661-7942-A4B8-3D04F7CA57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4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77E5-CD4B-47A7-A7EF-26FED9E7B9E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3477-E0C5-4078-9113-F7E44D2DE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7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rnell.edu/projects/ladis2009/talks/dean-keynote-ladis2009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highscalability.com/blog/2011/1/26/google-pro-tip-use-back-of-the-envelope-calculations-to-choo.htm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9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16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Faster context switching between threads</a:t>
            </a:r>
          </a:p>
          <a:p>
            <a:r>
              <a:rPr lang="en-US" dirty="0"/>
              <a:t>System can support more threads</a:t>
            </a:r>
          </a:p>
        </p:txBody>
      </p:sp>
    </p:spTree>
    <p:extLst>
      <p:ext uri="{BB962C8B-B14F-4D97-AF65-F5344CB8AC3E}">
        <p14:creationId xmlns:p14="http://schemas.microsoft.com/office/powerpoint/2010/main" val="125918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Still on one CPU/one core</a:t>
            </a:r>
            <a:r>
              <a:rPr lang="en-US" baseline="0" dirty="0"/>
              <a:t> – just no overlapping CPU executions (blue).  B is network I/O, d is disk I/O</a:t>
            </a:r>
          </a:p>
          <a:p>
            <a:endParaRPr lang="en-US" baseline="0" dirty="0"/>
          </a:p>
          <a:p>
            <a:r>
              <a:rPr lang="en-US" baseline="0" dirty="0"/>
              <a:t>T: earlier I mentioned threads as one option, so why threads?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79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T: so with that definition, why use a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60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file descriptor to non-blocking using </a:t>
            </a:r>
            <a:r>
              <a:rPr lang="en-US" dirty="0" err="1"/>
              <a:t>fcntl</a:t>
            </a:r>
            <a:r>
              <a:rPr lang="en-US" dirty="0"/>
              <a:t>() with the O_NONBLOCK flag.</a:t>
            </a:r>
          </a:p>
          <a:p>
            <a:r>
              <a:rPr lang="en-US" dirty="0"/>
              <a:t>Returns with special</a:t>
            </a:r>
            <a:r>
              <a:rPr lang="en-US" baseline="0" dirty="0"/>
              <a:t> error code EWOULDBLOCK or EAGAIN</a:t>
            </a:r>
            <a:endParaRPr lang="en-US" dirty="0"/>
          </a:p>
          <a:p>
            <a:r>
              <a:rPr lang="en-US" dirty="0"/>
              <a:t>select() or poll() to find out when is a good time to retry.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7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https://en.wikipedia.org/wiki/Shard_(database_architecture)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SCALE: disk and network I/O are orders of magnitude larger</a:t>
            </a:r>
          </a:p>
          <a:p>
            <a:endParaRPr lang="en-US" dirty="0"/>
          </a:p>
          <a:p>
            <a:r>
              <a:rPr lang="en-US" dirty="0"/>
              <a:t>Assuming 3 words in query:  ocean whale ravenous</a:t>
            </a:r>
          </a:p>
          <a:p>
            <a:endParaRPr lang="en-US" dirty="0"/>
          </a:p>
          <a:p>
            <a:r>
              <a:rPr lang="en-US" dirty="0"/>
              <a:t>T: Why do we care to split up what sort of </a:t>
            </a:r>
            <a:r>
              <a:rPr lang="en-US" dirty="0" err="1"/>
              <a:t>device&amp;work</a:t>
            </a:r>
            <a:r>
              <a:rPr lang="en-US" dirty="0"/>
              <a:t> is being done when? Cause they take different amounts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93661F6-7D84-4213-A9C6-D5DF7A6A4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Takeaway from this slide, it takes a long time to preform I/O on Disk/Network</a:t>
            </a:r>
          </a:p>
          <a:p>
            <a:endParaRPr lang="en-US" dirty="0"/>
          </a:p>
          <a:p>
            <a:r>
              <a:rPr lang="en-US" dirty="0"/>
              <a:t>Again, let’s focus on the orders of magnitude and not on the constants.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Jeff Dean. LADIS09, slide 28. </a:t>
            </a:r>
            <a:r>
              <a:rPr lang="en-US" dirty="0">
                <a:hlinkClick r:id="rId3"/>
              </a:rPr>
              <a:t>https://www.cs.cornell.edu/projects/ladis2009/talks/dean-keynote-ladis2009.pdf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information on these numbers: </a:t>
            </a:r>
            <a:r>
              <a:rPr lang="en-US" dirty="0">
                <a:hlinkClick r:id="rId4"/>
              </a:rPr>
              <a:t>http://highscalability.com/blog/2011/1/26/google-pro-tip-use-back-of-the-envelope-calculations-to-choo.html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T: so if we out our execution timeline to show this difference in magnitude we </a:t>
            </a:r>
            <a:r>
              <a:rPr lang="en-US" dirty="0" err="1"/>
              <a:t>geT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3691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T: We can’t avoid this time spent on I/O in this case, so lets look at other cases to see if we can see where inefficiency could come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3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first by talking if a single client made sequential queries</a:t>
            </a:r>
          </a:p>
          <a:p>
            <a:endParaRPr lang="en-US" dirty="0"/>
          </a:p>
          <a:p>
            <a:r>
              <a:rPr lang="en-US" dirty="0"/>
              <a:t>NOT TO SCALE: red boxes are orders of magnitude bigger than blue boxes</a:t>
            </a:r>
          </a:p>
          <a:p>
            <a:endParaRPr lang="en-US" dirty="0"/>
          </a:p>
          <a:p>
            <a:r>
              <a:rPr lang="en-US" dirty="0"/>
              <a:t>Now assuming</a:t>
            </a:r>
            <a:r>
              <a:rPr lang="en-US" baseline="0" dirty="0"/>
              <a:t> only 1 word per query:</a:t>
            </a:r>
          </a:p>
          <a:p>
            <a:r>
              <a:rPr lang="en-US" baseline="0" dirty="0"/>
              <a:t>.a – </a:t>
            </a:r>
            <a:r>
              <a:rPr lang="en-US" baseline="0" dirty="0" err="1"/>
              <a:t>GetNextQuery</a:t>
            </a:r>
            <a:r>
              <a:rPr lang="en-US" baseline="0" dirty="0"/>
              <a:t>()</a:t>
            </a:r>
          </a:p>
          <a:p>
            <a:r>
              <a:rPr lang="en-US" baseline="0" dirty="0"/>
              <a:t>.b – network I/O to get query</a:t>
            </a:r>
          </a:p>
          <a:p>
            <a:r>
              <a:rPr lang="en-US" baseline="0" dirty="0"/>
              <a:t>.c – Lookup() and </a:t>
            </a:r>
            <a:r>
              <a:rPr lang="en-US" baseline="0" dirty="0" err="1"/>
              <a:t>file.read</a:t>
            </a:r>
            <a:r>
              <a:rPr lang="en-US" baseline="0" dirty="0"/>
              <a:t>()</a:t>
            </a:r>
          </a:p>
          <a:p>
            <a:r>
              <a:rPr lang="en-US" baseline="0" dirty="0"/>
              <a:t>.d – disk I/O</a:t>
            </a:r>
          </a:p>
          <a:p>
            <a:r>
              <a:rPr lang="en-US" baseline="0" dirty="0"/>
              <a:t>.e – intersect(), Display()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08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T: but what if this wasn’t just sequential queries to one client?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9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see the inefficiencies</a:t>
            </a:r>
          </a:p>
          <a:p>
            <a:pPr marL="228600" indent="-228600">
              <a:buAutoNum type="arabicPeriod"/>
            </a:pPr>
            <a:r>
              <a:rPr lang="en-US" dirty="0"/>
              <a:t>Each query must wait for previous</a:t>
            </a:r>
          </a:p>
          <a:p>
            <a:pPr marL="228600" indent="-228600">
              <a:buAutoNum type="arabicPeriod"/>
            </a:pPr>
            <a:r>
              <a:rPr lang="en-US" dirty="0" err="1"/>
              <a:t>Cpu</a:t>
            </a:r>
            <a:r>
              <a:rPr lang="en-US" dirty="0"/>
              <a:t> idle most of the time</a:t>
            </a:r>
          </a:p>
          <a:p>
            <a:pPr marL="228600" indent="-228600">
              <a:buAutoNum type="arabicPeriod"/>
            </a:pPr>
            <a:r>
              <a:rPr lang="en-US" dirty="0"/>
              <a:t>Only one device (network/</a:t>
            </a:r>
            <a:r>
              <a:rPr lang="en-US" dirty="0" err="1"/>
              <a:t>disck</a:t>
            </a:r>
            <a:r>
              <a:rPr lang="en-US" dirty="0"/>
              <a:t>/</a:t>
            </a:r>
            <a:r>
              <a:rPr lang="en-US" dirty="0" err="1"/>
              <a:t>cpu</a:t>
            </a:r>
            <a:r>
              <a:rPr lang="en-US" dirty="0"/>
              <a:t>) used at a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T: Lets’ look at these points some more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1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9634" y="27429"/>
            <a:ext cx="152477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L25:  Concurrency Intro</a:t>
            </a:r>
          </a:p>
        </p:txBody>
      </p:sp>
    </p:spTree>
    <p:extLst>
      <p:ext uri="{BB962C8B-B14F-4D97-AF65-F5344CB8AC3E}">
        <p14:creationId xmlns:p14="http://schemas.microsoft.com/office/powerpoint/2010/main" val="3056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Introduction to Concurrency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Ramya </a:t>
            </a:r>
            <a:r>
              <a:rPr lang="en-US" sz="2000" dirty="0" err="1"/>
              <a:t>Challa</a:t>
            </a:r>
            <a:r>
              <a:rPr lang="en-US" sz="2000" dirty="0"/>
              <a:t>	Eric Chan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Mengqi</a:t>
            </a:r>
            <a:r>
              <a:rPr lang="en-US" sz="2000" dirty="0"/>
              <a:t> Chen	Ian Hsiao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Arjun Singh	</a:t>
            </a:r>
            <a:r>
              <a:rPr lang="en-US" sz="2000" dirty="0" err="1"/>
              <a:t>Guramrit</a:t>
            </a:r>
            <a:r>
              <a:rPr lang="en-US" sz="2000" dirty="0"/>
              <a:t> Singh	Sylvia Wang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Yifan</a:t>
            </a:r>
            <a:r>
              <a:rPr lang="en-US" sz="2000" dirty="0"/>
              <a:t> Xu	Robin Yang	Velocity Yu</a:t>
            </a:r>
          </a:p>
        </p:txBody>
      </p:sp>
    </p:spTree>
    <p:extLst>
      <p:ext uri="{BB962C8B-B14F-4D97-AF65-F5344CB8AC3E}">
        <p14:creationId xmlns:p14="http://schemas.microsoft.com/office/powerpoint/2010/main" val="327035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Queries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" y="34747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108960" y="25603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35040" y="16459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08960" y="38404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5040" y="29260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47548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</p:spTree>
    <p:extLst>
      <p:ext uri="{BB962C8B-B14F-4D97-AF65-F5344CB8AC3E}">
        <p14:creationId xmlns:p14="http://schemas.microsoft.com/office/powerpoint/2010/main" val="204223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Queries: To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" y="34747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08960" y="38404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47548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7B83931-CC90-4AC2-8CFF-D24F6E26B0E7}"/>
              </a:ext>
            </a:extLst>
          </p:cNvPr>
          <p:cNvGraphicFramePr>
            <a:graphicFrameLocks noGrp="1"/>
          </p:cNvGraphicFramePr>
          <p:nvPr/>
        </p:nvGraphicFramePr>
        <p:xfrm>
          <a:off x="3096969" y="2593662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16BF64E-6486-4CEA-85CD-F7D0BAB21A45}"/>
              </a:ext>
            </a:extLst>
          </p:cNvPr>
          <p:cNvGraphicFramePr>
            <a:graphicFrameLocks noGrp="1"/>
          </p:cNvGraphicFramePr>
          <p:nvPr/>
        </p:nvGraphicFramePr>
        <p:xfrm>
          <a:off x="6035040" y="1639946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D3A2BEB-633F-4ACB-BE8E-D2A979857BDF}"/>
              </a:ext>
            </a:extLst>
          </p:cNvPr>
          <p:cNvSpPr txBox="1"/>
          <p:nvPr/>
        </p:nvSpPr>
        <p:spPr>
          <a:xfrm>
            <a:off x="6035040" y="29260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</p:spTree>
    <p:extLst>
      <p:ext uri="{BB962C8B-B14F-4D97-AF65-F5344CB8AC3E}">
        <p14:creationId xmlns:p14="http://schemas.microsoft.com/office/powerpoint/2010/main" val="161985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Clients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" y="34747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108960" y="25603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35040" y="16459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08960" y="38404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5040" y="29260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47548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48640" y="1716097"/>
            <a:ext cx="2122517" cy="1712903"/>
            <a:chOff x="548640" y="1716097"/>
            <a:chExt cx="2122517" cy="1712903"/>
          </a:xfrm>
        </p:grpSpPr>
        <p:sp>
          <p:nvSpPr>
            <p:cNvPr id="3" name="TextBox 2"/>
            <p:cNvSpPr txBox="1"/>
            <p:nvPr/>
          </p:nvSpPr>
          <p:spPr>
            <a:xfrm>
              <a:off x="548640" y="1716097"/>
              <a:ext cx="21225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The CPU is idle most of the time!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(picture not to scale)</a:t>
              </a:r>
            </a:p>
          </p:txBody>
        </p:sp>
        <p:cxnSp>
          <p:nvCxnSpPr>
            <p:cNvPr id="17" name="Straight Arrow Connector 16"/>
            <p:cNvCxnSpPr>
              <a:cxnSpLocks/>
            </p:cNvCxnSpPr>
            <p:nvPr/>
          </p:nvCxnSpPr>
          <p:spPr bwMode="auto">
            <a:xfrm>
              <a:off x="2039389" y="2683763"/>
              <a:ext cx="262377" cy="7452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>
              <a:cxnSpLocks/>
            </p:cNvCxnSpPr>
            <p:nvPr/>
          </p:nvCxnSpPr>
          <p:spPr bwMode="auto">
            <a:xfrm flipH="1">
              <a:off x="1032641" y="2701368"/>
              <a:ext cx="131142" cy="7276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366654" y="1362224"/>
            <a:ext cx="2377440" cy="1115614"/>
            <a:chOff x="3366654" y="1362224"/>
            <a:chExt cx="2377440" cy="1115614"/>
          </a:xfrm>
        </p:grpSpPr>
        <p:sp>
          <p:nvSpPr>
            <p:cNvPr id="15" name="TextBox 14"/>
            <p:cNvSpPr txBox="1"/>
            <p:nvPr/>
          </p:nvSpPr>
          <p:spPr>
            <a:xfrm>
              <a:off x="3366654" y="1362224"/>
              <a:ext cx="2377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Only one I/O request at a time is “in flight”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H="1">
              <a:off x="4150822" y="1982451"/>
              <a:ext cx="213361" cy="4953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5109557" y="3291840"/>
            <a:ext cx="3034143" cy="1694765"/>
            <a:chOff x="5109557" y="3291840"/>
            <a:chExt cx="3034143" cy="1694765"/>
          </a:xfrm>
        </p:grpSpPr>
        <p:sp>
          <p:nvSpPr>
            <p:cNvPr id="16" name="TextBox 15"/>
            <p:cNvSpPr txBox="1"/>
            <p:nvPr/>
          </p:nvSpPr>
          <p:spPr>
            <a:xfrm>
              <a:off x="5583380" y="4340274"/>
              <a:ext cx="256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Queries don’t run until earlier queries finish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H="1" flipV="1">
              <a:off x="5109557" y="4069081"/>
              <a:ext cx="581890" cy="36437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7017327" y="3291840"/>
              <a:ext cx="342208" cy="10345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022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Can Be Inefficient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query is being processed at a time</a:t>
            </a:r>
          </a:p>
          <a:p>
            <a:pPr lvl="1"/>
            <a:r>
              <a:rPr lang="en-US" dirty="0"/>
              <a:t>All other queries queue up behind the first one</a:t>
            </a:r>
          </a:p>
          <a:p>
            <a:r>
              <a:rPr lang="en-US" dirty="0"/>
              <a:t>The CPU is idle most of the time</a:t>
            </a:r>
          </a:p>
          <a:p>
            <a:pPr lvl="1"/>
            <a:r>
              <a:rPr lang="en-US" dirty="0"/>
              <a:t>It is </a:t>
            </a:r>
            <a:r>
              <a:rPr lang="en-US" i="1" dirty="0"/>
              <a:t>blocked</a:t>
            </a:r>
            <a:r>
              <a:rPr lang="en-US" dirty="0"/>
              <a:t> waiting for I/O to complete</a:t>
            </a:r>
          </a:p>
          <a:p>
            <a:pPr lvl="2"/>
            <a:r>
              <a:rPr lang="en-US" dirty="0"/>
              <a:t>Disk I/O can be very, very slow</a:t>
            </a:r>
          </a:p>
          <a:p>
            <a:r>
              <a:rPr lang="en-US" dirty="0"/>
              <a:t>At most one I/O operation is in flight at a time</a:t>
            </a:r>
          </a:p>
          <a:p>
            <a:pPr lvl="1"/>
            <a:r>
              <a:rPr lang="en-US" dirty="0"/>
              <a:t>Missed opportunities to speed I/O up</a:t>
            </a:r>
          </a:p>
          <a:p>
            <a:pPr lvl="2"/>
            <a:r>
              <a:rPr lang="en-US" dirty="0"/>
              <a:t>Separate devices in parallel, better scheduling of a single device,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version of the program that executes multiple tasks simultaneously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Our web server could execute multiple </a:t>
            </a:r>
            <a:r>
              <a:rPr lang="en-US" i="1" dirty="0"/>
              <a:t>queries</a:t>
            </a:r>
            <a:r>
              <a:rPr lang="en-US" dirty="0"/>
              <a:t> at the same time</a:t>
            </a:r>
          </a:p>
          <a:p>
            <a:pPr lvl="2"/>
            <a:r>
              <a:rPr lang="en-US" dirty="0"/>
              <a:t>While one is waiting for I/O, another can be executing on the CPU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Execute queries one at a time, but issue </a:t>
            </a:r>
            <a:r>
              <a:rPr lang="en-US" i="1" dirty="0"/>
              <a:t>I/O requests</a:t>
            </a:r>
            <a:r>
              <a:rPr lang="en-US" dirty="0"/>
              <a:t> against different files/disks simultaneously</a:t>
            </a:r>
          </a:p>
          <a:p>
            <a:pPr lvl="2"/>
            <a:r>
              <a:rPr lang="en-US" dirty="0"/>
              <a:t>Could read from several index files at once, processing the I/O results as they arrive</a:t>
            </a:r>
          </a:p>
          <a:p>
            <a:r>
              <a:rPr lang="en-US" dirty="0"/>
              <a:t>Concurrency != parallelism</a:t>
            </a:r>
          </a:p>
          <a:p>
            <a:pPr lvl="1"/>
            <a:r>
              <a:rPr lang="en-US" dirty="0"/>
              <a:t>Parallelism is executing multiple CPU instructions simultaneously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Concurrent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multiple threads or processes</a:t>
            </a:r>
          </a:p>
          <a:p>
            <a:pPr lvl="1"/>
            <a:r>
              <a:rPr lang="en-US" dirty="0"/>
              <a:t>As a query arrives, fork a new thread (or process) to handle it</a:t>
            </a:r>
          </a:p>
          <a:p>
            <a:pPr lvl="2"/>
            <a:r>
              <a:rPr lang="en-US" dirty="0"/>
              <a:t>The thread reads the query from the console, issues read requests against files, assembles results and writes to the console</a:t>
            </a:r>
          </a:p>
          <a:p>
            <a:pPr lvl="2"/>
            <a:r>
              <a:rPr lang="en-US" dirty="0"/>
              <a:t>The thread uses blocking I/O; the thread alternates between consuming CPU cycles and blocking on I/O</a:t>
            </a:r>
          </a:p>
          <a:p>
            <a:pPr lvl="1"/>
            <a:r>
              <a:rPr lang="en-US" dirty="0"/>
              <a:t>The OS context switches between threads/processes</a:t>
            </a:r>
          </a:p>
          <a:p>
            <a:pPr lvl="2"/>
            <a:r>
              <a:rPr lang="en-US" dirty="0"/>
              <a:t>While one is blocked on I/O, another can use the CPU</a:t>
            </a:r>
          </a:p>
          <a:p>
            <a:pPr lvl="2"/>
            <a:r>
              <a:rPr lang="en-US" dirty="0"/>
              <a:t>Multiple threads’ I/O requests can be issued at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Threads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the concept of a </a:t>
            </a:r>
            <a:r>
              <a:rPr lang="en-US" dirty="0">
                <a:solidFill>
                  <a:srgbClr val="0066FF"/>
                </a:solidFill>
              </a:rPr>
              <a:t>process</a:t>
            </a:r>
            <a:r>
              <a:rPr lang="en-US" dirty="0"/>
              <a:t> from an individual “</a:t>
            </a:r>
            <a:r>
              <a:rPr lang="en-US" i="1" dirty="0"/>
              <a:t>thread of control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Usually called a </a:t>
            </a:r>
            <a:r>
              <a:rPr lang="en-US" dirty="0">
                <a:solidFill>
                  <a:srgbClr val="0066FF"/>
                </a:solidFill>
              </a:rPr>
              <a:t>thread</a:t>
            </a:r>
            <a:r>
              <a:rPr lang="en-US" dirty="0"/>
              <a:t> (or a </a:t>
            </a:r>
            <a:r>
              <a:rPr lang="en-US" i="1" dirty="0"/>
              <a:t>lightweight process</a:t>
            </a:r>
            <a:r>
              <a:rPr lang="en-US" dirty="0"/>
              <a:t>), this is a sequential execution stream within a process</a:t>
            </a:r>
            <a:endParaRPr lang="en-US" i="1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 most modern OS’s:</a:t>
            </a:r>
          </a:p>
          <a:p>
            <a:pPr lvl="1"/>
            <a:r>
              <a:rPr lang="en-US" u="sng" dirty="0"/>
              <a:t>Process</a:t>
            </a:r>
            <a:r>
              <a:rPr lang="en-US" dirty="0"/>
              <a:t>:  address space, OS resources/process attributes</a:t>
            </a:r>
          </a:p>
          <a:p>
            <a:pPr lvl="1"/>
            <a:r>
              <a:rPr lang="en-US" u="sng" dirty="0"/>
              <a:t>Thread</a:t>
            </a:r>
            <a:r>
              <a:rPr lang="en-US" dirty="0"/>
              <a:t>:  stack, stack pointer, program counter, registers</a:t>
            </a:r>
          </a:p>
          <a:p>
            <a:pPr lvl="1"/>
            <a:r>
              <a:rPr lang="en-US" dirty="0"/>
              <a:t>Threads are the </a:t>
            </a:r>
            <a:r>
              <a:rPr lang="en-US" i="1" dirty="0"/>
              <a:t>unit of scheduling </a:t>
            </a:r>
            <a:r>
              <a:rPr lang="en-US" dirty="0"/>
              <a:t>and processes are their </a:t>
            </a:r>
            <a:r>
              <a:rPr lang="en-US" i="1" dirty="0"/>
              <a:t>containers</a:t>
            </a:r>
            <a:r>
              <a:rPr lang="en-US" dirty="0"/>
              <a:t>; every process has at least one thread running in it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657600" y="3200400"/>
            <a:ext cx="3155434" cy="1295400"/>
            <a:chOff x="3810000" y="4114800"/>
            <a:chExt cx="3155434" cy="1295400"/>
          </a:xfrm>
        </p:grpSpPr>
        <p:sp>
          <p:nvSpPr>
            <p:cNvPr id="131076" name="Freeform 4"/>
            <p:cNvSpPr>
              <a:spLocks/>
            </p:cNvSpPr>
            <p:nvPr/>
          </p:nvSpPr>
          <p:spPr bwMode="auto">
            <a:xfrm>
              <a:off x="3810000" y="4114800"/>
              <a:ext cx="1143000" cy="1295400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5868154" y="4375210"/>
              <a:ext cx="10972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thread</a:t>
              </a:r>
            </a:p>
          </p:txBody>
        </p:sp>
        <p:sp>
          <p:nvSpPr>
            <p:cNvPr id="131078" name="Line 6"/>
            <p:cNvSpPr>
              <a:spLocks noChangeShapeType="1"/>
            </p:cNvSpPr>
            <p:nvPr/>
          </p:nvSpPr>
          <p:spPr bwMode="auto">
            <a:xfrm flipH="1">
              <a:off x="4953000" y="4648200"/>
              <a:ext cx="914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07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Multithreaded Pseudocode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108960"/>
            <a:ext cx="7315200" cy="33832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bucket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(bucket);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hit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(hit));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results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query[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n]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results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Display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371600"/>
            <a:ext cx="7315200" cy="1554480"/>
          </a:xfrm>
          <a:prstGeom prst="roundRect">
            <a:avLst>
              <a:gd name="adj" fmla="val 74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ForkThread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2472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Queries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4663440"/>
          <a:ext cx="32004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43200" y="3108960"/>
          <a:ext cx="12801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40480" y="1554480"/>
          <a:ext cx="40233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6217920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3040" y="352044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60320" y="196596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" y="507492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206240" y="3108960"/>
          <a:ext cx="192024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61A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83680" y="3108960"/>
          <a:ext cx="3657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049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You (mostly) write sequential-looking code</a:t>
            </a:r>
          </a:p>
          <a:p>
            <a:pPr lvl="1"/>
            <a:r>
              <a:rPr lang="en-US" dirty="0"/>
              <a:t>Threads can run in parallel if you have multiple CPUs/cores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If threads share data, you need </a:t>
            </a:r>
            <a:r>
              <a:rPr lang="en-US" dirty="0">
                <a:solidFill>
                  <a:srgbClr val="0066FF"/>
                </a:solidFill>
              </a:rPr>
              <a:t>locks</a:t>
            </a:r>
            <a:r>
              <a:rPr lang="en-US" dirty="0"/>
              <a:t> or other </a:t>
            </a:r>
            <a:r>
              <a:rPr lang="en-US" dirty="0">
                <a:solidFill>
                  <a:srgbClr val="0066FF"/>
                </a:solidFill>
              </a:rPr>
              <a:t>synchronization</a:t>
            </a:r>
          </a:p>
          <a:p>
            <a:pPr lvl="2"/>
            <a:r>
              <a:rPr lang="en-US" dirty="0"/>
              <a:t>Very bug-prone and difficult to debug</a:t>
            </a:r>
          </a:p>
          <a:p>
            <a:pPr lvl="1"/>
            <a:r>
              <a:rPr lang="en-US" dirty="0"/>
              <a:t>Threads can introduce overhead</a:t>
            </a:r>
          </a:p>
          <a:p>
            <a:pPr lvl="2"/>
            <a:r>
              <a:rPr lang="en-US" dirty="0"/>
              <a:t>Lock contention, context switch overhead, and other issues</a:t>
            </a:r>
          </a:p>
          <a:p>
            <a:pPr lvl="1"/>
            <a:r>
              <a:rPr lang="en-US" dirty="0"/>
              <a:t>Need language support for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Sections tomorrow: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</a:t>
            </a:r>
            <a:r>
              <a:rPr lang="en-US"/>
              <a:t> tutorial</a:t>
            </a:r>
            <a:endParaRPr lang="en-US" dirty="0"/>
          </a:p>
          <a:p>
            <a:pPr lvl="1"/>
            <a:r>
              <a:rPr lang="en-US" dirty="0" err="1"/>
              <a:t>pthread</a:t>
            </a:r>
            <a:r>
              <a:rPr lang="en-US" dirty="0"/>
              <a:t> exercise posted after sections, due Monday morning</a:t>
            </a:r>
          </a:p>
          <a:p>
            <a:pPr lvl="1"/>
            <a:r>
              <a:rPr lang="en-US" dirty="0"/>
              <a:t>Much more about concurrency in this and next several lectures</a:t>
            </a:r>
          </a:p>
          <a:p>
            <a:pPr lvl="2"/>
            <a:r>
              <a:rPr lang="en-US" dirty="0"/>
              <a:t>But will not repeat section material</a:t>
            </a:r>
          </a:p>
          <a:p>
            <a:endParaRPr lang="en-US" dirty="0"/>
          </a:p>
          <a:p>
            <a:r>
              <a:rPr lang="en-US" dirty="0"/>
              <a:t>hw4 due next Thursday night</a:t>
            </a:r>
          </a:p>
          <a:p>
            <a:pPr lvl="1"/>
            <a:r>
              <a:rPr lang="en-US" dirty="0"/>
              <a:t>Yes, can still use up to 2 late days on hw4 (</a:t>
            </a:r>
            <a:r>
              <a:rPr lang="en-US" i="1" dirty="0"/>
              <a:t>if</a:t>
            </a:r>
            <a:r>
              <a:rPr lang="en-US" dirty="0"/>
              <a:t> you haven’t used them up already – check!)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forked processes instead of threads?</a:t>
            </a:r>
          </a:p>
          <a:p>
            <a:pPr lvl="3"/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No shared memory between processes</a:t>
            </a:r>
          </a:p>
          <a:p>
            <a:pPr lvl="1"/>
            <a:r>
              <a:rPr lang="en-US" dirty="0"/>
              <a:t>No need for language support; OS provides “fork”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More overhead than threads during creation and context switching</a:t>
            </a:r>
          </a:p>
          <a:p>
            <a:pPr lvl="1"/>
            <a:r>
              <a:rPr lang="en-US" dirty="0"/>
              <a:t>Cannot easily share memory between processes – typically communicate through the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21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8FA8A7-03E9-47ED-BCCB-25497E8028B2}"/>
              </a:ext>
            </a:extLst>
          </p:cNvPr>
          <p:cNvGrpSpPr/>
          <p:nvPr/>
        </p:nvGrpSpPr>
        <p:grpSpPr>
          <a:xfrm>
            <a:off x="381000" y="1166035"/>
            <a:ext cx="2226855" cy="5037513"/>
            <a:chOff x="6583680" y="1280160"/>
            <a:chExt cx="2377440" cy="5212080"/>
          </a:xfrm>
        </p:grpSpPr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8670ECCC-238B-4E3F-BA7B-A386A5C15AB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9186760-9E1F-45C4-B21D-D83BDDE992FB}"/>
                </a:ext>
              </a:extLst>
            </p:cNvPr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FFBCF64-42C7-4A41-AD94-9F12305153DE}"/>
                </a:ext>
              </a:extLst>
            </p:cNvPr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7F2EFA5-F045-4812-AB91-84DCCC1FDA96}"/>
                </a:ext>
              </a:extLst>
            </p:cNvPr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5627079-8C17-4FDA-A98E-23E48A86099A}"/>
                </a:ext>
              </a:extLst>
            </p:cNvPr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7444B1B-0760-44F5-A8E6-B5A957A74A53}"/>
                </a:ext>
              </a:extLst>
            </p:cNvPr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B28E5-DA22-4FE6-BECB-03EF4C4C03F7}"/>
                </a:ext>
              </a:extLst>
            </p:cNvPr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B60C5F6-324C-4CCB-9795-B55F9C088904}"/>
                </a:ext>
              </a:extLst>
            </p:cNvPr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443300D-3C2E-44BF-8E41-6718F5191B8F}"/>
                </a:ext>
              </a:extLst>
            </p:cNvPr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EC3D621-4781-4B49-B009-BDF1F59F7D41}"/>
                </a:ext>
              </a:extLst>
            </p:cNvPr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505D41-C1FB-4A70-B446-3A3AE6BF245E}"/>
              </a:ext>
            </a:extLst>
          </p:cNvPr>
          <p:cNvGrpSpPr/>
          <p:nvPr/>
        </p:nvGrpSpPr>
        <p:grpSpPr>
          <a:xfrm>
            <a:off x="6222818" y="1166034"/>
            <a:ext cx="2226855" cy="5037513"/>
            <a:chOff x="6583680" y="1280160"/>
            <a:chExt cx="2377440" cy="5212080"/>
          </a:xfrm>
        </p:grpSpPr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id="{2F824FC3-2DA0-490F-9B2D-050A15D6754E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B810932-8EE8-4A6F-8856-F75C8C327BF8}"/>
                </a:ext>
              </a:extLst>
            </p:cNvPr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6258DB-DAC6-4F28-95C7-4990D18D0D3A}"/>
                </a:ext>
              </a:extLst>
            </p:cNvPr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DA7A61-8C59-4ACA-8B47-88E12592A1FF}"/>
                </a:ext>
              </a:extLst>
            </p:cNvPr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15C58CD-40A8-44D7-80E2-3FC746BAE8A4}"/>
                </a:ext>
              </a:extLst>
            </p:cNvPr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FCF1C63-03BB-44C0-BE2A-DD8CD36F8601}"/>
                </a:ext>
              </a:extLst>
            </p:cNvPr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7ABEF75-F233-4F16-8CAA-C73A7272254B}"/>
                </a:ext>
              </a:extLst>
            </p:cNvPr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70E0F4F-AECF-4922-8CB6-82020F8B29F8}"/>
                </a:ext>
              </a:extLst>
            </p:cNvPr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367B476-DACA-4E0B-B0BC-D027F3208077}"/>
                </a:ext>
              </a:extLst>
            </p:cNvPr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E864190-4EB2-42C2-A326-BE0F494D8136}"/>
                </a:ext>
              </a:extLst>
            </p:cNvPr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AD979A-E0A6-4F14-B6B6-35D6637E8E4B}"/>
              </a:ext>
            </a:extLst>
          </p:cNvPr>
          <p:cNvSpPr txBox="1"/>
          <p:nvPr/>
        </p:nvSpPr>
        <p:spPr>
          <a:xfrm>
            <a:off x="3275706" y="3198714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DBB9F-E4CF-4BD9-A6EB-FE42D23E2A61}"/>
              </a:ext>
            </a:extLst>
          </p:cNvPr>
          <p:cNvCxnSpPr>
            <a:stCxn id="19" idx="3"/>
            <a:endCxn id="30" idx="1"/>
          </p:cNvCxnSpPr>
          <p:nvPr/>
        </p:nvCxnSpPr>
        <p:spPr bwMode="auto">
          <a:xfrm flipV="1">
            <a:off x="2607855" y="3684791"/>
            <a:ext cx="3614963" cy="1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6F302CA6-A972-4E2F-B98A-FEC77D7D88FE}"/>
              </a:ext>
            </a:extLst>
          </p:cNvPr>
          <p:cNvSpPr/>
          <p:nvPr/>
        </p:nvSpPr>
        <p:spPr bwMode="auto">
          <a:xfrm>
            <a:off x="6222828" y="2271113"/>
            <a:ext cx="2226845" cy="375604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  <a:r>
              <a:rPr lang="en-US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  <a:endParaRPr lang="en-US" baseline="-25000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5183BD4-1B96-4857-8293-D4419BD667D0}"/>
              </a:ext>
            </a:extLst>
          </p:cNvPr>
          <p:cNvCxnSpPr>
            <a:cxnSpLocks/>
          </p:cNvCxnSpPr>
          <p:nvPr/>
        </p:nvCxnSpPr>
        <p:spPr bwMode="auto">
          <a:xfrm>
            <a:off x="7336246" y="2668450"/>
            <a:ext cx="0" cy="20989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243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A4E116-55A2-487D-B207-C4CCA1BF5F61}"/>
              </a:ext>
            </a:extLst>
          </p:cNvPr>
          <p:cNvGrpSpPr/>
          <p:nvPr/>
        </p:nvGrpSpPr>
        <p:grpSpPr>
          <a:xfrm>
            <a:off x="6560127" y="1166035"/>
            <a:ext cx="2226855" cy="5037513"/>
            <a:chOff x="6583680" y="1280160"/>
            <a:chExt cx="2377440" cy="5212080"/>
          </a:xfrm>
        </p:grpSpPr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CF9CF65-715F-4E5D-8D12-B775DA2FE1C6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45C273-7EE1-4C46-9CFA-9BC4E96AF36A}"/>
                </a:ext>
              </a:extLst>
            </p:cNvPr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A749A5-4915-414C-96EE-9B268E5B4D24}"/>
                </a:ext>
              </a:extLst>
            </p:cNvPr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  <a:endParaRPr lang="en-US" baseline="-250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3BC60F-6C8C-46F3-8FBE-AF874E8FEBB7}"/>
                </a:ext>
              </a:extLst>
            </p:cNvPr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5368E9-2418-48AF-ADB9-D7AD5545E36D}"/>
                </a:ext>
              </a:extLst>
            </p:cNvPr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A1A69FB-88C4-4079-9DBA-934FF9646B1A}"/>
                </a:ext>
              </a:extLst>
            </p:cNvPr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6642ECF-657B-4519-90D3-0E5F7D70D210}"/>
                </a:ext>
              </a:extLst>
            </p:cNvPr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CAD3F3-1860-403F-86EF-69A4A1EE97C9}"/>
                </a:ext>
              </a:extLst>
            </p:cNvPr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D21C476-B830-48CF-951B-D16C8F9DBEF8}"/>
                </a:ext>
              </a:extLst>
            </p:cNvPr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A153B61-EAAD-4EFD-BAE7-3BC8C1F92013}"/>
                </a:ext>
              </a:extLst>
            </p:cNvPr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8FA8A7-03E9-47ED-BCCB-25497E8028B2}"/>
              </a:ext>
            </a:extLst>
          </p:cNvPr>
          <p:cNvGrpSpPr/>
          <p:nvPr/>
        </p:nvGrpSpPr>
        <p:grpSpPr>
          <a:xfrm>
            <a:off x="381000" y="1166035"/>
            <a:ext cx="2226855" cy="5037513"/>
            <a:chOff x="6583680" y="1280160"/>
            <a:chExt cx="2377440" cy="5212080"/>
          </a:xfrm>
        </p:grpSpPr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8670ECCC-238B-4E3F-BA7B-A386A5C15AB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9186760-9E1F-45C4-B21D-D83BDDE992FB}"/>
                </a:ext>
              </a:extLst>
            </p:cNvPr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FFBCF64-42C7-4A41-AD94-9F12305153DE}"/>
                </a:ext>
              </a:extLst>
            </p:cNvPr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7F2EFA5-F045-4812-AB91-84DCCC1FDA96}"/>
                </a:ext>
              </a:extLst>
            </p:cNvPr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5627079-8C17-4FDA-A98E-23E48A86099A}"/>
                </a:ext>
              </a:extLst>
            </p:cNvPr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7444B1B-0760-44F5-A8E6-B5A957A74A53}"/>
                </a:ext>
              </a:extLst>
            </p:cNvPr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B28E5-DA22-4FE6-BECB-03EF4C4C03F7}"/>
                </a:ext>
              </a:extLst>
            </p:cNvPr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B60C5F6-324C-4CCB-9795-B55F9C088904}"/>
                </a:ext>
              </a:extLst>
            </p:cNvPr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443300D-3C2E-44BF-8E41-6718F5191B8F}"/>
                </a:ext>
              </a:extLst>
            </p:cNvPr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EC3D621-4781-4B49-B009-BDF1F59F7D41}"/>
                </a:ext>
              </a:extLst>
            </p:cNvPr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505D41-C1FB-4A70-B446-3A3AE6BF245E}"/>
              </a:ext>
            </a:extLst>
          </p:cNvPr>
          <p:cNvGrpSpPr/>
          <p:nvPr/>
        </p:nvGrpSpPr>
        <p:grpSpPr>
          <a:xfrm>
            <a:off x="4186200" y="1153489"/>
            <a:ext cx="2226855" cy="5037513"/>
            <a:chOff x="6583680" y="1280160"/>
            <a:chExt cx="2377440" cy="5212080"/>
          </a:xfrm>
        </p:grpSpPr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id="{2F824FC3-2DA0-490F-9B2D-050A15D6754E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B810932-8EE8-4A6F-8856-F75C8C327BF8}"/>
                </a:ext>
              </a:extLst>
            </p:cNvPr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6258DB-DAC6-4F28-95C7-4990D18D0D3A}"/>
                </a:ext>
              </a:extLst>
            </p:cNvPr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DA7A61-8C59-4ACA-8B47-88E12592A1FF}"/>
                </a:ext>
              </a:extLst>
            </p:cNvPr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15C58CD-40A8-44D7-80E2-3FC746BAE8A4}"/>
                </a:ext>
              </a:extLst>
            </p:cNvPr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FCF1C63-03BB-44C0-BE2A-DD8CD36F8601}"/>
                </a:ext>
              </a:extLst>
            </p:cNvPr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7ABEF75-F233-4F16-8CAA-C73A7272254B}"/>
                </a:ext>
              </a:extLst>
            </p:cNvPr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Segments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70E0F4F-AECF-4922-8CB6-82020F8B29F8}"/>
                </a:ext>
              </a:extLst>
            </p:cNvPr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367B476-DACA-4E0B-B0BC-D027F3208077}"/>
                </a:ext>
              </a:extLst>
            </p:cNvPr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E864190-4EB2-42C2-A326-BE0F494D8136}"/>
                </a:ext>
              </a:extLst>
            </p:cNvPr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AD979A-E0A6-4F14-B6B6-35D6637E8E4B}"/>
              </a:ext>
            </a:extLst>
          </p:cNvPr>
          <p:cNvSpPr txBox="1"/>
          <p:nvPr/>
        </p:nvSpPr>
        <p:spPr>
          <a:xfrm>
            <a:off x="2919892" y="317825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DBB9F-E4CF-4BD9-A6EB-FE42D23E2A61}"/>
              </a:ext>
            </a:extLst>
          </p:cNvPr>
          <p:cNvCxnSpPr>
            <a:stCxn id="19" idx="3"/>
            <a:endCxn id="30" idx="1"/>
          </p:cNvCxnSpPr>
          <p:nvPr/>
        </p:nvCxnSpPr>
        <p:spPr bwMode="auto">
          <a:xfrm flipV="1">
            <a:off x="2607855" y="3672246"/>
            <a:ext cx="1578345" cy="12546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986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Alternate: Asynchronous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66FF"/>
                </a:solidFill>
              </a:rPr>
              <a:t>asynchronous</a:t>
            </a:r>
            <a:r>
              <a:rPr lang="en-US" dirty="0"/>
              <a:t> or </a:t>
            </a:r>
            <a:r>
              <a:rPr lang="en-US" dirty="0">
                <a:solidFill>
                  <a:srgbClr val="0066FF"/>
                </a:solidFill>
              </a:rPr>
              <a:t>non-blocking</a:t>
            </a:r>
            <a:r>
              <a:rPr lang="en-US" dirty="0"/>
              <a:t> I/O</a:t>
            </a:r>
          </a:p>
          <a:p>
            <a:pPr lvl="3"/>
            <a:endParaRPr lang="en-US" dirty="0"/>
          </a:p>
          <a:p>
            <a:r>
              <a:rPr lang="en-US" dirty="0"/>
              <a:t>Your program begins processing a query</a:t>
            </a:r>
          </a:p>
          <a:p>
            <a:pPr lvl="1"/>
            <a:r>
              <a:rPr lang="en-US" dirty="0"/>
              <a:t>When your program needs to read data to make further progress, it registers interest in the data with the OS and then switches to a different query</a:t>
            </a:r>
          </a:p>
          <a:p>
            <a:pPr lvl="1"/>
            <a:r>
              <a:rPr lang="en-US" dirty="0"/>
              <a:t>The OS handles the details of issuing the read on the disk, or waiting for data from the console (or other devices, like the network)</a:t>
            </a:r>
          </a:p>
          <a:p>
            <a:pPr lvl="1"/>
            <a:r>
              <a:rPr lang="en-US" dirty="0"/>
              <a:t>When data becomes available, the OS lets your program know</a:t>
            </a:r>
          </a:p>
          <a:p>
            <a:pPr lvl="3"/>
            <a:endParaRPr lang="en-US" dirty="0"/>
          </a:p>
          <a:p>
            <a:r>
              <a:rPr lang="en-US" dirty="0"/>
              <a:t>Your program (almost never) blocks on I/O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Your program is structured as an </a:t>
            </a:r>
            <a:r>
              <a:rPr lang="en-US" i="1" dirty="0"/>
              <a:t>event-loop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011680"/>
            <a:ext cx="7315200" cy="41148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(task, event)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task.state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READING_FROM_CONSOLE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async_read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(index,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task.state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READING_FROM_INDEX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READING_FROM_INDEX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event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GetNextEvent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dispatch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(task, event);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8182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Asynchronous, Event-Driven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50319"/>
              </p:ext>
            </p:extLst>
          </p:nvPr>
        </p:nvGraphicFramePr>
        <p:xfrm>
          <a:off x="1828800" y="3749040"/>
          <a:ext cx="914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30309"/>
              </p:ext>
            </p:extLst>
          </p:nvPr>
        </p:nvGraphicFramePr>
        <p:xfrm>
          <a:off x="2194560" y="2468880"/>
          <a:ext cx="1097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49291"/>
              </p:ext>
            </p:extLst>
          </p:nvPr>
        </p:nvGraphicFramePr>
        <p:xfrm>
          <a:off x="4206240" y="1188720"/>
          <a:ext cx="20116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6309360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78709"/>
              </p:ext>
            </p:extLst>
          </p:nvPr>
        </p:nvGraphicFramePr>
        <p:xfrm>
          <a:off x="3657600" y="2468880"/>
          <a:ext cx="15544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08185"/>
              </p:ext>
            </p:extLst>
          </p:nvPr>
        </p:nvGraphicFramePr>
        <p:xfrm>
          <a:off x="38404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62475"/>
              </p:ext>
            </p:extLst>
          </p:nvPr>
        </p:nvGraphicFramePr>
        <p:xfrm>
          <a:off x="146304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61476"/>
              </p:ext>
            </p:extLst>
          </p:nvPr>
        </p:nvGraphicFramePr>
        <p:xfrm>
          <a:off x="182880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252131"/>
              </p:ext>
            </p:extLst>
          </p:nvPr>
        </p:nvGraphicFramePr>
        <p:xfrm>
          <a:off x="3108960" y="3749040"/>
          <a:ext cx="11887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34152"/>
              </p:ext>
            </p:extLst>
          </p:nvPr>
        </p:nvGraphicFramePr>
        <p:xfrm>
          <a:off x="274320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88654"/>
              </p:ext>
            </p:extLst>
          </p:nvPr>
        </p:nvGraphicFramePr>
        <p:xfrm>
          <a:off x="329184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7801"/>
              </p:ext>
            </p:extLst>
          </p:nvPr>
        </p:nvGraphicFramePr>
        <p:xfrm>
          <a:off x="6583680" y="1188720"/>
          <a:ext cx="914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66374"/>
              </p:ext>
            </p:extLst>
          </p:nvPr>
        </p:nvGraphicFramePr>
        <p:xfrm>
          <a:off x="42976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93440"/>
              </p:ext>
            </p:extLst>
          </p:nvPr>
        </p:nvGraphicFramePr>
        <p:xfrm>
          <a:off x="52120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27385"/>
              </p:ext>
            </p:extLst>
          </p:nvPr>
        </p:nvGraphicFramePr>
        <p:xfrm>
          <a:off x="621792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4501"/>
              </p:ext>
            </p:extLst>
          </p:nvPr>
        </p:nvGraphicFramePr>
        <p:xfrm>
          <a:off x="74980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32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vs. Asynchronous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from the network can truly </a:t>
            </a:r>
            <a:r>
              <a:rPr lang="en-US" i="1" dirty="0"/>
              <a:t>block</a:t>
            </a:r>
            <a:r>
              <a:rPr lang="en-US" dirty="0"/>
              <a:t> your program</a:t>
            </a:r>
          </a:p>
          <a:p>
            <a:pPr lvl="1"/>
            <a:r>
              <a:rPr lang="en-US" dirty="0"/>
              <a:t>Remote computer may wait arbitrarily long before sending data</a:t>
            </a:r>
          </a:p>
          <a:p>
            <a:pPr lvl="3"/>
            <a:endParaRPr lang="en-US" dirty="0"/>
          </a:p>
          <a:p>
            <a:r>
              <a:rPr lang="en-US" dirty="0"/>
              <a:t>Non-blocking I/O (network, console)</a:t>
            </a:r>
          </a:p>
          <a:p>
            <a:pPr lvl="1"/>
            <a:r>
              <a:rPr lang="en-US" dirty="0"/>
              <a:t>Your program enables non-blocking I/O on its file descriptors</a:t>
            </a:r>
          </a:p>
          <a:p>
            <a:pPr lvl="1"/>
            <a:r>
              <a:rPr lang="en-US" dirty="0"/>
              <a:t>Your program issues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calls</a:t>
            </a:r>
          </a:p>
          <a:p>
            <a:pPr lvl="2"/>
            <a:r>
              <a:rPr lang="en-US" dirty="0"/>
              <a:t>If the read/write would block, the system call returns immediately</a:t>
            </a:r>
          </a:p>
          <a:p>
            <a:pPr lvl="1"/>
            <a:r>
              <a:rPr lang="en-US" dirty="0"/>
              <a:t>Program can ask the OS which file descriptors are readable/writeable</a:t>
            </a:r>
          </a:p>
          <a:p>
            <a:pPr lvl="2"/>
            <a:r>
              <a:rPr lang="en-US" dirty="0"/>
              <a:t>Program can choose to block while no file descriptors are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7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vs. Asynchronous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I/O (disk)</a:t>
            </a:r>
          </a:p>
          <a:p>
            <a:pPr lvl="1"/>
            <a:r>
              <a:rPr lang="en-US" dirty="0"/>
              <a:t>Program tells the OS to being reading/writing</a:t>
            </a:r>
          </a:p>
          <a:p>
            <a:pPr lvl="2"/>
            <a:r>
              <a:rPr lang="en-US" dirty="0"/>
              <a:t>The “</a:t>
            </a:r>
            <a:r>
              <a:rPr lang="en-US" dirty="0" err="1"/>
              <a:t>begin_read</a:t>
            </a:r>
            <a:r>
              <a:rPr lang="en-US" dirty="0"/>
              <a:t>” or “</a:t>
            </a:r>
            <a:r>
              <a:rPr lang="en-US" dirty="0" err="1"/>
              <a:t>begin_write</a:t>
            </a:r>
            <a:r>
              <a:rPr lang="en-US" dirty="0"/>
              <a:t>” returns immediately</a:t>
            </a:r>
          </a:p>
          <a:p>
            <a:pPr lvl="2"/>
            <a:r>
              <a:rPr lang="en-US" dirty="0"/>
              <a:t>When the I/O completes, OS delivers an event to the program</a:t>
            </a:r>
          </a:p>
          <a:p>
            <a:pPr lvl="3"/>
            <a:endParaRPr lang="en-US" dirty="0"/>
          </a:p>
          <a:p>
            <a:r>
              <a:rPr lang="en-US" dirty="0"/>
              <a:t>According to the Linux specification, the disk never blocks your program (just delays it)</a:t>
            </a:r>
          </a:p>
          <a:p>
            <a:pPr lvl="1"/>
            <a:r>
              <a:rPr lang="en-US" dirty="0"/>
              <a:t>Asynchronous I/O is primarily used to hide disk latency</a:t>
            </a:r>
          </a:p>
          <a:p>
            <a:pPr lvl="1"/>
            <a:r>
              <a:rPr lang="en-US" dirty="0"/>
              <a:t>Asynchronous I/O system calls are messy and complicated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0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Don’t have to worry about locks and race conditions</a:t>
            </a:r>
          </a:p>
          <a:p>
            <a:pPr lvl="1"/>
            <a:r>
              <a:rPr lang="en-US" dirty="0"/>
              <a:t>For some kinds of programs, especially GUIs, leads to a very simple and intuitive program structure</a:t>
            </a:r>
          </a:p>
          <a:p>
            <a:pPr lvl="2"/>
            <a:r>
              <a:rPr lang="en-US" dirty="0"/>
              <a:t>One event handler for each UI event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Can lead to very complex structure for programs that do lots of disk and network I/O</a:t>
            </a:r>
          </a:p>
          <a:p>
            <a:pPr lvl="2"/>
            <a:r>
              <a:rPr lang="en-US" dirty="0"/>
              <a:t>Sequential code gets broken up into a jumble of small event handlers</a:t>
            </a:r>
          </a:p>
          <a:p>
            <a:pPr lvl="2"/>
            <a:r>
              <a:rPr lang="en-US" dirty="0"/>
              <a:t>You have to package up all task state between handlers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8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Think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Threaded code:</a:t>
            </a:r>
          </a:p>
          <a:p>
            <a:pPr lvl="1"/>
            <a:r>
              <a:rPr lang="en-US" dirty="0"/>
              <a:t>Each thread executes its task sequentially, and per-task state is naturally stored in the thread’s stack</a:t>
            </a:r>
          </a:p>
          <a:p>
            <a:pPr lvl="1"/>
            <a:r>
              <a:rPr lang="en-US" dirty="0"/>
              <a:t>OS and thread scheduler switch between threads for you</a:t>
            </a:r>
          </a:p>
          <a:p>
            <a:pPr lvl="3"/>
            <a:endParaRPr lang="en-US" dirty="0"/>
          </a:p>
          <a:p>
            <a:r>
              <a:rPr lang="en-US" dirty="0"/>
              <a:t>Event-driven code:</a:t>
            </a:r>
          </a:p>
          <a:p>
            <a:pPr lvl="1"/>
            <a:r>
              <a:rPr lang="en-US" dirty="0"/>
              <a:t>*You* are the scheduler</a:t>
            </a:r>
          </a:p>
          <a:p>
            <a:pPr lvl="1"/>
            <a:r>
              <a:rPr lang="en-US" dirty="0"/>
              <a:t>You have to bundle up task state into continuations (data structures describing what-to-do-next); tasks do not have their own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Concurrency</a:t>
            </a:r>
          </a:p>
          <a:p>
            <a:pPr lvl="1"/>
            <a:r>
              <a:rPr lang="en-US" dirty="0"/>
              <a:t>Why is it useful</a:t>
            </a:r>
          </a:p>
          <a:p>
            <a:pPr lvl="1"/>
            <a:r>
              <a:rPr lang="en-US" dirty="0"/>
              <a:t>Why is it hard</a:t>
            </a:r>
          </a:p>
          <a:p>
            <a:endParaRPr lang="en-US" dirty="0"/>
          </a:p>
          <a:p>
            <a:r>
              <a:rPr lang="en-US" dirty="0"/>
              <a:t>Concurrent Programming Styles</a:t>
            </a:r>
          </a:p>
          <a:p>
            <a:pPr lvl="1"/>
            <a:r>
              <a:rPr lang="en-US" dirty="0"/>
              <a:t>Threads vs. processes</a:t>
            </a:r>
          </a:p>
          <a:p>
            <a:pPr lvl="1"/>
            <a:r>
              <a:rPr lang="en-US" dirty="0"/>
              <a:t>Asynchronous or non-blocking I/O</a:t>
            </a:r>
          </a:p>
          <a:p>
            <a:pPr lvl="2"/>
            <a:r>
              <a:rPr lang="en-US" dirty="0"/>
              <a:t>“Event-driven programming”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Building a Web Search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need:</a:t>
            </a:r>
          </a:p>
          <a:p>
            <a:pPr lvl="1"/>
            <a:r>
              <a:rPr lang="en-US" dirty="0"/>
              <a:t>A web index</a:t>
            </a:r>
          </a:p>
          <a:p>
            <a:pPr lvl="2"/>
            <a:r>
              <a:rPr lang="en-US" dirty="0"/>
              <a:t>A map from &lt;</a:t>
            </a:r>
            <a:r>
              <a:rPr lang="en-US" i="1" dirty="0"/>
              <a:t>word</a:t>
            </a:r>
            <a:r>
              <a:rPr lang="en-US" dirty="0"/>
              <a:t>&gt; to &lt;</a:t>
            </a:r>
            <a:r>
              <a:rPr lang="en-US" i="1" dirty="0"/>
              <a:t>list of documents containing the word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This is probably </a:t>
            </a:r>
            <a:r>
              <a:rPr lang="en-US" i="1" dirty="0" err="1"/>
              <a:t>sharded</a:t>
            </a:r>
            <a:r>
              <a:rPr lang="en-US" dirty="0"/>
              <a:t> over multiple files</a:t>
            </a:r>
          </a:p>
          <a:p>
            <a:pPr lvl="1"/>
            <a:r>
              <a:rPr lang="en-US" dirty="0"/>
              <a:t>A query processor</a:t>
            </a:r>
          </a:p>
          <a:p>
            <a:pPr lvl="2"/>
            <a:r>
              <a:rPr lang="en-US" dirty="0"/>
              <a:t>Accepts a query composed of multiple words</a:t>
            </a:r>
          </a:p>
          <a:p>
            <a:pPr lvl="2"/>
            <a:r>
              <a:rPr lang="en-US" dirty="0"/>
              <a:t>Looks up each word in the index</a:t>
            </a:r>
          </a:p>
          <a:p>
            <a:pPr lvl="2"/>
            <a:r>
              <a:rPr lang="en-US" dirty="0"/>
              <a:t>Merges the result from each word into an overall result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Search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5</a:t>
            </a:fld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3840480" y="3502152"/>
            <a:ext cx="1463040" cy="822960"/>
          </a:xfrm>
          <a:prstGeom prst="rect">
            <a:avLst/>
          </a:prstGeom>
          <a:solidFill>
            <a:srgbClr val="E2661A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processor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340096" y="1828800"/>
            <a:ext cx="2340864" cy="4169664"/>
            <a:chOff x="5340096" y="1828800"/>
            <a:chExt cx="2340864" cy="41696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583680" y="18288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583680" y="27432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583680" y="36576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583680" y="4572644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83680" y="54864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V="1">
              <a:off x="5340096" y="2084832"/>
              <a:ext cx="1207008" cy="146304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5340096" y="3913632"/>
              <a:ext cx="1207008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340096" y="4096512"/>
              <a:ext cx="1207008" cy="73152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340096" y="4279392"/>
              <a:ext cx="1207008" cy="146304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5340096" y="2999232"/>
              <a:ext cx="1207008" cy="73152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1463040" y="2194560"/>
            <a:ext cx="2340864" cy="3438144"/>
            <a:chOff x="1463040" y="2194560"/>
            <a:chExt cx="2340864" cy="343814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463040" y="3593592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463040" y="2194560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463040" y="4992624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2596896" y="2514600"/>
              <a:ext cx="1207008" cy="112471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2596896" y="3913632"/>
              <a:ext cx="120700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2596896" y="4187952"/>
              <a:ext cx="1207008" cy="112471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6805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Pseudocode for sequential query processor: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1920240"/>
            <a:ext cx="7315200" cy="466344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bucket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(bucket);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hit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(hit));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results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query[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n]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results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42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Timeline: a Multi-Word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7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73737" y="1805249"/>
            <a:ext cx="9017326" cy="3383456"/>
            <a:chOff x="91441" y="1329760"/>
            <a:chExt cx="9017326" cy="3383456"/>
          </a:xfrm>
        </p:grpSpPr>
        <p:grpSp>
          <p:nvGrpSpPr>
            <p:cNvPr id="17" name="Group 16"/>
            <p:cNvGrpSpPr/>
            <p:nvPr/>
          </p:nvGrpSpPr>
          <p:grpSpPr>
            <a:xfrm>
              <a:off x="91441" y="1360228"/>
              <a:ext cx="1481369" cy="3322408"/>
              <a:chOff x="91441" y="1360228"/>
              <a:chExt cx="1481369" cy="3322408"/>
            </a:xfrm>
          </p:grpSpPr>
          <p:sp>
            <p:nvSpPr>
              <p:cNvPr id="5" name="Rectangle 4"/>
              <p:cNvSpPr/>
              <p:nvPr/>
            </p:nvSpPr>
            <p:spPr bwMode="auto">
              <a:xfrm rot="16200000">
                <a:off x="-393150" y="2716676"/>
                <a:ext cx="3291840" cy="640080"/>
              </a:xfrm>
              <a:prstGeom prst="rect">
                <a:avLst/>
              </a:prstGeom>
              <a:solidFill>
                <a:srgbClr val="C00000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network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-1234439" y="2686108"/>
                <a:ext cx="329184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main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GetNextQuery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71911" y="1360228"/>
              <a:ext cx="2245357" cy="3322409"/>
              <a:chOff x="1771911" y="1360228"/>
              <a:chExt cx="2245357" cy="3322409"/>
            </a:xfrm>
          </p:grpSpPr>
          <p:sp>
            <p:nvSpPr>
              <p:cNvPr id="6" name="Rectangle 5"/>
              <p:cNvSpPr/>
              <p:nvPr/>
            </p:nvSpPr>
            <p:spPr bwMode="auto">
              <a:xfrm rot="16200000">
                <a:off x="2051308" y="2716676"/>
                <a:ext cx="3291840" cy="640081"/>
              </a:xfrm>
              <a:prstGeom prst="rect">
                <a:avLst/>
              </a:prstGeom>
              <a:solidFill>
                <a:srgbClr val="E2661A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310657" y="2821482"/>
                <a:ext cx="329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44212" y="1329760"/>
              <a:ext cx="1225690" cy="3352876"/>
              <a:chOff x="589730" y="1329760"/>
              <a:chExt cx="1225690" cy="3352876"/>
            </a:xfrm>
          </p:grpSpPr>
          <p:sp>
            <p:nvSpPr>
              <p:cNvPr id="12" name="Rectangle 11"/>
              <p:cNvSpPr/>
              <p:nvPr/>
            </p:nvSpPr>
            <p:spPr bwMode="auto">
              <a:xfrm rot="16200000">
                <a:off x="-742518" y="2723044"/>
                <a:ext cx="3291840" cy="627343"/>
              </a:xfrm>
              <a:prstGeom prst="rect">
                <a:avLst/>
              </a:prstGeom>
              <a:solidFill>
                <a:srgbClr val="E2661A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6200000">
                <a:off x="-15166" y="2791014"/>
                <a:ext cx="329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214309" y="1349741"/>
              <a:ext cx="978789" cy="3332901"/>
              <a:chOff x="2099802" y="1349741"/>
              <a:chExt cx="978789" cy="3332901"/>
            </a:xfrm>
          </p:grpSpPr>
          <p:sp>
            <p:nvSpPr>
              <p:cNvPr id="15" name="Rectangle 14"/>
              <p:cNvSpPr/>
              <p:nvPr/>
            </p:nvSpPr>
            <p:spPr bwMode="auto">
              <a:xfrm rot="16200000">
                <a:off x="1118999" y="2723050"/>
                <a:ext cx="3291840" cy="627344"/>
              </a:xfrm>
              <a:prstGeom prst="rect">
                <a:avLst/>
              </a:prstGeom>
              <a:solidFill>
                <a:srgbClr val="E2661A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638548" y="2810995"/>
                <a:ext cx="329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225877" y="1360228"/>
              <a:ext cx="992917" cy="3352988"/>
              <a:chOff x="1271183" y="1360228"/>
              <a:chExt cx="992917" cy="3352988"/>
            </a:xfrm>
          </p:grpSpPr>
          <p:sp>
            <p:nvSpPr>
              <p:cNvPr id="19" name="Rectangle 18"/>
              <p:cNvSpPr/>
              <p:nvPr/>
            </p:nvSpPr>
            <p:spPr bwMode="auto">
              <a:xfrm rot="16200000">
                <a:off x="298140" y="2747256"/>
                <a:ext cx="3291840" cy="640080"/>
              </a:xfrm>
              <a:prstGeom prst="rect">
                <a:avLst/>
              </a:prstGeom>
              <a:solidFill>
                <a:srgbClr val="C00000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network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6200000">
                <a:off x="-190071" y="2821482"/>
                <a:ext cx="329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Display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 rot="16200000">
              <a:off x="6838024" y="2823465"/>
              <a:ext cx="3291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</a:t>
              </a:r>
              <a:r>
                <a:rPr lang="en-US" b="1" dirty="0" err="1">
                  <a:solidFill>
                    <a:srgbClr val="6699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GetNextQuery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60127" y="3006148"/>
              <a:ext cx="548640" cy="369332"/>
            </a:xfrm>
            <a:prstGeom prst="rect">
              <a:avLst/>
            </a:prstGeom>
            <a:noFill/>
          </p:spPr>
          <p:txBody>
            <a:bodyPr wrap="square" lIns="0" rIns="0" rtlCol="0" anchor="ctr" anchorCtr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48641" y="5760720"/>
            <a:ext cx="7735956" cy="633163"/>
            <a:chOff x="997527" y="5943600"/>
            <a:chExt cx="6411063" cy="63316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7527" y="6217920"/>
              <a:ext cx="641106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00584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740859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291429" y="6145876"/>
              <a:ext cx="18232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query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C817D2AA-C546-43BC-85BD-6DBE7B9451DD}"/>
              </a:ext>
            </a:extLst>
          </p:cNvPr>
          <p:cNvSpPr/>
          <p:nvPr/>
        </p:nvSpPr>
        <p:spPr bwMode="auto">
          <a:xfrm rot="16200000">
            <a:off x="3229897" y="3317959"/>
            <a:ext cx="3291840" cy="388496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CPU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D0C31C-5444-4441-92DF-C4609CE4F1BF}"/>
              </a:ext>
            </a:extLst>
          </p:cNvPr>
          <p:cNvSpPr/>
          <p:nvPr/>
        </p:nvSpPr>
        <p:spPr bwMode="auto">
          <a:xfrm rot="16200000">
            <a:off x="5379405" y="3317963"/>
            <a:ext cx="3291840" cy="388496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CPU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6EA93A-6867-4C6A-9DAC-9B6D7AFB4B8A}"/>
              </a:ext>
            </a:extLst>
          </p:cNvPr>
          <p:cNvSpPr txBox="1"/>
          <p:nvPr/>
        </p:nvSpPr>
        <p:spPr>
          <a:xfrm rot="16200000">
            <a:off x="5038225" y="3491677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results.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intersect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819722-4E95-452D-97E3-4442AD3C44CA}"/>
              </a:ext>
            </a:extLst>
          </p:cNvPr>
          <p:cNvSpPr txBox="1"/>
          <p:nvPr/>
        </p:nvSpPr>
        <p:spPr>
          <a:xfrm rot="16200000">
            <a:off x="2334295" y="2948625"/>
            <a:ext cx="437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results.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intersect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4752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I/O-caused Latency?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Jeff Dean’s “Numbers Everyone Should Know” (LADIS ‘09)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DED60-B187-4B24-9EBB-947150BCD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51" y="2109402"/>
            <a:ext cx="5677371" cy="431292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594B6D50-F124-4496-8F53-F86B73DD0FFE}"/>
              </a:ext>
            </a:extLst>
          </p:cNvPr>
          <p:cNvSpPr/>
          <p:nvPr/>
        </p:nvSpPr>
        <p:spPr bwMode="auto">
          <a:xfrm>
            <a:off x="1026936" y="5400060"/>
            <a:ext cx="978408" cy="191729"/>
          </a:xfrm>
          <a:prstGeom prst="righ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220BE4C-BDE9-48F0-A8B2-BE2C919FF314}"/>
              </a:ext>
            </a:extLst>
          </p:cNvPr>
          <p:cNvSpPr/>
          <p:nvPr/>
        </p:nvSpPr>
        <p:spPr bwMode="auto">
          <a:xfrm>
            <a:off x="1026936" y="5208331"/>
            <a:ext cx="978408" cy="191729"/>
          </a:xfrm>
          <a:prstGeom prst="right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Timeline: To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9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29150" y="1828801"/>
            <a:ext cx="8017453" cy="3300603"/>
            <a:chOff x="546854" y="1353312"/>
            <a:chExt cx="8017453" cy="3300603"/>
          </a:xfrm>
        </p:grpSpPr>
        <p:grpSp>
          <p:nvGrpSpPr>
            <p:cNvPr id="17" name="Group 16"/>
            <p:cNvGrpSpPr/>
            <p:nvPr/>
          </p:nvGrpSpPr>
          <p:grpSpPr>
            <a:xfrm>
              <a:off x="546854" y="1353312"/>
              <a:ext cx="1779324" cy="3300600"/>
              <a:chOff x="546854" y="1353312"/>
              <a:chExt cx="1779324" cy="3300600"/>
            </a:xfrm>
          </p:grpSpPr>
          <p:sp>
            <p:nvSpPr>
              <p:cNvPr id="5" name="Rectangle 4"/>
              <p:cNvSpPr/>
              <p:nvPr/>
            </p:nvSpPr>
            <p:spPr bwMode="auto">
              <a:xfrm rot="16200000">
                <a:off x="40178" y="2367911"/>
                <a:ext cx="3291840" cy="1280161"/>
              </a:xfrm>
              <a:prstGeom prst="rect">
                <a:avLst/>
              </a:prstGeom>
              <a:solidFill>
                <a:srgbClr val="C00000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network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-914400" y="2814566"/>
                <a:ext cx="329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main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 rot="16200000">
              <a:off x="1463042" y="2230752"/>
              <a:ext cx="3291840" cy="1554482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disk I/O</a:t>
              </a:r>
              <a:endParaRPr lang="en-US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 rot="16200000">
              <a:off x="3017526" y="2230753"/>
              <a:ext cx="3291840" cy="1554484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disk I/O</a:t>
              </a:r>
              <a:endParaRPr lang="en-US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16200000">
              <a:off x="4388190" y="2548959"/>
              <a:ext cx="3291840" cy="9144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disk I/O</a:t>
              </a:r>
              <a:endParaRPr lang="en-US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15667" y="2823328"/>
              <a:ext cx="548640" cy="369332"/>
            </a:xfrm>
            <a:prstGeom prst="rect">
              <a:avLst/>
            </a:prstGeom>
            <a:noFill/>
          </p:spPr>
          <p:txBody>
            <a:bodyPr wrap="square" lIns="0" rIns="0" rtlCol="0" anchor="ctr" anchorCtr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56141" y="5760720"/>
            <a:ext cx="6411063" cy="633163"/>
            <a:chOff x="997527" y="5943600"/>
            <a:chExt cx="6411063" cy="63316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7527" y="6217920"/>
              <a:ext cx="641106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00584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740859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291429" y="6145876"/>
              <a:ext cx="18232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query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197B677-AEC9-4DAD-9650-441DC18782EE}"/>
              </a:ext>
            </a:extLst>
          </p:cNvPr>
          <p:cNvSpPr/>
          <p:nvPr/>
        </p:nvSpPr>
        <p:spPr bwMode="auto">
          <a:xfrm rot="16200000">
            <a:off x="5684519" y="2841568"/>
            <a:ext cx="3291840" cy="1280161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network I/O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81488C6-A36F-4BAE-B6D2-914989E3F80B}"/>
              </a:ext>
            </a:extLst>
          </p:cNvPr>
          <p:cNvSpPr/>
          <p:nvPr/>
        </p:nvSpPr>
        <p:spPr bwMode="auto">
          <a:xfrm rot="16200000">
            <a:off x="3940623" y="3425595"/>
            <a:ext cx="3291840" cy="112104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CPU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F951D5-D178-42FE-BD58-BBD55DB72EED}"/>
              </a:ext>
            </a:extLst>
          </p:cNvPr>
          <p:cNvSpPr/>
          <p:nvPr/>
        </p:nvSpPr>
        <p:spPr bwMode="auto">
          <a:xfrm rot="16200000">
            <a:off x="4991407" y="3423624"/>
            <a:ext cx="3291840" cy="112104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CPU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80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2298</TotalTime>
  <Words>2617</Words>
  <Application>Microsoft Macintosh PowerPoint</Application>
  <PresentationFormat>On-screen Show (4:3)</PresentationFormat>
  <Paragraphs>449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Introduction to Concurrency CSE 333 Autumn 2020</vt:lpstr>
      <vt:lpstr>Administrivia</vt:lpstr>
      <vt:lpstr>Outline</vt:lpstr>
      <vt:lpstr>Building a Web Search Engine</vt:lpstr>
      <vt:lpstr>Web Search Architecture</vt:lpstr>
      <vt:lpstr>Sequential Implementation</vt:lpstr>
      <vt:lpstr>Execution Timeline: a Multi-Word Query</vt:lpstr>
      <vt:lpstr>What About I/O-caused Latency?</vt:lpstr>
      <vt:lpstr>Execution Timeline: To Scale</vt:lpstr>
      <vt:lpstr>Sequential Queries – Simplified</vt:lpstr>
      <vt:lpstr>Sequential Queries: To Scale</vt:lpstr>
      <vt:lpstr>Multiple Clients – Simplified</vt:lpstr>
      <vt:lpstr>Sequential Can Be Inefficient</vt:lpstr>
      <vt:lpstr>Concurrency</vt:lpstr>
      <vt:lpstr>A Concurrent Implementation </vt:lpstr>
      <vt:lpstr>Introducing Threads</vt:lpstr>
      <vt:lpstr>Multithreaded Pseudocode</vt:lpstr>
      <vt:lpstr>Multithreaded Queries – Simplified</vt:lpstr>
      <vt:lpstr>Why Threads?</vt:lpstr>
      <vt:lpstr>Alternative: Processes</vt:lpstr>
      <vt:lpstr>Threads vs. Processes</vt:lpstr>
      <vt:lpstr>Threads vs. Processes</vt:lpstr>
      <vt:lpstr>Alternate: Asynchronous I/O</vt:lpstr>
      <vt:lpstr>Event-Driven Programming</vt:lpstr>
      <vt:lpstr>Asynchronous, Event-Driven</vt:lpstr>
      <vt:lpstr>Non-blocking vs. Asynchronous</vt:lpstr>
      <vt:lpstr>Non-blocking vs. Asynchronous</vt:lpstr>
      <vt:lpstr>Why Events?</vt:lpstr>
      <vt:lpstr>One Way to Think About 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Introduction CSE 333 Spring 2018</dc:title>
  <dc:creator>Justin Hsia</dc:creator>
  <cp:lastModifiedBy>Hal Perkins</cp:lastModifiedBy>
  <cp:revision>70</cp:revision>
  <cp:lastPrinted>2018-08-08T00:37:48Z</cp:lastPrinted>
  <dcterms:created xsi:type="dcterms:W3CDTF">2018-05-22T03:02:48Z</dcterms:created>
  <dcterms:modified xsi:type="dcterms:W3CDTF">2020-12-02T19:21:36Z</dcterms:modified>
</cp:coreProperties>
</file>