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notesSlides/notesSlide2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tags/tag5.xml" ContentType="application/vnd.openxmlformats-officedocument.presentationml.tags+xml"/>
  <Override PartName="/ppt/notesSlides/notesSlide24.xml" ContentType="application/vnd.openxmlformats-officedocument.presentationml.notesSlide+xml"/>
  <Override PartName="/ppt/tags/tag6.xml" ContentType="application/vnd.openxmlformats-officedocument.presentationml.tags+xml"/>
  <Override PartName="/ppt/notesSlides/notesSlide2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303" r:id="rId4"/>
    <p:sldId id="260" r:id="rId5"/>
    <p:sldId id="262" r:id="rId6"/>
    <p:sldId id="261" r:id="rId7"/>
    <p:sldId id="304" r:id="rId8"/>
    <p:sldId id="272" r:id="rId9"/>
    <p:sldId id="275" r:id="rId10"/>
    <p:sldId id="263" r:id="rId11"/>
    <p:sldId id="273" r:id="rId12"/>
    <p:sldId id="274" r:id="rId13"/>
    <p:sldId id="265" r:id="rId14"/>
    <p:sldId id="341" r:id="rId15"/>
    <p:sldId id="340" r:id="rId16"/>
    <p:sldId id="327" r:id="rId17"/>
    <p:sldId id="302" r:id="rId18"/>
    <p:sldId id="269" r:id="rId19"/>
    <p:sldId id="268" r:id="rId20"/>
    <p:sldId id="270" r:id="rId21"/>
    <p:sldId id="271" r:id="rId22"/>
    <p:sldId id="276" r:id="rId23"/>
    <p:sldId id="277" r:id="rId24"/>
    <p:sldId id="278" r:id="rId25"/>
    <p:sldId id="279" r:id="rId26"/>
    <p:sldId id="280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5" r:id="rId43"/>
    <p:sldId id="306" r:id="rId44"/>
    <p:sldId id="307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B2A85"/>
    <a:srgbClr val="E2661A"/>
    <a:srgbClr val="B7A57A"/>
    <a:srgbClr val="008080"/>
    <a:srgbClr val="990033"/>
    <a:srgbClr val="5A5A5A"/>
    <a:srgbClr val="996633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2" autoAdjust="0"/>
    <p:restoredTop sz="94374" autoAdjust="0"/>
  </p:normalViewPr>
  <p:slideViewPr>
    <p:cSldViewPr snapToGrid="0">
      <p:cViewPr varScale="1">
        <p:scale>
          <a:sx n="112" d="100"/>
          <a:sy n="112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5707C-5826-E54D-B2C8-AF7C3B1CB9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82BF1-C3E9-E441-91E5-0B04F13E81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08-</a:t>
            </a:r>
            <a:fld id="{9B021ED6-ACDF-AE42-8614-578871CB9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89EAA-67FD-44C0-8CAF-CD6BA4CA17DD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95F9-DB02-4715-8955-15521970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clint</a:t>
            </a:r>
            <a:r>
              <a:rPr lang="en-US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Type as </a:t>
            </a:r>
            <a:r>
              <a:rPr lang="en-US" baseline="0" dirty="0" err="1"/>
              <a:t>malloc</a:t>
            </a:r>
            <a:r>
              <a:rPr lang="en-US" baseline="0" dirty="0"/>
              <a:t> parameter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</a:t>
            </a:r>
            <a:r>
              <a:rPr lang="en-US" baseline="0" dirty="0" err="1"/>
              <a:t>readdir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 err="1"/>
              <a:t>valgrind</a:t>
            </a:r>
            <a:r>
              <a:rPr lang="en-US" baseline="0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reading/printing uninitialized bytes in a debugging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2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https://en.wikipedia.org/wiki/Zero-copy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6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API – Applicatio</a:t>
            </a:r>
            <a:r>
              <a:rPr lang="en-US" baseline="0" dirty="0"/>
              <a:t>n Programming Interface</a:t>
            </a:r>
          </a:p>
          <a:p>
            <a:r>
              <a:rPr lang="en-US" baseline="0" dirty="0"/>
              <a:t>nice() – a UNIX kernel call that sets the priority of a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07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FS = File System</a:t>
            </a:r>
          </a:p>
          <a:p>
            <a:r>
              <a:rPr lang="en-US" dirty="0"/>
              <a:t>Trusted mode</a:t>
            </a:r>
            <a:r>
              <a:rPr lang="en-US" baseline="0" dirty="0"/>
              <a:t> is enforced in </a:t>
            </a:r>
            <a:r>
              <a:rPr lang="en-US" i="1" baseline="0" dirty="0"/>
              <a:t>hardware</a:t>
            </a:r>
            <a:r>
              <a:rPr lang="en-US" i="0" baseline="0" dirty="0"/>
              <a:t> by hardware bit (part of status bits – only accessible by things with privilege).</a:t>
            </a:r>
          </a:p>
          <a:p>
            <a:r>
              <a:rPr lang="en-US" i="0" baseline="0" dirty="0"/>
              <a:t>The OS is very paranoid!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8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trace what happens on a system call…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9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2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8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1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3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is directly talking to OS, not doing any real work for you (unlike</a:t>
            </a:r>
            <a:r>
              <a:rPr lang="en-US" baseline="0" dirty="0"/>
              <a:t> the C </a:t>
            </a:r>
            <a:r>
              <a:rPr lang="en-US" baseline="0" dirty="0" err="1"/>
              <a:t>std</a:t>
            </a:r>
            <a:r>
              <a:rPr lang="en-US" baseline="0" dirty="0"/>
              <a:t> lib wrapper functions).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1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really want to talk to the OS directly, you can write it in assembly!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47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over time, but more important to have a mental model -- OS course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8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1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that SP moved, too!</a:t>
            </a:r>
          </a:p>
          <a:p>
            <a:r>
              <a:rPr lang="en-US" dirty="0"/>
              <a:t>SYSENTER is an interrupt</a:t>
            </a:r>
            <a:r>
              <a:rPr lang="en-US" baseline="0" dirty="0"/>
              <a:t> and </a:t>
            </a:r>
            <a:r>
              <a:rPr lang="en-US" dirty="0"/>
              <a:t>SYSEXIT is a return from an interrupt.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0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 1 – user commands</a:t>
            </a:r>
          </a:p>
          <a:p>
            <a:r>
              <a:rPr lang="en-US" dirty="0"/>
              <a:t>man</a:t>
            </a:r>
            <a:r>
              <a:rPr lang="en-US" baseline="0" dirty="0"/>
              <a:t> 2 – Linux system calls</a:t>
            </a:r>
          </a:p>
          <a:p>
            <a:r>
              <a:rPr lang="en-US" dirty="0"/>
              <a:t>man 3 –</a:t>
            </a:r>
            <a:r>
              <a:rPr lang="en-US" baseline="0" dirty="0"/>
              <a:t> library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– for reading user input from the keyboard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– for printing non-error output to the console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– for printing error output to the console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redirect the default streams using the </a:t>
            </a:r>
            <a:r>
              <a:rPr lang="en-US" dirty="0" err="1"/>
              <a:t>freopen</a:t>
            </a:r>
            <a:r>
              <a:rPr lang="en-US" dirty="0"/>
              <a:t>()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go over this </a:t>
            </a:r>
            <a:r>
              <a:rPr lang="en-US" i="1" dirty="0"/>
              <a:t>rapidly</a:t>
            </a:r>
            <a:r>
              <a:rPr lang="en-US" i="0" dirty="0"/>
              <a:t> – don’t kill time on stuff that needs to be looked up later anyway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4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3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demo this and don’t use slides to walk through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3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fread</a:t>
            </a:r>
            <a:r>
              <a:rPr lang="en-US" dirty="0"/>
              <a:t> ( void * 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size_t</a:t>
            </a:r>
            <a:r>
              <a:rPr lang="en-US" dirty="0"/>
              <a:t> count, FILE * stream );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LADIS = Large Scale Distributed Systems and Middleware</a:t>
            </a:r>
          </a:p>
          <a:p>
            <a:r>
              <a:rPr lang="en-US" dirty="0"/>
              <a:t>Constants are no longer accurate, but the orders of magnitude 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487" y="27429"/>
            <a:ext cx="16770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L08:  File I/O, System Calls</a:t>
            </a:r>
          </a:p>
        </p:txBody>
      </p:sp>
    </p:spTree>
    <p:extLst>
      <p:ext uri="{BB962C8B-B14F-4D97-AF65-F5344CB8AC3E}">
        <p14:creationId xmlns:p14="http://schemas.microsoft.com/office/powerpoint/2010/main" val="178336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nel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Intro to File </a:t>
            </a:r>
            <a:r>
              <a:rPr lang="en-US" sz="4000" dirty="0"/>
              <a:t>I/O, System Calls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Autumn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Ramya </a:t>
            </a:r>
            <a:r>
              <a:rPr lang="en-US" sz="2000" dirty="0" err="1"/>
              <a:t>Challa</a:t>
            </a:r>
            <a:r>
              <a:rPr lang="en-US" sz="2000" dirty="0"/>
              <a:t>	Eric Chan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Mengqi</a:t>
            </a:r>
            <a:r>
              <a:rPr lang="en-US" sz="2000" dirty="0"/>
              <a:t> Chen	Ian Hsiao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Arjun Singh	</a:t>
            </a:r>
            <a:r>
              <a:rPr lang="en-US" sz="2000" dirty="0" err="1"/>
              <a:t>Guramrit</a:t>
            </a:r>
            <a:r>
              <a:rPr lang="en-US" sz="2000" dirty="0"/>
              <a:t> Singh	Sylvia Wang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Yifan</a:t>
            </a:r>
            <a:r>
              <a:rPr lang="en-US" sz="2000" dirty="0"/>
              <a:t> Xu	Robin Yang	Velocity Yu</a:t>
            </a:r>
          </a:p>
        </p:txBody>
      </p:sp>
    </p:spTree>
    <p:extLst>
      <p:ext uri="{BB962C8B-B14F-4D97-AF65-F5344CB8AC3E}">
        <p14:creationId xmlns:p14="http://schemas.microsoft.com/office/powerpoint/2010/main" val="141532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74618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READBUFSIZE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128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[READBUFSIZE];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"usage: ./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cp_example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input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fin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read,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(fin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read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2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previous slide’s code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output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write,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write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Read from the file, write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READBUFSIZE, fin))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next slide’s code</a:t>
            </a:r>
          </a:p>
          <a:p>
            <a:endParaRPr lang="en-US" sz="1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0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393192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from previous 2 slides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Test to see if we encountered an error while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9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</a:t>
            </a:r>
            <a:r>
              <a:rPr lang="en-US" dirty="0" err="1"/>
              <a:t>stdio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buffering</a:t>
            </a:r>
            <a:r>
              <a:rPr lang="en-US" dirty="0"/>
              <a:t> for streams: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Data written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copied into a buffer allocated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inside your process’ address space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As some point, the buffer will be “drained” into the destination:</a:t>
            </a:r>
          </a:p>
          <a:p>
            <a:pPr lvl="2"/>
            <a:r>
              <a:rPr lang="en-US" dirty="0"/>
              <a:t>When you explicitly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the buffer size is exceeded (often 1024 or 4096 bytes)</a:t>
            </a:r>
          </a:p>
          <a:p>
            <a:pPr lvl="2"/>
            <a:r>
              <a:rPr lang="en-US" dirty="0"/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to console, when a newline is written (</a:t>
            </a:r>
            <a:r>
              <a:rPr lang="en-US" i="1" dirty="0"/>
              <a:t>“line buffered”</a:t>
            </a:r>
            <a:r>
              <a:rPr lang="en-US" dirty="0"/>
              <a:t>) or when some other function tries to read from the console</a:t>
            </a:r>
          </a:p>
          <a:p>
            <a:pPr lvl="2"/>
            <a:r>
              <a:rPr lang="en-US" dirty="0"/>
              <a:t>When you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your process exits gracefully (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from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6645-3CD7-4895-8D74-364046FF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DF0A-E424-4C36-A00E-7A49B468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– avoid disk accesses</a:t>
            </a:r>
          </a:p>
          <a:p>
            <a:pPr lvl="1"/>
            <a:r>
              <a:rPr lang="en-US" dirty="0"/>
              <a:t>Group many small writes </a:t>
            </a:r>
            <a:br>
              <a:rPr lang="en-US" dirty="0"/>
            </a:br>
            <a:r>
              <a:rPr lang="en-US" dirty="0"/>
              <a:t>into a single larger write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Disk Latency = 😱😱😱 </a:t>
            </a:r>
            <a:br>
              <a:rPr lang="en-US" dirty="0"/>
            </a:br>
            <a:r>
              <a:rPr lang="en-US" dirty="0"/>
              <a:t>(Jeff Dean from LADIS ’09)</a:t>
            </a:r>
          </a:p>
          <a:p>
            <a:endParaRPr lang="en-US" dirty="0"/>
          </a:p>
          <a:p>
            <a:r>
              <a:rPr lang="en-US" dirty="0"/>
              <a:t>Convenience – nicer API</a:t>
            </a:r>
          </a:p>
          <a:p>
            <a:pPr lvl="1"/>
            <a:r>
              <a:rPr lang="en-US" dirty="0"/>
              <a:t>We’ll compare</a:t>
            </a:r>
            <a:br>
              <a:rPr lang="en-US" dirty="0"/>
            </a:br>
            <a:r>
              <a:rPr lang="en-US" dirty="0"/>
              <a:t>C’s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with</a:t>
            </a:r>
            <a:br>
              <a:rPr lang="en-US" dirty="0"/>
            </a:br>
            <a:r>
              <a:rPr lang="en-US" dirty="0"/>
              <a:t>POSIX’s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shortly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87A4-6D6F-4F74-918B-569BFCEF32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7CDD99-DCF4-4932-9F8A-1226BF124B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1" b="13817"/>
          <a:stretch/>
        </p:blipFill>
        <p:spPr>
          <a:xfrm>
            <a:off x="4191000" y="2064324"/>
            <a:ext cx="5020930" cy="316103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451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Buffer?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Reliability – the buffer needs to be flushed</a:t>
            </a:r>
          </a:p>
          <a:p>
            <a:pPr lvl="1"/>
            <a:r>
              <a:rPr lang="en-US" dirty="0"/>
              <a:t>Loss of computer power = loss of data</a:t>
            </a:r>
          </a:p>
          <a:p>
            <a:pPr lvl="1"/>
            <a:r>
              <a:rPr lang="en-US" dirty="0"/>
              <a:t>“Completion” of a write (</a:t>
            </a:r>
            <a:r>
              <a:rPr lang="en-US" i="1" dirty="0"/>
              <a:t>i.e.</a:t>
            </a:r>
            <a:r>
              <a:rPr lang="en-US" dirty="0"/>
              <a:t> return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does not mean the data has actually been written</a:t>
            </a:r>
          </a:p>
          <a:p>
            <a:pPr lvl="2"/>
            <a:r>
              <a:rPr lang="en-US" dirty="0"/>
              <a:t>What if you signal another process to read the file you just wrote to?</a:t>
            </a:r>
          </a:p>
          <a:p>
            <a:pPr lvl="3"/>
            <a:endParaRPr lang="en-US" dirty="0"/>
          </a:p>
          <a:p>
            <a:r>
              <a:rPr lang="en-US" dirty="0"/>
              <a:t>Performance – buffering takes time</a:t>
            </a:r>
          </a:p>
          <a:p>
            <a:pPr lvl="1"/>
            <a:r>
              <a:rPr lang="en-US" dirty="0"/>
              <a:t>Copying data into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buffer consumes CPU cycles and memory bandwidth</a:t>
            </a:r>
          </a:p>
          <a:p>
            <a:pPr lvl="1"/>
            <a:r>
              <a:rPr lang="en-US" dirty="0"/>
              <a:t>Can potentially slow down high-performance applications, like a web server or database (</a:t>
            </a:r>
            <a:r>
              <a:rPr lang="en-US" i="1" dirty="0"/>
              <a:t>“zero-copy”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When is buffering faster?  Slower?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Disabling C’s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Explicitly turn off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But potential performance problems: lots of small writes triggers lots of slower system calls instead of a single system call that writes a large chunk</a:t>
            </a:r>
          </a:p>
          <a:p>
            <a:pPr>
              <a:spcBef>
                <a:spcPts val="1800"/>
              </a:spcBef>
            </a:pPr>
            <a:r>
              <a:rPr lang="en-US" dirty="0"/>
              <a:t>Use POSIX APIs instead of C’s</a:t>
            </a:r>
          </a:p>
          <a:p>
            <a:pPr lvl="1"/>
            <a:r>
              <a:rPr lang="en-US" dirty="0"/>
              <a:t>No buffering is done at the user level</a:t>
            </a:r>
          </a:p>
          <a:p>
            <a:pPr lvl="1"/>
            <a:r>
              <a:rPr lang="en-US" dirty="0"/>
              <a:t>We’ll see these soon</a:t>
            </a:r>
          </a:p>
          <a:p>
            <a:pPr>
              <a:spcBef>
                <a:spcPts val="1800"/>
              </a:spcBef>
            </a:pPr>
            <a:r>
              <a:rPr lang="en-US" dirty="0"/>
              <a:t>But… what about the layers below?</a:t>
            </a:r>
          </a:p>
          <a:p>
            <a:pPr lvl="1"/>
            <a:r>
              <a:rPr lang="en-US" dirty="0"/>
              <a:t>The OS caches disk reads and writes in the file system </a:t>
            </a:r>
            <a:r>
              <a:rPr lang="en-US" i="1" dirty="0"/>
              <a:t>buffer</a:t>
            </a:r>
            <a:r>
              <a:rPr lang="en-US" dirty="0"/>
              <a:t> cache</a:t>
            </a:r>
          </a:p>
          <a:p>
            <a:pPr lvl="1"/>
            <a:r>
              <a:rPr lang="en-US" dirty="0"/>
              <a:t>Disk controllers have caches too!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I/O with the C standard library</a:t>
            </a:r>
          </a:p>
          <a:p>
            <a:r>
              <a:rPr lang="en-US" b="1">
                <a:solidFill>
                  <a:srgbClr val="4B2A85"/>
                </a:solidFill>
              </a:rPr>
              <a:t>System Calls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2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What’s an 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18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4274592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that:</a:t>
            </a:r>
          </a:p>
          <a:p>
            <a:pPr lvl="1"/>
            <a:r>
              <a:rPr lang="en-US" dirty="0"/>
              <a:t>Directly interacts with the hardware</a:t>
            </a:r>
          </a:p>
          <a:p>
            <a:pPr lvl="2"/>
            <a:r>
              <a:rPr lang="en-US" dirty="0"/>
              <a:t>OS is trusted to do so; user-level programs are not</a:t>
            </a:r>
          </a:p>
          <a:p>
            <a:pPr lvl="2"/>
            <a:r>
              <a:rPr lang="en-US" dirty="0"/>
              <a:t>OS must be ported to new hardware; user-level programs are portable</a:t>
            </a:r>
          </a:p>
          <a:p>
            <a:pPr lvl="1"/>
            <a:r>
              <a:rPr lang="en-US" dirty="0"/>
              <a:t>Manages (allocates, schedules, protects) hardware resources</a:t>
            </a:r>
          </a:p>
          <a:p>
            <a:pPr lvl="2"/>
            <a:r>
              <a:rPr lang="en-US" dirty="0"/>
              <a:t>Decides which programs can access which files, memory locations, pixels on the screen, etc. and when</a:t>
            </a:r>
          </a:p>
          <a:p>
            <a:pPr lvl="1"/>
            <a:r>
              <a:rPr lang="en-US" dirty="0"/>
              <a:t>Abstracts away messy hardware devices</a:t>
            </a:r>
          </a:p>
          <a:p>
            <a:pPr lvl="2"/>
            <a:r>
              <a:rPr lang="en-US" dirty="0"/>
              <a:t>Provides high-level, convenient, portable abstractions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files, disk blocks)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15451"/>
          </a:xfrm>
        </p:spPr>
        <p:txBody>
          <a:bodyPr>
            <a:normAutofit/>
          </a:bodyPr>
          <a:lstStyle/>
          <a:p>
            <a:r>
              <a:rPr lang="en-US" dirty="0"/>
              <a:t>I/O and System Calls – this lecture and next</a:t>
            </a:r>
          </a:p>
          <a:p>
            <a:pPr lvl="1"/>
            <a:r>
              <a:rPr lang="en-US" dirty="0"/>
              <a:t>Essential material for next part of the project (hw2)</a:t>
            </a:r>
          </a:p>
          <a:p>
            <a:endParaRPr lang="en-US" dirty="0"/>
          </a:p>
          <a:p>
            <a:r>
              <a:rPr lang="en-US" dirty="0"/>
              <a:t>Exercise 6 out today, due Wednesday morning 4/17</a:t>
            </a:r>
          </a:p>
          <a:p>
            <a:endParaRPr lang="en-US"/>
          </a:p>
          <a:p>
            <a:r>
              <a:rPr lang="en-US"/>
              <a:t>Homework </a:t>
            </a:r>
            <a:r>
              <a:rPr lang="en-US" dirty="0"/>
              <a:t>1 due Thursday at 11 pm</a:t>
            </a:r>
          </a:p>
          <a:p>
            <a:pPr lvl="1"/>
            <a:r>
              <a:rPr lang="en-US" dirty="0"/>
              <a:t>Submit via </a:t>
            </a:r>
            <a:r>
              <a:rPr lang="en-US" i="1" dirty="0"/>
              <a:t>GitLab</a:t>
            </a:r>
            <a:r>
              <a:rPr lang="en-US" dirty="0"/>
              <a:t> (i.e., commit/push changes, then push tag(s))</a:t>
            </a:r>
          </a:p>
          <a:p>
            <a:pPr lvl="1"/>
            <a:r>
              <a:rPr lang="en-US" dirty="0"/>
              <a:t>No exercise due Friday.  Exercise 7 will be released on Thursday (based on section material), due next Monday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Abstraction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The OS is the “layer below”</a:t>
            </a:r>
          </a:p>
          <a:p>
            <a:pPr lvl="1"/>
            <a:r>
              <a:rPr lang="en-US" dirty="0"/>
              <a:t>A module that your program can call (with </a:t>
            </a:r>
            <a:r>
              <a:rPr lang="en-US" dirty="0">
                <a:solidFill>
                  <a:srgbClr val="0066FF"/>
                </a:solidFill>
              </a:rPr>
              <a:t>system calls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Provides a powerful OS API – POSIX, Windows,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40" y="3200400"/>
            <a:ext cx="2560320" cy="9144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process running your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" y="5349240"/>
            <a:ext cx="731520" cy="457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" y="3910446"/>
            <a:ext cx="731520" cy="82296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API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822960" y="4297680"/>
            <a:ext cx="292608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41227"/>
              </p:ext>
            </p:extLst>
          </p:nvPr>
        </p:nvGraphicFramePr>
        <p:xfrm>
          <a:off x="914400" y="4480560"/>
          <a:ext cx="27432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4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 system</a:t>
                      </a:r>
                    </a:p>
                  </a:txBody>
                  <a:tcPr vert="vert270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network stack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virtual memory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process mgmt.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…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…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4800" y="3200400"/>
            <a:ext cx="4754880" cy="334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File System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open(), read(), write(), close(),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 Stack</a:t>
            </a:r>
          </a:p>
          <a:p>
            <a:pPr marL="398463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connect(), listen(), read(), write(), ...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Virtual Memory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brk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</a:t>
            </a: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shm_open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Management</a:t>
            </a:r>
          </a:p>
          <a:p>
            <a:pPr marL="460375" indent="-2889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fork(), wait(), nice(), …</a:t>
            </a:r>
          </a:p>
        </p:txBody>
      </p:sp>
    </p:spTree>
    <p:extLst>
      <p:ext uri="{BB962C8B-B14F-4D97-AF65-F5344CB8AC3E}">
        <p14:creationId xmlns:p14="http://schemas.microsoft.com/office/powerpoint/2010/main" val="19486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Protection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760720" cy="4972050"/>
          </a:xfrm>
        </p:spPr>
        <p:txBody>
          <a:bodyPr/>
          <a:lstStyle/>
          <a:p>
            <a:r>
              <a:rPr lang="en-US" sz="2400" dirty="0"/>
              <a:t>OS isolates process from each other</a:t>
            </a:r>
          </a:p>
          <a:p>
            <a:pPr lvl="1"/>
            <a:r>
              <a:rPr lang="en-US" sz="2000" dirty="0"/>
              <a:t>But permits controlled sharing between them</a:t>
            </a:r>
          </a:p>
          <a:p>
            <a:pPr lvl="2"/>
            <a:r>
              <a:rPr lang="en-US" sz="1800" dirty="0"/>
              <a:t>Through shared name spaces (</a:t>
            </a:r>
            <a:r>
              <a:rPr lang="en-US" sz="1800" i="1" dirty="0"/>
              <a:t>e.g.</a:t>
            </a:r>
            <a:r>
              <a:rPr lang="en-US" sz="1800" dirty="0"/>
              <a:t> file names)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isolates itself from processes</a:t>
            </a:r>
          </a:p>
          <a:p>
            <a:pPr lvl="1"/>
            <a:r>
              <a:rPr lang="en-US" sz="2000" dirty="0"/>
              <a:t>Must prevent processes from accessing the hardware directly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 allowed to access the hardware</a:t>
            </a:r>
          </a:p>
          <a:p>
            <a:pPr lvl="1"/>
            <a:r>
              <a:rPr lang="en-US" sz="2000" dirty="0"/>
              <a:t>User-level processes run with the CPU (processor) in </a:t>
            </a:r>
            <a:r>
              <a:rPr lang="en-US" sz="2000" dirty="0">
                <a:solidFill>
                  <a:srgbClr val="0066FF"/>
                </a:solidFill>
              </a:rPr>
              <a:t>unprivileged mode</a:t>
            </a:r>
          </a:p>
          <a:p>
            <a:pPr lvl="1"/>
            <a:r>
              <a:rPr lang="en-US" sz="2000" dirty="0"/>
              <a:t>The OS runs with the CPU in </a:t>
            </a:r>
            <a:r>
              <a:rPr lang="en-US" sz="2000" dirty="0">
                <a:solidFill>
                  <a:srgbClr val="0066FF"/>
                </a:solidFill>
              </a:rPr>
              <a:t>privileged mode</a:t>
            </a:r>
          </a:p>
          <a:p>
            <a:pPr lvl="1"/>
            <a:r>
              <a:rPr lang="en-US" sz="2000" dirty="0"/>
              <a:t>User-level processes invoke system calls to safely enter the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126480" y="4023360"/>
            <a:ext cx="2743200" cy="109728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26480" y="5303520"/>
            <a:ext cx="2743200" cy="54864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 (trusted)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0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A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9712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B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2944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C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320" y="2468880"/>
            <a:ext cx="594360" cy="1371600"/>
          </a:xfrm>
          <a:prstGeom prst="rect">
            <a:avLst/>
          </a:prstGeom>
          <a:solidFill>
            <a:srgbClr val="00B05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D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</p:spTree>
    <p:extLst>
      <p:ext uri="{BB962C8B-B14F-4D97-AF65-F5344CB8AC3E}">
        <p14:creationId xmlns:p14="http://schemas.microsoft.com/office/powerpoint/2010/main" val="189961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5" name="Rectangle 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48640" y="2831869"/>
            <a:ext cx="3474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CPU (thread of execution) is running user-level code in Process A; the CPU is set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unprivileged mode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3461657" y="3046615"/>
            <a:ext cx="1580212" cy="167641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132466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23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in Process A invokes a system call; the hardware then sets the CPU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mode 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and traps into the OS, which invokes the appropriate system call handler.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flipH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49040" y="3383280"/>
            <a:ext cx="12801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</a:t>
            </a:r>
          </a:p>
        </p:txBody>
      </p:sp>
    </p:spTree>
    <p:extLst>
      <p:ext uri="{BB962C8B-B14F-4D97-AF65-F5344CB8AC3E}">
        <p14:creationId xmlns:p14="http://schemas.microsoft.com/office/powerpoint/2010/main" val="1150320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24</a:t>
            </a:fld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Because the CPU executing the thread that’s in the OS is in privileged mode, it is able to use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instructions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that interact directly with hardware devices like disks.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6928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64008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73152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804672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120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25</a:t>
            </a:fld>
            <a:endParaRPr lang="en-US"/>
          </a:p>
        </p:txBody>
      </p:sp>
      <p:sp>
        <p:nvSpPr>
          <p:cNvPr id="12" name="Arc 11"/>
          <p:cNvSpPr/>
          <p:nvPr/>
        </p:nvSpPr>
        <p:spPr bwMode="auto">
          <a:xfrm flipH="1" flipV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383280" y="338328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 return</a:t>
            </a: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274320" y="2011680"/>
            <a:ext cx="40233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Once the OS has finished servicing the system call, which might involve long waits as it interacts with HW, it: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(1) Sets the CPU back to unprivileged mode and 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(2) Returns out of the system call back to the user-level code in Process A.</a:t>
            </a:r>
          </a:p>
        </p:txBody>
      </p:sp>
    </p:spTree>
    <p:extLst>
      <p:ext uri="{BB962C8B-B14F-4D97-AF65-F5344CB8AC3E}">
        <p14:creationId xmlns:p14="http://schemas.microsoft.com/office/powerpoint/2010/main" val="3626668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26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831869"/>
            <a:ext cx="3474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The process continues executing whatever </a:t>
            </a:r>
            <a:b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is next after the system call invocation.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757353" y="3214255"/>
            <a:ext cx="1219200" cy="26046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57200" y="5577840"/>
            <a:ext cx="18288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Useful reference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CSPP § 8.1–8.3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(the 351 book)</a:t>
            </a:r>
          </a:p>
        </p:txBody>
      </p:sp>
    </p:spTree>
    <p:extLst>
      <p:ext uri="{BB962C8B-B14F-4D97-AF65-F5344CB8AC3E}">
        <p14:creationId xmlns:p14="http://schemas.microsoft.com/office/powerpoint/2010/main" val="3386071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more accurate picture:</a:t>
            </a:r>
          </a:p>
          <a:p>
            <a:pPr lvl="1"/>
            <a:r>
              <a:rPr lang="en-US" dirty="0"/>
              <a:t>Consider a typical Linux process</a:t>
            </a:r>
          </a:p>
          <a:p>
            <a:pPr lvl="1"/>
            <a:r>
              <a:rPr lang="en-US" dirty="0"/>
              <a:t>Its thread of execution can be in one of several places:</a:t>
            </a:r>
          </a:p>
          <a:p>
            <a:pPr lvl="2"/>
            <a:r>
              <a:rPr lang="en-US" dirty="0"/>
              <a:t>In your program’s code</a:t>
            </a:r>
          </a:p>
          <a:p>
            <a:pPr lvl="2"/>
            <a:r>
              <a:rPr lang="en-US" dirty="0"/>
              <a:t>In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a shared library containing the C standard library, POSIX, support, and more</a:t>
            </a:r>
          </a:p>
          <a:p>
            <a:pPr lvl="2"/>
            <a:r>
              <a:rPr lang="en-US" dirty="0"/>
              <a:t>In the Linux architecture-independent code</a:t>
            </a:r>
          </a:p>
          <a:p>
            <a:pPr lvl="2"/>
            <a:r>
              <a:rPr lang="en-US" dirty="0"/>
              <a:t>In Linux x86-64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3232283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your program invokes may be entirely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without involving the kernel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There is some initial overhead when invoking functions in dynamically linked libraries (during loading)</a:t>
            </a:r>
          </a:p>
          <a:p>
            <a:pPr lvl="2"/>
            <a:r>
              <a:rPr lang="en-US" dirty="0"/>
              <a:t>But after symbols are resolved, invoking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routines is basically as fast as a function call within your program itself!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6904672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4" name="Group 13"/>
          <p:cNvGrpSpPr/>
          <p:nvPr/>
        </p:nvGrpSpPr>
        <p:grpSpPr>
          <a:xfrm>
            <a:off x="694944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6752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may be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but they in turn invoke Linux system calls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POSIX wrappers around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POSIX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invokes the underlying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functions that read and write from files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 underlying Linux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8366760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8" name="Group 17"/>
          <p:cNvGrpSpPr/>
          <p:nvPr/>
        </p:nvGrpSpPr>
        <p:grpSpPr>
          <a:xfrm>
            <a:off x="841248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841248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868680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813816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4486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Code quality (“style”) </a:t>
            </a:r>
            <a:r>
              <a:rPr lang="en-US" sz="2400" b="1" dirty="0">
                <a:solidFill>
                  <a:srgbClr val="FF0000"/>
                </a:solidFill>
              </a:rPr>
              <a:t>really</a:t>
            </a:r>
            <a:r>
              <a:rPr lang="en-US" sz="2400" dirty="0"/>
              <a:t> matters – and not just for homework</a:t>
            </a:r>
            <a:endParaRPr lang="en-US" sz="1600" dirty="0"/>
          </a:p>
          <a:p>
            <a:r>
              <a:rPr lang="en-US" sz="2400" u="sng" dirty="0"/>
              <a:t>Rule 0</a:t>
            </a:r>
            <a:r>
              <a:rPr lang="en-US" sz="2400" dirty="0"/>
              <a:t>: The reader’s time is </a:t>
            </a:r>
            <a:r>
              <a:rPr lang="en-US" sz="2400" b="1" i="1" dirty="0">
                <a:solidFill>
                  <a:srgbClr val="E2661A"/>
                </a:solidFill>
              </a:rPr>
              <a:t>much</a:t>
            </a:r>
            <a:r>
              <a:rPr lang="en-US" sz="2400" dirty="0"/>
              <a:t> more important than the writer’s</a:t>
            </a:r>
          </a:p>
          <a:p>
            <a:pPr lvl="1"/>
            <a:r>
              <a:rPr lang="en-US" sz="2000" dirty="0"/>
              <a:t>Good comments are essential, clarity/understandability is critical</a:t>
            </a:r>
          </a:p>
          <a:p>
            <a:pPr lvl="1"/>
            <a:r>
              <a:rPr lang="en-US" sz="2000" dirty="0"/>
              <a:t>Good comments ultimately save the writer’s time, too!</a:t>
            </a:r>
          </a:p>
          <a:p>
            <a:r>
              <a:rPr lang="en-US" sz="2400" u="sng" dirty="0"/>
              <a:t>Rule 1</a:t>
            </a:r>
            <a:r>
              <a:rPr lang="en-US" sz="2400" dirty="0"/>
              <a:t>: Match existing code</a:t>
            </a:r>
          </a:p>
          <a:p>
            <a:r>
              <a:rPr lang="en-US" sz="2400" u="sng" dirty="0"/>
              <a:t>Rule 2</a:t>
            </a:r>
            <a:r>
              <a:rPr lang="en-US" sz="2400" dirty="0"/>
              <a:t>: Make use of the tools provided to you</a:t>
            </a:r>
          </a:p>
          <a:p>
            <a:pPr lvl="1"/>
            <a:r>
              <a:rPr lang="en-US" sz="2000" dirty="0"/>
              <a:t>Compiler: fix the warnings!</a:t>
            </a:r>
          </a:p>
          <a:p>
            <a:pPr lvl="1"/>
            <a:r>
              <a:rPr lang="en-US" sz="2000" dirty="0" err="1"/>
              <a:t>clint</a:t>
            </a:r>
            <a:r>
              <a:rPr lang="en-US" sz="2000" dirty="0"/>
              <a:t>: fix most of them; be sure you understand anything you don’t fix and can justify it (types in </a:t>
            </a:r>
            <a:r>
              <a:rPr lang="en-US" sz="2000" dirty="0" err="1"/>
              <a:t>sizeof</a:t>
            </a:r>
            <a:r>
              <a:rPr lang="en-US" sz="2000" dirty="0"/>
              <a:t>, </a:t>
            </a:r>
            <a:r>
              <a:rPr lang="en-US" sz="2000" dirty="0" err="1"/>
              <a:t>readdir</a:t>
            </a:r>
            <a:r>
              <a:rPr lang="en-US" sz="2000" dirty="0"/>
              <a:t>, #include path - not much else)</a:t>
            </a:r>
          </a:p>
          <a:p>
            <a:pPr lvl="1"/>
            <a:r>
              <a:rPr lang="en-US" sz="2000" dirty="0" err="1"/>
              <a:t>Valgrind</a:t>
            </a:r>
            <a:r>
              <a:rPr lang="en-US" sz="2000" dirty="0"/>
              <a:t>: fix all of them unless you know why it’s </a:t>
            </a:r>
            <a:r>
              <a:rPr lang="en-US" sz="2000" i="1" dirty="0"/>
              <a:t>not</a:t>
            </a:r>
            <a:r>
              <a:rPr lang="en-US" sz="2000" dirty="0"/>
              <a:t> 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3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choose to directly invoke Linux system calls as well</a:t>
            </a:r>
          </a:p>
          <a:p>
            <a:pPr lvl="1"/>
            <a:r>
              <a:rPr lang="en-US" dirty="0"/>
              <a:t>Nothing is forcing you to link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and use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relying on directly-invoked Linux system calls may make your program less portable across UNIX varieties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058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Let’s walk through how a Linux system call actually works</a:t>
            </a:r>
          </a:p>
          <a:p>
            <a:pPr lvl="1"/>
            <a:r>
              <a:rPr lang="en-US" dirty="0"/>
              <a:t>We’ll assume </a:t>
            </a:r>
            <a:r>
              <a:rPr lang="en-US" i="1" dirty="0"/>
              <a:t>32-bit x86</a:t>
            </a:r>
            <a:r>
              <a:rPr lang="en-US" dirty="0"/>
              <a:t> using the modern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dirty="0"/>
              <a:t> x86 instructions</a:t>
            </a:r>
          </a:p>
          <a:p>
            <a:pPr lvl="2"/>
            <a:r>
              <a:rPr lang="en-US" dirty="0"/>
              <a:t>x86-64 code is similar, though details always change over time, so take this as an example – not a debugging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11183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 our process address space picture?</a:t>
            </a:r>
          </a:p>
          <a:p>
            <a:pPr marL="342900" lvl="1"/>
            <a:r>
              <a:rPr lang="en-US" dirty="0"/>
              <a:t>Let’s add some details: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04823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is executing 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22377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calls into 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function</a:t>
            </a:r>
          </a:p>
          <a:p>
            <a:pPr marL="342900" lvl="1"/>
            <a:r>
              <a:rPr lang="en-US" sz="1800" i="1" dirty="0"/>
              <a:t>e.g.</a:t>
            </a:r>
            <a:r>
              <a:rPr lang="en-US" sz="1800" dirty="0"/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342900" lvl="1"/>
            <a:r>
              <a:rPr lang="en-US" sz="1800" dirty="0"/>
              <a:t>We’ll ignore the </a:t>
            </a:r>
            <a:br>
              <a:rPr lang="en-US" sz="1800" dirty="0"/>
            </a:br>
            <a:r>
              <a:rPr lang="en-US" sz="1800" dirty="0"/>
              <a:t>messy details of</a:t>
            </a:r>
            <a:br>
              <a:rPr lang="en-US" sz="1800" dirty="0"/>
            </a:br>
            <a:r>
              <a:rPr lang="en-US" sz="1800" dirty="0"/>
              <a:t>loading/linking</a:t>
            </a:r>
            <a:br>
              <a:rPr lang="en-US" sz="1800" dirty="0"/>
            </a:br>
            <a:r>
              <a:rPr lang="en-US" sz="1800" dirty="0"/>
              <a:t>shared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137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begins the process of invoking a Linux system call</a:t>
            </a:r>
          </a:p>
          <a:p>
            <a:pPr marL="342900" lvl="1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1800" dirty="0" err="1"/>
              <a:t>’s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/>
              <a:t> likely</a:t>
            </a:r>
            <a:br>
              <a:rPr lang="en-US" sz="1800" dirty="0"/>
            </a:br>
            <a:r>
              <a:rPr lang="en-US" sz="1800" dirty="0"/>
              <a:t>invokes Linux’s</a:t>
            </a:r>
            <a:br>
              <a:rPr lang="en-US" sz="1800" dirty="0"/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800" dirty="0"/>
              <a:t> system </a:t>
            </a:r>
            <a:br>
              <a:rPr lang="en-US" sz="1800" dirty="0"/>
            </a:br>
            <a:r>
              <a:rPr lang="en-US" sz="1800" dirty="0"/>
              <a:t>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Puts the system call # and arguments into registers</a:t>
            </a:r>
          </a:p>
          <a:p>
            <a:pPr marL="342900" lvl="1"/>
            <a:r>
              <a:rPr lang="en-US" sz="1800" dirty="0"/>
              <a:t>Uses the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800" dirty="0"/>
              <a:t> x86 instruction to call into the routine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kernel_vsyscall</a:t>
            </a:r>
            <a:r>
              <a:rPr lang="en-US" sz="1800" dirty="0"/>
              <a:t> located in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95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is a </a:t>
            </a:r>
            <a:r>
              <a:rPr lang="en-US" sz="2000" b="1" dirty="0" err="1"/>
              <a:t>vdso</a:t>
            </a:r>
            <a:endParaRPr lang="en-US" sz="2000" b="1" dirty="0"/>
          </a:p>
          <a:p>
            <a:pPr marL="342900" lvl="1"/>
            <a:r>
              <a:rPr lang="en-US" sz="1800" dirty="0"/>
              <a:t>A </a:t>
            </a:r>
            <a:r>
              <a:rPr lang="en-US" sz="1800" u="sng" dirty="0"/>
              <a:t>v</a:t>
            </a:r>
            <a:r>
              <a:rPr lang="en-US" sz="1800" dirty="0"/>
              <a:t>irtual </a:t>
            </a:r>
            <a:br>
              <a:rPr lang="en-US" sz="1800" dirty="0"/>
            </a:br>
            <a:r>
              <a:rPr lang="en-US" sz="1800" u="sng" dirty="0"/>
              <a:t>d</a:t>
            </a:r>
            <a:r>
              <a:rPr lang="en-US" sz="1800" dirty="0"/>
              <a:t>ynamically-linked </a:t>
            </a:r>
            <a:r>
              <a:rPr lang="en-US" sz="1800" u="sng" dirty="0"/>
              <a:t>s</a:t>
            </a:r>
            <a:r>
              <a:rPr lang="en-US" sz="1800" dirty="0"/>
              <a:t>hared </a:t>
            </a:r>
            <a:br>
              <a:rPr lang="en-US" sz="1800" dirty="0"/>
            </a:br>
            <a:r>
              <a:rPr lang="en-US" sz="1800" u="sng" dirty="0"/>
              <a:t>o</a:t>
            </a:r>
            <a:r>
              <a:rPr lang="en-US" sz="1800" dirty="0"/>
              <a:t>bject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Is a kernel-provided shared library that is plunked into a process’ address space</a:t>
            </a:r>
          </a:p>
          <a:p>
            <a:pPr marL="342900" lvl="1"/>
            <a:r>
              <a:rPr lang="en-US" sz="1800" dirty="0"/>
              <a:t>Provides the intricate machine code needed to trigger a system 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459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eventually invokes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x86 instruction</a:t>
            </a:r>
            <a:endParaRPr lang="en-US" sz="2000" b="1" dirty="0"/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1800" dirty="0"/>
              <a:t> is x86’s “fast system call” instruction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8076" lvl="2"/>
            <a:r>
              <a:rPr lang="en-US" sz="1600" dirty="0"/>
              <a:t>Causes the CPU to raise its privilege level</a:t>
            </a:r>
          </a:p>
          <a:p>
            <a:pPr marL="608076" lvl="2"/>
            <a:r>
              <a:rPr lang="en-US" sz="1600" dirty="0"/>
              <a:t>Traps into the Linux kernel by changing the SP, IP to a previously-determined location</a:t>
            </a:r>
          </a:p>
          <a:p>
            <a:pPr marL="608076" lvl="2"/>
            <a:r>
              <a:rPr lang="en-US" sz="1600" dirty="0"/>
              <a:t>Changes some segmentation-related registers (see CSE451)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346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kernel begins executing code at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entry point</a:t>
            </a:r>
            <a:endParaRPr lang="en-US" sz="2000" b="1" dirty="0"/>
          </a:p>
          <a:p>
            <a:pPr marL="342900" lvl="1"/>
            <a:r>
              <a:rPr lang="en-US" sz="1800" dirty="0"/>
              <a:t>Is in the architecture-dependent part of Linux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It’s job is to:</a:t>
            </a:r>
          </a:p>
          <a:p>
            <a:pPr marL="608076" lvl="2"/>
            <a:r>
              <a:rPr lang="en-US" sz="1600" dirty="0"/>
              <a:t>Look up the system call number in a system call dispatch table</a:t>
            </a:r>
          </a:p>
          <a:p>
            <a:pPr marL="608076" lvl="2"/>
            <a:r>
              <a:rPr lang="en-US" sz="1600" dirty="0"/>
              <a:t>Call into the address stored in that table entry; this is Linux’s system call handler</a:t>
            </a:r>
          </a:p>
          <a:p>
            <a:pPr marL="864108" lvl="3"/>
            <a:r>
              <a:rPr lang="en-US" sz="1600" dirty="0"/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600" dirty="0"/>
              <a:t>, the handler is named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sys_open</a:t>
            </a:r>
            <a:r>
              <a:rPr lang="en-US" sz="1600" dirty="0"/>
              <a:t>, and is system call #5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95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system call </a:t>
            </a:r>
            <a:br>
              <a:rPr lang="en-US" sz="2000" dirty="0"/>
            </a:br>
            <a:r>
              <a:rPr lang="en-US" sz="2000" dirty="0"/>
              <a:t>handler executes</a:t>
            </a:r>
            <a:endParaRPr lang="en-US" sz="2000" b="1" dirty="0"/>
          </a:p>
          <a:p>
            <a:pPr marL="342900" lvl="1"/>
            <a:r>
              <a:rPr lang="en-US" sz="1800" dirty="0"/>
              <a:t>What it does is</a:t>
            </a:r>
            <a:br>
              <a:rPr lang="en-US" sz="1800" dirty="0"/>
            </a:br>
            <a:r>
              <a:rPr lang="en-US" sz="1800" dirty="0"/>
              <a:t>system-call specific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 may take a long time to execute, especially if it has to interact with hardware</a:t>
            </a:r>
          </a:p>
          <a:p>
            <a:pPr marL="608076" lvl="2"/>
            <a:r>
              <a:rPr lang="en-US" sz="1600" dirty="0"/>
              <a:t>Linux may choose to context switch the CPU to a different runnable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16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File I/O with the C standard library</a:t>
            </a:r>
          </a:p>
          <a:p>
            <a:r>
              <a:rPr lang="en-US" dirty="0"/>
              <a:t>System Calls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08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Eventually, the </a:t>
            </a:r>
            <a:br>
              <a:rPr lang="en-US" sz="2000" dirty="0"/>
            </a:br>
            <a:r>
              <a:rPr lang="en-US" sz="2000" dirty="0"/>
              <a:t>system call handler</a:t>
            </a:r>
            <a:br>
              <a:rPr lang="en-US" sz="2000" dirty="0"/>
            </a:br>
            <a:r>
              <a:rPr lang="en-US" sz="2000" dirty="0"/>
              <a:t>finishes</a:t>
            </a:r>
          </a:p>
          <a:p>
            <a:pPr marL="342900" lvl="1"/>
            <a:r>
              <a:rPr lang="en-US" sz="1800" dirty="0"/>
              <a:t>Returns back to the system call entry point</a:t>
            </a:r>
          </a:p>
          <a:p>
            <a:pPr marL="608076" lvl="2"/>
            <a:r>
              <a:rPr lang="en-US" sz="1600" dirty="0"/>
              <a:t>Places the system call’s return value in the appropriate register</a:t>
            </a:r>
          </a:p>
          <a:p>
            <a:pPr marL="608076" lvl="2"/>
            <a:r>
              <a:rPr lang="en-US" sz="1600" dirty="0"/>
              <a:t>Calls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1600" dirty="0"/>
              <a:t> to return to the user-level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05140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2000" dirty="0"/>
              <a:t> transitions the processor back to user-mode code</a:t>
            </a:r>
            <a:endParaRPr lang="en-US" sz="2000" b="1" dirty="0"/>
          </a:p>
          <a:p>
            <a:pPr marL="342900" lvl="1"/>
            <a:r>
              <a:rPr lang="en-US" sz="1800" dirty="0"/>
              <a:t>Restores the</a:t>
            </a:r>
            <a:br>
              <a:rPr lang="en-US" sz="1800" dirty="0"/>
            </a:br>
            <a:r>
              <a:rPr lang="en-US" sz="1800" dirty="0"/>
              <a:t>IP, SP to </a:t>
            </a:r>
            <a:br>
              <a:rPr lang="en-US" sz="1800" dirty="0"/>
            </a:br>
            <a:r>
              <a:rPr lang="en-US" sz="1800" dirty="0"/>
              <a:t>user-land values</a:t>
            </a:r>
          </a:p>
          <a:p>
            <a:pPr marL="342900" lvl="1"/>
            <a:r>
              <a:rPr lang="en-US" sz="1800" dirty="0"/>
              <a:t>Sets the CPU </a:t>
            </a:r>
            <a:br>
              <a:rPr lang="en-US" sz="1800" dirty="0"/>
            </a:br>
            <a:r>
              <a:rPr lang="en-US" sz="1800" dirty="0"/>
              <a:t>back to </a:t>
            </a:r>
            <a:br>
              <a:rPr lang="en-US" sz="1800" dirty="0"/>
            </a:br>
            <a:r>
              <a:rPr lang="en-US" sz="1800" dirty="0"/>
              <a:t>unprivileged mode</a:t>
            </a:r>
          </a:p>
          <a:p>
            <a:pPr marL="342900" lvl="1"/>
            <a:r>
              <a:rPr lang="en-US" sz="1800" dirty="0"/>
              <a:t>Changes some segmentation-related registers (see CSE451)</a:t>
            </a:r>
          </a:p>
          <a:p>
            <a:pPr marL="342900" lvl="1"/>
            <a:r>
              <a:rPr lang="en-US" sz="1800" dirty="0"/>
              <a:t>Returns the processor back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2646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continues to execute</a:t>
            </a:r>
            <a:endParaRPr lang="en-US" sz="2000" b="1" dirty="0"/>
          </a:p>
          <a:p>
            <a:pPr marL="342900" lvl="1"/>
            <a:r>
              <a:rPr lang="en-US" sz="1800" dirty="0"/>
              <a:t>Might execute more system calls</a:t>
            </a:r>
          </a:p>
          <a:p>
            <a:pPr marL="342900" lvl="1"/>
            <a:r>
              <a:rPr lang="en-US" sz="1800" dirty="0"/>
              <a:t>Eventually </a:t>
            </a:r>
            <a:br>
              <a:rPr lang="en-US" sz="1800" dirty="0"/>
            </a:br>
            <a:r>
              <a:rPr lang="en-US" sz="1800" dirty="0"/>
              <a:t>returns back to </a:t>
            </a:r>
            <a:br>
              <a:rPr lang="en-US" sz="1800" dirty="0"/>
            </a:br>
            <a:r>
              <a:rPr lang="en-US" sz="1800" dirty="0"/>
              <a:t>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28391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useful Linux utility that shows the sequence of system calls that a process makes: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" y="2377440"/>
            <a:ext cx="8686800" cy="438912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27013" indent="-227013"/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ls 2&gt;&amp;1 | less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/bin/ls", ["ls"], [/* 41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*/])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brk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(NULL)                               = 0x15aa000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4096, PROT_READ|PROT_WRITE, MAP_PRIVATE|MAP_ANONYMOUS, -1, 0) = 0x7f03bb741000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ld.so.preload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R_OK)      = -1 ENOENT (No such file or directory)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ld.so.cache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O_RDONLY|O_CLOEXEC) = 3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=S_IFREG|0644,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=126570,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126570, PROT_READ, MAP_PRIVATE, 3, 0) = 0x7f03bb722000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close(3)                                = 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open("/lib64/libselinux.so.1", O_RDONLY|O_CLOEXEC) = 3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read(3, "\177ELF\2\1\1\0\0\0\0\0\0\0\0\0\3\0&gt;\0\1\0\0\0\300j\0\0\0\0\0\0"..., 832) = 832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=S_IFREG|0755,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=155744,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2255216, PROT_READ|PROT_EXEC, MAP_PRIVATE|MAP_DENYWRITE, 3, 0) = 0x7f03bb2fa000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mprotect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(0x7f03bb31e000, 2093056, PROT_NONE)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(0x7f03bb51d000, 8192, PROT_READ|PROT_WRITE, MAP_PRIVATE|MAP_FIXED|MAP_DENYWRITE, 3, 0x23000) = 0x7f03bb51d000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887254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Linux kernel source code</a:t>
            </a:r>
          </a:p>
          <a:p>
            <a:pPr lvl="1"/>
            <a:r>
              <a:rPr lang="en-US" dirty="0"/>
              <a:t>Available from </a:t>
            </a:r>
            <a:r>
              <a:rPr lang="en-US" dirty="0">
                <a:hlinkClick r:id="rId3"/>
              </a:rPr>
              <a:t>http://www.kernel.org/</a:t>
            </a: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2:  Linux system calls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intro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3: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library functions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intro</a:t>
            </a:r>
          </a:p>
          <a:p>
            <a:pPr lvl="3"/>
            <a:endParaRPr lang="en-US" i="1" dirty="0"/>
          </a:p>
          <a:p>
            <a:r>
              <a:rPr lang="en-US" i="1" dirty="0"/>
              <a:t>The</a:t>
            </a:r>
            <a:r>
              <a:rPr lang="en-US" dirty="0"/>
              <a:t> book:  </a:t>
            </a:r>
            <a:r>
              <a:rPr lang="en-US" i="1" dirty="0"/>
              <a:t>The Linux Programming Interface</a:t>
            </a:r>
            <a:r>
              <a:rPr lang="en-US" dirty="0"/>
              <a:t> by Michael </a:t>
            </a:r>
            <a:r>
              <a:rPr lang="en-US" dirty="0" err="1"/>
              <a:t>Kerrisk</a:t>
            </a:r>
            <a:r>
              <a:rPr lang="en-US" dirty="0"/>
              <a:t> (keeper of the Linux man pages)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33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to receive the name of a text file</a:t>
            </a:r>
          </a:p>
          <a:p>
            <a:pPr lvl="1"/>
            <a:r>
              <a:rPr lang="en-US" dirty="0"/>
              <a:t>Reads the contents of the file a line at a time</a:t>
            </a:r>
          </a:p>
          <a:p>
            <a:pPr lvl="1"/>
            <a:r>
              <a:rPr lang="en-US" dirty="0"/>
              <a:t>Parses each line, converting text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</a:p>
          <a:p>
            <a:pPr lvl="1"/>
            <a:r>
              <a:rPr lang="en-US" dirty="0"/>
              <a:t>Builds an array of the parsed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/>
              <a:t>’s</a:t>
            </a:r>
          </a:p>
          <a:p>
            <a:pPr lvl="1"/>
            <a:r>
              <a:rPr lang="en-US" dirty="0"/>
              <a:t>Sorts the array</a:t>
            </a:r>
          </a:p>
          <a:p>
            <a:pPr lvl="1"/>
            <a:r>
              <a:rPr lang="en-US" dirty="0"/>
              <a:t>Prints the sorted array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u="sng" dirty="0"/>
              <a:t>Hint</a:t>
            </a:r>
            <a:r>
              <a:rPr lang="en-US" dirty="0"/>
              <a:t>: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to read about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3657600"/>
            <a:ext cx="2834640" cy="27432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./extra1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</a:p>
        </p:txBody>
      </p:sp>
    </p:spTree>
    <p:extLst>
      <p:ext uri="{BB962C8B-B14F-4D97-AF65-F5344CB8AC3E}">
        <p14:creationId xmlns:p14="http://schemas.microsoft.com/office/powerpoint/2010/main" val="1600480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Loops forever; in each loop:</a:t>
            </a:r>
          </a:p>
          <a:p>
            <a:pPr lvl="2"/>
            <a:r>
              <a:rPr lang="en-US" dirty="0"/>
              <a:t>Prompt the user to </a:t>
            </a:r>
            <a:br>
              <a:rPr lang="en-US" dirty="0"/>
            </a:br>
            <a:r>
              <a:rPr lang="en-US" dirty="0"/>
              <a:t>input a filename</a:t>
            </a:r>
          </a:p>
          <a:p>
            <a:pPr lvl="2"/>
            <a:r>
              <a:rPr lang="en-US" dirty="0"/>
              <a:t>Reads a filename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Opens and reads </a:t>
            </a:r>
            <a:br>
              <a:rPr lang="en-US" dirty="0"/>
            </a:br>
            <a:r>
              <a:rPr lang="en-US" dirty="0"/>
              <a:t>the file</a:t>
            </a:r>
          </a:p>
          <a:p>
            <a:pPr lvl="2"/>
            <a:r>
              <a:rPr lang="en-US" dirty="0"/>
              <a:t>Prints its contents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in the format shown:</a:t>
            </a:r>
          </a:p>
          <a:p>
            <a:pPr>
              <a:spcBef>
                <a:spcPts val="1200"/>
              </a:spcBef>
            </a:pPr>
            <a:r>
              <a:rPr lang="en-US" sz="2000" u="sng" dirty="0"/>
              <a:t>Hints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sz="1800" dirty="0"/>
              <a:t> to read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Or, if you’re more courageous, try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sz="1800" dirty="0"/>
              <a:t> to learn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libreadline.a</a:t>
            </a:r>
            <a:r>
              <a:rPr lang="en-US" sz="1800" dirty="0"/>
              <a:t> and Google to learn how to link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0" y="2377440"/>
            <a:ext cx="5394960" cy="22860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50 4b 03 04 14 00 00 00 00 00 9c 45 26 3c f1 d5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00000010 68 95 25 1b 00 00 25 1b 00 00 0d 00 00 00 43 53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00000020 45 6c 6f 67 6f 2d 31 2e 70 6e 67 89 50 4e 47 0d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00000030 0a 1a 0a 00 00 00 0d 49 48 44 52 00 00 00 91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00000040 00 00 91 08 06 00 00 00 c3 d8 5a 23 00 00 00 09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00000050 70 48 59 73 00 00 0b 13 00 00 0b 13 01 00 9a 9c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00000060 18 00 00 0a 4f 69 43 43 50 50 68 6f 74 6f 73 68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00000070 6f 70 20 49 43 43 20 70 72 6f 66 69 6c 65 00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00000080 78 da 9d 53 67 54 53 e9 16 3d f7 de f4 42 4b 88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00000090 80 94 4b 6f 52 15 08 20 52 42 8b 80 14 91 26 2a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000000a0 21 09 10 4a 88 21 a1 d9 15 51 c1 11 45 45 04 1b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2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21109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Remember This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5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74320" y="3063240"/>
            <a:ext cx="2291080" cy="914400"/>
          </a:xfrm>
          <a:prstGeom prst="ellips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311" y="2058071"/>
            <a:ext cx="206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brief</a:t>
            </a:r>
          </a:p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diversion...</a:t>
            </a:r>
          </a:p>
        </p:txBody>
      </p:sp>
    </p:spTree>
    <p:extLst>
      <p:ext uri="{BB962C8B-B14F-4D97-AF65-F5344CB8AC3E}">
        <p14:creationId xmlns:p14="http://schemas.microsoft.com/office/powerpoint/2010/main" val="33133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1301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start by using C’s standard library</a:t>
            </a:r>
          </a:p>
          <a:p>
            <a:pPr lvl="1"/>
            <a:r>
              <a:rPr lang="en-US" dirty="0"/>
              <a:t>These functions are part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on Linux</a:t>
            </a:r>
          </a:p>
          <a:p>
            <a:pPr lvl="1"/>
            <a:r>
              <a:rPr lang="en-US" dirty="0"/>
              <a:t>They are implemented using Linux system calls</a:t>
            </a:r>
          </a:p>
          <a:p>
            <a:pPr lvl="3"/>
            <a:endParaRPr lang="en-US" dirty="0"/>
          </a:p>
          <a:p>
            <a:r>
              <a:rPr lang="en-US" dirty="0"/>
              <a:t>C’s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defines the notion of a </a:t>
            </a:r>
            <a:r>
              <a:rPr lang="en-US" dirty="0">
                <a:solidFill>
                  <a:srgbClr val="0066FF"/>
                </a:solidFill>
              </a:rPr>
              <a:t>stream</a:t>
            </a:r>
          </a:p>
          <a:p>
            <a:pPr lvl="1"/>
            <a:r>
              <a:rPr lang="en-US" dirty="0"/>
              <a:t>A way of reading or writing a sequence of characters to and from a device</a:t>
            </a:r>
          </a:p>
          <a:p>
            <a:pPr lvl="1"/>
            <a:r>
              <a:rPr lang="en-US" dirty="0"/>
              <a:t>Can be either </a:t>
            </a:r>
            <a:r>
              <a:rPr lang="en-US" i="1" dirty="0"/>
              <a:t>text</a:t>
            </a:r>
            <a:r>
              <a:rPr lang="en-US" dirty="0"/>
              <a:t> or </a:t>
            </a:r>
            <a:r>
              <a:rPr lang="en-US" i="1" dirty="0"/>
              <a:t>binary</a:t>
            </a:r>
            <a:r>
              <a:rPr lang="en-US" dirty="0"/>
              <a:t>; Linux does not distinguish</a:t>
            </a:r>
          </a:p>
          <a:p>
            <a:pPr lvl="1"/>
            <a:r>
              <a:rPr lang="en-US" dirty="0"/>
              <a:t>Is </a:t>
            </a:r>
            <a:r>
              <a:rPr lang="en-US" i="1" dirty="0"/>
              <a:t>buffered</a:t>
            </a:r>
            <a:r>
              <a:rPr lang="en-US" dirty="0"/>
              <a:t> by default;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reads ahead of your program</a:t>
            </a:r>
          </a:p>
          <a:p>
            <a:pPr lvl="1"/>
            <a:r>
              <a:rPr lang="en-US" dirty="0"/>
              <a:t>Three streams provided by default: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2"/>
            <a:r>
              <a:rPr lang="en-US" dirty="0"/>
              <a:t>You can open additional streams to read and write to files</a:t>
            </a:r>
          </a:p>
          <a:p>
            <a:pPr lvl="1"/>
            <a:r>
              <a:rPr lang="en-US" dirty="0"/>
              <a:t>C streams are manipulated with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pointer, which is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Writes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 err="1"/>
              <a:t>ptr</a:t>
            </a:r>
            <a:r>
              <a:rPr lang="en-US" dirty="0"/>
              <a:t> to </a:t>
            </a:r>
            <a:r>
              <a:rPr lang="en-US" i="1" dirty="0"/>
              <a:t>stream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Reads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/>
              <a:t>stream</a:t>
            </a:r>
            <a:r>
              <a:rPr lang="en-US" dirty="0"/>
              <a:t> to </a:t>
            </a:r>
            <a:r>
              <a:rPr lang="en-US" i="1" dirty="0" err="1"/>
              <a:t>ptr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58082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182689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287707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233697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</p:spTree>
    <p:extLst>
      <p:ext uri="{BB962C8B-B14F-4D97-AF65-F5344CB8AC3E}">
        <p14:creationId xmlns:p14="http://schemas.microsoft.com/office/powerpoint/2010/main" val="32779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Formatted I/O stream functions (more in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 formatted C string</a:t>
            </a:r>
          </a:p>
          <a:p>
            <a:pPr lvl="3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r>
              <a:rPr lang="en-US" dirty="0"/>
              <a:t> is equivalent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data and stores data matching the format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041860" y="2198535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41860" y="3519467"/>
            <a:ext cx="5669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</p:spTree>
    <p:extLst>
      <p:ext uri="{BB962C8B-B14F-4D97-AF65-F5344CB8AC3E}">
        <p14:creationId xmlns:p14="http://schemas.microsoft.com/office/powerpoint/2010/main" val="273530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Checking/Handling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  <a:p>
            <a:pPr lvl="2"/>
            <a:r>
              <a:rPr lang="en-US" dirty="0"/>
              <a:t>Prints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dirty="0"/>
              <a:t> and error message related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Checks if the error indicator associated with the specified stream is set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Resets error and </a:t>
            </a:r>
            <a:r>
              <a:rPr lang="en-US" dirty="0" err="1"/>
              <a:t>eof</a:t>
            </a:r>
            <a:r>
              <a:rPr lang="en-US" dirty="0"/>
              <a:t> indicators for the specified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332341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4833233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97280" y="2184122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</p:txBody>
      </p:sp>
    </p:spTree>
    <p:extLst>
      <p:ext uri="{BB962C8B-B14F-4D97-AF65-F5344CB8AC3E}">
        <p14:creationId xmlns:p14="http://schemas.microsoft.com/office/powerpoint/2010/main" val="1451858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5862</TotalTime>
  <Words>4742</Words>
  <Application>Microsoft Macintosh PowerPoint</Application>
  <PresentationFormat>On-screen Show (4:3)</PresentationFormat>
  <Paragraphs>864</Paragraphs>
  <Slides>46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Intro to File I/O, System Calls CSE 333 Autumn 2020</vt:lpstr>
      <vt:lpstr>Administrivia</vt:lpstr>
      <vt:lpstr>Code Quality</vt:lpstr>
      <vt:lpstr>Lecture Outline</vt:lpstr>
      <vt:lpstr>Remember This Picture?</vt:lpstr>
      <vt:lpstr>File I/O</vt:lpstr>
      <vt:lpstr>C Stream Functions</vt:lpstr>
      <vt:lpstr>C Stream Functions</vt:lpstr>
      <vt:lpstr>Error Checking/Handling</vt:lpstr>
      <vt:lpstr>C Streams Example</vt:lpstr>
      <vt:lpstr>C Streams Example</vt:lpstr>
      <vt:lpstr>C Streams Example</vt:lpstr>
      <vt:lpstr>Buffering</vt:lpstr>
      <vt:lpstr>Why Buffer?</vt:lpstr>
      <vt:lpstr>Why NOT Buffer?</vt:lpstr>
      <vt:lpstr>Disabling C’s Buffering</vt:lpstr>
      <vt:lpstr>Lecture Outline</vt:lpstr>
      <vt:lpstr>What’s an OS?</vt:lpstr>
      <vt:lpstr>What’s an OS?</vt:lpstr>
      <vt:lpstr>OS: Abstraction Provider</vt:lpstr>
      <vt:lpstr>OS: Protection System</vt:lpstr>
      <vt:lpstr>System Call Trace</vt:lpstr>
      <vt:lpstr>System Call Trace</vt:lpstr>
      <vt:lpstr>System Call Trace</vt:lpstr>
      <vt:lpstr>System Call Trace</vt:lpstr>
      <vt:lpstr>System Call Trace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strace</vt:lpstr>
      <vt:lpstr>If You’re Curious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Calls, Intro to File I/O CSE 333 Spring 2018</dc:title>
  <dc:creator>Justin Hsia</dc:creator>
  <cp:lastModifiedBy>Hal Perkins</cp:lastModifiedBy>
  <cp:revision>116</cp:revision>
  <cp:lastPrinted>2020-04-12T18:30:54Z</cp:lastPrinted>
  <dcterms:created xsi:type="dcterms:W3CDTF">2018-03-31T22:18:25Z</dcterms:created>
  <dcterms:modified xsi:type="dcterms:W3CDTF">2020-10-12T20:03:53Z</dcterms:modified>
</cp:coreProperties>
</file>