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handoutMasterIdLst>
    <p:handoutMasterId r:id="rId27"/>
  </p:handoutMasterIdLst>
  <p:sldIdLst>
    <p:sldId id="257" r:id="rId2"/>
    <p:sldId id="258" r:id="rId3"/>
    <p:sldId id="301" r:id="rId4"/>
    <p:sldId id="302" r:id="rId5"/>
    <p:sldId id="304" r:id="rId6"/>
    <p:sldId id="300" r:id="rId7"/>
    <p:sldId id="259" r:id="rId8"/>
    <p:sldId id="262" r:id="rId9"/>
    <p:sldId id="261" r:id="rId10"/>
    <p:sldId id="263" r:id="rId11"/>
    <p:sldId id="264" r:id="rId12"/>
    <p:sldId id="265" r:id="rId13"/>
    <p:sldId id="266" r:id="rId14"/>
    <p:sldId id="267" r:id="rId15"/>
    <p:sldId id="298" r:id="rId16"/>
    <p:sldId id="269" r:id="rId17"/>
    <p:sldId id="268" r:id="rId18"/>
    <p:sldId id="270" r:id="rId19"/>
    <p:sldId id="271" r:id="rId20"/>
    <p:sldId id="273" r:id="rId21"/>
    <p:sldId id="272" r:id="rId22"/>
    <p:sldId id="274" r:id="rId23"/>
    <p:sldId id="275"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94B7B"/>
    <a:srgbClr val="E2661A"/>
    <a:srgbClr val="669900"/>
    <a:srgbClr val="5A5A5A"/>
    <a:srgbClr val="FF0000"/>
    <a:srgbClr val="4B2A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63" autoAdjust="0"/>
    <p:restoredTop sz="96255" autoAdjust="0"/>
  </p:normalViewPr>
  <p:slideViewPr>
    <p:cSldViewPr snapToGrid="0">
      <p:cViewPr varScale="1">
        <p:scale>
          <a:sx n="120" d="100"/>
          <a:sy n="120" d="100"/>
        </p:scale>
        <p:origin x="264" y="17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97" d="100"/>
          <a:sy n="97" d="100"/>
        </p:scale>
        <p:origin x="360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CSE 333 20au</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06-</a:t>
            </a:r>
            <a:fld id="{B71E186F-5594-4DE5-A3DF-D3D47B7E6864}" type="slidenum">
              <a:rPr lang="en-US" smtClean="0"/>
              <a:t>‹#›</a:t>
            </a:fld>
            <a:endParaRPr lang="en-US" dirty="0"/>
          </a:p>
        </p:txBody>
      </p:sp>
    </p:spTree>
    <p:extLst>
      <p:ext uri="{BB962C8B-B14F-4D97-AF65-F5344CB8AC3E}">
        <p14:creationId xmlns:p14="http://schemas.microsoft.com/office/powerpoint/2010/main" val="9432600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r>
              <a:rPr lang="en-US"/>
              <a:t>4/6/2018</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37D74-6E90-4C54-8099-44E56A873B11}" type="slidenum">
              <a:rPr lang="en-US" smtClean="0"/>
              <a:t>‹#›</a:t>
            </a:fld>
            <a:endParaRPr lang="en-US"/>
          </a:p>
        </p:txBody>
      </p:sp>
    </p:spTree>
    <p:extLst>
      <p:ext uri="{BB962C8B-B14F-4D97-AF65-F5344CB8AC3E}">
        <p14:creationId xmlns:p14="http://schemas.microsoft.com/office/powerpoint/2010/main" val="80494275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should be in Friday lecture before assignment is due</a:t>
            </a:r>
          </a:p>
        </p:txBody>
      </p:sp>
      <p:sp>
        <p:nvSpPr>
          <p:cNvPr id="4" name="Slide Number Placeholder 3"/>
          <p:cNvSpPr>
            <a:spLocks noGrp="1"/>
          </p:cNvSpPr>
          <p:nvPr>
            <p:ph type="sldNum" sz="quarter" idx="5"/>
          </p:nvPr>
        </p:nvSpPr>
        <p:spPr/>
        <p:txBody>
          <a:bodyPr/>
          <a:lstStyle/>
          <a:p>
            <a:fld id="{51B13BC6-E514-43F3-BB09-49938EAD1197}" type="slidenum">
              <a:rPr lang="en-US" smtClean="0"/>
              <a:t>3</a:t>
            </a:fld>
            <a:endParaRPr lang="en-US"/>
          </a:p>
        </p:txBody>
      </p:sp>
    </p:spTree>
    <p:extLst>
      <p:ext uri="{BB962C8B-B14F-4D97-AF65-F5344CB8AC3E}">
        <p14:creationId xmlns:p14="http://schemas.microsoft.com/office/powerpoint/2010/main" val="844973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BBA97D-1B28-4A8D-A5A2-EF45CF8ED322}" type="slidenum">
              <a:rPr lang="en-US" smtClean="0"/>
              <a:t>5</a:t>
            </a:fld>
            <a:endParaRPr lang="en-US"/>
          </a:p>
        </p:txBody>
      </p:sp>
    </p:spTree>
    <p:extLst>
      <p:ext uri="{BB962C8B-B14F-4D97-AF65-F5344CB8AC3E}">
        <p14:creationId xmlns:p14="http://schemas.microsoft.com/office/powerpoint/2010/main" val="56262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37D74-6E90-4C54-8099-44E56A873B11}" type="slidenum">
              <a:rPr lang="en-US" smtClean="0"/>
              <a:t>9</a:t>
            </a:fld>
            <a:endParaRPr lang="en-US"/>
          </a:p>
        </p:txBody>
      </p:sp>
      <p:sp>
        <p:nvSpPr>
          <p:cNvPr id="5" name="Date Placeholder 4"/>
          <p:cNvSpPr>
            <a:spLocks noGrp="1"/>
          </p:cNvSpPr>
          <p:nvPr>
            <p:ph type="dt" idx="11"/>
          </p:nvPr>
        </p:nvSpPr>
        <p:spPr/>
        <p:txBody>
          <a:bodyPr/>
          <a:lstStyle/>
          <a:p>
            <a:r>
              <a:rPr lang="en-US"/>
              <a:t>4/6/2018</a:t>
            </a:r>
          </a:p>
        </p:txBody>
      </p:sp>
    </p:spTree>
    <p:extLst>
      <p:ext uri="{BB962C8B-B14F-4D97-AF65-F5344CB8AC3E}">
        <p14:creationId xmlns:p14="http://schemas.microsoft.com/office/powerpoint/2010/main" val="695992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37D74-6E90-4C54-8099-44E56A873B11}" type="slidenum">
              <a:rPr lang="en-US" smtClean="0"/>
              <a:t>14</a:t>
            </a:fld>
            <a:endParaRPr lang="en-US"/>
          </a:p>
        </p:txBody>
      </p:sp>
      <p:sp>
        <p:nvSpPr>
          <p:cNvPr id="5" name="Date Placeholder 4"/>
          <p:cNvSpPr>
            <a:spLocks noGrp="1"/>
          </p:cNvSpPr>
          <p:nvPr>
            <p:ph type="dt" idx="11"/>
          </p:nvPr>
        </p:nvSpPr>
        <p:spPr/>
        <p:txBody>
          <a:bodyPr/>
          <a:lstStyle/>
          <a:p>
            <a:r>
              <a:rPr lang="en-US"/>
              <a:t>4/6/2018</a:t>
            </a:r>
          </a:p>
        </p:txBody>
      </p:sp>
    </p:spTree>
    <p:extLst>
      <p:ext uri="{BB962C8B-B14F-4D97-AF65-F5344CB8AC3E}">
        <p14:creationId xmlns:p14="http://schemas.microsoft.com/office/powerpoint/2010/main" val="758861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37D74-6E90-4C54-8099-44E56A873B11}" type="slidenum">
              <a:rPr lang="en-US" smtClean="0"/>
              <a:t>22</a:t>
            </a:fld>
            <a:endParaRPr lang="en-US"/>
          </a:p>
        </p:txBody>
      </p:sp>
      <p:sp>
        <p:nvSpPr>
          <p:cNvPr id="5" name="Date Placeholder 4"/>
          <p:cNvSpPr>
            <a:spLocks noGrp="1"/>
          </p:cNvSpPr>
          <p:nvPr>
            <p:ph type="dt" idx="11"/>
          </p:nvPr>
        </p:nvSpPr>
        <p:spPr/>
        <p:txBody>
          <a:bodyPr/>
          <a:lstStyle/>
          <a:p>
            <a:r>
              <a:rPr lang="en-US"/>
              <a:t>4/6/2018</a:t>
            </a:r>
          </a:p>
        </p:txBody>
      </p:sp>
    </p:spTree>
    <p:extLst>
      <p:ext uri="{BB962C8B-B14F-4D97-AF65-F5344CB8AC3E}">
        <p14:creationId xmlns:p14="http://schemas.microsoft.com/office/powerpoint/2010/main" val="271134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520"/>
            <a:ext cx="7772400" cy="1470025"/>
          </a:xfrm>
          <a:effectLst>
            <a:outerShdw blurRad="50800" dist="38100" dir="2700000" algn="tl" rotWithShape="0">
              <a:prstClr val="black">
                <a:alpha val="40000"/>
              </a:prstClr>
            </a:outerShdw>
          </a:effectLst>
        </p:spPr>
        <p:txBody>
          <a:bodyPr/>
          <a:lstStyle>
            <a:lvl1pPr>
              <a:lnSpc>
                <a:spcPct val="80000"/>
              </a:lnSpc>
              <a:defRPr>
                <a:latin typeface="Calibri" panose="020F0502020204030204" pitchFamily="34" charset="0"/>
                <a:ea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2377440"/>
            <a:ext cx="7772400" cy="1752600"/>
          </a:xfrm>
        </p:spPr>
        <p:txBody>
          <a:bodyPr/>
          <a:lstStyle>
            <a:lvl1pPr marL="0" indent="0" algn="r">
              <a:buNone/>
              <a:defRPr sz="3200" b="0">
                <a:latin typeface="Calibri" panose="020F0502020204030204" pitchFamily="34" charset="0"/>
                <a:ea typeface="Calibri" panose="020F0502020204030204" pitchFamily="34" charset="0"/>
                <a:cs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Slide Number Placeholder 3"/>
          <p:cNvSpPr>
            <a:spLocks noGrp="1"/>
          </p:cNvSpPr>
          <p:nvPr>
            <p:ph type="sldNum" sz="quarter" idx="10"/>
          </p:nvPr>
        </p:nvSpPr>
        <p:spPr/>
        <p:txBody>
          <a:bodyPr/>
          <a:lstStyle/>
          <a:p>
            <a:fld id="{0F9D81DC-FF16-432D-82DD-95AD7BB24843}" type="slidenum">
              <a:rPr lang="en-US" smtClean="0"/>
              <a:t>‹#›</a:t>
            </a:fld>
            <a:endParaRPr lang="en-US"/>
          </a:p>
        </p:txBody>
      </p:sp>
    </p:spTree>
    <p:extLst>
      <p:ext uri="{BB962C8B-B14F-4D97-AF65-F5344CB8AC3E}">
        <p14:creationId xmlns:p14="http://schemas.microsoft.com/office/powerpoint/2010/main" val="294787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lvl1pPr>
              <a:defRPr sz="2600" b="0"/>
            </a:lvl1pPr>
            <a:lvl2pPr>
              <a:defRPr sz="2200"/>
            </a:lvl2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0F9D81DC-FF16-432D-82DD-95AD7BB24843}" type="slidenum">
              <a:rPr lang="en-US" smtClean="0"/>
              <a:t>‹#›</a:t>
            </a:fld>
            <a:endParaRPr lang="en-US"/>
          </a:p>
        </p:txBody>
      </p:sp>
    </p:spTree>
    <p:extLst>
      <p:ext uri="{BB962C8B-B14F-4D97-AF65-F5344CB8AC3E}">
        <p14:creationId xmlns:p14="http://schemas.microsoft.com/office/powerpoint/2010/main" val="273210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57018"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0F9D81DC-FF16-432D-82DD-95AD7BB24843}" type="slidenum">
              <a:rPr lang="en-US" smtClean="0"/>
              <a:t>‹#›</a:t>
            </a:fld>
            <a:endParaRPr lang="en-US"/>
          </a:p>
        </p:txBody>
      </p:sp>
      <p:sp>
        <p:nvSpPr>
          <p:cNvPr id="5" name="Content Placeholder 2"/>
          <p:cNvSpPr>
            <a:spLocks noGrp="1"/>
          </p:cNvSpPr>
          <p:nvPr>
            <p:ph idx="11"/>
          </p:nvPr>
        </p:nvSpPr>
        <p:spPr>
          <a:xfrm>
            <a:off x="4648200"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474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38912"/>
            <a:ext cx="8405238" cy="762000"/>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0F9D81DC-FF16-432D-82DD-95AD7BB24843}" type="slidenum">
              <a:rPr lang="en-US" smtClean="0"/>
              <a:t>‹#›</a:t>
            </a:fld>
            <a:endParaRPr lang="en-US"/>
          </a:p>
        </p:txBody>
      </p:sp>
    </p:spTree>
    <p:extLst>
      <p:ext uri="{BB962C8B-B14F-4D97-AF65-F5344CB8AC3E}">
        <p14:creationId xmlns:p14="http://schemas.microsoft.com/office/powerpoint/2010/main" val="57826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F9D81DC-FF16-432D-82DD-95AD7BB24843}" type="slidenum">
              <a:rPr lang="en-US" smtClean="0"/>
              <a:t>‹#›</a:t>
            </a:fld>
            <a:endParaRPr lang="en-US"/>
          </a:p>
        </p:txBody>
      </p:sp>
    </p:spTree>
    <p:extLst>
      <p:ext uri="{BB962C8B-B14F-4D97-AF65-F5344CB8AC3E}">
        <p14:creationId xmlns:p14="http://schemas.microsoft.com/office/powerpoint/2010/main" val="42916515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p:cNvSpPr>
          <p:nvPr>
            <p:ph type="sldNum" sz="quarter" idx="4"/>
          </p:nvPr>
        </p:nvSpPr>
        <p:spPr>
          <a:xfrm>
            <a:off x="8534400" y="6492875"/>
            <a:ext cx="609600" cy="365125"/>
          </a:xfrm>
          <a:prstGeom prst="rect">
            <a:avLst/>
          </a:prstGeom>
        </p:spPr>
        <p:txBody>
          <a:bodyPr vert="horz" lIns="91440" tIns="45720" rIns="91440" bIns="45720" rtlCol="0" anchor="ctr"/>
          <a:lstStyle>
            <a:lvl1pPr algn="ctr">
              <a:defRPr sz="1200" b="1">
                <a:solidFill>
                  <a:srgbClr val="4B2A85"/>
                </a:solidFill>
                <a:latin typeface="Calibri" pitchFamily="34" charset="0"/>
                <a:cs typeface="Calibri" pitchFamily="34" charset="0"/>
              </a:defRPr>
            </a:lvl1pPr>
          </a:lstStyle>
          <a:p>
            <a:fld id="{0F9D81DC-FF16-432D-82DD-95AD7BB24843}" type="slidenum">
              <a:rPr lang="en-US" smtClean="0"/>
              <a:t>‹#›</a:t>
            </a:fld>
            <a:endParaRPr lang="en-US"/>
          </a:p>
        </p:txBody>
      </p:sp>
      <p:sp>
        <p:nvSpPr>
          <p:cNvPr id="9" name="Rectangle 8"/>
          <p:cNvSpPr>
            <a:spLocks noChangeArrowheads="1"/>
          </p:cNvSpPr>
          <p:nvPr/>
        </p:nvSpPr>
        <p:spPr bwMode="auto">
          <a:xfrm>
            <a:off x="0" y="0"/>
            <a:ext cx="9144000" cy="228600"/>
          </a:xfrm>
          <a:prstGeom prst="rect">
            <a:avLst/>
          </a:prstGeom>
          <a:solidFill>
            <a:srgbClr val="4B2A85"/>
          </a:solidFill>
          <a:ln w="9525">
            <a:noFill/>
            <a:miter lim="800000"/>
            <a:headEnd/>
            <a:tailEnd/>
          </a:ln>
          <a:effectLst/>
        </p:spPr>
        <p:txBody>
          <a:bodyPr wrap="none" anchor="ctr"/>
          <a:lstStyle/>
          <a:p>
            <a:pPr algn="ctr">
              <a:defRPr/>
            </a:pPr>
            <a:endParaRPr lang="en-US" b="0" dirty="0">
              <a:latin typeface="Times New Roman" pitchFamily="18"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6376" y="25342"/>
            <a:ext cx="2150721" cy="169037"/>
          </a:xfrm>
          <a:prstGeom prst="rect">
            <a:avLst/>
          </a:prstGeom>
        </p:spPr>
      </p:pic>
      <p:sp>
        <p:nvSpPr>
          <p:cNvPr id="13" name="TextBox 12"/>
          <p:cNvSpPr txBox="1"/>
          <p:nvPr/>
        </p:nvSpPr>
        <p:spPr>
          <a:xfrm>
            <a:off x="7684946" y="27429"/>
            <a:ext cx="1459054" cy="169277"/>
          </a:xfrm>
          <a:prstGeom prst="rect">
            <a:avLst/>
          </a:prstGeom>
          <a:noFill/>
        </p:spPr>
        <p:txBody>
          <a:bodyPr wrap="none" tIns="0" bIns="0" rtlCol="0" anchor="ctr" anchorCtr="0">
            <a:spAutoFit/>
          </a:bodyPr>
          <a:lstStyle/>
          <a:p>
            <a:pPr algn="r"/>
            <a:r>
              <a:rPr lang="en-US" sz="1100" b="0" i="0" dirty="0">
                <a:solidFill>
                  <a:schemeClr val="bg1"/>
                </a:solidFill>
                <a:latin typeface="Calibri" panose="020F0502020204030204" pitchFamily="34" charset="0"/>
                <a:ea typeface="Roboto Regular" charset="0"/>
                <a:cs typeface="Calibri" panose="020F0502020204030204" pitchFamily="34" charset="0"/>
              </a:rPr>
              <a:t>CSE333</a:t>
            </a:r>
            <a:r>
              <a:rPr lang="en-US" sz="1100" b="0" i="0" baseline="0" dirty="0">
                <a:solidFill>
                  <a:schemeClr val="bg1"/>
                </a:solidFill>
                <a:latin typeface="Calibri" panose="020F0502020204030204" pitchFamily="34" charset="0"/>
                <a:ea typeface="Roboto Regular" charset="0"/>
                <a:cs typeface="Calibri" panose="020F0502020204030204" pitchFamily="34" charset="0"/>
              </a:rPr>
              <a:t>, Autumn 2020</a:t>
            </a:r>
            <a:endParaRPr lang="en-US" sz="1100" b="0" i="0" dirty="0">
              <a:solidFill>
                <a:schemeClr val="bg1"/>
              </a:solidFill>
              <a:latin typeface="Calibri" panose="020F0502020204030204" pitchFamily="34" charset="0"/>
              <a:ea typeface="Roboto Regular" charset="0"/>
              <a:cs typeface="Calibri" panose="020F0502020204030204" pitchFamily="34" charset="0"/>
            </a:endParaRPr>
          </a:p>
        </p:txBody>
      </p:sp>
      <p:sp>
        <p:nvSpPr>
          <p:cNvPr id="17" name="TextBox 16"/>
          <p:cNvSpPr txBox="1"/>
          <p:nvPr/>
        </p:nvSpPr>
        <p:spPr>
          <a:xfrm>
            <a:off x="4078132" y="27429"/>
            <a:ext cx="987771" cy="169277"/>
          </a:xfrm>
          <a:prstGeom prst="rect">
            <a:avLst/>
          </a:prstGeom>
          <a:noFill/>
        </p:spPr>
        <p:txBody>
          <a:bodyPr wrap="none" tIns="0" bIns="0" rtlCol="0" anchor="ctr" anchorCtr="0">
            <a:spAutoFit/>
          </a:bodyPr>
          <a:lstStyle/>
          <a:p>
            <a:pPr algn="ctr"/>
            <a:r>
              <a:rPr lang="en-US" sz="1100" b="0" i="0" dirty="0">
                <a:solidFill>
                  <a:schemeClr val="bg1"/>
                </a:solidFill>
                <a:latin typeface="Calibri" panose="020F0502020204030204" pitchFamily="34" charset="0"/>
                <a:ea typeface="Roboto Regular" charset="0"/>
                <a:cs typeface="Calibri" panose="020F0502020204030204" pitchFamily="34" charset="0"/>
              </a:rPr>
              <a:t>L06:  C Details</a:t>
            </a:r>
          </a:p>
        </p:txBody>
      </p:sp>
    </p:spTree>
    <p:extLst>
      <p:ext uri="{BB962C8B-B14F-4D97-AF65-F5344CB8AC3E}">
        <p14:creationId xmlns:p14="http://schemas.microsoft.com/office/powerpoint/2010/main" val="845653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marL="119063" indent="-119063" algn="l" rtl="0" eaLnBrk="1" fontAlgn="base" hangingPunct="1">
        <a:spcBef>
          <a:spcPct val="0"/>
        </a:spcBef>
        <a:spcAft>
          <a:spcPct val="0"/>
        </a:spcAft>
        <a:defRPr sz="36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lnSpc>
          <a:spcPct val="108000"/>
        </a:lnSpc>
        <a:spcBef>
          <a:spcPct val="20000"/>
        </a:spcBef>
        <a:spcAft>
          <a:spcPct val="0"/>
        </a:spcAft>
        <a:buClr>
          <a:srgbClr val="4B2A85"/>
        </a:buClr>
        <a:buSzPct val="60000"/>
        <a:buFont typeface="Wingdings" panose="05000000000000000000" pitchFamily="2" charset="2"/>
        <a:buChar char="v"/>
        <a:defRPr sz="26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649224" indent="-285750" algn="l" rtl="0" eaLnBrk="1" fontAlgn="base" hangingPunct="1">
        <a:lnSpc>
          <a:spcPct val="108000"/>
        </a:lnSpc>
        <a:spcBef>
          <a:spcPct val="20000"/>
        </a:spcBef>
        <a:spcAft>
          <a:spcPct val="0"/>
        </a:spcAft>
        <a:buClr>
          <a:srgbClr val="4B2A85"/>
        </a:buClr>
        <a:buSzPct val="110000"/>
        <a:buFont typeface="Wingdings" pitchFamily="2" charset="2"/>
        <a:buChar char="§"/>
        <a:defRPr sz="2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914400" indent="-228600" algn="l" rtl="0" eaLnBrk="1" fontAlgn="base" hangingPunct="1">
        <a:lnSpc>
          <a:spcPct val="108000"/>
        </a:lnSpc>
        <a:spcBef>
          <a:spcPct val="20000"/>
        </a:spcBef>
        <a:spcAft>
          <a:spcPct val="0"/>
        </a:spcAft>
        <a:buClr>
          <a:srgbClr val="4B2A85"/>
        </a:buClr>
        <a:buSzPct val="80000"/>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170432" indent="-228600" algn="l" rtl="0" eaLnBrk="1" fontAlgn="base" hangingPunct="1">
        <a:lnSpc>
          <a:spcPct val="108000"/>
        </a:lnSpc>
        <a:spcBef>
          <a:spcPct val="20000"/>
        </a:spcBef>
        <a:spcAft>
          <a:spcPct val="0"/>
        </a:spcAft>
        <a:buClr>
          <a:srgbClr val="4B2A85"/>
        </a:buClr>
        <a:buChar cha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444752" indent="-228600" algn="l" rtl="0" eaLnBrk="1" fontAlgn="base" hangingPunct="1">
        <a:lnSpc>
          <a:spcPct val="108000"/>
        </a:lnSpc>
        <a:spcBef>
          <a:spcPct val="20000"/>
        </a:spcBef>
        <a:spcAft>
          <a:spcPct val="0"/>
        </a:spcAft>
        <a:buClr>
          <a:srgbClr val="4B2A85"/>
        </a:buClr>
        <a:buChar cha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ollev.com/justin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588" indent="-1588"/>
            <a:r>
              <a:rPr lang="en-US" sz="4000" dirty="0">
                <a:ea typeface="CMU Bright" panose="02000603000000000000" pitchFamily="2" charset="0"/>
              </a:rPr>
              <a:t>Final C Details</a:t>
            </a:r>
            <a:br>
              <a:rPr lang="en-US" sz="4000" dirty="0">
                <a:ea typeface="CMU Bright" panose="02000603000000000000" pitchFamily="2" charset="0"/>
              </a:rPr>
            </a:br>
            <a:r>
              <a:rPr lang="en-US" sz="2800" b="0" dirty="0">
                <a:ea typeface="CMU Bright" panose="02000603000000000000" pitchFamily="2" charset="0"/>
              </a:rPr>
              <a:t>CSE 333 Autumn 2020</a:t>
            </a:r>
            <a:endParaRPr lang="en-US" sz="3200" dirty="0">
              <a:ea typeface="CMU Bright" panose="02000603000000000000" pitchFamily="2" charset="0"/>
            </a:endParaRPr>
          </a:p>
        </p:txBody>
      </p:sp>
      <p:sp>
        <p:nvSpPr>
          <p:cNvPr id="3" name="Subtitle 2"/>
          <p:cNvSpPr>
            <a:spLocks noGrp="1"/>
          </p:cNvSpPr>
          <p:nvPr>
            <p:ph type="subTitle" idx="1"/>
          </p:nvPr>
        </p:nvSpPr>
        <p:spPr>
          <a:xfrm>
            <a:off x="685800" y="2377440"/>
            <a:ext cx="7772400" cy="2860040"/>
          </a:xfrm>
        </p:spPr>
        <p:txBody>
          <a:bodyPr/>
          <a:lstStyle/>
          <a:p>
            <a:pPr algn="l"/>
            <a:r>
              <a:rPr lang="en-US" sz="2400" b="1" dirty="0">
                <a:ea typeface="CMU Bright" panose="02000603000000000000" pitchFamily="2" charset="0"/>
              </a:rPr>
              <a:t>Instructor:</a:t>
            </a:r>
            <a:r>
              <a:rPr lang="en-US" sz="2400" dirty="0">
                <a:ea typeface="CMU Bright" panose="02000603000000000000" pitchFamily="2" charset="0"/>
              </a:rPr>
              <a:t>	Hal Perkins</a:t>
            </a:r>
          </a:p>
          <a:p>
            <a:pPr algn="l"/>
            <a:endParaRPr lang="en-US" sz="2400" dirty="0">
              <a:ea typeface="CMU Bright" panose="02000603000000000000" pitchFamily="2" charset="0"/>
            </a:endParaRPr>
          </a:p>
          <a:p>
            <a:pPr algn="l"/>
            <a:r>
              <a:rPr lang="en-US" sz="2000" b="1" dirty="0">
                <a:ea typeface="CMU Bright" panose="02000603000000000000" pitchFamily="2" charset="0"/>
              </a:rPr>
              <a:t>Teaching Assistants:</a:t>
            </a:r>
          </a:p>
          <a:p>
            <a:pPr algn="l">
              <a:tabLst>
                <a:tab pos="2289175" algn="l"/>
                <a:tab pos="4572000" algn="l"/>
              </a:tabLst>
            </a:pPr>
            <a:r>
              <a:rPr lang="en-US" sz="2000" dirty="0" err="1"/>
              <a:t>Rehaan</a:t>
            </a:r>
            <a:r>
              <a:rPr lang="en-US" sz="2000" dirty="0"/>
              <a:t> </a:t>
            </a:r>
            <a:r>
              <a:rPr lang="en-US" sz="2000" dirty="0" err="1"/>
              <a:t>Bhimani</a:t>
            </a:r>
            <a:r>
              <a:rPr lang="en-US" sz="2000" dirty="0"/>
              <a:t>	Ramya </a:t>
            </a:r>
            <a:r>
              <a:rPr lang="en-US" sz="2000" dirty="0" err="1"/>
              <a:t>Challa</a:t>
            </a:r>
            <a:r>
              <a:rPr lang="en-US" sz="2000" dirty="0"/>
              <a:t>	Eric Chan</a:t>
            </a:r>
          </a:p>
          <a:p>
            <a:pPr algn="l">
              <a:tabLst>
                <a:tab pos="2289175" algn="l"/>
                <a:tab pos="4572000" algn="l"/>
              </a:tabLst>
            </a:pPr>
            <a:r>
              <a:rPr lang="en-US" sz="2000" dirty="0" err="1"/>
              <a:t>Mengqi</a:t>
            </a:r>
            <a:r>
              <a:rPr lang="en-US" sz="2000" dirty="0"/>
              <a:t> Chen	Ian Hsiao	Pat </a:t>
            </a:r>
            <a:r>
              <a:rPr lang="en-US" sz="2000" dirty="0" err="1"/>
              <a:t>Kosakanchit</a:t>
            </a:r>
            <a:endParaRPr lang="en-US" sz="2000" dirty="0"/>
          </a:p>
          <a:p>
            <a:pPr algn="l">
              <a:tabLst>
                <a:tab pos="2289175" algn="l"/>
                <a:tab pos="4572000" algn="l"/>
              </a:tabLst>
            </a:pPr>
            <a:r>
              <a:rPr lang="en-US" sz="2000" dirty="0"/>
              <a:t>Arjun Singh	</a:t>
            </a:r>
            <a:r>
              <a:rPr lang="en-US" sz="2000" dirty="0" err="1"/>
              <a:t>Guramrit</a:t>
            </a:r>
            <a:r>
              <a:rPr lang="en-US" sz="2000" dirty="0"/>
              <a:t> Singh	Sylvia Wang</a:t>
            </a:r>
          </a:p>
          <a:p>
            <a:pPr algn="l">
              <a:tabLst>
                <a:tab pos="2289175" algn="l"/>
                <a:tab pos="4572000" algn="l"/>
              </a:tabLst>
            </a:pPr>
            <a:r>
              <a:rPr lang="en-US" sz="2000" dirty="0" err="1"/>
              <a:t>Yifan</a:t>
            </a:r>
            <a:r>
              <a:rPr lang="en-US" sz="2000" dirty="0"/>
              <a:t> Xu	Robin Yang	Velocity Yu</a:t>
            </a:r>
          </a:p>
        </p:txBody>
      </p:sp>
    </p:spTree>
    <p:extLst>
      <p:ext uri="{BB962C8B-B14F-4D97-AF65-F5344CB8AC3E}">
        <p14:creationId xmlns:p14="http://schemas.microsoft.com/office/powerpoint/2010/main" val="20902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 Guards</a:t>
            </a:r>
          </a:p>
        </p:txBody>
      </p:sp>
      <p:sp>
        <p:nvSpPr>
          <p:cNvPr id="3" name="Content Placeholder 2"/>
          <p:cNvSpPr>
            <a:spLocks noGrp="1"/>
          </p:cNvSpPr>
          <p:nvPr>
            <p:ph idx="1"/>
          </p:nvPr>
        </p:nvSpPr>
        <p:spPr/>
        <p:txBody>
          <a:bodyPr/>
          <a:lstStyle/>
          <a:p>
            <a:r>
              <a:rPr lang="en-US" dirty="0"/>
              <a:t>A standard C Preprocessor trick to deal with this</a:t>
            </a:r>
          </a:p>
          <a:p>
            <a:pPr lvl="1"/>
            <a:r>
              <a:rPr lang="en-US" dirty="0"/>
              <a:t>Uses macro definition (</a:t>
            </a:r>
            <a:r>
              <a:rPr lang="en-US" dirty="0">
                <a:solidFill>
                  <a:srgbClr val="E2661A"/>
                </a:solidFill>
                <a:latin typeface="Courier New" panose="02070309020205020404" pitchFamily="49" charset="0"/>
                <a:cs typeface="Courier New" panose="02070309020205020404" pitchFamily="49" charset="0"/>
              </a:rPr>
              <a:t>#define</a:t>
            </a:r>
            <a:r>
              <a:rPr lang="en-US" dirty="0"/>
              <a:t>) in combination with conditional compilation (</a:t>
            </a:r>
            <a:r>
              <a:rPr lang="en-US" dirty="0">
                <a:solidFill>
                  <a:srgbClr val="E2661A"/>
                </a:solidFill>
                <a:latin typeface="Courier New" panose="02070309020205020404" pitchFamily="49" charset="0"/>
                <a:cs typeface="Courier New" panose="02070309020205020404" pitchFamily="49" charset="0"/>
              </a:rPr>
              <a:t>#</a:t>
            </a:r>
            <a:r>
              <a:rPr lang="en-US" dirty="0" err="1">
                <a:solidFill>
                  <a:srgbClr val="E2661A"/>
                </a:solidFill>
                <a:latin typeface="Courier New" panose="02070309020205020404" pitchFamily="49" charset="0"/>
                <a:cs typeface="Courier New" panose="02070309020205020404" pitchFamily="49" charset="0"/>
              </a:rPr>
              <a:t>ifndef</a:t>
            </a:r>
            <a:r>
              <a:rPr lang="en-US" dirty="0"/>
              <a:t> and </a:t>
            </a:r>
            <a:r>
              <a:rPr lang="en-US" dirty="0">
                <a:solidFill>
                  <a:srgbClr val="E2661A"/>
                </a:solidFill>
                <a:latin typeface="Courier New" panose="02070309020205020404" pitchFamily="49" charset="0"/>
                <a:cs typeface="Courier New" panose="02070309020205020404" pitchFamily="49" charset="0"/>
              </a:rPr>
              <a:t>#</a:t>
            </a:r>
            <a:r>
              <a:rPr lang="en-US" dirty="0" err="1">
                <a:solidFill>
                  <a:srgbClr val="E2661A"/>
                </a:solidFill>
                <a:latin typeface="Courier New" panose="02070309020205020404" pitchFamily="49" charset="0"/>
                <a:cs typeface="Courier New" panose="02070309020205020404" pitchFamily="49" charset="0"/>
              </a:rPr>
              <a:t>endif</a:t>
            </a:r>
            <a:r>
              <a:rPr lang="en-US" dirty="0"/>
              <a:t>)</a:t>
            </a:r>
          </a:p>
        </p:txBody>
      </p:sp>
      <p:sp>
        <p:nvSpPr>
          <p:cNvPr id="4" name="Rounded Rectangle 3"/>
          <p:cNvSpPr/>
          <p:nvPr/>
        </p:nvSpPr>
        <p:spPr bwMode="auto">
          <a:xfrm>
            <a:off x="530812" y="3395356"/>
            <a:ext cx="2743200" cy="2286000"/>
          </a:xfrm>
          <a:prstGeom prst="roundRect">
            <a:avLst>
              <a:gd name="adj" fmla="val 518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ifndef</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_PAIR_H_</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_PAIR_H_</a:t>
            </a:r>
          </a:p>
          <a:p>
            <a:endParaRPr lang="en-US" sz="1600" dirty="0">
              <a:solidFill>
                <a:srgbClr val="0066FF"/>
              </a:solidFill>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struct</a:t>
            </a:r>
            <a:r>
              <a:rPr lang="en-US" sz="1600" dirty="0">
                <a:solidFill>
                  <a:srgbClr val="0066FF"/>
                </a:solidFill>
                <a:latin typeface="Courier New" panose="02070309020205020404" pitchFamily="49" charset="0"/>
                <a:cs typeface="Courier New" panose="02070309020205020404" pitchFamily="49" charset="0"/>
              </a:rPr>
              <a:t> pair </a:t>
            </a:r>
            <a:r>
              <a:rPr lang="en-US" sz="1600" dirty="0">
                <a:latin typeface="Courier New" panose="02070309020205020404" pitchFamily="49" charset="0"/>
                <a:cs typeface="Courier New" panose="02070309020205020404" pitchFamily="49" charset="0"/>
              </a:rPr>
              <a:t>{</a:t>
            </a:r>
          </a:p>
          <a:p>
            <a:r>
              <a:rPr lang="en-US" sz="1600" dirty="0">
                <a:solidFill>
                  <a:srgbClr val="E2661A"/>
                </a:solidFill>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a, b;</a:t>
            </a:r>
          </a:p>
          <a:p>
            <a:r>
              <a:rPr lang="en-US" sz="1600"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endif</a:t>
            </a:r>
            <a:r>
              <a:rPr lang="en-US" sz="1600" dirty="0">
                <a:latin typeface="Courier New" panose="02070309020205020404" pitchFamily="49" charset="0"/>
                <a:cs typeface="Courier New" panose="02070309020205020404" pitchFamily="49" charset="0"/>
              </a:rPr>
              <a:t>   </a:t>
            </a:r>
            <a:r>
              <a:rPr lang="en-US" sz="1600" i="1" dirty="0">
                <a:solidFill>
                  <a:srgbClr val="5A5A5A"/>
                </a:solidFill>
                <a:latin typeface="Courier New" panose="02070309020205020404" pitchFamily="49" charset="0"/>
                <a:cs typeface="Courier New" panose="02070309020205020404" pitchFamily="49" charset="0"/>
              </a:rPr>
              <a:t>// _PAIR_H_</a:t>
            </a:r>
          </a:p>
        </p:txBody>
      </p:sp>
      <p:sp>
        <p:nvSpPr>
          <p:cNvPr id="5" name="Rounded Rectangle 4"/>
          <p:cNvSpPr/>
          <p:nvPr/>
        </p:nvSpPr>
        <p:spPr bwMode="auto">
          <a:xfrm>
            <a:off x="3731212" y="3395357"/>
            <a:ext cx="4846320" cy="2286000"/>
          </a:xfrm>
          <a:prstGeom prst="roundRect">
            <a:avLst>
              <a:gd name="adj" fmla="val 746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ifndef</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_UTIL_H_</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_UTIL_H_</a:t>
            </a:r>
          </a:p>
          <a:p>
            <a:endParaRPr lang="en-US" sz="1600" dirty="0">
              <a:solidFill>
                <a:srgbClr val="E2661A"/>
              </a:solidFill>
              <a:latin typeface="Courier New" panose="02070309020205020404" pitchFamily="49" charset="0"/>
              <a:cs typeface="Courier New" panose="02070309020205020404" pitchFamily="49" charset="0"/>
            </a:endParaRPr>
          </a:p>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a:t>
            </a:r>
            <a:r>
              <a:rPr lang="en-US" sz="1600" dirty="0" err="1">
                <a:solidFill>
                  <a:srgbClr val="D94B7B"/>
                </a:solidFill>
                <a:latin typeface="Courier New" panose="02070309020205020404" pitchFamily="49" charset="0"/>
                <a:cs typeface="Courier New" panose="02070309020205020404" pitchFamily="49" charset="0"/>
              </a:rPr>
              <a:t>pair.h</a:t>
            </a:r>
            <a:r>
              <a:rPr lang="en-US" sz="1600" dirty="0">
                <a:solidFill>
                  <a:srgbClr val="D94B7B"/>
                </a:solidFill>
                <a:latin typeface="Courier New" panose="02070309020205020404" pitchFamily="49" charset="0"/>
                <a:cs typeface="Courier New" panose="02070309020205020404" pitchFamily="49" charset="0"/>
              </a:rPr>
              <a:t>"</a:t>
            </a:r>
            <a:endParaRPr lang="en-US" sz="1600" dirty="0">
              <a:solidFill>
                <a:srgbClr val="E2661A"/>
              </a:solidFill>
              <a:latin typeface="Courier New" panose="02070309020205020404" pitchFamily="49" charset="0"/>
              <a:cs typeface="Courier New" panose="02070309020205020404" pitchFamily="49" charset="0"/>
            </a:endParaRPr>
          </a:p>
          <a:p>
            <a:endParaRPr lang="en-US" sz="1100" dirty="0">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a useful function</a:t>
            </a:r>
          </a:p>
          <a:p>
            <a:r>
              <a:rPr lang="en-US" sz="1600" dirty="0" err="1">
                <a:solidFill>
                  <a:srgbClr val="0066FF"/>
                </a:solidFill>
                <a:latin typeface="Courier New" panose="02070309020205020404" pitchFamily="49" charset="0"/>
                <a:cs typeface="Courier New" panose="02070309020205020404" pitchFamily="49" charset="0"/>
              </a:rPr>
              <a:t>struct</a:t>
            </a:r>
            <a:r>
              <a:rPr lang="en-US" sz="1600" dirty="0">
                <a:solidFill>
                  <a:srgbClr val="0066FF"/>
                </a:solidFill>
                <a:latin typeface="Courier New" panose="02070309020205020404" pitchFamily="49" charset="0"/>
                <a:cs typeface="Courier New" panose="02070309020205020404" pitchFamily="49" charset="0"/>
              </a:rPr>
              <a:t> pair* </a:t>
            </a:r>
            <a:r>
              <a:rPr lang="en-US" sz="1600" b="1" dirty="0" err="1">
                <a:solidFill>
                  <a:srgbClr val="669900"/>
                </a:solidFill>
                <a:latin typeface="Courier New" panose="02070309020205020404" pitchFamily="49" charset="0"/>
                <a:cs typeface="Courier New" panose="02070309020205020404" pitchFamily="49" charset="0"/>
              </a:rPr>
              <a:t>make_pair</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99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a,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b);</a:t>
            </a:r>
          </a:p>
          <a:p>
            <a:endParaRPr lang="en-US" sz="1600" dirty="0">
              <a:latin typeface="Courier New" panose="02070309020205020404" pitchFamily="49" charset="0"/>
              <a:cs typeface="Courier New" panose="02070309020205020404" pitchFamily="49" charset="0"/>
            </a:endParaRPr>
          </a:p>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endif</a:t>
            </a:r>
            <a:r>
              <a:rPr lang="en-US" sz="1600" dirty="0">
                <a:latin typeface="Courier New" panose="02070309020205020404" pitchFamily="49" charset="0"/>
                <a:cs typeface="Courier New" panose="02070309020205020404" pitchFamily="49" charset="0"/>
              </a:rPr>
              <a:t>   </a:t>
            </a:r>
            <a:r>
              <a:rPr lang="en-US" sz="1600" i="1" dirty="0">
                <a:solidFill>
                  <a:srgbClr val="5A5A5A"/>
                </a:solidFill>
                <a:latin typeface="Courier New" panose="02070309020205020404" pitchFamily="49" charset="0"/>
                <a:cs typeface="Courier New" panose="02070309020205020404" pitchFamily="49" charset="0"/>
              </a:rPr>
              <a:t>// _UTIL_H_</a:t>
            </a:r>
          </a:p>
        </p:txBody>
      </p:sp>
      <p:sp>
        <p:nvSpPr>
          <p:cNvPr id="6" name="TextBox 5"/>
          <p:cNvSpPr txBox="1"/>
          <p:nvPr/>
        </p:nvSpPr>
        <p:spPr>
          <a:xfrm>
            <a:off x="1445212" y="5681356"/>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pair.h</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7" name="TextBox 6"/>
          <p:cNvSpPr txBox="1"/>
          <p:nvPr/>
        </p:nvSpPr>
        <p:spPr>
          <a:xfrm>
            <a:off x="6748732" y="5681356"/>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util.h</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8" name="Slide Number Placeholder 7"/>
          <p:cNvSpPr>
            <a:spLocks noGrp="1"/>
          </p:cNvSpPr>
          <p:nvPr>
            <p:ph type="sldNum" sz="quarter" idx="10"/>
          </p:nvPr>
        </p:nvSpPr>
        <p:spPr/>
        <p:txBody>
          <a:bodyPr/>
          <a:lstStyle/>
          <a:p>
            <a:fld id="{0F9D81DC-FF16-432D-82DD-95AD7BB24843}" type="slidenum">
              <a:rPr lang="en-US" smtClean="0"/>
              <a:t>10</a:t>
            </a:fld>
            <a:endParaRPr lang="en-US"/>
          </a:p>
        </p:txBody>
      </p:sp>
    </p:spTree>
    <p:extLst>
      <p:ext uri="{BB962C8B-B14F-4D97-AF65-F5344CB8AC3E}">
        <p14:creationId xmlns:p14="http://schemas.microsoft.com/office/powerpoint/2010/main" val="87057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Preprocessor Tricks</a:t>
            </a:r>
          </a:p>
        </p:txBody>
      </p:sp>
      <p:sp>
        <p:nvSpPr>
          <p:cNvPr id="3" name="Content Placeholder 2"/>
          <p:cNvSpPr>
            <a:spLocks noGrp="1"/>
          </p:cNvSpPr>
          <p:nvPr>
            <p:ph idx="1"/>
          </p:nvPr>
        </p:nvSpPr>
        <p:spPr>
          <a:xfrm>
            <a:off x="396875" y="1362075"/>
            <a:ext cx="8366125" cy="914400"/>
          </a:xfrm>
        </p:spPr>
        <p:txBody>
          <a:bodyPr/>
          <a:lstStyle/>
          <a:p>
            <a:r>
              <a:rPr lang="en-US" dirty="0"/>
              <a:t>A way to deal with “magic constants”</a:t>
            </a:r>
          </a:p>
        </p:txBody>
      </p:sp>
      <p:sp>
        <p:nvSpPr>
          <p:cNvPr id="4" name="Rounded Rectangle 3"/>
          <p:cNvSpPr/>
          <p:nvPr/>
        </p:nvSpPr>
        <p:spPr bwMode="auto">
          <a:xfrm>
            <a:off x="365760" y="2468880"/>
            <a:ext cx="4206240" cy="2834640"/>
          </a:xfrm>
          <a:prstGeom prst="roundRect">
            <a:avLst>
              <a:gd name="adj" fmla="val 518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endParaRPr lang="en-US" sz="1600" dirty="0">
              <a:solidFill>
                <a:schemeClr val="accent1"/>
              </a:solidFill>
              <a:latin typeface="Courier New" panose="02070309020205020404" pitchFamily="49" charset="0"/>
              <a:cs typeface="Courier New" panose="02070309020205020404" pitchFamily="49" charset="0"/>
            </a:endParaRPr>
          </a:p>
          <a:p>
            <a:endParaRPr lang="en-US" sz="1600" dirty="0">
              <a:solidFill>
                <a:schemeClr val="accent1"/>
              </a:solidFill>
              <a:latin typeface="Courier New" panose="02070309020205020404" pitchFamily="49" charset="0"/>
              <a:cs typeface="Courier New" panose="02070309020205020404" pitchFamily="49" charset="0"/>
            </a:endParaRPr>
          </a:p>
          <a:p>
            <a:endParaRPr lang="en-US" sz="1600" dirty="0">
              <a:solidFill>
                <a:srgbClr val="E2661A"/>
              </a:solidFill>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globalbuffer</a:t>
            </a:r>
            <a:r>
              <a:rPr lang="en-US" sz="1600" dirty="0">
                <a:latin typeface="Courier New" panose="02070309020205020404" pitchFamily="49" charset="0"/>
                <a:cs typeface="Courier New" panose="02070309020205020404" pitchFamily="49" charset="0"/>
              </a:rPr>
              <a:t>[</a:t>
            </a:r>
            <a:r>
              <a:rPr lang="en-US" sz="1600" dirty="0">
                <a:solidFill>
                  <a:schemeClr val="accent1"/>
                </a:solidFill>
                <a:latin typeface="Courier New" panose="02070309020205020404" pitchFamily="49" charset="0"/>
                <a:cs typeface="Courier New" panose="02070309020205020404" pitchFamily="49" charset="0"/>
              </a:rPr>
              <a:t>1000</a:t>
            </a:r>
            <a:r>
              <a:rPr lang="en-US" sz="1600"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void </a:t>
            </a:r>
            <a:r>
              <a:rPr lang="en-US" sz="1600" b="1" dirty="0" err="1">
                <a:solidFill>
                  <a:srgbClr val="669900"/>
                </a:solidFill>
                <a:latin typeface="Courier New" panose="02070309020205020404" pitchFamily="49" charset="0"/>
                <a:cs typeface="Courier New" panose="02070309020205020404" pitchFamily="49" charset="0"/>
              </a:rPr>
              <a:t>circalc</a:t>
            </a:r>
            <a:r>
              <a:rPr lang="en-US" sz="1600" dirty="0">
                <a:latin typeface="Courier New" panose="02070309020205020404" pitchFamily="49" charset="0"/>
                <a:cs typeface="Courier New" panose="02070309020205020404" pitchFamily="49" charset="0"/>
              </a:rPr>
              <a:t>(</a:t>
            </a:r>
            <a:r>
              <a:rPr lang="en-US" sz="1600" dirty="0">
                <a:solidFill>
                  <a:srgbClr val="0066FF"/>
                </a:solidFill>
                <a:latin typeface="Courier New" panose="02070309020205020404" pitchFamily="49" charset="0"/>
                <a:cs typeface="Courier New" panose="02070309020205020404" pitchFamily="49" charset="0"/>
              </a:rPr>
              <a:t>float</a:t>
            </a:r>
            <a:r>
              <a:rPr lang="en-US" sz="1600" dirty="0">
                <a:solidFill>
                  <a:srgbClr val="0099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rad,</a:t>
            </a:r>
          </a:p>
          <a:p>
            <a:r>
              <a:rPr lang="en-US" sz="1600" dirty="0">
                <a:solidFill>
                  <a:srgbClr val="0066FF"/>
                </a:solidFill>
                <a:latin typeface="Courier New" panose="02070309020205020404" pitchFamily="49" charset="0"/>
                <a:cs typeface="Courier New" panose="02070309020205020404" pitchFamily="49" charset="0"/>
              </a:rPr>
              <a:t>             float*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circumf</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float* </a:t>
            </a:r>
            <a:r>
              <a:rPr lang="en-US" sz="1600" dirty="0">
                <a:latin typeface="Courier New" panose="02070309020205020404" pitchFamily="49" charset="0"/>
                <a:cs typeface="Courier New" panose="02070309020205020404" pitchFamily="49" charset="0"/>
              </a:rPr>
              <a:t>area)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circumf</a:t>
            </a:r>
            <a:r>
              <a:rPr lang="en-US" sz="1600" dirty="0">
                <a:latin typeface="Courier New" panose="02070309020205020404" pitchFamily="49" charset="0"/>
                <a:cs typeface="Courier New" panose="02070309020205020404" pitchFamily="49" charset="0"/>
              </a:rPr>
              <a:t> = rad * </a:t>
            </a:r>
            <a:r>
              <a:rPr lang="en-US" sz="1600" dirty="0">
                <a:solidFill>
                  <a:schemeClr val="accent1"/>
                </a:solidFill>
                <a:latin typeface="Courier New" panose="02070309020205020404" pitchFamily="49" charset="0"/>
                <a:cs typeface="Courier New" panose="02070309020205020404" pitchFamily="49" charset="0"/>
              </a:rPr>
              <a:t>2.0</a:t>
            </a:r>
            <a:r>
              <a:rPr lang="en-US" sz="1600" dirty="0">
                <a:latin typeface="Courier New" panose="02070309020205020404" pitchFamily="49" charset="0"/>
                <a:cs typeface="Courier New" panose="02070309020205020404" pitchFamily="49" charset="0"/>
              </a:rPr>
              <a:t> * 3.1415;</a:t>
            </a:r>
          </a:p>
          <a:p>
            <a:r>
              <a:rPr lang="en-US" sz="1600" dirty="0">
                <a:latin typeface="Courier New" panose="02070309020205020404" pitchFamily="49" charset="0"/>
                <a:cs typeface="Courier New" panose="02070309020205020404" pitchFamily="49" charset="0"/>
              </a:rPr>
              <a:t>  *area = rad * 3.1415 * 3.1415;</a:t>
            </a:r>
          </a:p>
          <a:p>
            <a:r>
              <a:rPr lang="en-US" sz="1600" dirty="0">
                <a:latin typeface="Courier New" panose="02070309020205020404" pitchFamily="49" charset="0"/>
                <a:cs typeface="Courier New" panose="02070309020205020404" pitchFamily="49" charset="0"/>
              </a:rPr>
              <a:t>}</a:t>
            </a:r>
          </a:p>
        </p:txBody>
      </p:sp>
      <p:sp>
        <p:nvSpPr>
          <p:cNvPr id="5" name="Rounded Rectangle 4"/>
          <p:cNvSpPr/>
          <p:nvPr/>
        </p:nvSpPr>
        <p:spPr bwMode="auto">
          <a:xfrm>
            <a:off x="5029200" y="2468880"/>
            <a:ext cx="3749040" cy="2834640"/>
          </a:xfrm>
          <a:prstGeom prst="roundRect">
            <a:avLst>
              <a:gd name="adj" fmla="val 746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BUFSIZE </a:t>
            </a:r>
            <a:r>
              <a:rPr lang="en-US" sz="1600" dirty="0">
                <a:solidFill>
                  <a:schemeClr val="accent1"/>
                </a:solidFill>
                <a:latin typeface="Courier New" panose="02070309020205020404" pitchFamily="49" charset="0"/>
                <a:cs typeface="Courier New" panose="02070309020205020404" pitchFamily="49" charset="0"/>
              </a:rPr>
              <a:t>1000</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PI </a:t>
            </a:r>
            <a:r>
              <a:rPr lang="en-US" sz="1600" dirty="0">
                <a:solidFill>
                  <a:schemeClr val="accent1"/>
                </a:solidFill>
                <a:latin typeface="Courier New" panose="02070309020205020404" pitchFamily="49" charset="0"/>
                <a:cs typeface="Courier New" panose="02070309020205020404" pitchFamily="49" charset="0"/>
              </a:rPr>
              <a:t>3.14159265359</a:t>
            </a:r>
          </a:p>
          <a:p>
            <a:endParaRPr lang="en-US" sz="1600" dirty="0">
              <a:solidFill>
                <a:srgbClr val="E2661A"/>
              </a:solidFill>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globalbuffer</a:t>
            </a:r>
            <a:r>
              <a:rPr lang="en-US" sz="1600" dirty="0">
                <a:latin typeface="Courier New" panose="02070309020205020404" pitchFamily="49" charset="0"/>
                <a:cs typeface="Courier New" panose="02070309020205020404" pitchFamily="49" charset="0"/>
              </a:rPr>
              <a:t>[BUFSIZE];</a:t>
            </a:r>
          </a:p>
          <a:p>
            <a:endParaRPr lang="en-US" sz="1600" dirty="0">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void </a:t>
            </a:r>
            <a:r>
              <a:rPr lang="en-US" sz="1600" b="1" dirty="0" err="1">
                <a:solidFill>
                  <a:srgbClr val="669900"/>
                </a:solidFill>
                <a:latin typeface="Courier New" panose="02070309020205020404" pitchFamily="49" charset="0"/>
                <a:cs typeface="Courier New" panose="02070309020205020404" pitchFamily="49" charset="0"/>
              </a:rPr>
              <a:t>circalc</a:t>
            </a:r>
            <a:r>
              <a:rPr lang="en-US" sz="1600" dirty="0">
                <a:latin typeface="Courier New" panose="02070309020205020404" pitchFamily="49" charset="0"/>
                <a:cs typeface="Courier New" panose="02070309020205020404" pitchFamily="49" charset="0"/>
              </a:rPr>
              <a:t>(</a:t>
            </a:r>
            <a:r>
              <a:rPr lang="en-US" sz="1600" dirty="0">
                <a:solidFill>
                  <a:srgbClr val="0066FF"/>
                </a:solidFill>
                <a:latin typeface="Courier New" panose="02070309020205020404" pitchFamily="49" charset="0"/>
                <a:cs typeface="Courier New" panose="02070309020205020404" pitchFamily="49" charset="0"/>
              </a:rPr>
              <a:t>float</a:t>
            </a:r>
            <a:r>
              <a:rPr lang="en-US" sz="1600" dirty="0">
                <a:solidFill>
                  <a:srgbClr val="0099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rad,</a:t>
            </a:r>
          </a:p>
          <a:p>
            <a:r>
              <a:rPr lang="en-US" sz="1600" dirty="0">
                <a:solidFill>
                  <a:srgbClr val="0066FF"/>
                </a:solidFill>
                <a:latin typeface="Courier New" panose="02070309020205020404" pitchFamily="49" charset="0"/>
                <a:cs typeface="Courier New" panose="02070309020205020404" pitchFamily="49" charset="0"/>
              </a:rPr>
              <a:t>             float*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circumf</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float* </a:t>
            </a:r>
            <a:r>
              <a:rPr lang="en-US" sz="1600" dirty="0">
                <a:latin typeface="Courier New" panose="02070309020205020404" pitchFamily="49" charset="0"/>
                <a:cs typeface="Courier New" panose="02070309020205020404" pitchFamily="49" charset="0"/>
              </a:rPr>
              <a:t>area)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circumf</a:t>
            </a:r>
            <a:r>
              <a:rPr lang="en-US" sz="1600" dirty="0">
                <a:latin typeface="Courier New" panose="02070309020205020404" pitchFamily="49" charset="0"/>
                <a:cs typeface="Courier New" panose="02070309020205020404" pitchFamily="49" charset="0"/>
              </a:rPr>
              <a:t> = rad * </a:t>
            </a:r>
            <a:r>
              <a:rPr lang="en-US" sz="1600" dirty="0">
                <a:solidFill>
                  <a:schemeClr val="accent1"/>
                </a:solidFill>
                <a:latin typeface="Courier New" panose="02070309020205020404" pitchFamily="49" charset="0"/>
                <a:cs typeface="Courier New" panose="02070309020205020404" pitchFamily="49" charset="0"/>
              </a:rPr>
              <a:t>2.0</a:t>
            </a:r>
            <a:r>
              <a:rPr lang="en-US" sz="1600" dirty="0">
                <a:latin typeface="Courier New" panose="02070309020205020404" pitchFamily="49" charset="0"/>
                <a:cs typeface="Courier New" panose="02070309020205020404" pitchFamily="49" charset="0"/>
              </a:rPr>
              <a:t> * PI;</a:t>
            </a:r>
          </a:p>
          <a:p>
            <a:r>
              <a:rPr lang="en-US" sz="1600" dirty="0">
                <a:latin typeface="Courier New" panose="02070309020205020404" pitchFamily="49" charset="0"/>
                <a:cs typeface="Courier New" panose="02070309020205020404" pitchFamily="49" charset="0"/>
              </a:rPr>
              <a:t>  *area = rad * PI * PI;</a:t>
            </a:r>
          </a:p>
          <a:p>
            <a:r>
              <a:rPr lang="en-US" sz="1600" dirty="0">
                <a:latin typeface="Courier New" panose="02070309020205020404" pitchFamily="49" charset="0"/>
                <a:cs typeface="Courier New" panose="02070309020205020404" pitchFamily="49" charset="0"/>
              </a:rPr>
              <a:t>}</a:t>
            </a:r>
          </a:p>
        </p:txBody>
      </p:sp>
      <p:sp>
        <p:nvSpPr>
          <p:cNvPr id="6" name="TextBox 5"/>
          <p:cNvSpPr txBox="1"/>
          <p:nvPr/>
        </p:nvSpPr>
        <p:spPr>
          <a:xfrm>
            <a:off x="365760" y="5303520"/>
            <a:ext cx="4206240" cy="707886"/>
          </a:xfrm>
          <a:prstGeom prst="rect">
            <a:avLst/>
          </a:prstGeom>
          <a:noFill/>
        </p:spPr>
        <p:txBody>
          <a:bodyPr wrap="square" rtlCol="0">
            <a:spAutoFit/>
          </a:bodyPr>
          <a:lstStyle/>
          <a:p>
            <a:pPr algn="ctr"/>
            <a:r>
              <a:rPr lang="en-US" sz="2000" dirty="0">
                <a:latin typeface="Calibri" panose="020F0502020204030204" pitchFamily="34" charset="0"/>
                <a:ea typeface="CMU Bright" panose="02000603000000000000" pitchFamily="2" charset="0"/>
                <a:cs typeface="Calibri" panose="020F0502020204030204" pitchFamily="34" charset="0"/>
              </a:rPr>
              <a:t>Bad code</a:t>
            </a:r>
            <a:br>
              <a:rPr lang="en-US" sz="2000" dirty="0">
                <a:latin typeface="Calibri" panose="020F0502020204030204" pitchFamily="34" charset="0"/>
                <a:ea typeface="CMU Bright" panose="02000603000000000000" pitchFamily="2" charset="0"/>
                <a:cs typeface="Calibri" panose="020F0502020204030204" pitchFamily="34" charset="0"/>
              </a:rPr>
            </a:br>
            <a:r>
              <a:rPr lang="en-US" sz="2000" dirty="0">
                <a:latin typeface="Calibri" panose="020F0502020204030204" pitchFamily="34" charset="0"/>
                <a:ea typeface="CMU Bright" panose="02000603000000000000" pitchFamily="2" charset="0"/>
                <a:cs typeface="Calibri" panose="020F0502020204030204" pitchFamily="34" charset="0"/>
              </a:rPr>
              <a:t>(littered with magic constants)</a:t>
            </a:r>
          </a:p>
        </p:txBody>
      </p:sp>
      <p:sp>
        <p:nvSpPr>
          <p:cNvPr id="7" name="TextBox 6"/>
          <p:cNvSpPr txBox="1"/>
          <p:nvPr/>
        </p:nvSpPr>
        <p:spPr>
          <a:xfrm>
            <a:off x="5029200" y="5303520"/>
            <a:ext cx="3749040" cy="400110"/>
          </a:xfrm>
          <a:prstGeom prst="rect">
            <a:avLst/>
          </a:prstGeom>
          <a:noFill/>
        </p:spPr>
        <p:txBody>
          <a:bodyPr wrap="square" rtlCol="0">
            <a:spAutoFit/>
          </a:bodyPr>
          <a:lstStyle/>
          <a:p>
            <a:pPr algn="ctr"/>
            <a:r>
              <a:rPr lang="en-US" sz="2000" dirty="0">
                <a:latin typeface="Calibri" panose="020F0502020204030204" pitchFamily="34" charset="0"/>
                <a:ea typeface="CMU Bright" panose="02000603000000000000" pitchFamily="2" charset="0"/>
                <a:cs typeface="Calibri" panose="020F0502020204030204" pitchFamily="34" charset="0"/>
              </a:rPr>
              <a:t>Better code</a:t>
            </a:r>
          </a:p>
        </p:txBody>
      </p:sp>
      <p:sp>
        <p:nvSpPr>
          <p:cNvPr id="8" name="Slide Number Placeholder 7"/>
          <p:cNvSpPr>
            <a:spLocks noGrp="1"/>
          </p:cNvSpPr>
          <p:nvPr>
            <p:ph type="sldNum" sz="quarter" idx="10"/>
          </p:nvPr>
        </p:nvSpPr>
        <p:spPr/>
        <p:txBody>
          <a:bodyPr/>
          <a:lstStyle/>
          <a:p>
            <a:fld id="{0F9D81DC-FF16-432D-82DD-95AD7BB24843}" type="slidenum">
              <a:rPr lang="en-US" smtClean="0"/>
              <a:t>11</a:t>
            </a:fld>
            <a:endParaRPr lang="en-US"/>
          </a:p>
        </p:txBody>
      </p:sp>
    </p:spTree>
    <p:extLst>
      <p:ext uri="{BB962C8B-B14F-4D97-AF65-F5344CB8AC3E}">
        <p14:creationId xmlns:p14="http://schemas.microsoft.com/office/powerpoint/2010/main" val="66058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Macros</a:t>
            </a:r>
          </a:p>
        </p:txBody>
      </p:sp>
      <p:sp>
        <p:nvSpPr>
          <p:cNvPr id="3" name="Content Placeholder 2"/>
          <p:cNvSpPr>
            <a:spLocks noGrp="1"/>
          </p:cNvSpPr>
          <p:nvPr>
            <p:ph idx="1"/>
          </p:nvPr>
        </p:nvSpPr>
        <p:spPr>
          <a:xfrm>
            <a:off x="396875" y="1362075"/>
            <a:ext cx="8366125" cy="3474720"/>
          </a:xfrm>
        </p:spPr>
        <p:txBody>
          <a:bodyPr/>
          <a:lstStyle/>
          <a:p>
            <a:r>
              <a:rPr lang="en-US" dirty="0"/>
              <a:t>You can pass arguments to macros</a:t>
            </a:r>
          </a:p>
          <a:p>
            <a:endParaRPr lang="en-US" dirty="0"/>
          </a:p>
          <a:p>
            <a:endParaRPr lang="en-US" dirty="0"/>
          </a:p>
          <a:p>
            <a:endParaRPr lang="en-US" dirty="0"/>
          </a:p>
          <a:p>
            <a:endParaRPr lang="en-US" dirty="0"/>
          </a:p>
          <a:p>
            <a:r>
              <a:rPr lang="en-US" dirty="0"/>
              <a:t>Beware of operator precedence issues!</a:t>
            </a:r>
          </a:p>
          <a:p>
            <a:pPr lvl="1"/>
            <a:r>
              <a:rPr lang="en-US" dirty="0"/>
              <a:t>Use parentheses</a:t>
            </a:r>
          </a:p>
        </p:txBody>
      </p:sp>
      <p:sp>
        <p:nvSpPr>
          <p:cNvPr id="4" name="Rounded Rectangle 3"/>
          <p:cNvSpPr/>
          <p:nvPr/>
        </p:nvSpPr>
        <p:spPr bwMode="auto">
          <a:xfrm>
            <a:off x="365760" y="2011680"/>
            <a:ext cx="3840480" cy="1554480"/>
          </a:xfrm>
          <a:prstGeom prst="roundRect">
            <a:avLst>
              <a:gd name="adj" fmla="val 518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ODD(x) ((x) % </a:t>
            </a:r>
            <a:r>
              <a:rPr lang="en-US" sz="1600" dirty="0">
                <a:solidFill>
                  <a:schemeClr val="accent1"/>
                </a:solidFill>
                <a:latin typeface="Courier New" panose="02070309020205020404" pitchFamily="49" charset="0"/>
                <a:cs typeface="Courier New" panose="02070309020205020404" pitchFamily="49" charset="0"/>
              </a:rPr>
              <a:t>2</a:t>
            </a:r>
            <a:r>
              <a:rPr lang="en-US" sz="1600" dirty="0">
                <a:latin typeface="Courier New" panose="02070309020205020404" pitchFamily="49" charset="0"/>
                <a:cs typeface="Courier New" panose="02070309020205020404" pitchFamily="49" charset="0"/>
              </a:rPr>
              <a:t> != 0)</a:t>
            </a:r>
          </a:p>
          <a:p>
            <a:endParaRPr lang="en-US" sz="1600" dirty="0">
              <a:solidFill>
                <a:srgbClr val="0066FF"/>
              </a:solidFill>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void </a:t>
            </a:r>
            <a:r>
              <a:rPr lang="en-US" sz="1600" b="1" dirty="0">
                <a:solidFill>
                  <a:srgbClr val="669900"/>
                </a:solidFill>
                <a:latin typeface="Courier New" panose="02070309020205020404" pitchFamily="49" charset="0"/>
                <a:cs typeface="Courier New" panose="02070309020205020404" pitchFamily="49" charset="0"/>
              </a:rPr>
              <a:t>foo</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if</a:t>
            </a:r>
            <a:r>
              <a:rPr lang="en-US" sz="1600" dirty="0">
                <a:latin typeface="Courier New" panose="02070309020205020404" pitchFamily="49" charset="0"/>
                <a:cs typeface="Courier New" panose="02070309020205020404" pitchFamily="49" charset="0"/>
              </a:rPr>
              <a:t> ( ODD(</a:t>
            </a:r>
            <a:r>
              <a:rPr lang="en-US" sz="1600" dirty="0">
                <a:solidFill>
                  <a:schemeClr val="accent1"/>
                </a:solidFill>
                <a:latin typeface="Courier New" panose="02070309020205020404" pitchFamily="49" charset="0"/>
                <a:cs typeface="Courier New" panose="02070309020205020404" pitchFamily="49" charset="0"/>
              </a:rPr>
              <a:t>5</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"5 is odd!\n"</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sp>
        <p:nvSpPr>
          <p:cNvPr id="5" name="Rounded Rectangle 4"/>
          <p:cNvSpPr/>
          <p:nvPr/>
        </p:nvSpPr>
        <p:spPr bwMode="auto">
          <a:xfrm>
            <a:off x="4937760" y="2011680"/>
            <a:ext cx="3840480" cy="1554480"/>
          </a:xfrm>
          <a:prstGeom prst="roundRect">
            <a:avLst>
              <a:gd name="adj" fmla="val 746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endParaRPr lang="en-US" sz="1600" dirty="0">
              <a:solidFill>
                <a:srgbClr val="0066FF"/>
              </a:solidFill>
              <a:latin typeface="Courier New" panose="02070309020205020404" pitchFamily="49" charset="0"/>
              <a:cs typeface="Courier New" panose="02070309020205020404" pitchFamily="49" charset="0"/>
            </a:endParaRPr>
          </a:p>
          <a:p>
            <a:endParaRPr lang="en-US" sz="1600" dirty="0">
              <a:solidFill>
                <a:srgbClr val="0066FF"/>
              </a:solidFill>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void </a:t>
            </a:r>
            <a:r>
              <a:rPr lang="en-US" sz="1600" b="1" dirty="0">
                <a:solidFill>
                  <a:srgbClr val="669900"/>
                </a:solidFill>
                <a:latin typeface="Courier New" panose="02070309020205020404" pitchFamily="49" charset="0"/>
                <a:cs typeface="Courier New" panose="02070309020205020404" pitchFamily="49" charset="0"/>
              </a:rPr>
              <a:t>foo</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if</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5</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2</a:t>
            </a:r>
            <a:r>
              <a:rPr lang="en-US" sz="1600" dirty="0">
                <a:latin typeface="Courier New" panose="02070309020205020404" pitchFamily="49" charset="0"/>
                <a:cs typeface="Courier New" panose="02070309020205020404" pitchFamily="49" charset="0"/>
              </a:rPr>
              <a:t> != 0) )</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"5 is odd!\n"</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grpSp>
        <p:nvGrpSpPr>
          <p:cNvPr id="12" name="Group 11"/>
          <p:cNvGrpSpPr/>
          <p:nvPr/>
        </p:nvGrpSpPr>
        <p:grpSpPr>
          <a:xfrm>
            <a:off x="4190683" y="2271309"/>
            <a:ext cx="747077" cy="512148"/>
            <a:chOff x="4190683" y="2271309"/>
            <a:chExt cx="747077" cy="512148"/>
          </a:xfrm>
        </p:grpSpPr>
        <p:cxnSp>
          <p:nvCxnSpPr>
            <p:cNvPr id="9" name="Straight Arrow Connector 8"/>
            <p:cNvCxnSpPr>
              <a:stCxn id="4" idx="3"/>
            </p:cNvCxnSpPr>
            <p:nvPr/>
          </p:nvCxnSpPr>
          <p:spPr bwMode="auto">
            <a:xfrm flipV="1">
              <a:off x="4206240" y="2783457"/>
              <a:ext cx="731520" cy="0"/>
            </a:xfrm>
            <a:prstGeom prst="straightConnector1">
              <a:avLst/>
            </a:prstGeom>
            <a:noFill/>
            <a:ln w="76200" cap="flat" cmpd="sng" algn="ctr">
              <a:solidFill>
                <a:srgbClr val="4B2A85"/>
              </a:solidFill>
              <a:prstDash val="solid"/>
              <a:round/>
              <a:headEnd type="none" w="med" len="med"/>
              <a:tailEnd type="triangle"/>
            </a:ln>
            <a:effectLst/>
          </p:spPr>
        </p:cxnSp>
        <p:sp>
          <p:nvSpPr>
            <p:cNvPr id="11" name="TextBox 10"/>
            <p:cNvSpPr txBox="1"/>
            <p:nvPr/>
          </p:nvSpPr>
          <p:spPr>
            <a:xfrm>
              <a:off x="4190683" y="2271309"/>
              <a:ext cx="731520" cy="461665"/>
            </a:xfrm>
            <a:prstGeom prst="rect">
              <a:avLst/>
            </a:prstGeom>
            <a:noFill/>
          </p:spPr>
          <p:txBody>
            <a:bodyPr wrap="square" rtlCol="0">
              <a:spAutoFit/>
            </a:bodyPr>
            <a:lstStyle/>
            <a:p>
              <a:pPr algn="ctr"/>
              <a:r>
                <a:rPr lang="en-US" sz="2400" dirty="0" err="1">
                  <a:latin typeface="Courier New" panose="02070309020205020404" pitchFamily="49" charset="0"/>
                  <a:ea typeface="CMU Bright" panose="02000603000000000000" pitchFamily="2" charset="0"/>
                  <a:cs typeface="Courier New" panose="02070309020205020404" pitchFamily="49" charset="0"/>
                </a:rPr>
                <a:t>cpp</a:t>
              </a:r>
              <a:endParaRPr lang="en-US" sz="2400" dirty="0">
                <a:latin typeface="Courier New" panose="02070309020205020404" pitchFamily="49" charset="0"/>
                <a:ea typeface="CMU Bright" panose="02000603000000000000" pitchFamily="2" charset="0"/>
                <a:cs typeface="Courier New" panose="02070309020205020404" pitchFamily="49" charset="0"/>
              </a:endParaRPr>
            </a:p>
          </p:txBody>
        </p:sp>
      </p:grpSp>
      <p:grpSp>
        <p:nvGrpSpPr>
          <p:cNvPr id="16" name="Group 15"/>
          <p:cNvGrpSpPr/>
          <p:nvPr/>
        </p:nvGrpSpPr>
        <p:grpSpPr>
          <a:xfrm>
            <a:off x="365760" y="4937760"/>
            <a:ext cx="8412480" cy="1554480"/>
            <a:chOff x="365760" y="4937760"/>
            <a:chExt cx="8412480" cy="1554480"/>
          </a:xfrm>
        </p:grpSpPr>
        <p:sp>
          <p:nvSpPr>
            <p:cNvPr id="6" name="Rounded Rectangle 5"/>
            <p:cNvSpPr/>
            <p:nvPr/>
          </p:nvSpPr>
          <p:spPr bwMode="auto">
            <a:xfrm>
              <a:off x="365760" y="4937760"/>
              <a:ext cx="3840480" cy="1554480"/>
            </a:xfrm>
            <a:prstGeom prst="roundRect">
              <a:avLst>
                <a:gd name="adj" fmla="val 518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ODD(x) ((x) % </a:t>
              </a:r>
              <a:r>
                <a:rPr lang="en-US" sz="1600" dirty="0">
                  <a:solidFill>
                    <a:schemeClr val="accent1"/>
                  </a:solidFill>
                  <a:latin typeface="Courier New" panose="02070309020205020404" pitchFamily="49" charset="0"/>
                  <a:cs typeface="Courier New" panose="02070309020205020404" pitchFamily="49" charset="0"/>
                </a:rPr>
                <a:t>2</a:t>
              </a:r>
              <a:r>
                <a:rPr lang="en-US" sz="1600" dirty="0">
                  <a:latin typeface="Courier New" panose="02070309020205020404" pitchFamily="49" charset="0"/>
                  <a:cs typeface="Courier New" panose="02070309020205020404" pitchFamily="49" charset="0"/>
                </a:rPr>
                <a:t> != 0)</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WEIRD(x) x % </a:t>
              </a:r>
              <a:r>
                <a:rPr lang="en-US" sz="1600" dirty="0">
                  <a:solidFill>
                    <a:schemeClr val="accent1"/>
                  </a:solidFill>
                  <a:latin typeface="Courier New" panose="02070309020205020404" pitchFamily="49" charset="0"/>
                  <a:cs typeface="Courier New" panose="02070309020205020404" pitchFamily="49" charset="0"/>
                </a:rPr>
                <a:t>2</a:t>
              </a:r>
              <a:r>
                <a:rPr lang="en-US" sz="1600" dirty="0">
                  <a:latin typeface="Courier New" panose="02070309020205020404" pitchFamily="49" charset="0"/>
                  <a:cs typeface="Courier New" panose="02070309020205020404" pitchFamily="49" charset="0"/>
                </a:rPr>
                <a:t> != 0</a:t>
              </a:r>
            </a:p>
            <a:p>
              <a:endParaRPr lang="en-US" sz="1600" dirty="0">
                <a:solidFill>
                  <a:srgbClr val="0066FF"/>
                </a:solidFill>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ODD(</a:t>
              </a:r>
              <a:r>
                <a:rPr lang="en-US" sz="1600" dirty="0">
                  <a:solidFill>
                    <a:schemeClr val="accent1"/>
                  </a:solidFill>
                  <a:latin typeface="Courier New" panose="02070309020205020404" pitchFamily="49" charset="0"/>
                  <a:cs typeface="Courier New" panose="02070309020205020404" pitchFamily="49" charset="0"/>
                </a:rPr>
                <a:t>5</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WEIRD(</a:t>
              </a:r>
              <a:r>
                <a:rPr lang="en-US" sz="1600" dirty="0">
                  <a:solidFill>
                    <a:schemeClr val="accent1"/>
                  </a:solidFill>
                  <a:latin typeface="Courier New" panose="02070309020205020404" pitchFamily="49" charset="0"/>
                  <a:cs typeface="Courier New" panose="02070309020205020404" pitchFamily="49" charset="0"/>
                </a:rPr>
                <a:t>5</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a:t>
              </a:r>
            </a:p>
          </p:txBody>
        </p:sp>
        <p:sp>
          <p:nvSpPr>
            <p:cNvPr id="7" name="Rounded Rectangle 6"/>
            <p:cNvSpPr/>
            <p:nvPr/>
          </p:nvSpPr>
          <p:spPr bwMode="auto">
            <a:xfrm>
              <a:off x="4937760" y="4937760"/>
              <a:ext cx="3840480" cy="1554480"/>
            </a:xfrm>
            <a:prstGeom prst="roundRect">
              <a:avLst>
                <a:gd name="adj" fmla="val 746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a:t>
              </a:r>
              <a:r>
                <a:rPr lang="en-US" sz="1600" dirty="0">
                  <a:solidFill>
                    <a:schemeClr val="accent1"/>
                  </a:solidFill>
                  <a:latin typeface="Courier New" panose="02070309020205020404" pitchFamily="49" charset="0"/>
                  <a:cs typeface="Courier New" panose="02070309020205020404" pitchFamily="49" charset="0"/>
                </a:rPr>
                <a:t>5</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2</a:t>
              </a:r>
              <a:r>
                <a:rPr lang="en-US" sz="1600" dirty="0">
                  <a:latin typeface="Courier New" panose="02070309020205020404" pitchFamily="49" charset="0"/>
                  <a:cs typeface="Courier New" panose="02070309020205020404" pitchFamily="49" charset="0"/>
                </a:rPr>
                <a:t> != 0);</a:t>
              </a:r>
            </a:p>
            <a:p>
              <a:endParaRPr lang="en-US" sz="1600" i="1" dirty="0">
                <a:solidFill>
                  <a:srgbClr val="5A5A5A"/>
                </a:solidFill>
                <a:latin typeface="Courier New" panose="02070309020205020404" pitchFamily="49" charset="0"/>
                <a:cs typeface="Courier New" panose="02070309020205020404" pitchFamily="49" charset="0"/>
              </a:endParaRPr>
            </a:p>
            <a:p>
              <a:r>
                <a:rPr lang="en-US" sz="1600" dirty="0">
                  <a:solidFill>
                    <a:schemeClr val="accent1"/>
                  </a:solidFill>
                  <a:latin typeface="Courier New" panose="02070309020205020404" pitchFamily="49" charset="0"/>
                  <a:cs typeface="Courier New" panose="02070309020205020404" pitchFamily="49" charset="0"/>
                </a:rPr>
                <a:t>5</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2</a:t>
              </a:r>
              <a:r>
                <a:rPr lang="en-US" sz="1600" dirty="0">
                  <a:latin typeface="Courier New" panose="02070309020205020404" pitchFamily="49" charset="0"/>
                  <a:cs typeface="Courier New" panose="02070309020205020404" pitchFamily="49" charset="0"/>
                </a:rPr>
                <a:t> != 0;</a:t>
              </a:r>
              <a:endParaRPr lang="en-US" sz="1600" i="1" dirty="0">
                <a:solidFill>
                  <a:srgbClr val="5A5A5A"/>
                </a:solidFill>
                <a:latin typeface="Courier New" panose="02070309020205020404" pitchFamily="49" charset="0"/>
                <a:cs typeface="Courier New" panose="02070309020205020404" pitchFamily="49" charset="0"/>
              </a:endParaRPr>
            </a:p>
          </p:txBody>
        </p:sp>
        <p:cxnSp>
          <p:nvCxnSpPr>
            <p:cNvPr id="14" name="Straight Arrow Connector 13"/>
            <p:cNvCxnSpPr/>
            <p:nvPr/>
          </p:nvCxnSpPr>
          <p:spPr bwMode="auto">
            <a:xfrm flipV="1">
              <a:off x="4206240" y="5715000"/>
              <a:ext cx="731520" cy="0"/>
            </a:xfrm>
            <a:prstGeom prst="straightConnector1">
              <a:avLst/>
            </a:prstGeom>
            <a:noFill/>
            <a:ln w="76200" cap="flat" cmpd="sng" algn="ctr">
              <a:solidFill>
                <a:srgbClr val="4B2A85"/>
              </a:solidFill>
              <a:prstDash val="solid"/>
              <a:round/>
              <a:headEnd type="none" w="med" len="med"/>
              <a:tailEnd type="triangle"/>
            </a:ln>
            <a:effectLst/>
          </p:spPr>
        </p:cxnSp>
        <p:sp>
          <p:nvSpPr>
            <p:cNvPr id="15" name="TextBox 14"/>
            <p:cNvSpPr txBox="1"/>
            <p:nvPr/>
          </p:nvSpPr>
          <p:spPr>
            <a:xfrm>
              <a:off x="4190683" y="5233881"/>
              <a:ext cx="731520" cy="461665"/>
            </a:xfrm>
            <a:prstGeom prst="rect">
              <a:avLst/>
            </a:prstGeom>
            <a:noFill/>
          </p:spPr>
          <p:txBody>
            <a:bodyPr wrap="square" rtlCol="0">
              <a:spAutoFit/>
            </a:bodyPr>
            <a:lstStyle/>
            <a:p>
              <a:pPr algn="ctr"/>
              <a:r>
                <a:rPr lang="en-US" sz="2400" dirty="0" err="1">
                  <a:latin typeface="Courier New" panose="02070309020205020404" pitchFamily="49" charset="0"/>
                  <a:ea typeface="CMU Bright" panose="02000603000000000000" pitchFamily="2" charset="0"/>
                  <a:cs typeface="Courier New" panose="02070309020205020404" pitchFamily="49" charset="0"/>
                </a:rPr>
                <a:t>cpp</a:t>
              </a:r>
              <a:endParaRPr lang="en-US" sz="2400" dirty="0">
                <a:latin typeface="Courier New" panose="02070309020205020404" pitchFamily="49" charset="0"/>
                <a:ea typeface="CMU Bright" panose="02000603000000000000" pitchFamily="2" charset="0"/>
                <a:cs typeface="Courier New" panose="02070309020205020404" pitchFamily="49" charset="0"/>
              </a:endParaRPr>
            </a:p>
          </p:txBody>
        </p:sp>
      </p:grpSp>
      <p:sp>
        <p:nvSpPr>
          <p:cNvPr id="8" name="Slide Number Placeholder 7"/>
          <p:cNvSpPr>
            <a:spLocks noGrp="1"/>
          </p:cNvSpPr>
          <p:nvPr>
            <p:ph type="sldNum" sz="quarter" idx="10"/>
          </p:nvPr>
        </p:nvSpPr>
        <p:spPr/>
        <p:txBody>
          <a:bodyPr/>
          <a:lstStyle/>
          <a:p>
            <a:fld id="{0F9D81DC-FF16-432D-82DD-95AD7BB24843}" type="slidenum">
              <a:rPr lang="en-US" smtClean="0"/>
              <a:t>12</a:t>
            </a:fld>
            <a:endParaRPr lang="en-US"/>
          </a:p>
        </p:txBody>
      </p:sp>
    </p:spTree>
    <p:extLst>
      <p:ext uri="{BB962C8B-B14F-4D97-AF65-F5344CB8AC3E}">
        <p14:creationId xmlns:p14="http://schemas.microsoft.com/office/powerpoint/2010/main" val="282463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Compilation</a:t>
            </a:r>
          </a:p>
        </p:txBody>
      </p:sp>
      <p:sp>
        <p:nvSpPr>
          <p:cNvPr id="3" name="Content Placeholder 2"/>
          <p:cNvSpPr>
            <a:spLocks noGrp="1"/>
          </p:cNvSpPr>
          <p:nvPr>
            <p:ph idx="1"/>
          </p:nvPr>
        </p:nvSpPr>
        <p:spPr>
          <a:xfrm>
            <a:off x="396875" y="1362075"/>
            <a:ext cx="8366125" cy="914400"/>
          </a:xfrm>
        </p:spPr>
        <p:txBody>
          <a:bodyPr/>
          <a:lstStyle/>
          <a:p>
            <a:r>
              <a:rPr lang="en-US" dirty="0"/>
              <a:t>You can change what gets compiled</a:t>
            </a:r>
          </a:p>
          <a:p>
            <a:pPr lvl="1"/>
            <a:r>
              <a:rPr lang="en-US" dirty="0"/>
              <a:t>In this example, </a:t>
            </a:r>
            <a:r>
              <a:rPr lang="en-US" dirty="0">
                <a:latin typeface="Courier New" panose="02070309020205020404" pitchFamily="49" charset="0"/>
                <a:cs typeface="Courier New" panose="02070309020205020404" pitchFamily="49" charset="0"/>
              </a:rPr>
              <a:t>#define TRACE </a:t>
            </a:r>
            <a:r>
              <a:rPr lang="en-US" dirty="0"/>
              <a:t>before </a:t>
            </a:r>
            <a:r>
              <a:rPr lang="en-US" dirty="0">
                <a:latin typeface="Courier New" panose="02070309020205020404" pitchFamily="49" charset="0"/>
                <a:cs typeface="Courier New" panose="02070309020205020404" pitchFamily="49" charset="0"/>
              </a:rPr>
              <a:t>#ifdef </a:t>
            </a:r>
            <a:r>
              <a:rPr lang="en-US" dirty="0"/>
              <a:t>to include debug </a:t>
            </a:r>
            <a:r>
              <a:rPr lang="en-US" dirty="0" err="1">
                <a:latin typeface="Courier New" panose="02070309020205020404" pitchFamily="49" charset="0"/>
                <a:cs typeface="Courier New" panose="02070309020205020404" pitchFamily="49" charset="0"/>
              </a:rPr>
              <a:t>printf</a:t>
            </a:r>
            <a:r>
              <a:rPr lang="en-US" dirty="0" err="1"/>
              <a:t>s</a:t>
            </a:r>
            <a:r>
              <a:rPr lang="en-US" dirty="0"/>
              <a:t> in compiled code</a:t>
            </a:r>
          </a:p>
        </p:txBody>
      </p:sp>
      <p:sp>
        <p:nvSpPr>
          <p:cNvPr id="4" name="Rounded Rectangle 3"/>
          <p:cNvSpPr/>
          <p:nvPr/>
        </p:nvSpPr>
        <p:spPr bwMode="auto">
          <a:xfrm>
            <a:off x="1737360" y="2751723"/>
            <a:ext cx="5669280" cy="3474720"/>
          </a:xfrm>
          <a:prstGeom prst="roundRect">
            <a:avLst>
              <a:gd name="adj" fmla="val 437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ifdef</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TRACE</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ENTER(f)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"Entering %s\n"</a:t>
            </a:r>
            <a:r>
              <a:rPr lang="en-US" sz="1600" dirty="0">
                <a:latin typeface="Courier New" panose="02070309020205020404" pitchFamily="49" charset="0"/>
                <a:cs typeface="Courier New" panose="02070309020205020404" pitchFamily="49" charset="0"/>
              </a:rPr>
              <a:t>, f);</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EXIT(f)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"Exiting  %s\n"</a:t>
            </a:r>
            <a:r>
              <a:rPr lang="en-US" sz="1600" dirty="0">
                <a:latin typeface="Courier New" panose="02070309020205020404" pitchFamily="49" charset="0"/>
                <a:cs typeface="Courier New" panose="02070309020205020404" pitchFamily="49" charset="0"/>
              </a:rPr>
              <a:t>, f);</a:t>
            </a:r>
          </a:p>
          <a:p>
            <a:r>
              <a:rPr lang="en-US" sz="1600" dirty="0">
                <a:solidFill>
                  <a:srgbClr val="E2661A"/>
                </a:solidFill>
                <a:latin typeface="Courier New" panose="02070309020205020404" pitchFamily="49" charset="0"/>
                <a:cs typeface="Courier New" panose="02070309020205020404" pitchFamily="49" charset="0"/>
              </a:rPr>
              <a:t>#else</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ENTER(f) </a:t>
            </a:r>
          </a:p>
          <a:p>
            <a:r>
              <a:rPr lang="en-US" sz="1600" dirty="0">
                <a:solidFill>
                  <a:srgbClr val="E2661A"/>
                </a:solidFill>
                <a:latin typeface="Courier New" panose="02070309020205020404" pitchFamily="49" charset="0"/>
                <a:cs typeface="Courier New" panose="02070309020205020404" pitchFamily="49" charset="0"/>
              </a:rPr>
              <a:t>#define </a:t>
            </a:r>
            <a:r>
              <a:rPr lang="en-US" sz="1600" dirty="0">
                <a:latin typeface="Courier New" panose="02070309020205020404" pitchFamily="49" charset="0"/>
                <a:cs typeface="Courier New" panose="02070309020205020404" pitchFamily="49" charset="0"/>
              </a:rPr>
              <a:t>EXIT(f)</a:t>
            </a:r>
            <a:endParaRPr lang="en-US" sz="1600" dirty="0">
              <a:solidFill>
                <a:srgbClr val="E2661A"/>
              </a:solidFill>
              <a:latin typeface="Courier New" panose="02070309020205020404" pitchFamily="49" charset="0"/>
              <a:cs typeface="Courier New" panose="02070309020205020404" pitchFamily="49" charset="0"/>
            </a:endParaRPr>
          </a:p>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endif</a:t>
            </a:r>
            <a:endParaRPr lang="en-US" sz="1600" dirty="0">
              <a:solidFill>
                <a:srgbClr val="E2661A"/>
              </a:solidFill>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print n</a:t>
            </a:r>
          </a:p>
          <a:p>
            <a:r>
              <a:rPr lang="en-US" sz="1600" dirty="0">
                <a:solidFill>
                  <a:srgbClr val="0066FF"/>
                </a:solidFill>
                <a:latin typeface="Courier New" panose="02070309020205020404" pitchFamily="49" charset="0"/>
                <a:cs typeface="Courier New" panose="02070309020205020404" pitchFamily="49" charset="0"/>
              </a:rPr>
              <a:t>void </a:t>
            </a:r>
            <a:r>
              <a:rPr lang="en-US" sz="1600" b="1" dirty="0" err="1">
                <a:solidFill>
                  <a:srgbClr val="669900"/>
                </a:solidFill>
                <a:latin typeface="Courier New" panose="02070309020205020404" pitchFamily="49" charset="0"/>
                <a:cs typeface="Courier New" panose="02070309020205020404" pitchFamily="49" charset="0"/>
              </a:rPr>
              <a:t>pr</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99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n) {</a:t>
            </a:r>
          </a:p>
          <a:p>
            <a:r>
              <a:rPr lang="en-US" sz="1600" dirty="0">
                <a:latin typeface="Courier New" panose="02070309020205020404" pitchFamily="49" charset="0"/>
                <a:cs typeface="Courier New" panose="02070309020205020404" pitchFamily="49" charset="0"/>
              </a:rPr>
              <a:t>  ENTER(</a:t>
            </a:r>
            <a:r>
              <a:rPr lang="en-US" sz="1600" dirty="0">
                <a:solidFill>
                  <a:srgbClr val="D94B7B"/>
                </a:solidFill>
                <a:latin typeface="Courier New" panose="02070309020205020404" pitchFamily="49" charset="0"/>
                <a:cs typeface="Courier New" panose="02070309020205020404" pitchFamily="49" charset="0"/>
              </a:rPr>
              <a:t>"</a:t>
            </a:r>
            <a:r>
              <a:rPr lang="en-US" sz="1600" dirty="0" err="1">
                <a:solidFill>
                  <a:srgbClr val="D94B7B"/>
                </a:solidFill>
                <a:latin typeface="Courier New" panose="02070309020205020404" pitchFamily="49" charset="0"/>
                <a:cs typeface="Courier New" panose="02070309020205020404" pitchFamily="49" charset="0"/>
              </a:rPr>
              <a:t>pr</a:t>
            </a:r>
            <a:r>
              <a:rPr lang="en-US" sz="1600" dirty="0">
                <a:solidFill>
                  <a:srgbClr val="D94B7B"/>
                </a:solidFill>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"\n = %d\n"</a:t>
            </a:r>
            <a:r>
              <a:rPr lang="en-US" sz="1600" dirty="0">
                <a:latin typeface="Courier New" panose="02070309020205020404" pitchFamily="49" charset="0"/>
                <a:cs typeface="Courier New" panose="02070309020205020404" pitchFamily="49" charset="0"/>
              </a:rPr>
              <a:t>, n);</a:t>
            </a:r>
          </a:p>
          <a:p>
            <a:r>
              <a:rPr lang="en-US" sz="1600" dirty="0">
                <a:latin typeface="Courier New" panose="02070309020205020404" pitchFamily="49" charset="0"/>
                <a:cs typeface="Courier New" panose="02070309020205020404" pitchFamily="49" charset="0"/>
              </a:rPr>
              <a:t>  EXIT(</a:t>
            </a:r>
            <a:r>
              <a:rPr lang="en-US" sz="1600" dirty="0">
                <a:solidFill>
                  <a:srgbClr val="D94B7B"/>
                </a:solidFill>
                <a:latin typeface="Courier New" panose="02070309020205020404" pitchFamily="49" charset="0"/>
                <a:cs typeface="Courier New" panose="02070309020205020404" pitchFamily="49" charset="0"/>
              </a:rPr>
              <a:t>"</a:t>
            </a:r>
            <a:r>
              <a:rPr lang="en-US" sz="1600" dirty="0" err="1">
                <a:solidFill>
                  <a:srgbClr val="D94B7B"/>
                </a:solidFill>
                <a:latin typeface="Courier New" panose="02070309020205020404" pitchFamily="49" charset="0"/>
                <a:cs typeface="Courier New" panose="02070309020205020404" pitchFamily="49" charset="0"/>
              </a:rPr>
              <a:t>pr</a:t>
            </a:r>
            <a:r>
              <a:rPr lang="en-US" sz="1600" dirty="0">
                <a:solidFill>
                  <a:srgbClr val="D94B7B"/>
                </a:solidFill>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sp>
        <p:nvSpPr>
          <p:cNvPr id="5" name="TextBox 4"/>
          <p:cNvSpPr txBox="1"/>
          <p:nvPr/>
        </p:nvSpPr>
        <p:spPr>
          <a:xfrm>
            <a:off x="5577840" y="6226443"/>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ifdef.c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6" name="Slide Number Placeholder 5"/>
          <p:cNvSpPr>
            <a:spLocks noGrp="1"/>
          </p:cNvSpPr>
          <p:nvPr>
            <p:ph type="sldNum" sz="quarter" idx="10"/>
          </p:nvPr>
        </p:nvSpPr>
        <p:spPr/>
        <p:txBody>
          <a:bodyPr/>
          <a:lstStyle/>
          <a:p>
            <a:fld id="{0F9D81DC-FF16-432D-82DD-95AD7BB24843}" type="slidenum">
              <a:rPr lang="en-US" smtClean="0"/>
              <a:t>13</a:t>
            </a:fld>
            <a:endParaRPr lang="en-US"/>
          </a:p>
        </p:txBody>
      </p:sp>
    </p:spTree>
    <p:extLst>
      <p:ext uri="{BB962C8B-B14F-4D97-AF65-F5344CB8AC3E}">
        <p14:creationId xmlns:p14="http://schemas.microsoft.com/office/powerpoint/2010/main" val="1635378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Symbols</a:t>
            </a:r>
          </a:p>
        </p:txBody>
      </p:sp>
      <p:sp>
        <p:nvSpPr>
          <p:cNvPr id="3" name="Content Placeholder 2"/>
          <p:cNvSpPr>
            <a:spLocks noGrp="1"/>
          </p:cNvSpPr>
          <p:nvPr>
            <p:ph idx="1"/>
          </p:nvPr>
        </p:nvSpPr>
        <p:spPr/>
        <p:txBody>
          <a:bodyPr/>
          <a:lstStyle/>
          <a:p>
            <a:r>
              <a:rPr lang="en-US" dirty="0"/>
              <a:t>Besides </a:t>
            </a:r>
            <a:r>
              <a:rPr lang="en-US" dirty="0">
                <a:latin typeface="Courier New" panose="02070309020205020404" pitchFamily="49" charset="0"/>
                <a:cs typeface="Courier New" panose="02070309020205020404" pitchFamily="49" charset="0"/>
              </a:rPr>
              <a:t>#define</a:t>
            </a:r>
            <a:r>
              <a:rPr lang="en-US" dirty="0"/>
              <a:t>s in the code, preprocessor values can be given as part of the </a:t>
            </a:r>
            <a:r>
              <a:rPr lang="en-US" dirty="0" err="1">
                <a:latin typeface="Courier New" panose="02070309020205020404" pitchFamily="49" charset="0"/>
                <a:cs typeface="Courier New" panose="02070309020205020404" pitchFamily="49" charset="0"/>
              </a:rPr>
              <a:t>gcc</a:t>
            </a:r>
            <a:r>
              <a:rPr lang="en-US" dirty="0"/>
              <a:t> command:</a:t>
            </a:r>
          </a:p>
          <a:p>
            <a:endParaRPr lang="en-US" dirty="0"/>
          </a:p>
          <a:p>
            <a:endParaRPr lang="en-US" dirty="0"/>
          </a:p>
          <a:p>
            <a:r>
              <a:rPr lang="en-US" dirty="0"/>
              <a:t>assert can be controlled the same way – defining </a:t>
            </a:r>
            <a:r>
              <a:rPr lang="en-US" dirty="0">
                <a:latin typeface="Courier New" panose="02070309020205020404" pitchFamily="49" charset="0"/>
                <a:cs typeface="Courier New" panose="02070309020205020404" pitchFamily="49" charset="0"/>
              </a:rPr>
              <a:t>NDEBUG</a:t>
            </a:r>
            <a:r>
              <a:rPr lang="en-US" dirty="0"/>
              <a:t> causes assert to expand to “empty”</a:t>
            </a:r>
          </a:p>
          <a:p>
            <a:pPr lvl="1"/>
            <a:r>
              <a:rPr lang="en-US" dirty="0"/>
              <a:t>It’s a macro – see </a:t>
            </a:r>
            <a:r>
              <a:rPr lang="en-US" dirty="0" err="1">
                <a:latin typeface="Courier New" panose="02070309020205020404" pitchFamily="49" charset="0"/>
                <a:cs typeface="Courier New" panose="02070309020205020404" pitchFamily="49" charset="0"/>
              </a:rPr>
              <a:t>assert.h</a:t>
            </a:r>
            <a:endParaRPr lang="en-US" dirty="0">
              <a:latin typeface="Courier New" panose="02070309020205020404" pitchFamily="49" charset="0"/>
              <a:cs typeface="Courier New" panose="02070309020205020404" pitchFamily="49" charset="0"/>
            </a:endParaRPr>
          </a:p>
        </p:txBody>
      </p:sp>
      <p:sp>
        <p:nvSpPr>
          <p:cNvPr id="4" name="Rounded Rectangle 3"/>
          <p:cNvSpPr/>
          <p:nvPr/>
        </p:nvSpPr>
        <p:spPr bwMode="auto">
          <a:xfrm>
            <a:off x="640080" y="2377440"/>
            <a:ext cx="7863840" cy="457200"/>
          </a:xfrm>
          <a:prstGeom prst="roundRect">
            <a:avLst/>
          </a:prstGeom>
          <a:solidFill>
            <a:schemeClr val="bg1">
              <a:lumMod val="95000"/>
            </a:schemeClr>
          </a:solidFill>
          <a:ln w="19050" cap="flat" cmpd="sng" algn="ctr">
            <a:solidFill>
              <a:schemeClr val="tx1"/>
            </a:solidFill>
            <a:prstDash val="solid"/>
            <a:round/>
            <a:headEnd type="none" w="med" len="med"/>
            <a:tailEnd type="triangl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eaLnBrk="0" fontAlgn="base" hangingPunct="0">
              <a:spcBef>
                <a:spcPct val="0"/>
              </a:spcBef>
              <a:spcAft>
                <a:spcPct val="0"/>
              </a:spcAft>
            </a:pPr>
            <a:r>
              <a:rPr lang="en-US" sz="2000" b="1" dirty="0">
                <a:latin typeface="Courier New" panose="02070309020205020404" pitchFamily="49" charset="0"/>
                <a:ea typeface="CMU Bright" panose="02000603000000000000" pitchFamily="2" charset="0"/>
                <a:cs typeface="Courier New" panose="02070309020205020404" pitchFamily="49" charset="0"/>
              </a:rPr>
              <a:t>bash$</a:t>
            </a:r>
            <a:r>
              <a:rPr lang="en-US" sz="2000" dirty="0">
                <a:latin typeface="Courier New" panose="02070309020205020404" pitchFamily="49" charset="0"/>
                <a:ea typeface="CMU Bright" panose="02000603000000000000" pitchFamily="2" charset="0"/>
                <a:cs typeface="Courier New" panose="02070309020205020404" pitchFamily="49" charset="0"/>
              </a:rPr>
              <a:t> </a:t>
            </a:r>
            <a:r>
              <a:rPr lang="en-US" sz="2000" dirty="0" err="1">
                <a:latin typeface="Courier New" panose="02070309020205020404" pitchFamily="49" charset="0"/>
                <a:ea typeface="CMU Bright" panose="02000603000000000000" pitchFamily="2" charset="0"/>
                <a:cs typeface="Courier New" panose="02070309020205020404" pitchFamily="49" charset="0"/>
              </a:rPr>
              <a:t>gcc</a:t>
            </a:r>
            <a:r>
              <a:rPr lang="en-US" sz="2000" dirty="0">
                <a:latin typeface="Courier New" panose="02070309020205020404" pitchFamily="49" charset="0"/>
                <a:ea typeface="CMU Bright" panose="02000603000000000000" pitchFamily="2" charset="0"/>
                <a:cs typeface="Courier New" panose="02070309020205020404" pitchFamily="49" charset="0"/>
              </a:rPr>
              <a:t> -Wall -g -DTRACE -o </a:t>
            </a:r>
            <a:r>
              <a:rPr lang="en-US" sz="2000" dirty="0" err="1">
                <a:latin typeface="Courier New" panose="02070309020205020404" pitchFamily="49" charset="0"/>
                <a:ea typeface="CMU Bright" panose="02000603000000000000" pitchFamily="2" charset="0"/>
                <a:cs typeface="Courier New" panose="02070309020205020404" pitchFamily="49" charset="0"/>
              </a:rPr>
              <a:t>ifdef</a:t>
            </a:r>
            <a:r>
              <a:rPr lang="en-US" sz="2000" dirty="0">
                <a:latin typeface="Courier New" panose="02070309020205020404" pitchFamily="49" charset="0"/>
                <a:ea typeface="CMU Bright" panose="02000603000000000000" pitchFamily="2" charset="0"/>
                <a:cs typeface="Courier New" panose="02070309020205020404" pitchFamily="49" charset="0"/>
              </a:rPr>
              <a:t> </a:t>
            </a:r>
            <a:r>
              <a:rPr lang="en-US" sz="2000" dirty="0" err="1">
                <a:latin typeface="Courier New" panose="02070309020205020404" pitchFamily="49" charset="0"/>
                <a:ea typeface="CMU Bright" panose="02000603000000000000" pitchFamily="2" charset="0"/>
                <a:cs typeface="Courier New" panose="02070309020205020404" pitchFamily="49" charset="0"/>
              </a:rPr>
              <a:t>ifdef.c</a:t>
            </a:r>
            <a:endParaRPr lang="en-US" sz="2000" dirty="0">
              <a:latin typeface="Courier New" panose="02070309020205020404" pitchFamily="49" charset="0"/>
              <a:ea typeface="CMU Bright" panose="02000603000000000000" pitchFamily="2" charset="0"/>
              <a:cs typeface="Courier New" panose="02070309020205020404" pitchFamily="49" charset="0"/>
            </a:endParaRPr>
          </a:p>
        </p:txBody>
      </p:sp>
      <p:sp>
        <p:nvSpPr>
          <p:cNvPr id="5" name="Rounded Rectangle 4"/>
          <p:cNvSpPr/>
          <p:nvPr/>
        </p:nvSpPr>
        <p:spPr bwMode="auto">
          <a:xfrm>
            <a:off x="640080" y="4846320"/>
            <a:ext cx="7863840" cy="457200"/>
          </a:xfrm>
          <a:prstGeom prst="roundRect">
            <a:avLst/>
          </a:prstGeom>
          <a:solidFill>
            <a:schemeClr val="bg1">
              <a:lumMod val="95000"/>
            </a:schemeClr>
          </a:solidFill>
          <a:ln w="19050" cap="flat" cmpd="sng" algn="ctr">
            <a:solidFill>
              <a:schemeClr val="tx1"/>
            </a:solidFill>
            <a:prstDash val="solid"/>
            <a:round/>
            <a:headEnd type="none" w="med" len="med"/>
            <a:tailEnd type="triangl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eaLnBrk="0" fontAlgn="base" hangingPunct="0">
              <a:spcBef>
                <a:spcPct val="0"/>
              </a:spcBef>
              <a:spcAft>
                <a:spcPct val="0"/>
              </a:spcAft>
            </a:pPr>
            <a:r>
              <a:rPr lang="en-US" sz="2000" b="1" dirty="0">
                <a:latin typeface="Courier New" panose="02070309020205020404" pitchFamily="49" charset="0"/>
                <a:ea typeface="CMU Bright" panose="02000603000000000000" pitchFamily="2" charset="0"/>
                <a:cs typeface="Courier New" panose="02070309020205020404" pitchFamily="49" charset="0"/>
              </a:rPr>
              <a:t>bash$</a:t>
            </a:r>
            <a:r>
              <a:rPr lang="en-US" sz="2000" dirty="0">
                <a:latin typeface="Courier New" panose="02070309020205020404" pitchFamily="49" charset="0"/>
                <a:ea typeface="CMU Bright" panose="02000603000000000000" pitchFamily="2" charset="0"/>
                <a:cs typeface="Courier New" panose="02070309020205020404" pitchFamily="49" charset="0"/>
              </a:rPr>
              <a:t> </a:t>
            </a:r>
            <a:r>
              <a:rPr lang="en-US" sz="2000" dirty="0" err="1">
                <a:latin typeface="Courier New" panose="02070309020205020404" pitchFamily="49" charset="0"/>
                <a:ea typeface="CMU Bright" panose="02000603000000000000" pitchFamily="2" charset="0"/>
                <a:cs typeface="Courier New" panose="02070309020205020404" pitchFamily="49" charset="0"/>
              </a:rPr>
              <a:t>gcc</a:t>
            </a:r>
            <a:r>
              <a:rPr lang="en-US" sz="2000" dirty="0">
                <a:latin typeface="Courier New" panose="02070309020205020404" pitchFamily="49" charset="0"/>
                <a:ea typeface="CMU Bright" panose="02000603000000000000" pitchFamily="2" charset="0"/>
                <a:cs typeface="Courier New" panose="02070309020205020404" pitchFamily="49" charset="0"/>
              </a:rPr>
              <a:t> -Wall -g -DNDEBUG -o faster </a:t>
            </a:r>
            <a:r>
              <a:rPr lang="en-US" sz="2000" dirty="0" err="1">
                <a:latin typeface="Courier New" panose="02070309020205020404" pitchFamily="49" charset="0"/>
                <a:ea typeface="CMU Bright" panose="02000603000000000000" pitchFamily="2" charset="0"/>
                <a:cs typeface="Courier New" panose="02070309020205020404" pitchFamily="49" charset="0"/>
              </a:rPr>
              <a:t>useassert.c</a:t>
            </a:r>
            <a:endParaRPr lang="en-US" sz="2000" dirty="0">
              <a:latin typeface="Courier New" panose="02070309020205020404" pitchFamily="49" charset="0"/>
              <a:ea typeface="CMU Bright" panose="02000603000000000000" pitchFamily="2" charset="0"/>
              <a:cs typeface="Courier New" panose="02070309020205020404" pitchFamily="49" charset="0"/>
            </a:endParaRPr>
          </a:p>
        </p:txBody>
      </p:sp>
      <p:sp>
        <p:nvSpPr>
          <p:cNvPr id="6" name="Slide Number Placeholder 5"/>
          <p:cNvSpPr>
            <a:spLocks noGrp="1"/>
          </p:cNvSpPr>
          <p:nvPr>
            <p:ph type="sldNum" sz="quarter" idx="10"/>
          </p:nvPr>
        </p:nvSpPr>
        <p:spPr/>
        <p:txBody>
          <a:bodyPr/>
          <a:lstStyle/>
          <a:p>
            <a:fld id="{0F9D81DC-FF16-432D-82DD-95AD7BB24843}" type="slidenum">
              <a:rPr lang="en-US" smtClean="0"/>
              <a:t>14</a:t>
            </a:fld>
            <a:endParaRPr lang="en-US"/>
          </a:p>
        </p:txBody>
      </p:sp>
    </p:spTree>
    <p:extLst>
      <p:ext uri="{BB962C8B-B14F-4D97-AF65-F5344CB8AC3E}">
        <p14:creationId xmlns:p14="http://schemas.microsoft.com/office/powerpoint/2010/main" val="71746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Instruction Question</a:t>
            </a:r>
          </a:p>
        </p:txBody>
      </p:sp>
      <p:sp>
        <p:nvSpPr>
          <p:cNvPr id="3" name="Content Placeholder 2"/>
          <p:cNvSpPr>
            <a:spLocks noGrp="1"/>
          </p:cNvSpPr>
          <p:nvPr>
            <p:ph idx="1"/>
          </p:nvPr>
        </p:nvSpPr>
        <p:spPr/>
        <p:txBody>
          <a:bodyPr/>
          <a:lstStyle/>
          <a:p>
            <a:r>
              <a:rPr lang="en-US" dirty="0"/>
              <a:t>What will happen when we try to compile and run?</a:t>
            </a:r>
          </a:p>
          <a:p>
            <a:pPr lvl="1"/>
            <a:r>
              <a:rPr lang="en-US" dirty="0"/>
              <a:t>Vote at </a:t>
            </a:r>
            <a:r>
              <a:rPr lang="en-US" dirty="0">
                <a:hlinkClick r:id="rId2"/>
              </a:rPr>
              <a:t>http://PollEv.com/justinh</a:t>
            </a:r>
            <a:endParaRPr lang="en-US" dirty="0"/>
          </a:p>
          <a:p>
            <a:endParaRPr lang="en-US" dirty="0"/>
          </a:p>
          <a:p>
            <a:endParaRPr lang="en-US" dirty="0"/>
          </a:p>
          <a:p>
            <a:pPr marL="0" indent="0">
              <a:buNone/>
              <a:tabLst>
                <a:tab pos="460375" algn="l"/>
              </a:tabLst>
            </a:pPr>
            <a:r>
              <a:rPr lang="en-US" b="1" dirty="0">
                <a:solidFill>
                  <a:srgbClr val="4B2A85"/>
                </a:solidFill>
              </a:rPr>
              <a:t>A.</a:t>
            </a:r>
            <a:r>
              <a:rPr lang="en-US" b="1" dirty="0"/>
              <a:t>	</a:t>
            </a:r>
            <a:r>
              <a:rPr lang="en-US" b="1" dirty="0">
                <a:solidFill>
                  <a:srgbClr val="FF9900"/>
                </a:solidFill>
              </a:rPr>
              <a:t>Output "333"</a:t>
            </a:r>
            <a:endParaRPr lang="en-US" b="1" dirty="0"/>
          </a:p>
          <a:p>
            <a:pPr marL="0" indent="0">
              <a:buNone/>
              <a:tabLst>
                <a:tab pos="460375" algn="l"/>
              </a:tabLst>
            </a:pPr>
            <a:r>
              <a:rPr lang="en-US" b="1" dirty="0">
                <a:solidFill>
                  <a:srgbClr val="4B2A85"/>
                </a:solidFill>
              </a:rPr>
              <a:t>B.</a:t>
            </a:r>
            <a:r>
              <a:rPr lang="en-US" b="1" dirty="0"/>
              <a:t>	</a:t>
            </a:r>
            <a:r>
              <a:rPr lang="en-US" b="1" dirty="0">
                <a:solidFill>
                  <a:srgbClr val="00B050"/>
                </a:solidFill>
              </a:rPr>
              <a:t>Output "334"</a:t>
            </a:r>
            <a:endParaRPr lang="en-US" b="1" dirty="0"/>
          </a:p>
          <a:p>
            <a:pPr marL="0" indent="0">
              <a:buNone/>
              <a:tabLst>
                <a:tab pos="460375" algn="l"/>
              </a:tabLst>
            </a:pPr>
            <a:r>
              <a:rPr lang="en-US" b="1" dirty="0">
                <a:solidFill>
                  <a:srgbClr val="4B2A85"/>
                </a:solidFill>
              </a:rPr>
              <a:t>C.</a:t>
            </a:r>
            <a:r>
              <a:rPr lang="en-US" b="1" dirty="0"/>
              <a:t>	</a:t>
            </a:r>
            <a:r>
              <a:rPr lang="en-US" b="1" dirty="0">
                <a:solidFill>
                  <a:srgbClr val="FF3399"/>
                </a:solidFill>
              </a:rPr>
              <a:t>Compiler message </a:t>
            </a:r>
            <a:br>
              <a:rPr lang="en-US" b="1" dirty="0">
                <a:solidFill>
                  <a:srgbClr val="FF3399"/>
                </a:solidFill>
              </a:rPr>
            </a:br>
            <a:r>
              <a:rPr lang="en-US" b="1" dirty="0">
                <a:solidFill>
                  <a:srgbClr val="FF3399"/>
                </a:solidFill>
              </a:rPr>
              <a:t>	about EVEN</a:t>
            </a:r>
            <a:endParaRPr lang="en-US" b="1" dirty="0"/>
          </a:p>
          <a:p>
            <a:pPr marL="0" indent="0">
              <a:buNone/>
              <a:tabLst>
                <a:tab pos="460375" algn="l"/>
              </a:tabLst>
            </a:pPr>
            <a:r>
              <a:rPr lang="en-US" b="1" dirty="0">
                <a:solidFill>
                  <a:srgbClr val="4B2A85"/>
                </a:solidFill>
              </a:rPr>
              <a:t>D.</a:t>
            </a:r>
            <a:r>
              <a:rPr lang="en-US" b="1" dirty="0"/>
              <a:t>	</a:t>
            </a:r>
            <a:r>
              <a:rPr lang="en-US" b="1" dirty="0">
                <a:solidFill>
                  <a:srgbClr val="00B0F0"/>
                </a:solidFill>
              </a:rPr>
              <a:t>Compiler message </a:t>
            </a:r>
            <a:br>
              <a:rPr lang="en-US" b="1" dirty="0">
                <a:solidFill>
                  <a:srgbClr val="00B0F0"/>
                </a:solidFill>
              </a:rPr>
            </a:br>
            <a:r>
              <a:rPr lang="en-US" b="1" dirty="0">
                <a:solidFill>
                  <a:srgbClr val="00B0F0"/>
                </a:solidFill>
              </a:rPr>
              <a:t>	about BAZ</a:t>
            </a:r>
            <a:endParaRPr lang="en-US" b="1" dirty="0"/>
          </a:p>
          <a:p>
            <a:pPr marL="0" indent="0">
              <a:buNone/>
              <a:tabLst>
                <a:tab pos="460375" algn="l"/>
              </a:tabLst>
            </a:pPr>
            <a:r>
              <a:rPr lang="en-US" b="1" dirty="0">
                <a:solidFill>
                  <a:srgbClr val="4B2A85"/>
                </a:solidFill>
              </a:rPr>
              <a:t>E.</a:t>
            </a:r>
            <a:r>
              <a:rPr lang="en-US" b="1" dirty="0"/>
              <a:t>	</a:t>
            </a:r>
            <a:r>
              <a:rPr lang="en-US" b="1" dirty="0">
                <a:solidFill>
                  <a:srgbClr val="996633"/>
                </a:solidFill>
              </a:rPr>
              <a:t>We’re lost…</a:t>
            </a:r>
            <a:endParaRPr lang="en-US" b="1" dirty="0"/>
          </a:p>
          <a:p>
            <a:endParaRPr lang="en-US" dirty="0"/>
          </a:p>
        </p:txBody>
      </p:sp>
      <p:sp>
        <p:nvSpPr>
          <p:cNvPr id="4" name="Slide Number Placeholder 3"/>
          <p:cNvSpPr>
            <a:spLocks noGrp="1"/>
          </p:cNvSpPr>
          <p:nvPr>
            <p:ph type="sldNum" sz="quarter" idx="10"/>
          </p:nvPr>
        </p:nvSpPr>
        <p:spPr/>
        <p:txBody>
          <a:bodyPr/>
          <a:lstStyle/>
          <a:p>
            <a:fld id="{0F9D81DC-FF16-432D-82DD-95AD7BB24843}" type="slidenum">
              <a:rPr lang="en-US" smtClean="0"/>
              <a:t>15</a:t>
            </a:fld>
            <a:endParaRPr lang="en-US"/>
          </a:p>
        </p:txBody>
      </p:sp>
      <p:sp>
        <p:nvSpPr>
          <p:cNvPr id="5" name="Rounded Rectangle 4"/>
          <p:cNvSpPr/>
          <p:nvPr/>
        </p:nvSpPr>
        <p:spPr bwMode="auto">
          <a:xfrm>
            <a:off x="640080" y="2377440"/>
            <a:ext cx="7863840" cy="731520"/>
          </a:xfrm>
          <a:prstGeom prst="roundRect">
            <a:avLst>
              <a:gd name="adj" fmla="val 12736"/>
            </a:avLst>
          </a:prstGeom>
          <a:solidFill>
            <a:schemeClr val="bg1">
              <a:lumMod val="95000"/>
            </a:schemeClr>
          </a:solidFill>
          <a:ln w="19050" cap="flat" cmpd="sng" algn="ctr">
            <a:solidFill>
              <a:schemeClr val="tx1"/>
            </a:solidFill>
            <a:prstDash val="solid"/>
            <a:round/>
            <a:headEnd type="none" w="med" len="med"/>
            <a:tailEnd type="triangl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eaLnBrk="0" fontAlgn="base" hangingPunct="0">
              <a:spcBef>
                <a:spcPct val="0"/>
              </a:spcBef>
              <a:spcAft>
                <a:spcPct val="0"/>
              </a:spcAft>
            </a:pPr>
            <a:r>
              <a:rPr lang="en-US" sz="2000" b="1" dirty="0">
                <a:latin typeface="Courier New" panose="02070309020205020404" pitchFamily="49" charset="0"/>
                <a:ea typeface="CMU Bright" panose="02000603000000000000" pitchFamily="2" charset="0"/>
                <a:cs typeface="Courier New" panose="02070309020205020404" pitchFamily="49" charset="0"/>
              </a:rPr>
              <a:t>bash$</a:t>
            </a:r>
            <a:r>
              <a:rPr lang="en-US" sz="2000" dirty="0">
                <a:latin typeface="Courier New" panose="02070309020205020404" pitchFamily="49" charset="0"/>
                <a:ea typeface="CMU Bright" panose="02000603000000000000" pitchFamily="2" charset="0"/>
                <a:cs typeface="Courier New" panose="02070309020205020404" pitchFamily="49" charset="0"/>
              </a:rPr>
              <a:t> </a:t>
            </a:r>
            <a:r>
              <a:rPr lang="en-US" sz="2000" dirty="0" err="1">
                <a:latin typeface="Courier New" panose="02070309020205020404" pitchFamily="49" charset="0"/>
                <a:ea typeface="CMU Bright" panose="02000603000000000000" pitchFamily="2" charset="0"/>
                <a:cs typeface="Courier New" panose="02070309020205020404" pitchFamily="49" charset="0"/>
              </a:rPr>
              <a:t>gcc</a:t>
            </a:r>
            <a:r>
              <a:rPr lang="en-US" sz="2000" dirty="0">
                <a:latin typeface="Courier New" panose="02070309020205020404" pitchFamily="49" charset="0"/>
                <a:ea typeface="CMU Bright" panose="02000603000000000000" pitchFamily="2" charset="0"/>
                <a:cs typeface="Courier New" panose="02070309020205020404" pitchFamily="49" charset="0"/>
              </a:rPr>
              <a:t> -Wall –DFOO -DBAR -o </a:t>
            </a:r>
            <a:r>
              <a:rPr lang="en-US" sz="2000" dirty="0" err="1">
                <a:latin typeface="Courier New" panose="02070309020205020404" pitchFamily="49" charset="0"/>
                <a:ea typeface="CMU Bright" panose="02000603000000000000" pitchFamily="2" charset="0"/>
                <a:cs typeface="Courier New" panose="02070309020205020404" pitchFamily="49" charset="0"/>
              </a:rPr>
              <a:t>condcomp</a:t>
            </a:r>
            <a:r>
              <a:rPr lang="en-US" sz="2000" dirty="0">
                <a:latin typeface="Courier New" panose="02070309020205020404" pitchFamily="49" charset="0"/>
                <a:ea typeface="CMU Bright" panose="02000603000000000000" pitchFamily="2" charset="0"/>
                <a:cs typeface="Courier New" panose="02070309020205020404" pitchFamily="49" charset="0"/>
              </a:rPr>
              <a:t> </a:t>
            </a:r>
            <a:r>
              <a:rPr lang="en-US" sz="2000" dirty="0" err="1">
                <a:latin typeface="Courier New" panose="02070309020205020404" pitchFamily="49" charset="0"/>
                <a:ea typeface="CMU Bright" panose="02000603000000000000" pitchFamily="2" charset="0"/>
                <a:cs typeface="Courier New" panose="02070309020205020404" pitchFamily="49" charset="0"/>
              </a:rPr>
              <a:t>condcomp.c</a:t>
            </a:r>
            <a:endParaRPr lang="en-US" sz="2000" dirty="0">
              <a:latin typeface="Courier New" panose="02070309020205020404" pitchFamily="49" charset="0"/>
              <a:ea typeface="CMU Bright" panose="02000603000000000000" pitchFamily="2" charset="0"/>
              <a:cs typeface="Courier New" panose="02070309020205020404" pitchFamily="49" charset="0"/>
            </a:endParaRPr>
          </a:p>
          <a:p>
            <a:pPr eaLnBrk="0" fontAlgn="base" hangingPunct="0">
              <a:spcBef>
                <a:spcPct val="0"/>
              </a:spcBef>
              <a:spcAft>
                <a:spcPct val="0"/>
              </a:spcAft>
            </a:pPr>
            <a:r>
              <a:rPr lang="en-US" sz="2000" b="1" dirty="0">
                <a:latin typeface="Courier New" panose="02070309020205020404" pitchFamily="49" charset="0"/>
                <a:ea typeface="CMU Bright" panose="02000603000000000000" pitchFamily="2" charset="0"/>
                <a:cs typeface="Courier New" panose="02070309020205020404" pitchFamily="49" charset="0"/>
              </a:rPr>
              <a:t>bash$</a:t>
            </a:r>
            <a:r>
              <a:rPr lang="en-US" sz="2000" dirty="0">
                <a:latin typeface="Courier New" panose="02070309020205020404" pitchFamily="49" charset="0"/>
                <a:ea typeface="CMU Bright" panose="02000603000000000000" pitchFamily="2" charset="0"/>
                <a:cs typeface="Courier New" panose="02070309020205020404" pitchFamily="49" charset="0"/>
              </a:rPr>
              <a:t> ./</a:t>
            </a:r>
            <a:r>
              <a:rPr lang="en-US" sz="2000" dirty="0" err="1">
                <a:latin typeface="Courier New" panose="02070309020205020404" pitchFamily="49" charset="0"/>
                <a:ea typeface="CMU Bright" panose="02000603000000000000" pitchFamily="2" charset="0"/>
                <a:cs typeface="Courier New" panose="02070309020205020404" pitchFamily="49" charset="0"/>
              </a:rPr>
              <a:t>condcomp</a:t>
            </a:r>
            <a:endParaRPr lang="en-US" sz="2000" dirty="0">
              <a:latin typeface="Courier New" panose="02070309020205020404" pitchFamily="49" charset="0"/>
              <a:ea typeface="CMU Bright" panose="02000603000000000000" pitchFamily="2" charset="0"/>
              <a:cs typeface="Courier New" panose="02070309020205020404" pitchFamily="49" charset="0"/>
            </a:endParaRPr>
          </a:p>
        </p:txBody>
      </p:sp>
      <p:sp>
        <p:nvSpPr>
          <p:cNvPr id="6" name="Rounded Rectangle 5"/>
          <p:cNvSpPr/>
          <p:nvPr/>
        </p:nvSpPr>
        <p:spPr bwMode="auto">
          <a:xfrm>
            <a:off x="4114800" y="3291840"/>
            <a:ext cx="4389120" cy="3200400"/>
          </a:xfrm>
          <a:prstGeom prst="roundRect">
            <a:avLst>
              <a:gd name="adj" fmla="val 5622"/>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&lt;</a:t>
            </a:r>
            <a:r>
              <a:rPr lang="en-US" sz="1600" dirty="0" err="1">
                <a:solidFill>
                  <a:srgbClr val="D94B7B"/>
                </a:solidFill>
                <a:latin typeface="Courier New" panose="02070309020205020404" pitchFamily="49" charset="0"/>
                <a:cs typeface="Courier New" panose="02070309020205020404" pitchFamily="49" charset="0"/>
              </a:rPr>
              <a:t>stdio.h</a:t>
            </a:r>
            <a:r>
              <a:rPr lang="en-US" sz="1600" dirty="0">
                <a:solidFill>
                  <a:srgbClr val="D94B7B"/>
                </a:solidFill>
                <a:latin typeface="Courier New" panose="02070309020205020404" pitchFamily="49" charset="0"/>
                <a:cs typeface="Courier New" panose="02070309020205020404" pitchFamily="49" charset="0"/>
              </a:rPr>
              <a:t>&gt;</a:t>
            </a:r>
          </a:p>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ifdef</a:t>
            </a:r>
            <a:r>
              <a:rPr lang="en-US" sz="1600" dirty="0">
                <a:solidFill>
                  <a:srgbClr val="E2661A"/>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FOO</a:t>
            </a:r>
          </a:p>
          <a:p>
            <a:r>
              <a:rPr lang="en-US" sz="1600" dirty="0">
                <a:solidFill>
                  <a:srgbClr val="E2661A"/>
                </a:solidFill>
                <a:latin typeface="Courier New" panose="02070309020205020404" pitchFamily="49" charset="0"/>
                <a:cs typeface="Courier New" panose="02070309020205020404" pitchFamily="49" charset="0"/>
              </a:rPr>
              <a:t>#define</a:t>
            </a:r>
            <a:r>
              <a:rPr lang="en-US" sz="1600" dirty="0">
                <a:latin typeface="Courier New" panose="02070309020205020404" pitchFamily="49" charset="0"/>
                <a:cs typeface="Courier New" panose="02070309020205020404" pitchFamily="49" charset="0"/>
              </a:rPr>
              <a:t> EVEN(x) !(x%2)</a:t>
            </a:r>
          </a:p>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endif</a:t>
            </a:r>
            <a:endParaRPr lang="en-US" sz="1600" dirty="0">
              <a:solidFill>
                <a:srgbClr val="E2661A"/>
              </a:solidFill>
              <a:latin typeface="Courier New" panose="02070309020205020404" pitchFamily="49" charset="0"/>
              <a:cs typeface="Courier New" panose="02070309020205020404" pitchFamily="49" charset="0"/>
            </a:endParaRPr>
          </a:p>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ifndef</a:t>
            </a:r>
            <a:r>
              <a:rPr lang="en-US" sz="1600" dirty="0">
                <a:latin typeface="Courier New" panose="02070309020205020404" pitchFamily="49" charset="0"/>
                <a:cs typeface="Courier New" panose="02070309020205020404" pitchFamily="49" charset="0"/>
              </a:rPr>
              <a:t> DBAR</a:t>
            </a:r>
          </a:p>
          <a:p>
            <a:r>
              <a:rPr lang="en-US" sz="1600" dirty="0">
                <a:solidFill>
                  <a:srgbClr val="E2661A"/>
                </a:solidFill>
                <a:latin typeface="Courier New" panose="02070309020205020404" pitchFamily="49" charset="0"/>
                <a:cs typeface="Courier New" panose="02070309020205020404" pitchFamily="49" charset="0"/>
              </a:rPr>
              <a:t>#define</a:t>
            </a:r>
            <a:r>
              <a:rPr lang="en-US" sz="1600" dirty="0">
                <a:latin typeface="Courier New" panose="02070309020205020404" pitchFamily="49" charset="0"/>
                <a:cs typeface="Courier New" panose="02070309020205020404" pitchFamily="49" charset="0"/>
              </a:rPr>
              <a:t> BAZ 333</a:t>
            </a:r>
          </a:p>
          <a:p>
            <a:r>
              <a:rPr lang="en-US" sz="1600" dirty="0">
                <a:solidFill>
                  <a:srgbClr val="E2661A"/>
                </a:solidFill>
                <a:latin typeface="Courier New" panose="02070309020205020404" pitchFamily="49" charset="0"/>
                <a:cs typeface="Courier New" panose="02070309020205020404" pitchFamily="49" charset="0"/>
              </a:rPr>
              <a:t>#</a:t>
            </a:r>
            <a:r>
              <a:rPr lang="en-US" sz="1600" dirty="0" err="1">
                <a:solidFill>
                  <a:srgbClr val="E2661A"/>
                </a:solidFill>
                <a:latin typeface="Courier New" panose="02070309020205020404" pitchFamily="49" charset="0"/>
                <a:cs typeface="Courier New" panose="02070309020205020404" pitchFamily="49" charset="0"/>
              </a:rPr>
              <a:t>endif</a:t>
            </a:r>
            <a:endParaRPr lang="en-US" sz="1600" dirty="0">
              <a:solidFill>
                <a:srgbClr val="E2661A"/>
              </a:solidFill>
              <a:latin typeface="Courier New" panose="02070309020205020404" pitchFamily="49" charset="0"/>
              <a:cs typeface="Courier New" panose="02070309020205020404" pitchFamily="49" charset="0"/>
            </a:endParaRPr>
          </a:p>
          <a:p>
            <a:endParaRPr lang="en-US" sz="1100" dirty="0">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 = EVEN(42) + BAZ;</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"%d\n"</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i</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 0;</a:t>
            </a:r>
          </a:p>
          <a:p>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383904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Outline</a:t>
            </a:r>
          </a:p>
        </p:txBody>
      </p:sp>
      <p:sp>
        <p:nvSpPr>
          <p:cNvPr id="3" name="Content Placeholder 2"/>
          <p:cNvSpPr>
            <a:spLocks noGrp="1"/>
          </p:cNvSpPr>
          <p:nvPr>
            <p:ph idx="1"/>
          </p:nvPr>
        </p:nvSpPr>
        <p:spPr/>
        <p:txBody>
          <a:bodyPr/>
          <a:lstStyle/>
          <a:p>
            <a:r>
              <a:rPr lang="en-US" dirty="0"/>
              <a:t>Header Guards and Preprocessor Tricks</a:t>
            </a:r>
          </a:p>
          <a:p>
            <a:r>
              <a:rPr lang="en-US" b="1" dirty="0">
                <a:solidFill>
                  <a:srgbClr val="4B2A85"/>
                </a:solidFill>
              </a:rPr>
              <a:t>Visibility of Symbols</a:t>
            </a:r>
          </a:p>
          <a:p>
            <a:pPr lvl="1"/>
            <a:r>
              <a:rPr lang="en-US" b="1" dirty="0">
                <a:solidFill>
                  <a:srgbClr val="4B2A85"/>
                </a:solidFill>
                <a:latin typeface="Courier New" panose="02070309020205020404" pitchFamily="49" charset="0"/>
                <a:cs typeface="Courier New" panose="02070309020205020404" pitchFamily="49" charset="0"/>
              </a:rPr>
              <a:t>extern</a:t>
            </a:r>
            <a:r>
              <a:rPr lang="en-US" b="1" dirty="0">
                <a:solidFill>
                  <a:srgbClr val="4B2A85"/>
                </a:solidFill>
              </a:rPr>
              <a:t>, </a:t>
            </a:r>
            <a:r>
              <a:rPr lang="en-US" b="1" dirty="0">
                <a:solidFill>
                  <a:srgbClr val="4B2A85"/>
                </a:solidFill>
                <a:latin typeface="Courier New" panose="02070309020205020404" pitchFamily="49" charset="0"/>
                <a:cs typeface="Courier New" panose="02070309020205020404" pitchFamily="49" charset="0"/>
              </a:rPr>
              <a:t>static</a:t>
            </a:r>
          </a:p>
          <a:p>
            <a:endParaRPr lang="en-US" dirty="0"/>
          </a:p>
        </p:txBody>
      </p:sp>
      <p:sp>
        <p:nvSpPr>
          <p:cNvPr id="4" name="Slide Number Placeholder 3"/>
          <p:cNvSpPr>
            <a:spLocks noGrp="1"/>
          </p:cNvSpPr>
          <p:nvPr>
            <p:ph type="sldNum" sz="quarter" idx="10"/>
          </p:nvPr>
        </p:nvSpPr>
        <p:spPr/>
        <p:txBody>
          <a:bodyPr/>
          <a:lstStyle/>
          <a:p>
            <a:fld id="{CC1B5E29-5BFE-4A77-A178-85B6D82C95E0}" type="slidenum">
              <a:rPr lang="en-US" smtClean="0"/>
              <a:t>16</a:t>
            </a:fld>
            <a:endParaRPr lang="en-US"/>
          </a:p>
        </p:txBody>
      </p:sp>
    </p:spTree>
    <p:extLst>
      <p:ext uri="{BB962C8B-B14F-4D97-AF65-F5344CB8AC3E}">
        <p14:creationId xmlns:p14="http://schemas.microsoft.com/office/powerpoint/2010/main" val="4220403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Namespace Problem</a:t>
            </a:r>
          </a:p>
        </p:txBody>
      </p:sp>
      <p:sp>
        <p:nvSpPr>
          <p:cNvPr id="3" name="Content Placeholder 2"/>
          <p:cNvSpPr>
            <a:spLocks noGrp="1"/>
          </p:cNvSpPr>
          <p:nvPr>
            <p:ph idx="1"/>
          </p:nvPr>
        </p:nvSpPr>
        <p:spPr/>
        <p:txBody>
          <a:bodyPr/>
          <a:lstStyle/>
          <a:p>
            <a:r>
              <a:rPr lang="en-US" dirty="0"/>
              <a:t>If we define a global variable named “counter” in one C file, is it visible in a different C file in the same program?</a:t>
            </a:r>
          </a:p>
          <a:p>
            <a:pPr lvl="3"/>
            <a:endParaRPr lang="en-US" dirty="0"/>
          </a:p>
          <a:p>
            <a:pPr lvl="1"/>
            <a:r>
              <a:rPr lang="en-US" dirty="0"/>
              <a:t>Yes, if you use </a:t>
            </a:r>
            <a:r>
              <a:rPr lang="en-US" i="1" dirty="0">
                <a:solidFill>
                  <a:srgbClr val="0066FF"/>
                </a:solidFill>
              </a:rPr>
              <a:t>external linkage</a:t>
            </a:r>
          </a:p>
          <a:p>
            <a:pPr lvl="2"/>
            <a:r>
              <a:rPr lang="en-US" dirty="0"/>
              <a:t>The name “counter” refers to the same variable in both files</a:t>
            </a:r>
          </a:p>
          <a:p>
            <a:pPr lvl="2"/>
            <a:r>
              <a:rPr lang="en-US" dirty="0"/>
              <a:t>The variable is </a:t>
            </a:r>
            <a:r>
              <a:rPr lang="en-US" i="1" dirty="0"/>
              <a:t>defined</a:t>
            </a:r>
            <a:r>
              <a:rPr lang="en-US" dirty="0"/>
              <a:t> in one file and </a:t>
            </a:r>
            <a:r>
              <a:rPr lang="en-US" i="1" dirty="0"/>
              <a:t>declared</a:t>
            </a:r>
            <a:r>
              <a:rPr lang="en-US" dirty="0"/>
              <a:t> in the other(s)</a:t>
            </a:r>
          </a:p>
          <a:p>
            <a:pPr lvl="2"/>
            <a:r>
              <a:rPr lang="en-US" dirty="0"/>
              <a:t>When the program is linked, the symbol resolves to one location</a:t>
            </a:r>
          </a:p>
          <a:p>
            <a:pPr lvl="3"/>
            <a:endParaRPr lang="en-US" dirty="0"/>
          </a:p>
          <a:p>
            <a:pPr lvl="1"/>
            <a:r>
              <a:rPr lang="en-US" dirty="0"/>
              <a:t>No, if you use </a:t>
            </a:r>
            <a:r>
              <a:rPr lang="en-US" i="1" dirty="0">
                <a:solidFill>
                  <a:srgbClr val="0066FF"/>
                </a:solidFill>
              </a:rPr>
              <a:t>internal linkage</a:t>
            </a:r>
          </a:p>
          <a:p>
            <a:pPr lvl="2"/>
            <a:r>
              <a:rPr lang="en-US" dirty="0"/>
              <a:t>The name “counter” refers to a different variable in each file</a:t>
            </a:r>
          </a:p>
          <a:p>
            <a:pPr lvl="2"/>
            <a:r>
              <a:rPr lang="en-US" dirty="0"/>
              <a:t>The variable must be </a:t>
            </a:r>
            <a:r>
              <a:rPr lang="en-US" i="1" dirty="0"/>
              <a:t>defined</a:t>
            </a:r>
            <a:r>
              <a:rPr lang="en-US" dirty="0"/>
              <a:t> in each file</a:t>
            </a:r>
          </a:p>
          <a:p>
            <a:pPr lvl="2"/>
            <a:r>
              <a:rPr lang="en-US" dirty="0"/>
              <a:t>When the program is linked, the symbols resolve to two locations</a:t>
            </a:r>
          </a:p>
        </p:txBody>
      </p:sp>
      <p:sp>
        <p:nvSpPr>
          <p:cNvPr id="4" name="Slide Number Placeholder 3"/>
          <p:cNvSpPr>
            <a:spLocks noGrp="1"/>
          </p:cNvSpPr>
          <p:nvPr>
            <p:ph type="sldNum" sz="quarter" idx="10"/>
          </p:nvPr>
        </p:nvSpPr>
        <p:spPr/>
        <p:txBody>
          <a:bodyPr/>
          <a:lstStyle/>
          <a:p>
            <a:fld id="{0F9D81DC-FF16-432D-82DD-95AD7BB24843}" type="slidenum">
              <a:rPr lang="en-US" smtClean="0"/>
              <a:t>17</a:t>
            </a:fld>
            <a:endParaRPr lang="en-US"/>
          </a:p>
        </p:txBody>
      </p:sp>
    </p:spTree>
    <p:extLst>
      <p:ext uri="{BB962C8B-B14F-4D97-AF65-F5344CB8AC3E}">
        <p14:creationId xmlns:p14="http://schemas.microsoft.com/office/powerpoint/2010/main" val="97674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Linkage</a:t>
            </a:r>
          </a:p>
        </p:txBody>
      </p:sp>
      <p:sp>
        <p:nvSpPr>
          <p:cNvPr id="8" name="Content Placeholder 7"/>
          <p:cNvSpPr>
            <a:spLocks noGrp="1"/>
          </p:cNvSpPr>
          <p:nvPr>
            <p:ph idx="1"/>
          </p:nvPr>
        </p:nvSpPr>
        <p:spPr/>
        <p:txBody>
          <a:bodyPr/>
          <a:lstStyle/>
          <a:p>
            <a:r>
              <a:rPr lang="en-US" dirty="0">
                <a:solidFill>
                  <a:srgbClr val="E2661A"/>
                </a:solidFill>
                <a:latin typeface="Courier New" panose="02070309020205020404" pitchFamily="49" charset="0"/>
                <a:cs typeface="Courier New" panose="02070309020205020404" pitchFamily="49" charset="0"/>
              </a:rPr>
              <a:t>extern</a:t>
            </a:r>
            <a:r>
              <a:rPr lang="en-US" dirty="0">
                <a:solidFill>
                  <a:srgbClr val="E2661A"/>
                </a:solidFill>
              </a:rPr>
              <a:t> </a:t>
            </a:r>
            <a:r>
              <a:rPr lang="en-US" dirty="0"/>
              <a:t>makes a </a:t>
            </a:r>
            <a:r>
              <a:rPr lang="en-US" i="1" dirty="0"/>
              <a:t>declaration</a:t>
            </a:r>
            <a:r>
              <a:rPr lang="en-US" dirty="0"/>
              <a:t> of something externally-visible </a:t>
            </a:r>
          </a:p>
        </p:txBody>
      </p:sp>
      <p:sp>
        <p:nvSpPr>
          <p:cNvPr id="4" name="Rounded Rectangle 3"/>
          <p:cNvSpPr/>
          <p:nvPr/>
        </p:nvSpPr>
        <p:spPr bwMode="auto">
          <a:xfrm>
            <a:off x="91440" y="2560320"/>
            <a:ext cx="4389120" cy="3474720"/>
          </a:xfrm>
          <a:prstGeom prst="roundRect">
            <a:avLst>
              <a:gd name="adj" fmla="val 437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&lt;</a:t>
            </a:r>
            <a:r>
              <a:rPr lang="en-US" sz="1600" dirty="0" err="1">
                <a:solidFill>
                  <a:srgbClr val="D94B7B"/>
                </a:solidFill>
                <a:latin typeface="Courier New" panose="02070309020205020404" pitchFamily="49" charset="0"/>
                <a:cs typeface="Courier New" panose="02070309020205020404" pitchFamily="49" charset="0"/>
              </a:rPr>
              <a:t>stdio.h</a:t>
            </a:r>
            <a:r>
              <a:rPr lang="en-US" sz="1600" dirty="0">
                <a:solidFill>
                  <a:srgbClr val="D94B7B"/>
                </a:solidFill>
                <a:latin typeface="Courier New" panose="02070309020205020404" pitchFamily="49" charset="0"/>
                <a:cs typeface="Courier New" panose="02070309020205020404" pitchFamily="49" charset="0"/>
              </a:rPr>
              <a:t>&gt;</a:t>
            </a:r>
          </a:p>
          <a:p>
            <a:endParaRPr lang="en-US" sz="1600" dirty="0">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A global variable, defined and</a:t>
            </a:r>
          </a:p>
          <a:p>
            <a:r>
              <a:rPr lang="en-US" sz="1600" i="1" dirty="0">
                <a:solidFill>
                  <a:srgbClr val="5A5A5A"/>
                </a:solidFill>
                <a:latin typeface="Courier New" panose="02070309020205020404" pitchFamily="49" charset="0"/>
                <a:cs typeface="Courier New" panose="02070309020205020404" pitchFamily="49" charset="0"/>
              </a:rPr>
              <a:t>// initialized here in </a:t>
            </a:r>
            <a:r>
              <a:rPr lang="en-US" sz="1600" i="1" dirty="0" err="1">
                <a:solidFill>
                  <a:srgbClr val="5A5A5A"/>
                </a:solidFill>
                <a:latin typeface="Courier New" panose="02070309020205020404" pitchFamily="49" charset="0"/>
                <a:cs typeface="Courier New" panose="02070309020205020404" pitchFamily="49" charset="0"/>
              </a:rPr>
              <a:t>foo.c</a:t>
            </a:r>
            <a:r>
              <a:rPr lang="en-US" sz="1600" i="1" dirty="0">
                <a:solidFill>
                  <a:srgbClr val="5A5A5A"/>
                </a:solidFill>
                <a:latin typeface="Courier New" panose="02070309020205020404" pitchFamily="49" charset="0"/>
                <a:cs typeface="Courier New" panose="02070309020205020404" pitchFamily="49" charset="0"/>
              </a:rPr>
              <a:t>.</a:t>
            </a:r>
          </a:p>
          <a:p>
            <a:r>
              <a:rPr lang="en-US" sz="1600" i="1" dirty="0">
                <a:solidFill>
                  <a:srgbClr val="5A5A5A"/>
                </a:solidFill>
                <a:latin typeface="Courier New" panose="02070309020205020404" pitchFamily="49" charset="0"/>
                <a:cs typeface="Courier New" panose="02070309020205020404" pitchFamily="49" charset="0"/>
              </a:rPr>
              <a:t>// It has external linkage by</a:t>
            </a:r>
          </a:p>
          <a:p>
            <a:r>
              <a:rPr lang="en-US" sz="1600" i="1" dirty="0">
                <a:solidFill>
                  <a:srgbClr val="5A5A5A"/>
                </a:solidFill>
                <a:latin typeface="Courier New" panose="02070309020205020404" pitchFamily="49" charset="0"/>
                <a:cs typeface="Courier New" panose="02070309020205020404" pitchFamily="49" charset="0"/>
              </a:rPr>
              <a:t>// default.</a:t>
            </a: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counter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a:t>
            </a:r>
          </a:p>
          <a:p>
            <a:endParaRPr lang="en-US" sz="1600" i="1" dirty="0">
              <a:solidFill>
                <a:srgbClr val="5A5A5A"/>
              </a:solidFill>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99FF"/>
                </a:solidFill>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r>
              <a:rPr lang="en-US" sz="1600" b="1" dirty="0">
                <a:solidFill>
                  <a:srgbClr val="669900"/>
                </a:solidFill>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"%d\n"</a:t>
            </a:r>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  bar();</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"%d\n"</a:t>
            </a:r>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sp>
        <p:nvSpPr>
          <p:cNvPr id="5" name="TextBox 4"/>
          <p:cNvSpPr txBox="1"/>
          <p:nvPr/>
        </p:nvSpPr>
        <p:spPr>
          <a:xfrm>
            <a:off x="2651760" y="6035040"/>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foo.c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6" name="Rounded Rectangle 5"/>
          <p:cNvSpPr/>
          <p:nvPr/>
        </p:nvSpPr>
        <p:spPr bwMode="auto">
          <a:xfrm>
            <a:off x="4663440" y="2560320"/>
            <a:ext cx="4389120" cy="3474720"/>
          </a:xfrm>
          <a:prstGeom prst="roundRect">
            <a:avLst>
              <a:gd name="adj" fmla="val 437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&lt;</a:t>
            </a:r>
            <a:r>
              <a:rPr lang="en-US" sz="1600" dirty="0" err="1">
                <a:solidFill>
                  <a:srgbClr val="D94B7B"/>
                </a:solidFill>
                <a:latin typeface="Courier New" panose="02070309020205020404" pitchFamily="49" charset="0"/>
                <a:cs typeface="Courier New" panose="02070309020205020404" pitchFamily="49" charset="0"/>
              </a:rPr>
              <a:t>stdio.h</a:t>
            </a:r>
            <a:r>
              <a:rPr lang="en-US" sz="1600" dirty="0">
                <a:solidFill>
                  <a:srgbClr val="D94B7B"/>
                </a:solidFill>
                <a:latin typeface="Courier New" panose="02070309020205020404" pitchFamily="49" charset="0"/>
                <a:cs typeface="Courier New" panose="02070309020205020404" pitchFamily="49" charset="0"/>
              </a:rPr>
              <a:t>&gt;</a:t>
            </a:r>
          </a:p>
          <a:p>
            <a:endParaRPr lang="en-US" sz="1600" dirty="0">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"counter" is defined and </a:t>
            </a:r>
          </a:p>
          <a:p>
            <a:r>
              <a:rPr lang="en-US" sz="1600" i="1" dirty="0">
                <a:solidFill>
                  <a:srgbClr val="5A5A5A"/>
                </a:solidFill>
                <a:latin typeface="Courier New" panose="02070309020205020404" pitchFamily="49" charset="0"/>
                <a:cs typeface="Courier New" panose="02070309020205020404" pitchFamily="49" charset="0"/>
              </a:rPr>
              <a:t>// initialized in </a:t>
            </a:r>
            <a:r>
              <a:rPr lang="en-US" sz="1600" i="1" dirty="0" err="1">
                <a:solidFill>
                  <a:srgbClr val="5A5A5A"/>
                </a:solidFill>
                <a:latin typeface="Courier New" panose="02070309020205020404" pitchFamily="49" charset="0"/>
                <a:cs typeface="Courier New" panose="02070309020205020404" pitchFamily="49" charset="0"/>
              </a:rPr>
              <a:t>foo.c</a:t>
            </a:r>
            <a:r>
              <a:rPr lang="en-US" sz="1600" i="1" dirty="0">
                <a:solidFill>
                  <a:srgbClr val="5A5A5A"/>
                </a:solidFill>
                <a:latin typeface="Courier New" panose="02070309020205020404" pitchFamily="49" charset="0"/>
                <a:cs typeface="Courier New" panose="02070309020205020404" pitchFamily="49" charset="0"/>
              </a:rPr>
              <a:t>.</a:t>
            </a:r>
          </a:p>
          <a:p>
            <a:r>
              <a:rPr lang="en-US" sz="1600" i="1" dirty="0">
                <a:solidFill>
                  <a:srgbClr val="5A5A5A"/>
                </a:solidFill>
                <a:latin typeface="Courier New" panose="02070309020205020404" pitchFamily="49" charset="0"/>
                <a:cs typeface="Courier New" panose="02070309020205020404" pitchFamily="49" charset="0"/>
              </a:rPr>
              <a:t>// Here, we declare it, and</a:t>
            </a:r>
          </a:p>
          <a:p>
            <a:r>
              <a:rPr lang="en-US" sz="1600" i="1" dirty="0">
                <a:solidFill>
                  <a:srgbClr val="5A5A5A"/>
                </a:solidFill>
                <a:latin typeface="Courier New" panose="02070309020205020404" pitchFamily="49" charset="0"/>
                <a:cs typeface="Courier New" panose="02070309020205020404" pitchFamily="49" charset="0"/>
              </a:rPr>
              <a:t>// specify external linkage</a:t>
            </a:r>
          </a:p>
          <a:p>
            <a:r>
              <a:rPr lang="en-US" sz="1600" i="1" dirty="0">
                <a:solidFill>
                  <a:srgbClr val="5A5A5A"/>
                </a:solidFill>
                <a:latin typeface="Courier New" panose="02070309020205020404" pitchFamily="49" charset="0"/>
                <a:cs typeface="Courier New" panose="02070309020205020404" pitchFamily="49" charset="0"/>
              </a:rPr>
              <a:t>// by using the extern specifier.</a:t>
            </a:r>
          </a:p>
          <a:p>
            <a:r>
              <a:rPr lang="en-US" sz="1600" b="1" dirty="0">
                <a:solidFill>
                  <a:srgbClr val="FF0000"/>
                </a:solidFill>
                <a:latin typeface="Courier New" panose="02070309020205020404" pitchFamily="49" charset="0"/>
                <a:cs typeface="Courier New" panose="02070309020205020404" pitchFamily="49" charset="0"/>
              </a:rPr>
              <a:t>extern</a:t>
            </a:r>
            <a:r>
              <a:rPr lang="en-US" sz="1600" dirty="0">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counter;</a:t>
            </a:r>
          </a:p>
          <a:p>
            <a:endParaRPr lang="en-US" sz="1600" dirty="0">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void </a:t>
            </a:r>
            <a:r>
              <a:rPr lang="en-US" sz="1600" b="1" dirty="0">
                <a:solidFill>
                  <a:srgbClr val="669900"/>
                </a:solidFill>
                <a:latin typeface="Courier New" panose="02070309020205020404" pitchFamily="49" charset="0"/>
                <a:cs typeface="Courier New" panose="02070309020205020404" pitchFamily="49" charset="0"/>
              </a:rPr>
              <a:t>bar</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"(b): counter = %d\n"</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a:t>
            </a:r>
          </a:p>
        </p:txBody>
      </p:sp>
      <p:sp>
        <p:nvSpPr>
          <p:cNvPr id="7" name="TextBox 6"/>
          <p:cNvSpPr txBox="1"/>
          <p:nvPr/>
        </p:nvSpPr>
        <p:spPr>
          <a:xfrm>
            <a:off x="7223760" y="6035040"/>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bar.c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fld id="{0F9D81DC-FF16-432D-82DD-95AD7BB24843}" type="slidenum">
              <a:rPr lang="en-US" smtClean="0"/>
              <a:t>18</a:t>
            </a:fld>
            <a:endParaRPr lang="en-US"/>
          </a:p>
        </p:txBody>
      </p:sp>
    </p:spTree>
    <p:extLst>
      <p:ext uri="{BB962C8B-B14F-4D97-AF65-F5344CB8AC3E}">
        <p14:creationId xmlns:p14="http://schemas.microsoft.com/office/powerpoint/2010/main" val="425612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Linkage</a:t>
            </a:r>
          </a:p>
        </p:txBody>
      </p:sp>
      <p:sp>
        <p:nvSpPr>
          <p:cNvPr id="3" name="Content Placeholder 2"/>
          <p:cNvSpPr>
            <a:spLocks noGrp="1"/>
          </p:cNvSpPr>
          <p:nvPr>
            <p:ph idx="1"/>
          </p:nvPr>
        </p:nvSpPr>
        <p:spPr/>
        <p:txBody>
          <a:bodyPr/>
          <a:lstStyle/>
          <a:p>
            <a:r>
              <a:rPr lang="en-US" dirty="0">
                <a:solidFill>
                  <a:srgbClr val="E2661A"/>
                </a:solidFill>
                <a:latin typeface="Courier New" panose="02070309020205020404" pitchFamily="49" charset="0"/>
                <a:cs typeface="Courier New" panose="02070309020205020404" pitchFamily="49" charset="0"/>
              </a:rPr>
              <a:t>static</a:t>
            </a:r>
            <a:r>
              <a:rPr lang="en-US" dirty="0">
                <a:solidFill>
                  <a:srgbClr val="E2661A"/>
                </a:solidFill>
              </a:rPr>
              <a:t> </a:t>
            </a:r>
            <a:r>
              <a:rPr lang="en-US" dirty="0"/>
              <a:t>(in the global context) restricts a definition to visibility within that file</a:t>
            </a:r>
          </a:p>
        </p:txBody>
      </p:sp>
      <p:sp>
        <p:nvSpPr>
          <p:cNvPr id="4" name="Rounded Rectangle 3"/>
          <p:cNvSpPr/>
          <p:nvPr/>
        </p:nvSpPr>
        <p:spPr bwMode="auto">
          <a:xfrm>
            <a:off x="91440" y="2560320"/>
            <a:ext cx="4389120" cy="3474720"/>
          </a:xfrm>
          <a:prstGeom prst="roundRect">
            <a:avLst>
              <a:gd name="adj" fmla="val 437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&lt;</a:t>
            </a:r>
            <a:r>
              <a:rPr lang="en-US" sz="1600" dirty="0" err="1">
                <a:solidFill>
                  <a:srgbClr val="D94B7B"/>
                </a:solidFill>
                <a:latin typeface="Courier New" panose="02070309020205020404" pitchFamily="49" charset="0"/>
                <a:cs typeface="Courier New" panose="02070309020205020404" pitchFamily="49" charset="0"/>
              </a:rPr>
              <a:t>stdio.h</a:t>
            </a:r>
            <a:r>
              <a:rPr lang="en-US" sz="1600" dirty="0">
                <a:solidFill>
                  <a:srgbClr val="D94B7B"/>
                </a:solidFill>
                <a:latin typeface="Courier New" panose="02070309020205020404" pitchFamily="49" charset="0"/>
                <a:cs typeface="Courier New" panose="02070309020205020404" pitchFamily="49" charset="0"/>
              </a:rPr>
              <a:t>&gt;</a:t>
            </a:r>
          </a:p>
          <a:p>
            <a:endParaRPr lang="en-US" sz="1600" dirty="0">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A global variable, defined and</a:t>
            </a:r>
          </a:p>
          <a:p>
            <a:r>
              <a:rPr lang="en-US" sz="1600" i="1" dirty="0">
                <a:solidFill>
                  <a:srgbClr val="5A5A5A"/>
                </a:solidFill>
                <a:latin typeface="Courier New" panose="02070309020205020404" pitchFamily="49" charset="0"/>
                <a:cs typeface="Courier New" panose="02070309020205020404" pitchFamily="49" charset="0"/>
              </a:rPr>
              <a:t>// initialized here in </a:t>
            </a:r>
            <a:r>
              <a:rPr lang="en-US" sz="1600" i="1" dirty="0" err="1">
                <a:solidFill>
                  <a:srgbClr val="5A5A5A"/>
                </a:solidFill>
                <a:latin typeface="Courier New" panose="02070309020205020404" pitchFamily="49" charset="0"/>
                <a:cs typeface="Courier New" panose="02070309020205020404" pitchFamily="49" charset="0"/>
              </a:rPr>
              <a:t>foo.c</a:t>
            </a:r>
            <a:r>
              <a:rPr lang="en-US" sz="1600" i="1" dirty="0">
                <a:solidFill>
                  <a:srgbClr val="5A5A5A"/>
                </a:solidFill>
                <a:latin typeface="Courier New" panose="02070309020205020404" pitchFamily="49" charset="0"/>
                <a:cs typeface="Courier New" panose="02070309020205020404" pitchFamily="49" charset="0"/>
              </a:rPr>
              <a:t>.</a:t>
            </a:r>
          </a:p>
          <a:p>
            <a:r>
              <a:rPr lang="en-US" sz="1600" i="1" dirty="0">
                <a:solidFill>
                  <a:srgbClr val="5A5A5A"/>
                </a:solidFill>
                <a:latin typeface="Courier New" panose="02070309020205020404" pitchFamily="49" charset="0"/>
                <a:cs typeface="Courier New" panose="02070309020205020404" pitchFamily="49" charset="0"/>
              </a:rPr>
              <a:t>// We force internal linkage by</a:t>
            </a:r>
          </a:p>
          <a:p>
            <a:r>
              <a:rPr lang="en-US" sz="1600" i="1" dirty="0">
                <a:solidFill>
                  <a:srgbClr val="5A5A5A"/>
                </a:solidFill>
                <a:latin typeface="Courier New" panose="02070309020205020404" pitchFamily="49" charset="0"/>
                <a:cs typeface="Courier New" panose="02070309020205020404" pitchFamily="49" charset="0"/>
              </a:rPr>
              <a:t>// using the static specifier.</a:t>
            </a:r>
          </a:p>
          <a:p>
            <a:r>
              <a:rPr lang="en-US" sz="1600" b="1" dirty="0">
                <a:solidFill>
                  <a:srgbClr val="FF0000"/>
                </a:solidFill>
                <a:latin typeface="Courier New" panose="02070309020205020404" pitchFamily="49" charset="0"/>
                <a:cs typeface="Courier New" panose="02070309020205020404" pitchFamily="49" charset="0"/>
              </a:rPr>
              <a:t>static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counter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a:t>
            </a:r>
          </a:p>
          <a:p>
            <a:endParaRPr lang="en-US" sz="1600" i="1" dirty="0">
              <a:solidFill>
                <a:srgbClr val="5A5A5A"/>
              </a:solidFill>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99FF"/>
                </a:solidFill>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r>
              <a:rPr lang="en-US" sz="1600" b="1" dirty="0">
                <a:solidFill>
                  <a:srgbClr val="669900"/>
                </a:solidFill>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"%d\n"</a:t>
            </a:r>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  bar();</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"%d\n"</a:t>
            </a:r>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sp>
        <p:nvSpPr>
          <p:cNvPr id="5" name="TextBox 4"/>
          <p:cNvSpPr txBox="1"/>
          <p:nvPr/>
        </p:nvSpPr>
        <p:spPr>
          <a:xfrm>
            <a:off x="2651760" y="6035040"/>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foo.c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6" name="Rounded Rectangle 5"/>
          <p:cNvSpPr/>
          <p:nvPr/>
        </p:nvSpPr>
        <p:spPr bwMode="auto">
          <a:xfrm>
            <a:off x="4663440" y="2560320"/>
            <a:ext cx="4389120" cy="3474720"/>
          </a:xfrm>
          <a:prstGeom prst="roundRect">
            <a:avLst>
              <a:gd name="adj" fmla="val 437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&lt;</a:t>
            </a:r>
            <a:r>
              <a:rPr lang="en-US" sz="1600" dirty="0" err="1">
                <a:solidFill>
                  <a:srgbClr val="D94B7B"/>
                </a:solidFill>
                <a:latin typeface="Courier New" panose="02070309020205020404" pitchFamily="49" charset="0"/>
                <a:cs typeface="Courier New" panose="02070309020205020404" pitchFamily="49" charset="0"/>
              </a:rPr>
              <a:t>stdio.h</a:t>
            </a:r>
            <a:r>
              <a:rPr lang="en-US" sz="1600" dirty="0">
                <a:solidFill>
                  <a:srgbClr val="D94B7B"/>
                </a:solidFill>
                <a:latin typeface="Courier New" panose="02070309020205020404" pitchFamily="49" charset="0"/>
                <a:cs typeface="Courier New" panose="02070309020205020404" pitchFamily="49" charset="0"/>
              </a:rPr>
              <a:t>&gt;</a:t>
            </a:r>
          </a:p>
          <a:p>
            <a:endParaRPr lang="en-US" sz="1600" dirty="0">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A global variable, defined and</a:t>
            </a:r>
          </a:p>
          <a:p>
            <a:r>
              <a:rPr lang="en-US" sz="1600" i="1" dirty="0">
                <a:solidFill>
                  <a:srgbClr val="5A5A5A"/>
                </a:solidFill>
                <a:latin typeface="Courier New" panose="02070309020205020404" pitchFamily="49" charset="0"/>
                <a:cs typeface="Courier New" panose="02070309020205020404" pitchFamily="49" charset="0"/>
              </a:rPr>
              <a:t>// initialized here in </a:t>
            </a:r>
            <a:r>
              <a:rPr lang="en-US" sz="1600" i="1" dirty="0" err="1">
                <a:solidFill>
                  <a:srgbClr val="5A5A5A"/>
                </a:solidFill>
                <a:latin typeface="Courier New" panose="02070309020205020404" pitchFamily="49" charset="0"/>
                <a:cs typeface="Courier New" panose="02070309020205020404" pitchFamily="49" charset="0"/>
              </a:rPr>
              <a:t>bar.c</a:t>
            </a:r>
            <a:r>
              <a:rPr lang="en-US" sz="1600" i="1" dirty="0">
                <a:solidFill>
                  <a:srgbClr val="5A5A5A"/>
                </a:solidFill>
                <a:latin typeface="Courier New" panose="02070309020205020404" pitchFamily="49" charset="0"/>
                <a:cs typeface="Courier New" panose="02070309020205020404" pitchFamily="49" charset="0"/>
              </a:rPr>
              <a:t>.</a:t>
            </a:r>
          </a:p>
          <a:p>
            <a:r>
              <a:rPr lang="en-US" sz="1600" i="1" dirty="0">
                <a:solidFill>
                  <a:srgbClr val="5A5A5A"/>
                </a:solidFill>
                <a:latin typeface="Courier New" panose="02070309020205020404" pitchFamily="49" charset="0"/>
                <a:cs typeface="Courier New" panose="02070309020205020404" pitchFamily="49" charset="0"/>
              </a:rPr>
              <a:t>// We force internal linkage by</a:t>
            </a:r>
          </a:p>
          <a:p>
            <a:r>
              <a:rPr lang="en-US" sz="1600" i="1" dirty="0">
                <a:solidFill>
                  <a:srgbClr val="5A5A5A"/>
                </a:solidFill>
                <a:latin typeface="Courier New" panose="02070309020205020404" pitchFamily="49" charset="0"/>
                <a:cs typeface="Courier New" panose="02070309020205020404" pitchFamily="49" charset="0"/>
              </a:rPr>
              <a:t>// using the static specifier.</a:t>
            </a:r>
          </a:p>
          <a:p>
            <a:r>
              <a:rPr lang="en-US" sz="1600" b="1" dirty="0">
                <a:solidFill>
                  <a:srgbClr val="FF0000"/>
                </a:solidFill>
                <a:latin typeface="Courier New" panose="02070309020205020404" pitchFamily="49" charset="0"/>
                <a:cs typeface="Courier New" panose="02070309020205020404" pitchFamily="49" charset="0"/>
              </a:rPr>
              <a:t>static</a:t>
            </a:r>
            <a:r>
              <a:rPr lang="en-US" sz="1600" dirty="0">
                <a:solidFill>
                  <a:srgbClr val="FF0000"/>
                </a:solidFill>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counter = </a:t>
            </a:r>
            <a:r>
              <a:rPr lang="en-US" sz="1600" dirty="0">
                <a:solidFill>
                  <a:schemeClr val="accent1"/>
                </a:solidFill>
                <a:latin typeface="Courier New" panose="02070309020205020404" pitchFamily="49" charset="0"/>
                <a:cs typeface="Courier New" panose="02070309020205020404" pitchFamily="49" charset="0"/>
              </a:rPr>
              <a:t>100</a:t>
            </a:r>
            <a:r>
              <a:rPr lang="en-US" sz="1600" dirty="0">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void </a:t>
            </a:r>
            <a:r>
              <a:rPr lang="en-US" sz="1600" b="1" dirty="0">
                <a:solidFill>
                  <a:srgbClr val="669900"/>
                </a:solidFill>
                <a:latin typeface="Courier New" panose="02070309020205020404" pitchFamily="49" charset="0"/>
                <a:cs typeface="Courier New" panose="02070309020205020404" pitchFamily="49" charset="0"/>
              </a:rPr>
              <a:t>bar</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"(b): counter = %d\n"</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counter);</a:t>
            </a:r>
          </a:p>
          <a:p>
            <a:r>
              <a:rPr lang="en-US" sz="1600" dirty="0">
                <a:latin typeface="Courier New" panose="02070309020205020404" pitchFamily="49" charset="0"/>
                <a:cs typeface="Courier New" panose="02070309020205020404" pitchFamily="49" charset="0"/>
              </a:rPr>
              <a:t>}</a:t>
            </a:r>
          </a:p>
        </p:txBody>
      </p:sp>
      <p:sp>
        <p:nvSpPr>
          <p:cNvPr id="7" name="TextBox 6"/>
          <p:cNvSpPr txBox="1"/>
          <p:nvPr/>
        </p:nvSpPr>
        <p:spPr>
          <a:xfrm>
            <a:off x="7223760" y="6035040"/>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bar.c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8" name="Slide Number Placeholder 7"/>
          <p:cNvSpPr>
            <a:spLocks noGrp="1"/>
          </p:cNvSpPr>
          <p:nvPr>
            <p:ph type="sldNum" sz="quarter" idx="10"/>
          </p:nvPr>
        </p:nvSpPr>
        <p:spPr/>
        <p:txBody>
          <a:bodyPr/>
          <a:lstStyle/>
          <a:p>
            <a:fld id="{0F9D81DC-FF16-432D-82DD-95AD7BB24843}" type="slidenum">
              <a:rPr lang="en-US" smtClean="0"/>
              <a:t>19</a:t>
            </a:fld>
            <a:endParaRPr lang="en-US"/>
          </a:p>
        </p:txBody>
      </p:sp>
    </p:spTree>
    <p:extLst>
      <p:ext uri="{BB962C8B-B14F-4D97-AF65-F5344CB8AC3E}">
        <p14:creationId xmlns:p14="http://schemas.microsoft.com/office/powerpoint/2010/main" val="459576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a:xfrm>
            <a:off x="396875" y="1362074"/>
            <a:ext cx="8366125" cy="5304539"/>
          </a:xfrm>
        </p:spPr>
        <p:txBody>
          <a:bodyPr>
            <a:normAutofit lnSpcReduction="10000"/>
          </a:bodyPr>
          <a:lstStyle/>
          <a:p>
            <a:endParaRPr lang="en-US" dirty="0"/>
          </a:p>
          <a:p>
            <a:r>
              <a:rPr lang="en-US" dirty="0"/>
              <a:t>Today: C </a:t>
            </a:r>
            <a:r>
              <a:rPr lang="en-US" dirty="0" err="1"/>
              <a:t>wrapup</a:t>
            </a:r>
            <a:r>
              <a:rPr lang="en-US" dirty="0"/>
              <a:t>, File I/O (start of next set of slides)</a:t>
            </a:r>
          </a:p>
          <a:p>
            <a:pPr lvl="1"/>
            <a:r>
              <a:rPr lang="en-US" dirty="0"/>
              <a:t>Today’s lecture includes details about header guards and static function linkage. The sample solution to ex5 uses those, but we do not expect to see that in submitted work since we didn’t get to it before today.</a:t>
            </a:r>
          </a:p>
          <a:p>
            <a:endParaRPr lang="en-US" dirty="0"/>
          </a:p>
          <a:p>
            <a:r>
              <a:rPr lang="en-US" dirty="0"/>
              <a:t>New exercise 6 posted today, due Wednesday morning</a:t>
            </a:r>
          </a:p>
          <a:p>
            <a:endParaRPr lang="en-US" dirty="0"/>
          </a:p>
          <a:p>
            <a:r>
              <a:rPr lang="en-US" dirty="0"/>
              <a:t>Ex0 grades were returned a couple of days ago and showed us some glitches in the </a:t>
            </a:r>
            <a:r>
              <a:rPr lang="en-US" dirty="0" err="1"/>
              <a:t>autograder</a:t>
            </a:r>
            <a:r>
              <a:rPr lang="en-US" dirty="0"/>
              <a:t>.  Those are cleaned up and we should get caught up this week.</a:t>
            </a:r>
          </a:p>
        </p:txBody>
      </p:sp>
      <p:sp>
        <p:nvSpPr>
          <p:cNvPr id="4" name="Slide Number Placeholder 3"/>
          <p:cNvSpPr>
            <a:spLocks noGrp="1"/>
          </p:cNvSpPr>
          <p:nvPr>
            <p:ph type="sldNum" sz="quarter" idx="10"/>
          </p:nvPr>
        </p:nvSpPr>
        <p:spPr/>
        <p:txBody>
          <a:bodyPr/>
          <a:lstStyle/>
          <a:p>
            <a:fld id="{CC1B5E29-5BFE-4A77-A178-85B6D82C95E0}" type="slidenum">
              <a:rPr lang="en-US" smtClean="0"/>
              <a:t>2</a:t>
            </a:fld>
            <a:endParaRPr lang="en-US"/>
          </a:p>
        </p:txBody>
      </p:sp>
    </p:spTree>
    <p:extLst>
      <p:ext uri="{BB962C8B-B14F-4D97-AF65-F5344CB8AC3E}">
        <p14:creationId xmlns:p14="http://schemas.microsoft.com/office/powerpoint/2010/main" val="3117192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Visibility</a:t>
            </a:r>
          </a:p>
        </p:txBody>
      </p:sp>
      <p:sp>
        <p:nvSpPr>
          <p:cNvPr id="4" name="Rounded Rectangle 3"/>
          <p:cNvSpPr/>
          <p:nvPr/>
        </p:nvSpPr>
        <p:spPr bwMode="auto">
          <a:xfrm>
            <a:off x="1280159" y="4572000"/>
            <a:ext cx="7619291" cy="2103120"/>
          </a:xfrm>
          <a:prstGeom prst="roundRect">
            <a:avLst>
              <a:gd name="adj" fmla="val 7599"/>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&lt;</a:t>
            </a:r>
            <a:r>
              <a:rPr lang="en-US" sz="1600" dirty="0" err="1">
                <a:solidFill>
                  <a:srgbClr val="D94B7B"/>
                </a:solidFill>
                <a:latin typeface="Courier New" panose="02070309020205020404" pitchFamily="49" charset="0"/>
                <a:cs typeface="Courier New" panose="02070309020205020404" pitchFamily="49" charset="0"/>
              </a:rPr>
              <a:t>stdio.h</a:t>
            </a:r>
            <a:r>
              <a:rPr lang="en-US" sz="1600" dirty="0">
                <a:solidFill>
                  <a:srgbClr val="D94B7B"/>
                </a:solidFill>
                <a:latin typeface="Courier New" panose="02070309020205020404" pitchFamily="49" charset="0"/>
                <a:cs typeface="Courier New" panose="02070309020205020404" pitchFamily="49" charset="0"/>
              </a:rPr>
              <a:t>&gt;</a:t>
            </a:r>
          </a:p>
          <a:p>
            <a:endParaRPr lang="en-US" sz="1600" dirty="0">
              <a:latin typeface="Courier New" panose="02070309020205020404" pitchFamily="49" charset="0"/>
              <a:cs typeface="Courier New" panose="02070309020205020404" pitchFamily="49" charset="0"/>
            </a:endParaRPr>
          </a:p>
          <a:p>
            <a:r>
              <a:rPr lang="en-US" sz="1600" b="1" dirty="0">
                <a:solidFill>
                  <a:srgbClr val="FF0000"/>
                </a:solidFill>
                <a:latin typeface="Courier New" panose="02070309020205020404" pitchFamily="49" charset="0"/>
                <a:cs typeface="Courier New" panose="02070309020205020404" pitchFamily="49" charset="0"/>
              </a:rPr>
              <a:t>extern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bar(</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x); </a:t>
            </a:r>
            <a:r>
              <a:rPr lang="en-US" sz="1600" i="1" dirty="0">
                <a:solidFill>
                  <a:srgbClr val="5A5A5A"/>
                </a:solidFill>
                <a:latin typeface="Courier New" panose="02070309020205020404" pitchFamily="49" charset="0"/>
                <a:cs typeface="Courier New" panose="02070309020205020404" pitchFamily="49" charset="0"/>
              </a:rPr>
              <a:t>// "extern" is default, usually omit</a:t>
            </a:r>
            <a:endParaRPr lang="en-US" sz="1600" dirty="0">
              <a:latin typeface="Courier New" panose="02070309020205020404" pitchFamily="49" charset="0"/>
              <a:cs typeface="Courier New" panose="02070309020205020404" pitchFamily="49" charset="0"/>
            </a:endParaRPr>
          </a:p>
          <a:p>
            <a:endParaRPr lang="en-US" sz="1600" i="1" dirty="0">
              <a:solidFill>
                <a:srgbClr val="5A5A5A"/>
              </a:solidFill>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99FF"/>
                </a:solidFill>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r>
              <a:rPr lang="en-US" sz="1600" b="1" dirty="0">
                <a:solidFill>
                  <a:srgbClr val="669900"/>
                </a:solidFill>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"%d\n"</a:t>
            </a:r>
            <a:r>
              <a:rPr lang="en-US" sz="1600" dirty="0">
                <a:latin typeface="Courier New" panose="02070309020205020404" pitchFamily="49" charset="0"/>
                <a:cs typeface="Courier New" panose="02070309020205020404" pitchFamily="49" charset="0"/>
              </a:rPr>
              <a:t>, bar(</a:t>
            </a:r>
            <a:r>
              <a:rPr lang="en-US" sz="1600" dirty="0">
                <a:solidFill>
                  <a:schemeClr val="accent1"/>
                </a:solidFill>
                <a:latin typeface="Courier New" panose="02070309020205020404" pitchFamily="49" charset="0"/>
                <a:cs typeface="Courier New" panose="02070309020205020404" pitchFamily="49" charset="0"/>
              </a:rPr>
              <a:t>5</a:t>
            </a:r>
            <a:r>
              <a:rPr lang="en-US" sz="1600" dirty="0">
                <a:latin typeface="Courier New" panose="02070309020205020404" pitchFamily="49" charset="0"/>
                <a:cs typeface="Courier New" panose="02070309020205020404" pitchFamily="49" charset="0"/>
              </a:rPr>
              <a:t>));</a:t>
            </a:r>
          </a:p>
          <a:p>
            <a:r>
              <a:rPr lang="en-US" sz="1600" dirty="0">
                <a:solidFill>
                  <a:srgbClr val="E2661A"/>
                </a:solidFill>
                <a:latin typeface="Courier New" panose="02070309020205020404" pitchFamily="49" charset="0"/>
                <a:cs typeface="Courier New" panose="02070309020205020404" pitchFamily="49" charset="0"/>
              </a:rPr>
              <a:t>  return</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sp>
        <p:nvSpPr>
          <p:cNvPr id="5" name="TextBox 4"/>
          <p:cNvSpPr txBox="1"/>
          <p:nvPr/>
        </p:nvSpPr>
        <p:spPr>
          <a:xfrm>
            <a:off x="396875" y="6275010"/>
            <a:ext cx="9144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main.c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6" name="Rounded Rectangle 5"/>
          <p:cNvSpPr/>
          <p:nvPr/>
        </p:nvSpPr>
        <p:spPr bwMode="auto">
          <a:xfrm>
            <a:off x="1280160" y="1371600"/>
            <a:ext cx="7619290" cy="2926080"/>
          </a:xfrm>
          <a:prstGeom prst="roundRect">
            <a:avLst>
              <a:gd name="adj" fmla="val 4371"/>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i="1" dirty="0">
                <a:solidFill>
                  <a:srgbClr val="5A5A5A"/>
                </a:solidFill>
                <a:latin typeface="Courier New" panose="02070309020205020404" pitchFamily="49" charset="0"/>
                <a:cs typeface="Courier New" panose="02070309020205020404" pitchFamily="49" charset="0"/>
              </a:rPr>
              <a:t>// By using the static specifier, we are indicating</a:t>
            </a:r>
          </a:p>
          <a:p>
            <a:r>
              <a:rPr lang="en-US" sz="1600" i="1" dirty="0">
                <a:solidFill>
                  <a:srgbClr val="5A5A5A"/>
                </a:solidFill>
                <a:latin typeface="Courier New" panose="02070309020205020404" pitchFamily="49" charset="0"/>
                <a:cs typeface="Courier New" panose="02070309020205020404" pitchFamily="49" charset="0"/>
              </a:rPr>
              <a:t>// that foo() should have internal linkage.  Other</a:t>
            </a:r>
          </a:p>
          <a:p>
            <a:r>
              <a:rPr lang="en-US" sz="1600" i="1" dirty="0">
                <a:solidFill>
                  <a:srgbClr val="5A5A5A"/>
                </a:solidFill>
                <a:latin typeface="Courier New" panose="02070309020205020404" pitchFamily="49" charset="0"/>
                <a:cs typeface="Courier New" panose="02070309020205020404" pitchFamily="49" charset="0"/>
              </a:rPr>
              <a:t>// .c files cannot see or invoke foo().</a:t>
            </a:r>
          </a:p>
          <a:p>
            <a:r>
              <a:rPr lang="en-US" sz="1600" b="1" dirty="0">
                <a:solidFill>
                  <a:srgbClr val="FF0000"/>
                </a:solidFill>
                <a:latin typeface="Courier New" panose="02070309020205020404" pitchFamily="49" charset="0"/>
                <a:cs typeface="Courier New" panose="02070309020205020404" pitchFamily="49" charset="0"/>
              </a:rPr>
              <a:t>static</a:t>
            </a:r>
            <a:r>
              <a:rPr lang="en-US" sz="1600" dirty="0">
                <a:solidFill>
                  <a:srgbClr val="FF0000"/>
                </a:solidFill>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foo</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x) {</a:t>
            </a:r>
          </a:p>
          <a:p>
            <a:r>
              <a:rPr lang="en-US" sz="1600" dirty="0">
                <a:solidFill>
                  <a:srgbClr val="E2661A"/>
                </a:solidFill>
                <a:latin typeface="Courier New" panose="02070309020205020404" pitchFamily="49" charset="0"/>
                <a:cs typeface="Courier New" panose="02070309020205020404" pitchFamily="49" charset="0"/>
              </a:rPr>
              <a:t>  return</a:t>
            </a:r>
            <a:r>
              <a:rPr lang="en-US" sz="1600" dirty="0">
                <a:latin typeface="Courier New" panose="02070309020205020404" pitchFamily="49" charset="0"/>
                <a:cs typeface="Courier New" panose="02070309020205020404" pitchFamily="49" charset="0"/>
              </a:rPr>
              <a:t> x*</a:t>
            </a:r>
            <a:r>
              <a:rPr lang="en-US" sz="1600" dirty="0">
                <a:solidFill>
                  <a:schemeClr val="accent1"/>
                </a:solidFill>
                <a:latin typeface="Courier New" panose="02070309020205020404" pitchFamily="49" charset="0"/>
                <a:cs typeface="Courier New" panose="02070309020205020404" pitchFamily="49" charset="0"/>
              </a:rPr>
              <a:t>3</a:t>
            </a:r>
            <a:r>
              <a:rPr lang="en-US" sz="1600" dirty="0">
                <a:latin typeface="Courier New" panose="02070309020205020404" pitchFamily="49" charset="0"/>
                <a:cs typeface="Courier New" panose="02070309020205020404" pitchFamily="49" charset="0"/>
              </a:rPr>
              <a:t>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a:p>
            <a:endParaRPr lang="en-US" sz="1100" i="1" dirty="0">
              <a:solidFill>
                <a:srgbClr val="5A5A5A"/>
              </a:solidFill>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Bar is "extern" by default.  Thus, other .c files</a:t>
            </a:r>
          </a:p>
          <a:p>
            <a:r>
              <a:rPr lang="en-US" sz="1600" i="1" dirty="0">
                <a:solidFill>
                  <a:srgbClr val="5A5A5A"/>
                </a:solidFill>
                <a:latin typeface="Courier New" panose="02070309020205020404" pitchFamily="49" charset="0"/>
                <a:cs typeface="Courier New" panose="02070309020205020404" pitchFamily="49" charset="0"/>
              </a:rPr>
              <a:t>// could declare our bar() and invoke it.</a:t>
            </a:r>
            <a:endParaRPr lang="en-US" sz="1600" dirty="0">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bar</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x) {</a:t>
            </a:r>
          </a:p>
          <a:p>
            <a:r>
              <a:rPr lang="en-US" sz="1600" dirty="0">
                <a:solidFill>
                  <a:srgbClr val="E2661A"/>
                </a:solidFill>
                <a:latin typeface="Courier New" panose="02070309020205020404" pitchFamily="49" charset="0"/>
                <a:cs typeface="Courier New" panose="02070309020205020404" pitchFamily="49" charset="0"/>
              </a:rPr>
              <a:t>  return</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2</a:t>
            </a:r>
            <a:r>
              <a:rPr lang="en-US" sz="1600" dirty="0">
                <a:latin typeface="Courier New" panose="02070309020205020404" pitchFamily="49" charset="0"/>
                <a:cs typeface="Courier New" panose="02070309020205020404" pitchFamily="49" charset="0"/>
              </a:rPr>
              <a:t>*</a:t>
            </a:r>
            <a:r>
              <a:rPr lang="en-US" sz="1600" b="1" dirty="0">
                <a:solidFill>
                  <a:srgbClr val="669900"/>
                </a:solidFill>
                <a:latin typeface="Courier New" panose="02070309020205020404" pitchFamily="49" charset="0"/>
                <a:cs typeface="Courier New" panose="02070309020205020404" pitchFamily="49" charset="0"/>
              </a:rPr>
              <a:t>foo</a:t>
            </a:r>
            <a:r>
              <a:rPr lang="en-US" sz="1600" dirty="0">
                <a:latin typeface="Courier New" panose="02070309020205020404" pitchFamily="49" charset="0"/>
                <a:cs typeface="Courier New" panose="02070309020205020404" pitchFamily="49" charset="0"/>
              </a:rPr>
              <a:t>(x);</a:t>
            </a:r>
          </a:p>
          <a:p>
            <a:r>
              <a:rPr lang="en-US" sz="1600" dirty="0">
                <a:latin typeface="Courier New" panose="02070309020205020404" pitchFamily="49" charset="0"/>
                <a:cs typeface="Courier New" panose="02070309020205020404" pitchFamily="49" charset="0"/>
              </a:rPr>
              <a:t>}</a:t>
            </a:r>
          </a:p>
        </p:txBody>
      </p:sp>
      <p:sp>
        <p:nvSpPr>
          <p:cNvPr id="7" name="TextBox 6"/>
          <p:cNvSpPr txBox="1"/>
          <p:nvPr/>
        </p:nvSpPr>
        <p:spPr>
          <a:xfrm>
            <a:off x="365760" y="3897570"/>
            <a:ext cx="9144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bar.c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fld id="{0F9D81DC-FF16-432D-82DD-95AD7BB24843}" type="slidenum">
              <a:rPr lang="en-US" smtClean="0"/>
              <a:t>20</a:t>
            </a:fld>
            <a:endParaRPr lang="en-US"/>
          </a:p>
        </p:txBody>
      </p:sp>
    </p:spTree>
    <p:extLst>
      <p:ext uri="{BB962C8B-B14F-4D97-AF65-F5344CB8AC3E}">
        <p14:creationId xmlns:p14="http://schemas.microsoft.com/office/powerpoint/2010/main" val="1493748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Linkage Issues</a:t>
            </a:r>
          </a:p>
        </p:txBody>
      </p:sp>
      <p:sp>
        <p:nvSpPr>
          <p:cNvPr id="3" name="Content Placeholder 2"/>
          <p:cNvSpPr>
            <a:spLocks noGrp="1"/>
          </p:cNvSpPr>
          <p:nvPr>
            <p:ph idx="1"/>
          </p:nvPr>
        </p:nvSpPr>
        <p:spPr/>
        <p:txBody>
          <a:bodyPr/>
          <a:lstStyle/>
          <a:p>
            <a:r>
              <a:rPr lang="en-US" dirty="0"/>
              <a:t>Every global (variables and functions) is </a:t>
            </a:r>
            <a:r>
              <a:rPr lang="en-US" dirty="0">
                <a:solidFill>
                  <a:srgbClr val="E2661A"/>
                </a:solidFill>
                <a:latin typeface="Courier New" panose="02070309020205020404" pitchFamily="49" charset="0"/>
                <a:cs typeface="Courier New" panose="02070309020205020404" pitchFamily="49" charset="0"/>
              </a:rPr>
              <a:t>extern</a:t>
            </a:r>
            <a:r>
              <a:rPr lang="en-US" dirty="0">
                <a:solidFill>
                  <a:srgbClr val="E2661A"/>
                </a:solidFill>
              </a:rPr>
              <a:t> </a:t>
            </a:r>
            <a:r>
              <a:rPr lang="en-US" dirty="0"/>
              <a:t>by default</a:t>
            </a:r>
          </a:p>
          <a:p>
            <a:pPr lvl="1"/>
            <a:r>
              <a:rPr lang="en-US" dirty="0"/>
              <a:t>Unless you add the </a:t>
            </a:r>
            <a:r>
              <a:rPr lang="en-US" dirty="0">
                <a:solidFill>
                  <a:srgbClr val="E2661A"/>
                </a:solidFill>
                <a:latin typeface="Courier New" panose="02070309020205020404" pitchFamily="49" charset="0"/>
                <a:cs typeface="Courier New" panose="02070309020205020404" pitchFamily="49" charset="0"/>
              </a:rPr>
              <a:t>static</a:t>
            </a:r>
            <a:r>
              <a:rPr lang="en-US" dirty="0">
                <a:solidFill>
                  <a:srgbClr val="E2661A"/>
                </a:solidFill>
              </a:rPr>
              <a:t> </a:t>
            </a:r>
            <a:r>
              <a:rPr lang="en-US" dirty="0"/>
              <a:t>specifier, if some other module uses the same name, you’ll end up with a collision!</a:t>
            </a:r>
          </a:p>
          <a:p>
            <a:pPr lvl="2">
              <a:tabLst>
                <a:tab pos="2289175" algn="l"/>
              </a:tabLst>
            </a:pPr>
            <a:r>
              <a:rPr lang="en-US" u="sng" dirty="0"/>
              <a:t>Best case</a:t>
            </a:r>
            <a:r>
              <a:rPr lang="en-US" dirty="0"/>
              <a:t>:	compiler (or linker) error</a:t>
            </a:r>
          </a:p>
          <a:p>
            <a:pPr lvl="2">
              <a:tabLst>
                <a:tab pos="2289175" algn="l"/>
              </a:tabLst>
            </a:pPr>
            <a:r>
              <a:rPr lang="en-US" u="sng" dirty="0"/>
              <a:t>Worst case</a:t>
            </a:r>
            <a:r>
              <a:rPr lang="en-US" dirty="0"/>
              <a:t>:	stomp all over each other</a:t>
            </a:r>
          </a:p>
          <a:p>
            <a:pPr lvl="3"/>
            <a:endParaRPr lang="en-US" dirty="0"/>
          </a:p>
          <a:p>
            <a:r>
              <a:rPr lang="en-US" dirty="0"/>
              <a:t>It’s good practice to:</a:t>
            </a:r>
          </a:p>
          <a:p>
            <a:pPr lvl="1"/>
            <a:r>
              <a:rPr lang="en-US" dirty="0"/>
              <a:t>Use </a:t>
            </a:r>
            <a:r>
              <a:rPr lang="en-US" dirty="0">
                <a:solidFill>
                  <a:srgbClr val="E2661A"/>
                </a:solidFill>
                <a:latin typeface="Courier New" panose="02070309020205020404" pitchFamily="49" charset="0"/>
                <a:cs typeface="Courier New" panose="02070309020205020404" pitchFamily="49" charset="0"/>
              </a:rPr>
              <a:t>static</a:t>
            </a:r>
            <a:r>
              <a:rPr lang="en-US" dirty="0"/>
              <a:t> to “defend” your </a:t>
            </a:r>
            <a:r>
              <a:rPr lang="en-US" dirty="0" err="1"/>
              <a:t>globals</a:t>
            </a:r>
            <a:endParaRPr lang="en-US" dirty="0"/>
          </a:p>
          <a:p>
            <a:pPr lvl="2"/>
            <a:r>
              <a:rPr lang="en-US" dirty="0"/>
              <a:t>Hide your private stuff!</a:t>
            </a:r>
          </a:p>
          <a:p>
            <a:pPr lvl="1"/>
            <a:r>
              <a:rPr lang="en-US" dirty="0"/>
              <a:t>Place external declarations in a module’s header file </a:t>
            </a:r>
          </a:p>
          <a:p>
            <a:pPr lvl="2"/>
            <a:r>
              <a:rPr lang="en-US" dirty="0"/>
              <a:t>Header is the public specification</a:t>
            </a:r>
          </a:p>
        </p:txBody>
      </p:sp>
      <p:sp>
        <p:nvSpPr>
          <p:cNvPr id="4" name="Slide Number Placeholder 3"/>
          <p:cNvSpPr>
            <a:spLocks noGrp="1"/>
          </p:cNvSpPr>
          <p:nvPr>
            <p:ph type="sldNum" sz="quarter" idx="10"/>
          </p:nvPr>
        </p:nvSpPr>
        <p:spPr/>
        <p:txBody>
          <a:bodyPr/>
          <a:lstStyle/>
          <a:p>
            <a:fld id="{0F9D81DC-FF16-432D-82DD-95AD7BB24843}" type="slidenum">
              <a:rPr lang="en-US" smtClean="0"/>
              <a:t>21</a:t>
            </a:fld>
            <a:endParaRPr lang="en-US"/>
          </a:p>
        </p:txBody>
      </p:sp>
    </p:spTree>
    <p:extLst>
      <p:ext uri="{BB962C8B-B14F-4D97-AF65-F5344CB8AC3E}">
        <p14:creationId xmlns:p14="http://schemas.microsoft.com/office/powerpoint/2010/main" val="1622823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Confusion…</a:t>
            </a:r>
          </a:p>
        </p:txBody>
      </p:sp>
      <p:sp>
        <p:nvSpPr>
          <p:cNvPr id="3" name="Content Placeholder 2"/>
          <p:cNvSpPr>
            <a:spLocks noGrp="1"/>
          </p:cNvSpPr>
          <p:nvPr>
            <p:ph idx="1"/>
          </p:nvPr>
        </p:nvSpPr>
        <p:spPr>
          <a:xfrm>
            <a:off x="396875" y="1298277"/>
            <a:ext cx="8366125" cy="2204085"/>
          </a:xfrm>
        </p:spPr>
        <p:txBody>
          <a:bodyPr>
            <a:normAutofit fontScale="92500" lnSpcReduction="10000"/>
          </a:bodyPr>
          <a:lstStyle/>
          <a:p>
            <a:r>
              <a:rPr lang="en-US" dirty="0"/>
              <a:t>C has a </a:t>
            </a:r>
            <a:r>
              <a:rPr lang="en-US" i="1" dirty="0"/>
              <a:t>different</a:t>
            </a:r>
            <a:r>
              <a:rPr lang="en-US" dirty="0"/>
              <a:t> use for the word “</a:t>
            </a:r>
            <a:r>
              <a:rPr lang="en-US" dirty="0">
                <a:solidFill>
                  <a:srgbClr val="E2661A"/>
                </a:solidFill>
                <a:latin typeface="Courier New" panose="02070309020205020404" pitchFamily="49" charset="0"/>
                <a:cs typeface="Courier New" panose="02070309020205020404" pitchFamily="49" charset="0"/>
              </a:rPr>
              <a:t>static</a:t>
            </a:r>
            <a:r>
              <a:rPr lang="en-US" dirty="0"/>
              <a:t>”:  to create a persistent </a:t>
            </a:r>
            <a:r>
              <a:rPr lang="en-US" i="1" dirty="0"/>
              <a:t>local</a:t>
            </a:r>
            <a:r>
              <a:rPr lang="en-US" dirty="0"/>
              <a:t> variable</a:t>
            </a:r>
          </a:p>
          <a:p>
            <a:pPr lvl="1"/>
            <a:r>
              <a:rPr lang="en-US" dirty="0"/>
              <a:t>The storage for that variable is allocated when the program loads, in either the </a:t>
            </a:r>
            <a:r>
              <a:rPr lang="en-US" dirty="0">
                <a:latin typeface="Courier New" panose="02070309020205020404" pitchFamily="49" charset="0"/>
                <a:cs typeface="Courier New" panose="02070309020205020404" pitchFamily="49" charset="0"/>
              </a:rPr>
              <a:t>.data</a:t>
            </a:r>
            <a:r>
              <a:rPr lang="en-US" dirty="0"/>
              <a:t> or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bss</a:t>
            </a:r>
            <a:r>
              <a:rPr lang="en-US" dirty="0"/>
              <a:t> segment</a:t>
            </a:r>
          </a:p>
          <a:p>
            <a:pPr lvl="1"/>
            <a:r>
              <a:rPr lang="en-US" dirty="0"/>
              <a:t>Retains its value across multiple function invocations</a:t>
            </a:r>
          </a:p>
          <a:p>
            <a:pPr lvl="1"/>
            <a:r>
              <a:rPr lang="en-US" dirty="0"/>
              <a:t>Confusing!  Don’t use!! (But you may see it </a:t>
            </a:r>
            <a:r>
              <a:rPr lang="en-US" dirty="0">
                <a:sym typeface="Wingdings" pitchFamily="2" charset="2"/>
              </a:rPr>
              <a:t>)</a:t>
            </a:r>
            <a:endParaRPr lang="en-US" dirty="0"/>
          </a:p>
          <a:p>
            <a:pPr lvl="1"/>
            <a:endParaRPr lang="en-US" dirty="0"/>
          </a:p>
        </p:txBody>
      </p:sp>
      <p:sp>
        <p:nvSpPr>
          <p:cNvPr id="4" name="Rounded Rectangle 3"/>
          <p:cNvSpPr/>
          <p:nvPr/>
        </p:nvSpPr>
        <p:spPr bwMode="auto">
          <a:xfrm>
            <a:off x="1920240" y="3566160"/>
            <a:ext cx="6766560" cy="3200400"/>
          </a:xfrm>
          <a:prstGeom prst="roundRect">
            <a:avLst>
              <a:gd name="adj" fmla="val 7599"/>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0066FF"/>
                </a:solidFill>
                <a:latin typeface="Courier New" panose="02070309020205020404" pitchFamily="49" charset="0"/>
                <a:cs typeface="Courier New" panose="02070309020205020404" pitchFamily="49" charset="0"/>
              </a:rPr>
              <a:t>void</a:t>
            </a:r>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foo</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a:solidFill>
                  <a:srgbClr val="FF0000"/>
                </a:solidFill>
                <a:latin typeface="Courier New" panose="02070309020205020404" pitchFamily="49" charset="0"/>
                <a:cs typeface="Courier New" panose="02070309020205020404" pitchFamily="49" charset="0"/>
              </a:rPr>
              <a:t>static</a:t>
            </a:r>
            <a:r>
              <a:rPr lang="en-US" sz="1600" dirty="0">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count = </a:t>
            </a:r>
            <a:r>
              <a:rPr lang="en-US" sz="1600">
                <a:solidFill>
                  <a:schemeClr val="accent1"/>
                </a:solidFill>
                <a:latin typeface="Courier New" panose="02070309020205020404" pitchFamily="49" charset="0"/>
                <a:cs typeface="Courier New" panose="02070309020205020404" pitchFamily="49" charset="0"/>
              </a:rPr>
              <a:t>1</a:t>
            </a:r>
            <a:r>
              <a:rPr lang="en-US" sz="1600">
                <a:latin typeface="Courier New" panose="02070309020205020404" pitchFamily="49" charset="0"/>
                <a:cs typeface="Courier New" panose="02070309020205020404" pitchFamily="49" charset="0"/>
              </a:rPr>
              <a:t>;  </a:t>
            </a:r>
            <a:r>
              <a:rPr lang="en-US" sz="1600" i="1" dirty="0">
                <a:solidFill>
                  <a:srgbClr val="5A5A5A"/>
                </a:solidFill>
                <a:latin typeface="Courier New" panose="02070309020205020404" pitchFamily="49" charset="0"/>
                <a:cs typeface="Courier New" panose="02070309020205020404" pitchFamily="49" charset="0"/>
              </a:rPr>
              <a:t>// static </a:t>
            </a:r>
            <a:r>
              <a:rPr lang="en-US" sz="1600" i="1" dirty="0" err="1">
                <a:solidFill>
                  <a:srgbClr val="5A5A5A"/>
                </a:solidFill>
                <a:latin typeface="Courier New" panose="02070309020205020404" pitchFamily="49" charset="0"/>
                <a:cs typeface="Courier New" panose="02070309020205020404" pitchFamily="49" charset="0"/>
              </a:rPr>
              <a:t>var</a:t>
            </a:r>
            <a:r>
              <a:rPr lang="en-US" sz="1600" i="1" dirty="0">
                <a:solidFill>
                  <a:srgbClr val="5A5A5A"/>
                </a:solidFill>
                <a:latin typeface="Courier New" panose="02070309020205020404" pitchFamily="49" charset="0"/>
                <a:cs typeface="Courier New" panose="02070309020205020404" pitchFamily="49" charset="0"/>
              </a:rPr>
              <a:t>, not auto!!</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"foo has been called %d times\n"</a:t>
            </a:r>
            <a:r>
              <a:rPr lang="en-US" sz="1600" dirty="0">
                <a:latin typeface="Courier New" panose="02070309020205020404" pitchFamily="49" charset="0"/>
                <a:cs typeface="Courier New" panose="02070309020205020404" pitchFamily="49" charset="0"/>
              </a:rPr>
              <a:t>, count++);</a:t>
            </a:r>
          </a:p>
          <a:p>
            <a:r>
              <a:rPr lang="en-US" sz="1600" dirty="0">
                <a:latin typeface="Courier New" panose="02070309020205020404" pitchFamily="49" charset="0"/>
                <a:cs typeface="Courier New" panose="02070309020205020404" pitchFamily="49" charset="0"/>
              </a:rPr>
              <a:t>}</a:t>
            </a:r>
          </a:p>
          <a:p>
            <a:endParaRPr lang="en-US" sz="1100" dirty="0">
              <a:latin typeface="Courier New" panose="02070309020205020404" pitchFamily="49" charset="0"/>
              <a:cs typeface="Courier New" panose="02070309020205020404" pitchFamily="49" charset="0"/>
            </a:endParaRPr>
          </a:p>
          <a:p>
            <a:r>
              <a:rPr lang="en-US" sz="1600" dirty="0">
                <a:solidFill>
                  <a:srgbClr val="0066FF"/>
                </a:solidFill>
                <a:latin typeface="Courier New" panose="02070309020205020404" pitchFamily="49" charset="0"/>
                <a:cs typeface="Courier New" panose="02070309020205020404" pitchFamily="49" charset="0"/>
              </a:rPr>
              <a:t>void</a:t>
            </a:r>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bar</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count = </a:t>
            </a:r>
            <a:r>
              <a:rPr lang="en-US" sz="1600" dirty="0">
                <a:solidFill>
                  <a:schemeClr val="accent1"/>
                </a:solidFill>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a:t>
            </a:r>
            <a:r>
              <a:rPr lang="en-US" sz="1600" b="1" dirty="0" err="1">
                <a:solidFill>
                  <a:srgbClr val="669900"/>
                </a:solidFill>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a:solidFill>
                  <a:srgbClr val="D94B7B"/>
                </a:solidFill>
                <a:latin typeface="Courier New" panose="02070309020205020404" pitchFamily="49" charset="0"/>
                <a:cs typeface="Courier New" panose="02070309020205020404" pitchFamily="49" charset="0"/>
              </a:rPr>
              <a:t>"bar has been called %d times\n"</a:t>
            </a:r>
            <a:r>
              <a:rPr lang="en-US" sz="1600" dirty="0">
                <a:latin typeface="Courier New" panose="02070309020205020404" pitchFamily="49" charset="0"/>
                <a:cs typeface="Courier New" panose="02070309020205020404" pitchFamily="49" charset="0"/>
              </a:rPr>
              <a:t>, count++);</a:t>
            </a:r>
          </a:p>
          <a:p>
            <a:r>
              <a:rPr lang="en-US" sz="1600" dirty="0">
                <a:latin typeface="Courier New" panose="02070309020205020404" pitchFamily="49" charset="0"/>
                <a:cs typeface="Courier New" panose="02070309020205020404" pitchFamily="49" charset="0"/>
              </a:rPr>
              <a:t>}</a:t>
            </a:r>
          </a:p>
          <a:p>
            <a:endParaRPr lang="en-US" sz="1100" dirty="0">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foo</a:t>
            </a:r>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foo</a:t>
            </a:r>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bar</a:t>
            </a:r>
            <a:r>
              <a:rPr lang="en-US" sz="1600" dirty="0">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bar</a:t>
            </a:r>
            <a:r>
              <a:rPr lang="en-US" sz="1600" dirty="0">
                <a:latin typeface="Courier New" panose="02070309020205020404" pitchFamily="49" charset="0"/>
                <a:cs typeface="Courier New" panose="02070309020205020404" pitchFamily="49" charset="0"/>
              </a:rPr>
              <a:t>(); </a:t>
            </a:r>
            <a:r>
              <a:rPr lang="en-US" sz="1600" dirty="0">
                <a:solidFill>
                  <a:srgbClr val="E2661A"/>
                </a:solidFill>
                <a:latin typeface="Courier New" panose="02070309020205020404" pitchFamily="49" charset="0"/>
                <a:cs typeface="Courier New" panose="02070309020205020404" pitchFamily="49" charset="0"/>
              </a:rPr>
              <a:t>return</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sp>
        <p:nvSpPr>
          <p:cNvPr id="5" name="TextBox 4"/>
          <p:cNvSpPr txBox="1"/>
          <p:nvPr/>
        </p:nvSpPr>
        <p:spPr>
          <a:xfrm>
            <a:off x="0" y="6366450"/>
            <a:ext cx="192024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static_extent.c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6" name="Slide Number Placeholder 5"/>
          <p:cNvSpPr>
            <a:spLocks noGrp="1"/>
          </p:cNvSpPr>
          <p:nvPr>
            <p:ph type="sldNum" sz="quarter" idx="10"/>
          </p:nvPr>
        </p:nvSpPr>
        <p:spPr/>
        <p:txBody>
          <a:bodyPr/>
          <a:lstStyle/>
          <a:p>
            <a:fld id="{0F9D81DC-FF16-432D-82DD-95AD7BB24843}" type="slidenum">
              <a:rPr lang="en-US" smtClean="0"/>
              <a:t>22</a:t>
            </a:fld>
            <a:endParaRPr lang="en-US"/>
          </a:p>
        </p:txBody>
      </p:sp>
    </p:spTree>
    <p:extLst>
      <p:ext uri="{BB962C8B-B14F-4D97-AF65-F5344CB8AC3E}">
        <p14:creationId xmlns:p14="http://schemas.microsoft.com/office/powerpoint/2010/main" val="1724615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 Topics</a:t>
            </a:r>
          </a:p>
        </p:txBody>
      </p:sp>
      <p:sp>
        <p:nvSpPr>
          <p:cNvPr id="3" name="Content Placeholder 2"/>
          <p:cNvSpPr>
            <a:spLocks noGrp="1"/>
          </p:cNvSpPr>
          <p:nvPr>
            <p:ph idx="1"/>
          </p:nvPr>
        </p:nvSpPr>
        <p:spPr/>
        <p:txBody>
          <a:bodyPr/>
          <a:lstStyle/>
          <a:p>
            <a:r>
              <a:rPr lang="en-US" dirty="0"/>
              <a:t>Teach yourself!</a:t>
            </a:r>
          </a:p>
          <a:p>
            <a:pPr lvl="1"/>
            <a:r>
              <a:rPr lang="en-US" b="1" dirty="0">
                <a:solidFill>
                  <a:srgbClr val="0066FF"/>
                </a:solidFill>
              </a:rPr>
              <a:t>man pages</a:t>
            </a:r>
            <a:r>
              <a:rPr lang="en-US" dirty="0">
                <a:solidFill>
                  <a:srgbClr val="0066FF"/>
                </a:solidFill>
              </a:rPr>
              <a:t> </a:t>
            </a:r>
            <a:r>
              <a:rPr lang="en-US" dirty="0"/>
              <a:t>are your friend!</a:t>
            </a:r>
          </a:p>
          <a:p>
            <a:pPr lvl="1"/>
            <a:r>
              <a:rPr lang="en-US" dirty="0"/>
              <a:t>String library functions in the C standard library </a:t>
            </a:r>
          </a:p>
          <a:p>
            <a:pPr lvl="2"/>
            <a:r>
              <a:rPr lang="en-US" dirty="0">
                <a:solidFill>
                  <a:srgbClr val="E2661A"/>
                </a:solidFill>
                <a:latin typeface="Courier New" panose="02070309020205020404" pitchFamily="49" charset="0"/>
                <a:cs typeface="Courier New" panose="02070309020205020404" pitchFamily="49" charset="0"/>
              </a:rPr>
              <a:t>#include</a:t>
            </a:r>
            <a:r>
              <a:rPr lang="en-US" dirty="0">
                <a:latin typeface="Courier New" panose="02070309020205020404" pitchFamily="49" charset="0"/>
                <a:cs typeface="Courier New" panose="02070309020205020404" pitchFamily="49" charset="0"/>
              </a:rPr>
              <a:t> </a:t>
            </a:r>
            <a:r>
              <a:rPr lang="en-US" dirty="0">
                <a:solidFill>
                  <a:srgbClr val="D94B7B"/>
                </a:solidFill>
                <a:latin typeface="Courier New" panose="02070309020205020404" pitchFamily="49" charset="0"/>
                <a:cs typeface="Courier New" panose="02070309020205020404" pitchFamily="49" charset="0"/>
              </a:rPr>
              <a:t>&lt;</a:t>
            </a:r>
            <a:r>
              <a:rPr lang="en-US" dirty="0" err="1">
                <a:solidFill>
                  <a:srgbClr val="D94B7B"/>
                </a:solidFill>
                <a:latin typeface="Courier New" panose="02070309020205020404" pitchFamily="49" charset="0"/>
                <a:cs typeface="Courier New" panose="02070309020205020404" pitchFamily="49" charset="0"/>
              </a:rPr>
              <a:t>string.h</a:t>
            </a:r>
            <a:r>
              <a:rPr lang="en-US" dirty="0">
                <a:solidFill>
                  <a:srgbClr val="D94B7B"/>
                </a:solidFill>
                <a:latin typeface="Courier New" panose="02070309020205020404" pitchFamily="49" charset="0"/>
                <a:cs typeface="Courier New" panose="02070309020205020404" pitchFamily="49" charset="0"/>
              </a:rPr>
              <a:t>&gt;</a:t>
            </a:r>
          </a:p>
          <a:p>
            <a:pPr lvl="3"/>
            <a:r>
              <a:rPr lang="en-US" dirty="0" err="1"/>
              <a:t>strlen</a:t>
            </a:r>
            <a:r>
              <a:rPr lang="en-US" dirty="0"/>
              <a:t>(), </a:t>
            </a:r>
            <a:r>
              <a:rPr lang="en-US" dirty="0" err="1"/>
              <a:t>strcpy</a:t>
            </a:r>
            <a:r>
              <a:rPr lang="en-US" dirty="0"/>
              <a:t>(), </a:t>
            </a:r>
            <a:r>
              <a:rPr lang="en-US" dirty="0" err="1"/>
              <a:t>strdup</a:t>
            </a:r>
            <a:r>
              <a:rPr lang="en-US" dirty="0"/>
              <a:t>(), </a:t>
            </a:r>
            <a:r>
              <a:rPr lang="en-US" dirty="0" err="1"/>
              <a:t>strcat</a:t>
            </a:r>
            <a:r>
              <a:rPr lang="en-US" dirty="0"/>
              <a:t>(), </a:t>
            </a:r>
            <a:r>
              <a:rPr lang="en-US" dirty="0" err="1"/>
              <a:t>strcmp</a:t>
            </a:r>
            <a:r>
              <a:rPr lang="en-US" dirty="0"/>
              <a:t>(), </a:t>
            </a:r>
            <a:r>
              <a:rPr lang="en-US" dirty="0" err="1"/>
              <a:t>strchr</a:t>
            </a:r>
            <a:r>
              <a:rPr lang="en-US" dirty="0"/>
              <a:t>(), </a:t>
            </a:r>
            <a:r>
              <a:rPr lang="en-US" dirty="0" err="1"/>
              <a:t>strstr</a:t>
            </a:r>
            <a:r>
              <a:rPr lang="en-US" dirty="0"/>
              <a:t>(), …</a:t>
            </a:r>
          </a:p>
          <a:p>
            <a:pPr lvl="2"/>
            <a:r>
              <a:rPr lang="en-US" dirty="0">
                <a:solidFill>
                  <a:srgbClr val="E2661A"/>
                </a:solidFill>
                <a:latin typeface="Courier New" panose="02070309020205020404" pitchFamily="49" charset="0"/>
                <a:cs typeface="Courier New" panose="02070309020205020404" pitchFamily="49" charset="0"/>
              </a:rPr>
              <a:t>#include</a:t>
            </a:r>
            <a:r>
              <a:rPr lang="en-US" dirty="0">
                <a:latin typeface="Courier New" panose="02070309020205020404" pitchFamily="49" charset="0"/>
                <a:cs typeface="Courier New" panose="02070309020205020404" pitchFamily="49" charset="0"/>
              </a:rPr>
              <a:t> </a:t>
            </a:r>
            <a:r>
              <a:rPr lang="en-US" dirty="0">
                <a:solidFill>
                  <a:srgbClr val="D94B7B"/>
                </a:solidFill>
                <a:latin typeface="Courier New" panose="02070309020205020404" pitchFamily="49" charset="0"/>
                <a:cs typeface="Courier New" panose="02070309020205020404" pitchFamily="49" charset="0"/>
              </a:rPr>
              <a:t>&lt;</a:t>
            </a:r>
            <a:r>
              <a:rPr lang="en-US" dirty="0" err="1">
                <a:solidFill>
                  <a:srgbClr val="D94B7B"/>
                </a:solidFill>
                <a:latin typeface="Courier New" panose="02070309020205020404" pitchFamily="49" charset="0"/>
                <a:cs typeface="Courier New" panose="02070309020205020404" pitchFamily="49" charset="0"/>
              </a:rPr>
              <a:t>stdlib.h</a:t>
            </a:r>
            <a:r>
              <a:rPr lang="en-US" dirty="0">
                <a:solidFill>
                  <a:srgbClr val="D94B7B"/>
                </a:solidFill>
                <a:latin typeface="Courier New" panose="02070309020205020404" pitchFamily="49" charset="0"/>
                <a:cs typeface="Courier New" panose="02070309020205020404" pitchFamily="49" charset="0"/>
              </a:rPr>
              <a:t>&gt;</a:t>
            </a:r>
            <a:r>
              <a:rPr lang="en-US" dirty="0"/>
              <a:t> or </a:t>
            </a:r>
            <a:r>
              <a:rPr lang="en-US" dirty="0">
                <a:solidFill>
                  <a:srgbClr val="E2661A"/>
                </a:solidFill>
                <a:latin typeface="Courier New" panose="02070309020205020404" pitchFamily="49" charset="0"/>
                <a:cs typeface="Courier New" panose="02070309020205020404" pitchFamily="49" charset="0"/>
              </a:rPr>
              <a:t>#include</a:t>
            </a:r>
            <a:r>
              <a:rPr lang="en-US" dirty="0">
                <a:latin typeface="Courier New" panose="02070309020205020404" pitchFamily="49" charset="0"/>
                <a:cs typeface="Courier New" panose="02070309020205020404" pitchFamily="49" charset="0"/>
              </a:rPr>
              <a:t> </a:t>
            </a:r>
            <a:r>
              <a:rPr lang="en-US" dirty="0">
                <a:solidFill>
                  <a:srgbClr val="D94B7B"/>
                </a:solidFill>
                <a:latin typeface="Courier New" panose="02070309020205020404" pitchFamily="49" charset="0"/>
                <a:cs typeface="Courier New" panose="02070309020205020404" pitchFamily="49" charset="0"/>
              </a:rPr>
              <a:t>&lt;</a:t>
            </a:r>
            <a:r>
              <a:rPr lang="en-US" dirty="0" err="1">
                <a:solidFill>
                  <a:srgbClr val="D94B7B"/>
                </a:solidFill>
                <a:latin typeface="Courier New" panose="02070309020205020404" pitchFamily="49" charset="0"/>
                <a:cs typeface="Courier New" panose="02070309020205020404" pitchFamily="49" charset="0"/>
              </a:rPr>
              <a:t>stdio.h</a:t>
            </a:r>
            <a:r>
              <a:rPr lang="en-US" dirty="0">
                <a:solidFill>
                  <a:srgbClr val="D94B7B"/>
                </a:solidFill>
                <a:latin typeface="Courier New" panose="02070309020205020404" pitchFamily="49" charset="0"/>
                <a:cs typeface="Courier New" panose="02070309020205020404" pitchFamily="49" charset="0"/>
              </a:rPr>
              <a:t>&gt;</a:t>
            </a:r>
          </a:p>
          <a:p>
            <a:pPr lvl="3"/>
            <a:r>
              <a:rPr lang="en-US" dirty="0" err="1"/>
              <a:t>atoi</a:t>
            </a:r>
            <a:r>
              <a:rPr lang="en-US" dirty="0"/>
              <a:t>(), </a:t>
            </a:r>
            <a:r>
              <a:rPr lang="en-US" dirty="0" err="1"/>
              <a:t>atof</a:t>
            </a:r>
            <a:r>
              <a:rPr lang="en-US" dirty="0"/>
              <a:t>(), sprint(), </a:t>
            </a:r>
            <a:r>
              <a:rPr lang="en-US" dirty="0" err="1"/>
              <a:t>sscanf</a:t>
            </a:r>
            <a:r>
              <a:rPr lang="en-US" dirty="0"/>
              <a:t>()</a:t>
            </a:r>
          </a:p>
          <a:p>
            <a:pPr lvl="1"/>
            <a:r>
              <a:rPr lang="en-US" dirty="0"/>
              <a:t>How to declare, define, and use a function that accepts a variable-number of arguments (</a:t>
            </a:r>
            <a:r>
              <a:rPr lang="en-US" dirty="0" err="1">
                <a:latin typeface="Courier New" panose="02070309020205020404" pitchFamily="49" charset="0"/>
                <a:cs typeface="Courier New" panose="02070309020205020404" pitchFamily="49" charset="0"/>
              </a:rPr>
              <a:t>varargs</a:t>
            </a:r>
            <a:r>
              <a:rPr lang="en-US" dirty="0"/>
              <a:t>)</a:t>
            </a:r>
          </a:p>
          <a:p>
            <a:pPr lvl="1"/>
            <a:r>
              <a:rPr lang="en-US" dirty="0">
                <a:latin typeface="Courier New" panose="02070309020205020404" pitchFamily="49" charset="0"/>
                <a:cs typeface="Courier New" panose="02070309020205020404" pitchFamily="49" charset="0"/>
              </a:rPr>
              <a:t>union</a:t>
            </a:r>
            <a:r>
              <a:rPr lang="en-US" dirty="0"/>
              <a:t>s and what they are good for</a:t>
            </a:r>
          </a:p>
          <a:p>
            <a:pPr lvl="1"/>
            <a:r>
              <a:rPr lang="en-US" dirty="0" err="1">
                <a:latin typeface="Courier New" panose="02070309020205020404" pitchFamily="49" charset="0"/>
                <a:cs typeface="Courier New" panose="02070309020205020404" pitchFamily="49" charset="0"/>
              </a:rPr>
              <a:t>enum</a:t>
            </a:r>
            <a:r>
              <a:rPr lang="en-US" dirty="0" err="1"/>
              <a:t>s</a:t>
            </a:r>
            <a:r>
              <a:rPr lang="en-US" dirty="0"/>
              <a:t> and what they are good for</a:t>
            </a:r>
          </a:p>
          <a:p>
            <a:pPr lvl="1"/>
            <a:r>
              <a:rPr lang="en-US" dirty="0"/>
              <a:t>Pre- and post-increment/decrement</a:t>
            </a:r>
          </a:p>
          <a:p>
            <a:pPr lvl="1"/>
            <a:r>
              <a:rPr lang="en-US" dirty="0"/>
              <a:t>Harder:  the meaning of the “</a:t>
            </a:r>
            <a:r>
              <a:rPr lang="en-US" dirty="0">
                <a:latin typeface="Courier New" panose="02070309020205020404" pitchFamily="49" charset="0"/>
                <a:cs typeface="Courier New" panose="02070309020205020404" pitchFamily="49" charset="0"/>
              </a:rPr>
              <a:t>volatile</a:t>
            </a:r>
            <a:r>
              <a:rPr lang="en-US" dirty="0"/>
              <a:t>” storage class</a:t>
            </a:r>
          </a:p>
        </p:txBody>
      </p:sp>
      <p:sp>
        <p:nvSpPr>
          <p:cNvPr id="4" name="Slide Number Placeholder 3"/>
          <p:cNvSpPr>
            <a:spLocks noGrp="1"/>
          </p:cNvSpPr>
          <p:nvPr>
            <p:ph type="sldNum" sz="quarter" idx="10"/>
          </p:nvPr>
        </p:nvSpPr>
        <p:spPr/>
        <p:txBody>
          <a:bodyPr/>
          <a:lstStyle/>
          <a:p>
            <a:fld id="{0F9D81DC-FF16-432D-82DD-95AD7BB24843}" type="slidenum">
              <a:rPr lang="en-US" smtClean="0"/>
              <a:t>23</a:t>
            </a:fld>
            <a:endParaRPr lang="en-US"/>
          </a:p>
        </p:txBody>
      </p:sp>
    </p:spTree>
    <p:extLst>
      <p:ext uri="{BB962C8B-B14F-4D97-AF65-F5344CB8AC3E}">
        <p14:creationId xmlns:p14="http://schemas.microsoft.com/office/powerpoint/2010/main" val="4170632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 Exercise #1</a:t>
            </a:r>
          </a:p>
        </p:txBody>
      </p:sp>
      <p:sp>
        <p:nvSpPr>
          <p:cNvPr id="3" name="Content Placeholder 2"/>
          <p:cNvSpPr>
            <a:spLocks noGrp="1"/>
          </p:cNvSpPr>
          <p:nvPr>
            <p:ph idx="1"/>
          </p:nvPr>
        </p:nvSpPr>
        <p:spPr/>
        <p:txBody>
          <a:bodyPr/>
          <a:lstStyle/>
          <a:p>
            <a:r>
              <a:rPr lang="en-US" dirty="0"/>
              <a:t>Write a program that:</a:t>
            </a:r>
          </a:p>
          <a:p>
            <a:pPr lvl="1"/>
            <a:r>
              <a:rPr lang="en-US" dirty="0"/>
              <a:t>Prompts the user to input a string (use </a:t>
            </a:r>
            <a:r>
              <a:rPr lang="en-US" dirty="0" err="1">
                <a:latin typeface="Courier New" panose="02070309020205020404" pitchFamily="49" charset="0"/>
                <a:cs typeface="Courier New" panose="02070309020205020404" pitchFamily="49" charset="0"/>
              </a:rPr>
              <a:t>fgets</a:t>
            </a:r>
            <a:r>
              <a:rPr lang="en-US" dirty="0">
                <a:latin typeface="Courier New" panose="02070309020205020404" pitchFamily="49" charset="0"/>
                <a:cs typeface="Courier New" panose="02070309020205020404" pitchFamily="49" charset="0"/>
              </a:rPr>
              <a:t>()</a:t>
            </a:r>
            <a:r>
              <a:rPr lang="en-US" dirty="0"/>
              <a:t>)</a:t>
            </a:r>
          </a:p>
          <a:p>
            <a:pPr lvl="2"/>
            <a:r>
              <a:rPr lang="en-US" dirty="0"/>
              <a:t>Assume the string is a sequence of whitespace-separated integers (</a:t>
            </a:r>
            <a:r>
              <a:rPr lang="en-US" i="1" dirty="0"/>
              <a:t>e.g.</a:t>
            </a:r>
            <a:r>
              <a:rPr lang="en-US" dirty="0"/>
              <a:t> </a:t>
            </a:r>
            <a:r>
              <a:rPr lang="en-US" dirty="0">
                <a:latin typeface="Courier New" panose="02070309020205020404" pitchFamily="49" charset="0"/>
                <a:cs typeface="Courier New" panose="02070309020205020404" pitchFamily="49" charset="0"/>
              </a:rPr>
              <a:t>"5555 1234 4 5543"</a:t>
            </a:r>
            <a:r>
              <a:rPr lang="en-US" dirty="0"/>
              <a:t>)</a:t>
            </a:r>
          </a:p>
          <a:p>
            <a:pPr lvl="1"/>
            <a:r>
              <a:rPr lang="en-US" dirty="0"/>
              <a:t>Converts the string into an array of integers</a:t>
            </a:r>
          </a:p>
          <a:p>
            <a:pPr lvl="1"/>
            <a:r>
              <a:rPr lang="en-US" dirty="0"/>
              <a:t>Converts an array of integers into an array of strings</a:t>
            </a:r>
          </a:p>
          <a:p>
            <a:pPr lvl="2"/>
            <a:r>
              <a:rPr lang="en-US" dirty="0"/>
              <a:t>Where each element of the string array is the binary representation of the associated integer</a:t>
            </a:r>
          </a:p>
          <a:p>
            <a:pPr lvl="1"/>
            <a:r>
              <a:rPr lang="en-US" dirty="0"/>
              <a:t>Prints out the array of strings</a:t>
            </a:r>
          </a:p>
        </p:txBody>
      </p:sp>
      <p:sp>
        <p:nvSpPr>
          <p:cNvPr id="4" name="Slide Number Placeholder 3"/>
          <p:cNvSpPr>
            <a:spLocks noGrp="1"/>
          </p:cNvSpPr>
          <p:nvPr>
            <p:ph type="sldNum" sz="quarter" idx="10"/>
          </p:nvPr>
        </p:nvSpPr>
        <p:spPr/>
        <p:txBody>
          <a:bodyPr/>
          <a:lstStyle/>
          <a:p>
            <a:fld id="{0F9D81DC-FF16-432D-82DD-95AD7BB24843}" type="slidenum">
              <a:rPr lang="en-US" smtClean="0"/>
              <a:t>24</a:t>
            </a:fld>
            <a:endParaRPr lang="en-US"/>
          </a:p>
        </p:txBody>
      </p:sp>
    </p:spTree>
    <p:extLst>
      <p:ext uri="{BB962C8B-B14F-4D97-AF65-F5344CB8AC3E}">
        <p14:creationId xmlns:p14="http://schemas.microsoft.com/office/powerpoint/2010/main" val="190541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a:xfrm>
            <a:off x="396875" y="1362075"/>
            <a:ext cx="8566372" cy="4972050"/>
          </a:xfrm>
        </p:spPr>
        <p:txBody>
          <a:bodyPr>
            <a:normAutofit/>
          </a:bodyPr>
          <a:lstStyle/>
          <a:p>
            <a:r>
              <a:rPr lang="en-US" dirty="0"/>
              <a:t>Homework 1 due on Thursday – some hints…</a:t>
            </a:r>
          </a:p>
          <a:p>
            <a:pPr lvl="1"/>
            <a:r>
              <a:rPr lang="en-US" dirty="0"/>
              <a:t>Advice: be </a:t>
            </a:r>
            <a:r>
              <a:rPr lang="en-US" i="1" dirty="0"/>
              <a:t>sure</a:t>
            </a:r>
            <a:r>
              <a:rPr lang="en-US" dirty="0"/>
              <a:t> to read headers carefully while implementing</a:t>
            </a:r>
          </a:p>
          <a:p>
            <a:pPr lvl="1"/>
            <a:r>
              <a:rPr lang="en-US" dirty="0"/>
              <a:t>Advice: use git add/commit/push often to save your work</a:t>
            </a:r>
          </a:p>
          <a:p>
            <a:pPr lvl="1"/>
            <a:r>
              <a:rPr lang="en-US" dirty="0"/>
              <a:t>Watch that </a:t>
            </a:r>
            <a:r>
              <a:rPr lang="en-US" dirty="0" err="1">
                <a:latin typeface="Courier New" panose="02070309020205020404" pitchFamily="49" charset="0"/>
                <a:cs typeface="Courier New" panose="02070309020205020404" pitchFamily="49" charset="0"/>
              </a:rPr>
              <a:t>HashTable.c</a:t>
            </a:r>
            <a:r>
              <a:rPr lang="en-US" dirty="0"/>
              <a:t> doesn’t violate the modularity of </a:t>
            </a:r>
            <a:r>
              <a:rPr lang="en-US" dirty="0" err="1">
                <a:latin typeface="Courier New" panose="02070309020205020404" pitchFamily="49" charset="0"/>
                <a:cs typeface="Courier New" panose="02070309020205020404" pitchFamily="49" charset="0"/>
              </a:rPr>
              <a:t>LinkedList.h</a:t>
            </a:r>
            <a:r>
              <a:rPr lang="en-US" dirty="0"/>
              <a:t> (i.e., don’t mess with private implementation stuff)</a:t>
            </a:r>
            <a:endParaRPr lang="en-US" dirty="0">
              <a:latin typeface="Courier New" panose="02070309020205020404" pitchFamily="49" charset="0"/>
              <a:cs typeface="Courier New" panose="02070309020205020404" pitchFamily="49" charset="0"/>
            </a:endParaRPr>
          </a:p>
          <a:p>
            <a:pPr lvl="1"/>
            <a:r>
              <a:rPr lang="en-US" dirty="0"/>
              <a:t>Watch for pointers to local (stack) variables (0x7fff… addresses)</a:t>
            </a:r>
          </a:p>
          <a:p>
            <a:pPr lvl="1"/>
            <a:r>
              <a:rPr lang="en-US" dirty="0"/>
              <a:t>Keep track of types of things – draw memory diagrams</a:t>
            </a:r>
          </a:p>
        </p:txBody>
      </p:sp>
      <p:sp>
        <p:nvSpPr>
          <p:cNvPr id="4" name="Slide Number Placeholder 3"/>
          <p:cNvSpPr>
            <a:spLocks noGrp="1"/>
          </p:cNvSpPr>
          <p:nvPr>
            <p:ph type="sldNum" sz="quarter" idx="10"/>
          </p:nvPr>
        </p:nvSpPr>
        <p:spPr/>
        <p:txBody>
          <a:bodyPr/>
          <a:lstStyle/>
          <a:p>
            <a:fld id="{CC1B5E29-5BFE-4A77-A178-85B6D82C95E0}" type="slidenum">
              <a:rPr lang="en-US" smtClean="0"/>
              <a:t>3</a:t>
            </a:fld>
            <a:endParaRPr lang="en-US"/>
          </a:p>
        </p:txBody>
      </p:sp>
    </p:spTree>
    <p:extLst>
      <p:ext uri="{BB962C8B-B14F-4D97-AF65-F5344CB8AC3E}">
        <p14:creationId xmlns:p14="http://schemas.microsoft.com/office/powerpoint/2010/main" val="414039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a:xfrm>
            <a:off x="396875" y="1362074"/>
            <a:ext cx="8366125" cy="5304539"/>
          </a:xfrm>
        </p:spPr>
        <p:txBody>
          <a:bodyPr>
            <a:normAutofit/>
          </a:bodyPr>
          <a:lstStyle/>
          <a:p>
            <a:r>
              <a:rPr lang="en-US" dirty="0"/>
              <a:t>More hw1 hints…</a:t>
            </a:r>
          </a:p>
          <a:p>
            <a:pPr lvl="1"/>
            <a:r>
              <a:rPr lang="en-US" dirty="0"/>
              <a:t>Use a debugger (</a:t>
            </a:r>
            <a:r>
              <a:rPr lang="en-US" i="1" dirty="0"/>
              <a:t>e.g.</a:t>
            </a:r>
            <a:r>
              <a:rPr lang="en-US" dirty="0"/>
              <a:t> </a:t>
            </a:r>
            <a:r>
              <a:rPr lang="en-US" dirty="0" err="1">
                <a:latin typeface="Courier New" panose="02070309020205020404" pitchFamily="49" charset="0"/>
                <a:cs typeface="Courier New" panose="02070309020205020404" pitchFamily="49" charset="0"/>
              </a:rPr>
              <a:t>gdb</a:t>
            </a:r>
            <a:r>
              <a:rPr lang="en-US" dirty="0"/>
              <a:t>) if you’re getting </a:t>
            </a:r>
            <a:r>
              <a:rPr lang="en-US" dirty="0" err="1"/>
              <a:t>segfaults</a:t>
            </a:r>
            <a:r>
              <a:rPr lang="en-US" dirty="0"/>
              <a:t> – fix reality!</a:t>
            </a:r>
          </a:p>
          <a:p>
            <a:pPr lvl="1"/>
            <a:r>
              <a:rPr lang="en-US" dirty="0"/>
              <a:t>Write and run little tests to track down problems (don’t kill lots of time debugging large </a:t>
            </a:r>
            <a:r>
              <a:rPr lang="en-US" dirty="0" err="1"/>
              <a:t>test_suite</a:t>
            </a:r>
            <a:r>
              <a:rPr lang="en-US" dirty="0"/>
              <a:t> code)</a:t>
            </a:r>
          </a:p>
          <a:p>
            <a:pPr lvl="1"/>
            <a:r>
              <a:rPr lang="en-US" dirty="0" err="1"/>
              <a:t>gdb</a:t>
            </a:r>
            <a:r>
              <a:rPr lang="en-US" dirty="0"/>
              <a:t> hint: What if </a:t>
            </a:r>
            <a:r>
              <a:rPr lang="en-US" dirty="0">
                <a:latin typeface="Courier New" panose="02070309020205020404" pitchFamily="49" charset="0"/>
                <a:cs typeface="Courier New" panose="02070309020205020404" pitchFamily="49" charset="0"/>
              </a:rPr>
              <a:t>Verify333</a:t>
            </a:r>
            <a:r>
              <a:rPr lang="en-US" dirty="0"/>
              <a:t> fails?  How can you debug it?  Answer: look at the </a:t>
            </a:r>
            <a:r>
              <a:rPr lang="en-US" dirty="0">
                <a:latin typeface="Courier New" panose="02070309020205020404" pitchFamily="49" charset="0"/>
                <a:cs typeface="Courier New" panose="02070309020205020404" pitchFamily="49" charset="0"/>
              </a:rPr>
              <a:t>Verify333</a:t>
            </a:r>
            <a:r>
              <a:rPr lang="en-US" dirty="0"/>
              <a:t> macro (</a:t>
            </a:r>
            <a:r>
              <a:rPr lang="en-US" dirty="0">
                <a:latin typeface="Courier New" panose="02070309020205020404" pitchFamily="49" charset="0"/>
                <a:cs typeface="Courier New" panose="02070309020205020404" pitchFamily="49" charset="0"/>
              </a:rPr>
              <a:t>#define</a:t>
            </a:r>
            <a:r>
              <a:rPr lang="en-US" dirty="0"/>
              <a:t>), figure out what function it calls on failure, and put a breakpoint there</a:t>
            </a:r>
          </a:p>
          <a:p>
            <a:pPr lvl="1"/>
            <a:r>
              <a:rPr lang="en-US" dirty="0"/>
              <a:t>Advice: leave “step #” markers to help graders navigate</a:t>
            </a:r>
            <a:endParaRPr lang="en-US" dirty="0">
              <a:solidFill>
                <a:srgbClr val="FF0000"/>
              </a:solidFill>
            </a:endParaRPr>
          </a:p>
          <a:p>
            <a:pPr lvl="1"/>
            <a:r>
              <a:rPr lang="en-US" dirty="0"/>
              <a:t>Late days:  don’t tag </a:t>
            </a:r>
            <a:r>
              <a:rPr lang="en-US" dirty="0">
                <a:latin typeface="Courier New" panose="02070309020205020404" pitchFamily="49" charset="0"/>
                <a:cs typeface="Courier New" panose="02070309020205020404" pitchFamily="49" charset="0"/>
              </a:rPr>
              <a:t>hw1-final</a:t>
            </a:r>
            <a:r>
              <a:rPr lang="en-US" dirty="0"/>
              <a:t> until you are really ready</a:t>
            </a:r>
          </a:p>
          <a:p>
            <a:pPr lvl="1"/>
            <a:r>
              <a:rPr lang="en-US" dirty="0"/>
              <a:t>Extra Credit:  if you add unit tests, put them in a new file and adjust the </a:t>
            </a:r>
            <a:r>
              <a:rPr lang="en-US" dirty="0" err="1"/>
              <a:t>Makefile</a:t>
            </a:r>
            <a:r>
              <a:rPr lang="en-US" dirty="0"/>
              <a:t> and be sure to tag the extra credit part with </a:t>
            </a:r>
            <a:r>
              <a:rPr lang="en-US" dirty="0">
                <a:latin typeface="Courier New" panose="02070309020205020404" pitchFamily="49" charset="0"/>
                <a:cs typeface="Courier New" panose="02070309020205020404" pitchFamily="49" charset="0"/>
              </a:rPr>
              <a:t>hw1-extra</a:t>
            </a:r>
            <a:r>
              <a:rPr lang="en-US" dirty="0"/>
              <a:t> </a:t>
            </a:r>
          </a:p>
          <a:p>
            <a:pPr lvl="1"/>
            <a:endParaRPr lang="en-US" dirty="0"/>
          </a:p>
        </p:txBody>
      </p:sp>
      <p:sp>
        <p:nvSpPr>
          <p:cNvPr id="4" name="Slide Number Placeholder 3"/>
          <p:cNvSpPr>
            <a:spLocks noGrp="1"/>
          </p:cNvSpPr>
          <p:nvPr>
            <p:ph type="sldNum" sz="quarter" idx="10"/>
          </p:nvPr>
        </p:nvSpPr>
        <p:spPr/>
        <p:txBody>
          <a:bodyPr/>
          <a:lstStyle/>
          <a:p>
            <a:fld id="{CC1B5E29-5BFE-4A77-A178-85B6D82C95E0}" type="slidenum">
              <a:rPr lang="en-US" smtClean="0"/>
              <a:t>4</a:t>
            </a:fld>
            <a:endParaRPr lang="en-US"/>
          </a:p>
        </p:txBody>
      </p:sp>
    </p:spTree>
    <p:extLst>
      <p:ext uri="{BB962C8B-B14F-4D97-AF65-F5344CB8AC3E}">
        <p14:creationId xmlns:p14="http://schemas.microsoft.com/office/powerpoint/2010/main" val="343405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More Administrivia</a:t>
            </a:r>
          </a:p>
        </p:txBody>
      </p:sp>
      <p:sp>
        <p:nvSpPr>
          <p:cNvPr id="3" name="Content Placeholder 2"/>
          <p:cNvSpPr>
            <a:spLocks noGrp="1"/>
          </p:cNvSpPr>
          <p:nvPr>
            <p:ph idx="1"/>
          </p:nvPr>
        </p:nvSpPr>
        <p:spPr/>
        <p:txBody>
          <a:bodyPr/>
          <a:lstStyle/>
          <a:p>
            <a:r>
              <a:rPr lang="en-US" dirty="0"/>
              <a:t>Documentation:</a:t>
            </a:r>
          </a:p>
          <a:p>
            <a:pPr lvl="1"/>
            <a:r>
              <a:rPr lang="en-US" dirty="0"/>
              <a:t>man pages, books</a:t>
            </a:r>
          </a:p>
          <a:p>
            <a:pPr lvl="1"/>
            <a:r>
              <a:rPr lang="en-US" dirty="0"/>
              <a:t>Reference websites: cplusplus.org, man7.org, gcc.gnu.org, etc.</a:t>
            </a:r>
          </a:p>
          <a:p>
            <a:pPr lvl="3"/>
            <a:endParaRPr lang="en-US" dirty="0"/>
          </a:p>
          <a:p>
            <a:r>
              <a:rPr lang="en-US" dirty="0"/>
              <a:t>Folklore:</a:t>
            </a:r>
          </a:p>
          <a:p>
            <a:pPr lvl="1"/>
            <a:r>
              <a:rPr lang="en-US" dirty="0"/>
              <a:t>Google-</a:t>
            </a:r>
            <a:r>
              <a:rPr lang="en-US" dirty="0" err="1"/>
              <a:t>ing</a:t>
            </a:r>
            <a:r>
              <a:rPr lang="en-US" dirty="0"/>
              <a:t>, </a:t>
            </a:r>
            <a:r>
              <a:rPr lang="en-US" dirty="0" err="1"/>
              <a:t>stackoverflow</a:t>
            </a:r>
            <a:r>
              <a:rPr lang="en-US" dirty="0"/>
              <a:t>, that rando in lab or on zoom</a:t>
            </a:r>
          </a:p>
          <a:p>
            <a:pPr lvl="3"/>
            <a:endParaRPr lang="en-US" dirty="0"/>
          </a:p>
          <a:p>
            <a:r>
              <a:rPr lang="en-US" dirty="0"/>
              <a:t>Tradeoffs?  Relative strengths &amp; weaknesses?</a:t>
            </a:r>
          </a:p>
          <a:p>
            <a:pPr lvl="1"/>
            <a:r>
              <a:rPr lang="en-US" dirty="0"/>
              <a:t>Discuss</a:t>
            </a:r>
          </a:p>
        </p:txBody>
      </p:sp>
      <p:sp>
        <p:nvSpPr>
          <p:cNvPr id="4" name="Slide Number Placeholder 3"/>
          <p:cNvSpPr>
            <a:spLocks noGrp="1"/>
          </p:cNvSpPr>
          <p:nvPr>
            <p:ph type="sldNum" sz="quarter" idx="10"/>
          </p:nvPr>
        </p:nvSpPr>
        <p:spPr/>
        <p:txBody>
          <a:bodyPr/>
          <a:lstStyle/>
          <a:p>
            <a:fld id="{CC1B5E29-5BFE-4A77-A178-85B6D82C95E0}" type="slidenum">
              <a:rPr lang="en-US" smtClean="0"/>
              <a:t>5</a:t>
            </a:fld>
            <a:endParaRPr lang="en-US"/>
          </a:p>
        </p:txBody>
      </p:sp>
    </p:spTree>
    <p:extLst>
      <p:ext uri="{BB962C8B-B14F-4D97-AF65-F5344CB8AC3E}">
        <p14:creationId xmlns:p14="http://schemas.microsoft.com/office/powerpoint/2010/main" val="224984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A7B69-4380-984C-92BA-83449D9E1956}"/>
              </a:ext>
            </a:extLst>
          </p:cNvPr>
          <p:cNvSpPr>
            <a:spLocks noGrp="1"/>
          </p:cNvSpPr>
          <p:nvPr>
            <p:ph type="title"/>
          </p:nvPr>
        </p:nvSpPr>
        <p:spPr/>
        <p:txBody>
          <a:bodyPr/>
          <a:lstStyle/>
          <a:p>
            <a:r>
              <a:rPr lang="en-US" dirty="0"/>
              <a:t>Discussion board and email hints</a:t>
            </a:r>
          </a:p>
        </p:txBody>
      </p:sp>
      <p:sp>
        <p:nvSpPr>
          <p:cNvPr id="3" name="Content Placeholder 2">
            <a:extLst>
              <a:ext uri="{FF2B5EF4-FFF2-40B4-BE49-F238E27FC236}">
                <a16:creationId xmlns:a16="http://schemas.microsoft.com/office/drawing/2014/main" id="{8423AF39-E9A0-D243-8052-1D51064EBC27}"/>
              </a:ext>
            </a:extLst>
          </p:cNvPr>
          <p:cNvSpPr>
            <a:spLocks noGrp="1"/>
          </p:cNvSpPr>
          <p:nvPr>
            <p:ph idx="1"/>
          </p:nvPr>
        </p:nvSpPr>
        <p:spPr>
          <a:xfrm>
            <a:off x="396875" y="1362074"/>
            <a:ext cx="8366125" cy="5354035"/>
          </a:xfrm>
        </p:spPr>
        <p:txBody>
          <a:bodyPr/>
          <a:lstStyle/>
          <a:p>
            <a:pPr marL="0" indent="0">
              <a:buNone/>
            </a:pPr>
            <a:r>
              <a:rPr lang="en-US" dirty="0"/>
              <a:t>Please help your readers (both for cse333 and elsewhere)</a:t>
            </a:r>
          </a:p>
          <a:p>
            <a:r>
              <a:rPr lang="en-US" dirty="0"/>
              <a:t>Use descriptive titles and provide enough context in the question so readers don’t need to go on a treasure hunt</a:t>
            </a:r>
          </a:p>
          <a:p>
            <a:pPr lvl="1"/>
            <a:r>
              <a:rPr lang="en-US" dirty="0"/>
              <a:t>Not great:  </a:t>
            </a:r>
            <a:r>
              <a:rPr lang="en-US" dirty="0">
                <a:latin typeface="Courier New" panose="02070309020205020404" pitchFamily="49" charset="0"/>
                <a:cs typeface="Courier New" panose="02070309020205020404" pitchFamily="49" charset="0"/>
              </a:rPr>
              <a:t>Subject: About exercise</a:t>
            </a:r>
          </a:p>
          <a:p>
            <a:pPr lvl="1"/>
            <a:r>
              <a:rPr lang="en-US" dirty="0"/>
              <a:t>Only </a:t>
            </a:r>
            <a:r>
              <a:rPr lang="en-US" dirty="0" err="1"/>
              <a:t>ε</a:t>
            </a:r>
            <a:r>
              <a:rPr lang="en-US" dirty="0"/>
              <a:t> better:  </a:t>
            </a:r>
            <a:r>
              <a:rPr lang="en-US" dirty="0">
                <a:latin typeface="Courier New" panose="02070309020205020404" pitchFamily="49" charset="0"/>
                <a:cs typeface="Courier New" panose="02070309020205020404" pitchFamily="49" charset="0"/>
              </a:rPr>
              <a:t>Subject: exercise</a:t>
            </a:r>
          </a:p>
          <a:p>
            <a:pPr lvl="1"/>
            <a:r>
              <a:rPr lang="en-US" dirty="0"/>
              <a:t>Much better:  </a:t>
            </a:r>
            <a:r>
              <a:rPr lang="en-US" dirty="0">
                <a:latin typeface="Courier New" panose="02070309020205020404" pitchFamily="49" charset="0"/>
                <a:cs typeface="Courier New" panose="02070309020205020404" pitchFamily="49" charset="0"/>
              </a:rPr>
              <a:t>Subject: is </a:t>
            </a:r>
            <a:r>
              <a:rPr lang="en-US" dirty="0" err="1">
                <a:latin typeface="Courier New" panose="02070309020205020404" pitchFamily="49" charset="0"/>
                <a:cs typeface="Courier New" panose="02070309020205020404" pitchFamily="49" charset="0"/>
              </a:rPr>
              <a:t>sizeof</a:t>
            </a:r>
            <a:r>
              <a:rPr lang="en-US" dirty="0">
                <a:latin typeface="Courier New" panose="02070309020205020404" pitchFamily="49" charset="0"/>
                <a:cs typeface="Courier New" panose="02070309020205020404" pitchFamily="49" charset="0"/>
              </a:rPr>
              <a:t>(type)ok in ex42?</a:t>
            </a:r>
          </a:p>
          <a:p>
            <a:r>
              <a:rPr lang="en-US" dirty="0"/>
              <a:t>Please don’t post screenshots of text</a:t>
            </a:r>
          </a:p>
          <a:p>
            <a:pPr lvl="1"/>
            <a:r>
              <a:rPr lang="en-US" dirty="0"/>
              <a:t>Hard to read and/or requires opening an extra window</a:t>
            </a:r>
          </a:p>
          <a:p>
            <a:pPr lvl="1"/>
            <a:r>
              <a:rPr lang="en-US" dirty="0"/>
              <a:t>If it’s text, copy text (drag to select in terminal or dialog boxes) and paste it into your message/question if you can</a:t>
            </a:r>
          </a:p>
          <a:p>
            <a:pPr lvl="1"/>
            <a:r>
              <a:rPr lang="en-US" dirty="0"/>
              <a:t>Images are fine if they actually help explain the question/posting</a:t>
            </a:r>
          </a:p>
          <a:p>
            <a:r>
              <a:rPr lang="en-US" dirty="0"/>
              <a:t>Your readers thank you for your help   😃</a:t>
            </a:r>
          </a:p>
        </p:txBody>
      </p:sp>
      <p:sp>
        <p:nvSpPr>
          <p:cNvPr id="4" name="Slide Number Placeholder 3">
            <a:extLst>
              <a:ext uri="{FF2B5EF4-FFF2-40B4-BE49-F238E27FC236}">
                <a16:creationId xmlns:a16="http://schemas.microsoft.com/office/drawing/2014/main" id="{6A386DE9-BDCD-0E4E-8D1C-C4E1927ECCDC}"/>
              </a:ext>
            </a:extLst>
          </p:cNvPr>
          <p:cNvSpPr>
            <a:spLocks noGrp="1"/>
          </p:cNvSpPr>
          <p:nvPr>
            <p:ph type="sldNum" sz="quarter" idx="10"/>
          </p:nvPr>
        </p:nvSpPr>
        <p:spPr/>
        <p:txBody>
          <a:bodyPr/>
          <a:lstStyle/>
          <a:p>
            <a:fld id="{0F9D81DC-FF16-432D-82DD-95AD7BB24843}" type="slidenum">
              <a:rPr lang="en-US" smtClean="0"/>
              <a:t>6</a:t>
            </a:fld>
            <a:endParaRPr lang="en-US"/>
          </a:p>
        </p:txBody>
      </p:sp>
      <p:pic>
        <p:nvPicPr>
          <p:cNvPr id="6" name="Picture 5">
            <a:extLst>
              <a:ext uri="{FF2B5EF4-FFF2-40B4-BE49-F238E27FC236}">
                <a16:creationId xmlns:a16="http://schemas.microsoft.com/office/drawing/2014/main" id="{A547479F-E4B2-C14A-B252-D4FD2D9E7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0436" y="4159378"/>
            <a:ext cx="2743200" cy="433890"/>
          </a:xfrm>
          <a:prstGeom prst="rect">
            <a:avLst/>
          </a:prstGeom>
        </p:spPr>
      </p:pic>
    </p:spTree>
    <p:extLst>
      <p:ext uri="{BB962C8B-B14F-4D97-AF65-F5344CB8AC3E}">
        <p14:creationId xmlns:p14="http://schemas.microsoft.com/office/powerpoint/2010/main" val="258130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Outline</a:t>
            </a:r>
          </a:p>
        </p:txBody>
      </p:sp>
      <p:sp>
        <p:nvSpPr>
          <p:cNvPr id="3" name="Content Placeholder 2"/>
          <p:cNvSpPr>
            <a:spLocks noGrp="1"/>
          </p:cNvSpPr>
          <p:nvPr>
            <p:ph idx="1"/>
          </p:nvPr>
        </p:nvSpPr>
        <p:spPr/>
        <p:txBody>
          <a:bodyPr/>
          <a:lstStyle/>
          <a:p>
            <a:r>
              <a:rPr lang="en-US" b="1" dirty="0">
                <a:solidFill>
                  <a:srgbClr val="4B2A85"/>
                </a:solidFill>
              </a:rPr>
              <a:t>Header Guards and Preprocessor Tricks</a:t>
            </a:r>
            <a:endParaRPr lang="en-US" dirty="0"/>
          </a:p>
          <a:p>
            <a:r>
              <a:rPr lang="en-US" dirty="0"/>
              <a:t>Visibility of Symbols</a:t>
            </a:r>
          </a:p>
          <a:p>
            <a:pPr lvl="1"/>
            <a:r>
              <a:rPr lang="en-US" dirty="0">
                <a:latin typeface="Courier New" panose="02070309020205020404" pitchFamily="49" charset="0"/>
                <a:cs typeface="Courier New" panose="02070309020205020404" pitchFamily="49" charset="0"/>
              </a:rPr>
              <a:t>extern</a:t>
            </a:r>
            <a:r>
              <a:rPr lang="en-US" dirty="0"/>
              <a:t>, </a:t>
            </a:r>
            <a:r>
              <a:rPr lang="en-US" dirty="0">
                <a:latin typeface="Courier New" panose="02070309020205020404" pitchFamily="49" charset="0"/>
                <a:cs typeface="Courier New" panose="02070309020205020404" pitchFamily="49" charset="0"/>
              </a:rPr>
              <a:t>static</a:t>
            </a:r>
          </a:p>
          <a:p>
            <a:pPr marL="0" indent="0">
              <a:buNone/>
            </a:pPr>
            <a:endParaRPr lang="en-US" dirty="0"/>
          </a:p>
        </p:txBody>
      </p:sp>
      <p:sp>
        <p:nvSpPr>
          <p:cNvPr id="4" name="Slide Number Placeholder 3"/>
          <p:cNvSpPr>
            <a:spLocks noGrp="1"/>
          </p:cNvSpPr>
          <p:nvPr>
            <p:ph type="sldNum" sz="quarter" idx="10"/>
          </p:nvPr>
        </p:nvSpPr>
        <p:spPr/>
        <p:txBody>
          <a:bodyPr/>
          <a:lstStyle/>
          <a:p>
            <a:fld id="{CC1B5E29-5BFE-4A77-A178-85B6D82C95E0}" type="slidenum">
              <a:rPr lang="en-US" smtClean="0"/>
              <a:t>7</a:t>
            </a:fld>
            <a:endParaRPr lang="en-US"/>
          </a:p>
        </p:txBody>
      </p:sp>
    </p:spTree>
    <p:extLst>
      <p:ext uri="{BB962C8B-B14F-4D97-AF65-F5344CB8AC3E}">
        <p14:creationId xmlns:p14="http://schemas.microsoft.com/office/powerpoint/2010/main" val="2740441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t>
            </a:r>
            <a:r>
              <a:rPr lang="en-US" dirty="0">
                <a:latin typeface="Courier New" panose="02070309020205020404" pitchFamily="49" charset="0"/>
                <a:cs typeface="Courier New" panose="02070309020205020404" pitchFamily="49" charset="0"/>
              </a:rPr>
              <a:t>#include </a:t>
            </a:r>
            <a:r>
              <a:rPr lang="en-US" dirty="0"/>
              <a:t>Problem</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a:xfrm>
            <a:off x="396875" y="1362075"/>
            <a:ext cx="8366125" cy="914400"/>
          </a:xfrm>
        </p:spPr>
        <p:txBody>
          <a:bodyPr/>
          <a:lstStyle/>
          <a:p>
            <a:r>
              <a:rPr lang="en-US" dirty="0"/>
              <a:t>What happens when we compile </a:t>
            </a:r>
            <a:r>
              <a:rPr lang="en-US" dirty="0" err="1">
                <a:latin typeface="Courier New" panose="02070309020205020404" pitchFamily="49" charset="0"/>
                <a:cs typeface="Courier New" panose="02070309020205020404" pitchFamily="49" charset="0"/>
              </a:rPr>
              <a:t>foo.c</a:t>
            </a:r>
            <a:r>
              <a:rPr lang="en-US" dirty="0"/>
              <a:t>?</a:t>
            </a:r>
          </a:p>
        </p:txBody>
      </p:sp>
      <p:sp>
        <p:nvSpPr>
          <p:cNvPr id="4" name="Slide Number Placeholder 3"/>
          <p:cNvSpPr>
            <a:spLocks noGrp="1"/>
          </p:cNvSpPr>
          <p:nvPr>
            <p:ph type="sldNum" sz="quarter" idx="10"/>
          </p:nvPr>
        </p:nvSpPr>
        <p:spPr/>
        <p:txBody>
          <a:bodyPr/>
          <a:lstStyle/>
          <a:p>
            <a:fld id="{2C76B665-F33E-48E5-B03D-32DBC08C85F3}" type="slidenum">
              <a:rPr lang="en-US" smtClean="0"/>
              <a:t>8</a:t>
            </a:fld>
            <a:endParaRPr lang="en-US"/>
          </a:p>
        </p:txBody>
      </p:sp>
      <p:sp>
        <p:nvSpPr>
          <p:cNvPr id="5" name="Rounded Rectangle 4"/>
          <p:cNvSpPr/>
          <p:nvPr/>
        </p:nvSpPr>
        <p:spPr bwMode="auto">
          <a:xfrm>
            <a:off x="640080" y="2377440"/>
            <a:ext cx="2743200" cy="822960"/>
          </a:xfrm>
          <a:prstGeom prst="roundRect">
            <a:avLst>
              <a:gd name="adj" fmla="val 13486"/>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err="1">
                <a:solidFill>
                  <a:srgbClr val="0066FF"/>
                </a:solidFill>
                <a:latin typeface="Courier New" panose="02070309020205020404" pitchFamily="49" charset="0"/>
                <a:cs typeface="Courier New" panose="02070309020205020404" pitchFamily="49" charset="0"/>
              </a:rPr>
              <a:t>struct</a:t>
            </a:r>
            <a:r>
              <a:rPr lang="en-US" sz="1600" dirty="0">
                <a:solidFill>
                  <a:srgbClr val="0066FF"/>
                </a:solidFill>
                <a:latin typeface="Courier New" panose="02070309020205020404" pitchFamily="49" charset="0"/>
                <a:cs typeface="Courier New" panose="02070309020205020404" pitchFamily="49" charset="0"/>
              </a:rPr>
              <a:t> pair </a:t>
            </a:r>
            <a:r>
              <a:rPr lang="en-US" sz="1600" dirty="0">
                <a:latin typeface="Courier New" panose="02070309020205020404" pitchFamily="49" charset="0"/>
                <a:cs typeface="Courier New" panose="02070309020205020404" pitchFamily="49" charset="0"/>
              </a:rPr>
              <a:t>{</a:t>
            </a:r>
          </a:p>
          <a:p>
            <a:r>
              <a:rPr lang="en-US" sz="1600" dirty="0">
                <a:solidFill>
                  <a:srgbClr val="E2661A"/>
                </a:solidFill>
                <a:latin typeface="Courier New" panose="02070309020205020404" pitchFamily="49" charset="0"/>
                <a:cs typeface="Courier New" panose="02070309020205020404" pitchFamily="49" charset="0"/>
              </a:rPr>
              <a:t>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a, b;</a:t>
            </a:r>
          </a:p>
          <a:p>
            <a:r>
              <a:rPr lang="en-US" sz="1600" dirty="0">
                <a:latin typeface="Courier New" panose="02070309020205020404" pitchFamily="49" charset="0"/>
                <a:cs typeface="Courier New" panose="02070309020205020404" pitchFamily="49" charset="0"/>
              </a:rPr>
              <a:t>};</a:t>
            </a:r>
          </a:p>
        </p:txBody>
      </p:sp>
      <p:sp>
        <p:nvSpPr>
          <p:cNvPr id="6" name="Rounded Rectangle 5"/>
          <p:cNvSpPr/>
          <p:nvPr/>
        </p:nvSpPr>
        <p:spPr bwMode="auto">
          <a:xfrm>
            <a:off x="3840480" y="2377440"/>
            <a:ext cx="4846320" cy="1097280"/>
          </a:xfrm>
          <a:prstGeom prst="roundRect">
            <a:avLst>
              <a:gd name="adj" fmla="val 7463"/>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91440" tIns="0" rIns="9144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a:t>
            </a:r>
            <a:r>
              <a:rPr lang="en-US" sz="1600" dirty="0" err="1">
                <a:solidFill>
                  <a:srgbClr val="D94B7B"/>
                </a:solidFill>
                <a:latin typeface="Courier New" panose="02070309020205020404" pitchFamily="49" charset="0"/>
                <a:cs typeface="Courier New" panose="02070309020205020404" pitchFamily="49" charset="0"/>
              </a:rPr>
              <a:t>pair.h</a:t>
            </a:r>
            <a:r>
              <a:rPr lang="en-US" sz="1600" dirty="0">
                <a:solidFill>
                  <a:srgbClr val="D94B7B"/>
                </a:solidFill>
                <a:latin typeface="Courier New" panose="02070309020205020404" pitchFamily="49" charset="0"/>
                <a:cs typeface="Courier New" panose="02070309020205020404" pitchFamily="49" charset="0"/>
              </a:rPr>
              <a:t>"</a:t>
            </a:r>
            <a:endParaRPr lang="en-US" sz="1600" dirty="0">
              <a:solidFill>
                <a:srgbClr val="E2661A"/>
              </a:solidFill>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sz="1600" i="1" dirty="0">
                <a:solidFill>
                  <a:srgbClr val="5A5A5A"/>
                </a:solidFill>
                <a:latin typeface="Courier New" panose="02070309020205020404" pitchFamily="49" charset="0"/>
                <a:cs typeface="Courier New" panose="02070309020205020404" pitchFamily="49" charset="0"/>
              </a:rPr>
              <a:t>// a useful function</a:t>
            </a:r>
          </a:p>
          <a:p>
            <a:r>
              <a:rPr lang="en-US" sz="1600" dirty="0" err="1">
                <a:solidFill>
                  <a:srgbClr val="0066FF"/>
                </a:solidFill>
                <a:latin typeface="Courier New" panose="02070309020205020404" pitchFamily="49" charset="0"/>
                <a:cs typeface="Courier New" panose="02070309020205020404" pitchFamily="49" charset="0"/>
              </a:rPr>
              <a:t>struct</a:t>
            </a:r>
            <a:r>
              <a:rPr lang="en-US" sz="1600" dirty="0">
                <a:solidFill>
                  <a:srgbClr val="0066FF"/>
                </a:solidFill>
                <a:latin typeface="Courier New" panose="02070309020205020404" pitchFamily="49" charset="0"/>
                <a:cs typeface="Courier New" panose="02070309020205020404" pitchFamily="49" charset="0"/>
              </a:rPr>
              <a:t> pair* </a:t>
            </a:r>
            <a:r>
              <a:rPr lang="en-US" sz="1600" b="1" dirty="0" err="1">
                <a:solidFill>
                  <a:srgbClr val="669900"/>
                </a:solidFill>
                <a:latin typeface="Courier New" panose="02070309020205020404" pitchFamily="49" charset="0"/>
                <a:cs typeface="Courier New" panose="02070309020205020404" pitchFamily="49" charset="0"/>
              </a:rPr>
              <a:t>make_pair</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99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a, </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b);</a:t>
            </a:r>
          </a:p>
        </p:txBody>
      </p:sp>
      <p:sp>
        <p:nvSpPr>
          <p:cNvPr id="7" name="Rounded Rectangle 6"/>
          <p:cNvSpPr/>
          <p:nvPr/>
        </p:nvSpPr>
        <p:spPr bwMode="auto">
          <a:xfrm>
            <a:off x="2468880" y="4023360"/>
            <a:ext cx="4206240" cy="2011680"/>
          </a:xfrm>
          <a:prstGeom prst="roundRect">
            <a:avLst>
              <a:gd name="adj" fmla="val 6244"/>
            </a:avLst>
          </a:prstGeom>
          <a:solidFill>
            <a:schemeClr val="bg1">
              <a:lumMod val="95000"/>
            </a:schemeClr>
          </a:solidFill>
          <a:ln w="25400" cap="flat" cmpd="sng" algn="ctr">
            <a:solidFill>
              <a:schemeClr val="tx1"/>
            </a:solidFill>
            <a:prstDash val="solid"/>
            <a:round/>
            <a:headEnd type="none" w="med" len="med"/>
            <a:tailEnd type="triangle" w="med" len="med"/>
          </a:ln>
          <a:effectLst/>
        </p:spPr>
        <p:txBody>
          <a:bodyPr vert="horz" wrap="square" lIns="45720" tIns="0" rIns="45720" bIns="45720" numCol="1" rtlCol="0" anchor="t" anchorCtr="0" compatLnSpc="1">
            <a:prstTxWarp prst="textNoShape">
              <a:avLst/>
            </a:prstTxWarp>
            <a:noAutofit/>
          </a:bodyPr>
          <a:lstStyle/>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a:t>
            </a:r>
            <a:r>
              <a:rPr lang="en-US" sz="1600" dirty="0" err="1">
                <a:solidFill>
                  <a:srgbClr val="D94B7B"/>
                </a:solidFill>
                <a:latin typeface="Courier New" panose="02070309020205020404" pitchFamily="49" charset="0"/>
                <a:cs typeface="Courier New" panose="02070309020205020404" pitchFamily="49" charset="0"/>
              </a:rPr>
              <a:t>pair.h</a:t>
            </a:r>
            <a:r>
              <a:rPr lang="en-US" sz="1600" dirty="0">
                <a:solidFill>
                  <a:srgbClr val="D94B7B"/>
                </a:solidFill>
                <a:latin typeface="Courier New" panose="02070309020205020404" pitchFamily="49" charset="0"/>
                <a:cs typeface="Courier New" panose="02070309020205020404" pitchFamily="49" charset="0"/>
              </a:rPr>
              <a:t>"</a:t>
            </a:r>
            <a:endParaRPr lang="en-US" sz="1600" dirty="0">
              <a:solidFill>
                <a:srgbClr val="E2661A"/>
              </a:solidFill>
              <a:latin typeface="Courier New" panose="02070309020205020404" pitchFamily="49" charset="0"/>
              <a:cs typeface="Courier New" panose="02070309020205020404" pitchFamily="49" charset="0"/>
            </a:endParaRPr>
          </a:p>
          <a:p>
            <a:r>
              <a:rPr lang="en-US" sz="1600" dirty="0">
                <a:solidFill>
                  <a:srgbClr val="E2661A"/>
                </a:solidFill>
                <a:latin typeface="Courier New" panose="02070309020205020404" pitchFamily="49" charset="0"/>
                <a:cs typeface="Courier New" panose="02070309020205020404" pitchFamily="49" charset="0"/>
              </a:rPr>
              <a:t>#include </a:t>
            </a:r>
            <a:r>
              <a:rPr lang="en-US" sz="1600" dirty="0">
                <a:solidFill>
                  <a:srgbClr val="D94B7B"/>
                </a:solidFill>
                <a:latin typeface="Courier New" panose="02070309020205020404" pitchFamily="49" charset="0"/>
                <a:cs typeface="Courier New" panose="02070309020205020404" pitchFamily="49" charset="0"/>
              </a:rPr>
              <a:t>"</a:t>
            </a:r>
            <a:r>
              <a:rPr lang="en-US" sz="1600" dirty="0" err="1">
                <a:solidFill>
                  <a:srgbClr val="D94B7B"/>
                </a:solidFill>
                <a:latin typeface="Courier New" panose="02070309020205020404" pitchFamily="49" charset="0"/>
                <a:cs typeface="Courier New" panose="02070309020205020404" pitchFamily="49" charset="0"/>
              </a:rPr>
              <a:t>util.h</a:t>
            </a:r>
            <a:r>
              <a:rPr lang="en-US" sz="1600" dirty="0">
                <a:solidFill>
                  <a:srgbClr val="D94B7B"/>
                </a:solidFill>
                <a:latin typeface="Courier New" panose="02070309020205020404" pitchFamily="49" charset="0"/>
                <a:cs typeface="Courier New" panose="02070309020205020404" pitchFamily="49" charset="0"/>
              </a:rPr>
              <a:t>"</a:t>
            </a:r>
          </a:p>
          <a:p>
            <a:endParaRPr lang="en-US" sz="1600" dirty="0">
              <a:latin typeface="Courier New" panose="02070309020205020404" pitchFamily="49" charset="0"/>
              <a:cs typeface="Courier New" panose="02070309020205020404" pitchFamily="49" charset="0"/>
            </a:endParaRPr>
          </a:p>
          <a:p>
            <a:r>
              <a:rPr lang="en-US" sz="1600" dirty="0" err="1">
                <a:solidFill>
                  <a:srgbClr val="0066FF"/>
                </a:solidFill>
                <a:latin typeface="Courier New" panose="02070309020205020404" pitchFamily="49" charset="0"/>
                <a:cs typeface="Courier New" panose="02070309020205020404" pitchFamily="49" charset="0"/>
              </a:rPr>
              <a:t>int</a:t>
            </a:r>
            <a:r>
              <a:rPr lang="en-US" sz="1600" dirty="0">
                <a:solidFill>
                  <a:srgbClr val="0066FF"/>
                </a:solidFill>
                <a:latin typeface="Courier New" panose="02070309020205020404" pitchFamily="49" charset="0"/>
                <a:cs typeface="Courier New" panose="02070309020205020404" pitchFamily="49" charset="0"/>
              </a:rPr>
              <a:t> </a:t>
            </a:r>
            <a:r>
              <a:rPr lang="en-US" sz="1600" b="1" dirty="0">
                <a:solidFill>
                  <a:srgbClr val="669900"/>
                </a:solidFill>
                <a:latin typeface="Courier New" panose="02070309020205020404" pitchFamily="49" charset="0"/>
                <a:cs typeface="Courier New" panose="02070309020205020404" pitchFamily="49" charset="0"/>
              </a:rPr>
              <a:t>main</a:t>
            </a:r>
            <a:r>
              <a:rPr lang="en-US" sz="1600" dirty="0">
                <a:latin typeface="Courier New" panose="02070309020205020404" pitchFamily="49" charset="0"/>
                <a:cs typeface="Courier New" panose="02070309020205020404" pitchFamily="49" charset="0"/>
              </a:rPr>
              <a:t>(</a:t>
            </a:r>
            <a:r>
              <a:rPr lang="en-US" sz="1600" dirty="0" err="1">
                <a:solidFill>
                  <a:srgbClr val="0066FF"/>
                </a:solidFill>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a:t>
            </a:r>
            <a:r>
              <a:rPr lang="en-US" sz="1600" dirty="0">
                <a:solidFill>
                  <a:srgbClr val="0066FF"/>
                </a:solidFill>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r>
              <a:rPr lang="en-US" sz="1600" i="1" dirty="0">
                <a:solidFill>
                  <a:srgbClr val="5A5A5A"/>
                </a:solidFill>
                <a:latin typeface="Courier New" panose="02070309020205020404" pitchFamily="49" charset="0"/>
                <a:cs typeface="Courier New" panose="02070309020205020404" pitchFamily="49" charset="0"/>
              </a:rPr>
              <a:t>  // do stuff here</a:t>
            </a:r>
            <a:endParaRPr lang="en-US" sz="11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endParaRPr lang="en-US" sz="1100" dirty="0">
              <a:latin typeface="Courier New" panose="02070309020205020404" pitchFamily="49" charset="0"/>
              <a:cs typeface="Courier New" panose="02070309020205020404" pitchFamily="49" charset="0"/>
            </a:endParaRPr>
          </a:p>
          <a:p>
            <a:r>
              <a:rPr lang="en-US" sz="1600" dirty="0">
                <a:solidFill>
                  <a:srgbClr val="E2661A"/>
                </a:solidFill>
                <a:latin typeface="Courier New" panose="02070309020205020404" pitchFamily="49" charset="0"/>
                <a:cs typeface="Courier New" panose="02070309020205020404" pitchFamily="49" charset="0"/>
              </a:rPr>
              <a:t>  return</a:t>
            </a:r>
            <a:r>
              <a:rPr lang="en-US" sz="1600" dirty="0">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0</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a:t>
            </a:r>
          </a:p>
        </p:txBody>
      </p:sp>
      <p:sp>
        <p:nvSpPr>
          <p:cNvPr id="8" name="TextBox 7"/>
          <p:cNvSpPr txBox="1"/>
          <p:nvPr/>
        </p:nvSpPr>
        <p:spPr>
          <a:xfrm>
            <a:off x="1554480" y="3200400"/>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pair.h</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9" name="TextBox 8"/>
          <p:cNvSpPr txBox="1"/>
          <p:nvPr/>
        </p:nvSpPr>
        <p:spPr>
          <a:xfrm>
            <a:off x="6858000" y="3474720"/>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util.h</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
        <p:nvSpPr>
          <p:cNvPr id="10" name="TextBox 9"/>
          <p:cNvSpPr txBox="1"/>
          <p:nvPr/>
        </p:nvSpPr>
        <p:spPr>
          <a:xfrm>
            <a:off x="4846320" y="6035040"/>
            <a:ext cx="1828800" cy="400110"/>
          </a:xfrm>
          <a:prstGeom prst="rect">
            <a:avLst/>
          </a:prstGeom>
          <a:noFill/>
        </p:spPr>
        <p:txBody>
          <a:bodyPr wrap="square" rtlCol="0">
            <a:spAutoFit/>
          </a:bodyPr>
          <a:lstStyle/>
          <a:p>
            <a:pPr algn="r"/>
            <a:r>
              <a:rPr lang="en-US" sz="2000" dirty="0" err="1">
                <a:solidFill>
                  <a:srgbClr val="4B2A85"/>
                </a:solidFill>
                <a:latin typeface="Calibri" panose="020F0502020204030204" pitchFamily="34" charset="0"/>
                <a:ea typeface="CMU Bright" panose="02000603000000000000" pitchFamily="2" charset="0"/>
                <a:cs typeface="Calibri" panose="020F0502020204030204" pitchFamily="34" charset="0"/>
              </a:rPr>
              <a:t>foo.c</a:t>
            </a:r>
            <a:endParaRPr lang="en-US" sz="2400" dirty="0">
              <a:solidFill>
                <a:srgbClr val="4B2A85"/>
              </a:solidFill>
              <a:latin typeface="Calibri" panose="020F0502020204030204" pitchFamily="34" charset="0"/>
              <a:ea typeface="CMU Bright" panose="02000603000000000000" pitchFamily="2" charset="0"/>
              <a:cs typeface="Calibri" panose="020F0502020204030204" pitchFamily="34" charset="0"/>
            </a:endParaRPr>
          </a:p>
        </p:txBody>
      </p:sp>
    </p:spTree>
    <p:extLst>
      <p:ext uri="{BB962C8B-B14F-4D97-AF65-F5344CB8AC3E}">
        <p14:creationId xmlns:p14="http://schemas.microsoft.com/office/powerpoint/2010/main" val="207349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t>
            </a:r>
            <a:r>
              <a:rPr lang="en-US" dirty="0">
                <a:latin typeface="Courier New" panose="02070309020205020404" pitchFamily="49" charset="0"/>
                <a:cs typeface="Courier New" panose="02070309020205020404" pitchFamily="49" charset="0"/>
              </a:rPr>
              <a:t>#include </a:t>
            </a:r>
            <a:r>
              <a:rPr lang="en-US" dirty="0"/>
              <a:t>Problem</a:t>
            </a:r>
          </a:p>
        </p:txBody>
      </p:sp>
      <p:sp>
        <p:nvSpPr>
          <p:cNvPr id="3" name="Content Placeholder 2"/>
          <p:cNvSpPr>
            <a:spLocks noGrp="1"/>
          </p:cNvSpPr>
          <p:nvPr>
            <p:ph idx="1"/>
          </p:nvPr>
        </p:nvSpPr>
        <p:spPr/>
        <p:txBody>
          <a:bodyPr/>
          <a:lstStyle/>
          <a:p>
            <a:r>
              <a:rPr lang="en-US" dirty="0"/>
              <a:t>What happens when we compile </a:t>
            </a:r>
            <a:r>
              <a:rPr lang="en-US" dirty="0" err="1">
                <a:latin typeface="Courier New" panose="02070309020205020404" pitchFamily="49" charset="0"/>
                <a:cs typeface="Courier New" panose="02070309020205020404" pitchFamily="49" charset="0"/>
              </a:rPr>
              <a:t>foo.c</a:t>
            </a:r>
            <a:r>
              <a:rPr lang="en-US" dirty="0"/>
              <a:t>?</a:t>
            </a:r>
          </a:p>
          <a:p>
            <a:endParaRPr lang="en-US" dirty="0"/>
          </a:p>
          <a:p>
            <a:endParaRPr lang="en-US" dirty="0"/>
          </a:p>
          <a:p>
            <a:endParaRPr lang="en-US" dirty="0"/>
          </a:p>
          <a:p>
            <a:endParaRPr lang="en-US" dirty="0"/>
          </a:p>
          <a:p>
            <a:pPr lvl="3"/>
            <a:endParaRPr lang="en-US" dirty="0"/>
          </a:p>
          <a:p>
            <a:pPr lvl="3"/>
            <a:endParaRPr lang="en-US" dirty="0"/>
          </a:p>
          <a:p>
            <a:r>
              <a:rPr lang="en-US" dirty="0" err="1">
                <a:latin typeface="Courier New" panose="02070309020205020404" pitchFamily="49" charset="0"/>
                <a:cs typeface="Courier New" panose="02070309020205020404" pitchFamily="49" charset="0"/>
              </a:rPr>
              <a:t>foo.c</a:t>
            </a:r>
            <a:r>
              <a:rPr lang="en-US" dirty="0"/>
              <a:t> includes </a:t>
            </a:r>
            <a:r>
              <a:rPr lang="en-US" dirty="0" err="1">
                <a:latin typeface="Courier New" panose="02070309020205020404" pitchFamily="49" charset="0"/>
                <a:cs typeface="Courier New" panose="02070309020205020404" pitchFamily="49" charset="0"/>
              </a:rPr>
              <a:t>pair.h</a:t>
            </a:r>
            <a:r>
              <a:rPr lang="en-US" dirty="0"/>
              <a:t> twice!</a:t>
            </a:r>
          </a:p>
          <a:p>
            <a:pPr lvl="1"/>
            <a:r>
              <a:rPr lang="en-US" dirty="0"/>
              <a:t>Second time is indirectly via </a:t>
            </a:r>
            <a:r>
              <a:rPr lang="en-US" dirty="0" err="1">
                <a:latin typeface="Courier New" panose="02070309020205020404" pitchFamily="49" charset="0"/>
                <a:cs typeface="Courier New" panose="02070309020205020404" pitchFamily="49" charset="0"/>
              </a:rPr>
              <a:t>util.h</a:t>
            </a:r>
            <a:endParaRPr lang="en-US" dirty="0">
              <a:latin typeface="Courier New" panose="02070309020205020404" pitchFamily="49" charset="0"/>
              <a:cs typeface="Courier New" panose="02070309020205020404" pitchFamily="49" charset="0"/>
            </a:endParaRPr>
          </a:p>
          <a:p>
            <a:pPr lvl="1"/>
            <a:r>
              <a:rPr lang="en-US" dirty="0" err="1"/>
              <a:t>Struct</a:t>
            </a:r>
            <a:r>
              <a:rPr lang="en-US" dirty="0"/>
              <a:t> definition shows up twice</a:t>
            </a:r>
          </a:p>
          <a:p>
            <a:pPr lvl="2"/>
            <a:r>
              <a:rPr lang="en-US" dirty="0"/>
              <a:t>Can see using </a:t>
            </a:r>
            <a:r>
              <a:rPr lang="en-US" dirty="0" err="1">
                <a:latin typeface="Courier New" panose="02070309020205020404" pitchFamily="49" charset="0"/>
                <a:cs typeface="Courier New" panose="02070309020205020404" pitchFamily="49" charset="0"/>
              </a:rPr>
              <a:t>cpp</a:t>
            </a:r>
            <a:endParaRPr lang="en-US" dirty="0">
              <a:latin typeface="Courier New" panose="02070309020205020404" pitchFamily="49" charset="0"/>
              <a:cs typeface="Courier New" panose="02070309020205020404" pitchFamily="49" charset="0"/>
            </a:endParaRPr>
          </a:p>
        </p:txBody>
      </p:sp>
      <p:sp>
        <p:nvSpPr>
          <p:cNvPr id="4" name="Rounded Rectangle 3"/>
          <p:cNvSpPr/>
          <p:nvPr/>
        </p:nvSpPr>
        <p:spPr bwMode="auto">
          <a:xfrm>
            <a:off x="731520" y="1864456"/>
            <a:ext cx="6035040" cy="2468880"/>
          </a:xfrm>
          <a:prstGeom prst="roundRect">
            <a:avLst>
              <a:gd name="adj" fmla="val 3671"/>
            </a:avLst>
          </a:prstGeom>
          <a:solidFill>
            <a:schemeClr val="tx1"/>
          </a:solidFill>
          <a:ln w="25400" cap="flat" cmpd="sng" algn="ctr">
            <a:solidFill>
              <a:schemeClr val="tx1"/>
            </a:solidFill>
            <a:prstDash val="solid"/>
            <a:round/>
            <a:headEnd type="none" w="med" len="med"/>
            <a:tailEnd type="triangle" w="med" len="med"/>
          </a:ln>
          <a:effectLst/>
        </p:spPr>
        <p:txBody>
          <a:bodyPr vert="horz" wrap="square" lIns="45720" tIns="0" rIns="45720" bIns="45720" numCol="1" rtlCol="0" anchor="t" anchorCtr="0" compatLnSpc="1">
            <a:prstTxWarp prst="textNoShape">
              <a:avLst/>
            </a:prstTxWarp>
            <a:noAutofit/>
          </a:bodyPr>
          <a:lstStyle/>
          <a:p>
            <a:r>
              <a:rPr lang="en-US" sz="1600" b="1" dirty="0">
                <a:solidFill>
                  <a:schemeClr val="bg1"/>
                </a:solidFill>
                <a:latin typeface="Courier New" panose="02070309020205020404" pitchFamily="49" charset="0"/>
                <a:cs typeface="Courier New" panose="02070309020205020404" pitchFamily="49" charset="0"/>
              </a:rPr>
              <a:t>bash$</a:t>
            </a:r>
            <a:r>
              <a:rPr lang="en-US" sz="1600" dirty="0">
                <a:solidFill>
                  <a:schemeClr val="bg1"/>
                </a:solidFill>
                <a:latin typeface="Courier New" panose="02070309020205020404" pitchFamily="49" charset="0"/>
                <a:cs typeface="Courier New" panose="02070309020205020404" pitchFamily="49" charset="0"/>
              </a:rPr>
              <a:t> </a:t>
            </a:r>
            <a:r>
              <a:rPr lang="en-US" sz="1600" dirty="0" err="1">
                <a:solidFill>
                  <a:schemeClr val="bg1"/>
                </a:solidFill>
                <a:latin typeface="Courier New" panose="02070309020205020404" pitchFamily="49" charset="0"/>
                <a:cs typeface="Courier New" panose="02070309020205020404" pitchFamily="49" charset="0"/>
              </a:rPr>
              <a:t>gcc</a:t>
            </a:r>
            <a:r>
              <a:rPr lang="en-US" sz="1600" dirty="0">
                <a:solidFill>
                  <a:schemeClr val="bg1"/>
                </a:solidFill>
                <a:latin typeface="Courier New" panose="02070309020205020404" pitchFamily="49" charset="0"/>
                <a:cs typeface="Courier New" panose="02070309020205020404" pitchFamily="49" charset="0"/>
              </a:rPr>
              <a:t> –Wall –g -o foo </a:t>
            </a:r>
            <a:r>
              <a:rPr lang="en-US" sz="1600" dirty="0" err="1">
                <a:solidFill>
                  <a:schemeClr val="bg1"/>
                </a:solidFill>
                <a:latin typeface="Courier New" panose="02070309020205020404" pitchFamily="49" charset="0"/>
                <a:cs typeface="Courier New" panose="02070309020205020404" pitchFamily="49" charset="0"/>
              </a:rPr>
              <a:t>foo.c</a:t>
            </a:r>
            <a:endParaRPr lang="en-US" sz="1600" dirty="0">
              <a:solidFill>
                <a:schemeClr val="bg1"/>
              </a:solidFill>
              <a:latin typeface="Courier New" panose="02070309020205020404" pitchFamily="49" charset="0"/>
              <a:cs typeface="Courier New" panose="02070309020205020404" pitchFamily="49" charset="0"/>
            </a:endParaRPr>
          </a:p>
          <a:p>
            <a:r>
              <a:rPr lang="en-US" sz="1600" dirty="0">
                <a:solidFill>
                  <a:srgbClr val="FFFF00"/>
                </a:solidFill>
                <a:latin typeface="Courier New" panose="02070309020205020404" pitchFamily="49" charset="0"/>
                <a:cs typeface="Courier New" panose="02070309020205020404" pitchFamily="49" charset="0"/>
              </a:rPr>
              <a:t>In file included from util.h:1:0,</a:t>
            </a:r>
          </a:p>
          <a:p>
            <a:r>
              <a:rPr lang="en-US" sz="1600" dirty="0">
                <a:solidFill>
                  <a:srgbClr val="FFFF00"/>
                </a:solidFill>
                <a:latin typeface="Courier New" panose="02070309020205020404" pitchFamily="49" charset="0"/>
                <a:cs typeface="Courier New" panose="02070309020205020404" pitchFamily="49" charset="0"/>
              </a:rPr>
              <a:t>                 from foo.c:2:</a:t>
            </a:r>
          </a:p>
          <a:p>
            <a:r>
              <a:rPr lang="en-US" sz="1600" dirty="0">
                <a:solidFill>
                  <a:srgbClr val="FFFF00"/>
                </a:solidFill>
                <a:latin typeface="Courier New" panose="02070309020205020404" pitchFamily="49" charset="0"/>
                <a:cs typeface="Courier New" panose="02070309020205020404" pitchFamily="49" charset="0"/>
              </a:rPr>
              <a:t>pair.h:1:8: error: redefinition of '</a:t>
            </a:r>
            <a:r>
              <a:rPr lang="en-US" sz="1600" dirty="0" err="1">
                <a:solidFill>
                  <a:srgbClr val="FFFF00"/>
                </a:solidFill>
                <a:latin typeface="Courier New" panose="02070309020205020404" pitchFamily="49" charset="0"/>
                <a:cs typeface="Courier New" panose="02070309020205020404" pitchFamily="49" charset="0"/>
              </a:rPr>
              <a:t>struct</a:t>
            </a:r>
            <a:r>
              <a:rPr lang="en-US" sz="1600" dirty="0">
                <a:solidFill>
                  <a:srgbClr val="FFFF00"/>
                </a:solidFill>
                <a:latin typeface="Courier New" panose="02070309020205020404" pitchFamily="49" charset="0"/>
                <a:cs typeface="Courier New" panose="02070309020205020404" pitchFamily="49" charset="0"/>
              </a:rPr>
              <a:t> pair'</a:t>
            </a:r>
          </a:p>
          <a:p>
            <a:r>
              <a:rPr lang="en-US" sz="1600" dirty="0">
                <a:solidFill>
                  <a:srgbClr val="FFFF00"/>
                </a:solidFill>
                <a:latin typeface="Courier New" panose="02070309020205020404" pitchFamily="49" charset="0"/>
                <a:cs typeface="Courier New" panose="02070309020205020404" pitchFamily="49" charset="0"/>
              </a:rPr>
              <a:t> </a:t>
            </a:r>
            <a:r>
              <a:rPr lang="en-US" sz="1600" dirty="0" err="1">
                <a:solidFill>
                  <a:srgbClr val="FFFF00"/>
                </a:solidFill>
                <a:latin typeface="Courier New" panose="02070309020205020404" pitchFamily="49" charset="0"/>
                <a:cs typeface="Courier New" panose="02070309020205020404" pitchFamily="49" charset="0"/>
              </a:rPr>
              <a:t>struct</a:t>
            </a:r>
            <a:r>
              <a:rPr lang="en-US" sz="1600" dirty="0">
                <a:solidFill>
                  <a:srgbClr val="FFFF00"/>
                </a:solidFill>
                <a:latin typeface="Courier New" panose="02070309020205020404" pitchFamily="49" charset="0"/>
                <a:cs typeface="Courier New" panose="02070309020205020404" pitchFamily="49" charset="0"/>
              </a:rPr>
              <a:t> pair { </a:t>
            </a:r>
            <a:r>
              <a:rPr lang="en-US" sz="1600" dirty="0" err="1">
                <a:solidFill>
                  <a:srgbClr val="FFFF00"/>
                </a:solidFill>
                <a:latin typeface="Courier New" panose="02070309020205020404" pitchFamily="49" charset="0"/>
                <a:cs typeface="Courier New" panose="02070309020205020404" pitchFamily="49" charset="0"/>
              </a:rPr>
              <a:t>int</a:t>
            </a:r>
            <a:r>
              <a:rPr lang="en-US" sz="1600" dirty="0">
                <a:solidFill>
                  <a:srgbClr val="FFFF00"/>
                </a:solidFill>
                <a:latin typeface="Courier New" panose="02070309020205020404" pitchFamily="49" charset="0"/>
                <a:cs typeface="Courier New" panose="02070309020205020404" pitchFamily="49" charset="0"/>
              </a:rPr>
              <a:t> a, b; };</a:t>
            </a:r>
          </a:p>
          <a:p>
            <a:r>
              <a:rPr lang="en-US" sz="1600" dirty="0">
                <a:solidFill>
                  <a:srgbClr val="FFFF00"/>
                </a:solidFill>
                <a:latin typeface="Courier New" panose="02070309020205020404" pitchFamily="49" charset="0"/>
                <a:cs typeface="Courier New" panose="02070309020205020404" pitchFamily="49" charset="0"/>
              </a:rPr>
              <a:t>        ^</a:t>
            </a:r>
          </a:p>
          <a:p>
            <a:r>
              <a:rPr lang="en-US" sz="1600" dirty="0">
                <a:solidFill>
                  <a:srgbClr val="FFFF00"/>
                </a:solidFill>
                <a:latin typeface="Courier New" panose="02070309020205020404" pitchFamily="49" charset="0"/>
                <a:cs typeface="Courier New" panose="02070309020205020404" pitchFamily="49" charset="0"/>
              </a:rPr>
              <a:t>In file included from foo.c:1:0:</a:t>
            </a:r>
          </a:p>
          <a:p>
            <a:r>
              <a:rPr lang="en-US" sz="1600" dirty="0">
                <a:solidFill>
                  <a:srgbClr val="FFFF00"/>
                </a:solidFill>
                <a:latin typeface="Courier New" panose="02070309020205020404" pitchFamily="49" charset="0"/>
                <a:cs typeface="Courier New" panose="02070309020205020404" pitchFamily="49" charset="0"/>
              </a:rPr>
              <a:t>pair.h:1:8: note: originally defined here</a:t>
            </a:r>
          </a:p>
          <a:p>
            <a:r>
              <a:rPr lang="en-US" sz="1600" dirty="0">
                <a:solidFill>
                  <a:srgbClr val="FFFF00"/>
                </a:solidFill>
                <a:latin typeface="Courier New" panose="02070309020205020404" pitchFamily="49" charset="0"/>
                <a:cs typeface="Courier New" panose="02070309020205020404" pitchFamily="49" charset="0"/>
              </a:rPr>
              <a:t> </a:t>
            </a:r>
            <a:r>
              <a:rPr lang="en-US" sz="1600" dirty="0" err="1">
                <a:solidFill>
                  <a:srgbClr val="FFFF00"/>
                </a:solidFill>
                <a:latin typeface="Courier New" panose="02070309020205020404" pitchFamily="49" charset="0"/>
                <a:cs typeface="Courier New" panose="02070309020205020404" pitchFamily="49" charset="0"/>
              </a:rPr>
              <a:t>struct</a:t>
            </a:r>
            <a:r>
              <a:rPr lang="en-US" sz="1600" dirty="0">
                <a:solidFill>
                  <a:srgbClr val="FFFF00"/>
                </a:solidFill>
                <a:latin typeface="Courier New" panose="02070309020205020404" pitchFamily="49" charset="0"/>
                <a:cs typeface="Courier New" panose="02070309020205020404" pitchFamily="49" charset="0"/>
              </a:rPr>
              <a:t> pair { </a:t>
            </a:r>
            <a:r>
              <a:rPr lang="en-US" sz="1600" dirty="0" err="1">
                <a:solidFill>
                  <a:srgbClr val="FFFF00"/>
                </a:solidFill>
                <a:latin typeface="Courier New" panose="02070309020205020404" pitchFamily="49" charset="0"/>
                <a:cs typeface="Courier New" panose="02070309020205020404" pitchFamily="49" charset="0"/>
              </a:rPr>
              <a:t>int</a:t>
            </a:r>
            <a:r>
              <a:rPr lang="en-US" sz="1600" dirty="0">
                <a:solidFill>
                  <a:srgbClr val="FFFF00"/>
                </a:solidFill>
                <a:latin typeface="Courier New" panose="02070309020205020404" pitchFamily="49" charset="0"/>
                <a:cs typeface="Courier New" panose="02070309020205020404" pitchFamily="49" charset="0"/>
              </a:rPr>
              <a:t> a, b; };</a:t>
            </a:r>
          </a:p>
          <a:p>
            <a:r>
              <a:rPr lang="en-US" sz="1600" dirty="0">
                <a:solidFill>
                  <a:srgbClr val="FFFF00"/>
                </a:solidFill>
                <a:latin typeface="Courier New" panose="02070309020205020404" pitchFamily="49" charset="0"/>
                <a:cs typeface="Courier New" panose="02070309020205020404" pitchFamily="49" charset="0"/>
              </a:rPr>
              <a:t>        ^</a:t>
            </a:r>
          </a:p>
        </p:txBody>
      </p:sp>
      <p:pic>
        <p:nvPicPr>
          <p:cNvPr id="5" name="Picture 4">
            <a:extLst>
              <a:ext uri="{FF2B5EF4-FFF2-40B4-BE49-F238E27FC236}">
                <a16:creationId xmlns:a16="http://schemas.microsoft.com/office/drawing/2014/main" id="{B2BC509A-A1D7-7F43-B6BD-8849EE9BE0F6}"/>
              </a:ext>
            </a:extLst>
          </p:cNvPr>
          <p:cNvPicPr>
            <a:picLocks noChangeAspect="1"/>
          </p:cNvPicPr>
          <p:nvPr/>
        </p:nvPicPr>
        <p:blipFill>
          <a:blip r:embed="rId3"/>
          <a:stretch>
            <a:fillRect/>
          </a:stretch>
        </p:blipFill>
        <p:spPr>
          <a:xfrm>
            <a:off x="5743079" y="3749792"/>
            <a:ext cx="2970416" cy="2926080"/>
          </a:xfrm>
          <a:prstGeom prst="rect">
            <a:avLst/>
          </a:prstGeom>
        </p:spPr>
      </p:pic>
      <p:sp>
        <p:nvSpPr>
          <p:cNvPr id="6" name="Slide Number Placeholder 5"/>
          <p:cNvSpPr>
            <a:spLocks noGrp="1"/>
          </p:cNvSpPr>
          <p:nvPr>
            <p:ph type="sldNum" sz="quarter" idx="10"/>
          </p:nvPr>
        </p:nvSpPr>
        <p:spPr/>
        <p:txBody>
          <a:bodyPr/>
          <a:lstStyle/>
          <a:p>
            <a:fld id="{0F9D81DC-FF16-432D-82DD-95AD7BB24843}" type="slidenum">
              <a:rPr lang="en-US" smtClean="0"/>
              <a:t>9</a:t>
            </a:fld>
            <a:endParaRPr lang="en-US"/>
          </a:p>
        </p:txBody>
      </p:sp>
    </p:spTree>
    <p:extLst>
      <p:ext uri="{BB962C8B-B14F-4D97-AF65-F5344CB8AC3E}">
        <p14:creationId xmlns:p14="http://schemas.microsoft.com/office/powerpoint/2010/main" val="124298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4B2A85">
            <a:alpha val="40000"/>
          </a:srgbClr>
        </a:solidFill>
        <a:ln w="25400" cap="flat" cmpd="sng" algn="ctr">
          <a:noFill/>
          <a:prstDash val="solid"/>
          <a:round/>
          <a:headEnd type="none" w="med" len="med"/>
          <a:tailEnd type="triangl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sz="2000" dirty="0" smtClean="0">
            <a:latin typeface="CMU Bright" panose="02000603000000000000" pitchFamily="2" charset="0"/>
            <a:ea typeface="CMU Bright" panose="02000603000000000000" pitchFamily="2" charset="0"/>
            <a:cs typeface="CMU Bright" panose="02000603000000000000" pitchFamily="2"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square" rtlCol="0">
        <a:spAutoFit/>
      </a:bodyPr>
      <a:lstStyle>
        <a:defPPr>
          <a:defRPr dirty="0" err="1" smtClean="0">
            <a:latin typeface="CMU Bright" panose="02000603000000000000" pitchFamily="2" charset="0"/>
            <a:ea typeface="CMU Bright" panose="02000603000000000000" pitchFamily="2" charset="0"/>
            <a:cs typeface="CMU Bright" panose="02000603000000000000" pitchFamily="2"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Theme-333-Sp18" id="{4FC5D4F5-7D4E-40B6-B5AD-809164416F42}" vid="{1CFFABF9-0812-4376-AE68-2F06AFE035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UWTheme-333-Sp18</Template>
  <TotalTime>4497</TotalTime>
  <Words>2539</Words>
  <Application>Microsoft Macintosh PowerPoint</Application>
  <PresentationFormat>On-screen Show (4:3)</PresentationFormat>
  <Paragraphs>416</Paragraphs>
  <Slides>24</Slides>
  <Notes>5</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Narrow</vt:lpstr>
      <vt:lpstr>Calibri</vt:lpstr>
      <vt:lpstr>Courier New</vt:lpstr>
      <vt:lpstr>Times New Roman</vt:lpstr>
      <vt:lpstr>Wingdings</vt:lpstr>
      <vt:lpstr>UWTheme-333-Sp18</vt:lpstr>
      <vt:lpstr>Final C Details CSE 333 Autumn 2020</vt:lpstr>
      <vt:lpstr>Administrivia</vt:lpstr>
      <vt:lpstr>Administrivia</vt:lpstr>
      <vt:lpstr>Administrivia</vt:lpstr>
      <vt:lpstr>Yet More Administrivia</vt:lpstr>
      <vt:lpstr>Discussion board and email hints</vt:lpstr>
      <vt:lpstr>Lecture Outline</vt:lpstr>
      <vt:lpstr>An #include Problem</vt:lpstr>
      <vt:lpstr>An #include Problem</vt:lpstr>
      <vt:lpstr>Header Guards</vt:lpstr>
      <vt:lpstr>Other Preprocessor Tricks</vt:lpstr>
      <vt:lpstr>Macros</vt:lpstr>
      <vt:lpstr>Conditional Compilation</vt:lpstr>
      <vt:lpstr>Defining Symbols</vt:lpstr>
      <vt:lpstr>Peer Instruction Question</vt:lpstr>
      <vt:lpstr>Lecture Outline</vt:lpstr>
      <vt:lpstr>Namespace Problem</vt:lpstr>
      <vt:lpstr>External Linkage</vt:lpstr>
      <vt:lpstr>Internal Linkage</vt:lpstr>
      <vt:lpstr>Function Visibility</vt:lpstr>
      <vt:lpstr>Linkage Issues</vt:lpstr>
      <vt:lpstr>Static Confusion…</vt:lpstr>
      <vt:lpstr>Additional C Topics</vt:lpstr>
      <vt:lpstr>Extra Exercise #1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C Details CSE 333 Spring 2018</dc:title>
  <dc:creator>Justin Hsia</dc:creator>
  <cp:lastModifiedBy>Hal Perkins</cp:lastModifiedBy>
  <cp:revision>136</cp:revision>
  <cp:lastPrinted>2019-01-17T23:40:20Z</cp:lastPrinted>
  <dcterms:created xsi:type="dcterms:W3CDTF">2018-03-30T06:48:43Z</dcterms:created>
  <dcterms:modified xsi:type="dcterms:W3CDTF">2020-10-12T17:08:39Z</dcterms:modified>
</cp:coreProperties>
</file>