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93" r:id="rId3"/>
    <p:sldId id="259" r:id="rId4"/>
    <p:sldId id="294" r:id="rId5"/>
    <p:sldId id="260" r:id="rId6"/>
    <p:sldId id="261" r:id="rId7"/>
    <p:sldId id="262" r:id="rId8"/>
    <p:sldId id="264" r:id="rId9"/>
    <p:sldId id="263" r:id="rId10"/>
    <p:sldId id="265" r:id="rId11"/>
    <p:sldId id="270" r:id="rId12"/>
    <p:sldId id="266" r:id="rId13"/>
    <p:sldId id="267" r:id="rId14"/>
    <p:sldId id="269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5" r:id="rId27"/>
    <p:sldId id="286" r:id="rId28"/>
    <p:sldId id="284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2661A"/>
    <a:srgbClr val="669900"/>
    <a:srgbClr val="5A5A5A"/>
    <a:srgbClr val="4B2A85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1" autoAdjust="0"/>
    <p:restoredTop sz="86923"/>
  </p:normalViewPr>
  <p:slideViewPr>
    <p:cSldViewPr snapToGrid="0">
      <p:cViewPr varScale="1">
        <p:scale>
          <a:sx n="83" d="100"/>
          <a:sy n="83" d="100"/>
        </p:scale>
        <p:origin x="67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19wi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16-</a:t>
            </a:r>
            <a:fld id="{C046A9EC-7960-41B5-B246-CCE879D25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80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9-05-07T23:02:04.517"/>
    </inkml:context>
    <inkml:brush xml:id="br0">
      <inkml:brushProperty name="width" value="0.07" units="cm"/>
      <inkml:brushProperty name="height" value="0.0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6D9F6C7-89DE-4278-AF82-954774A95A94}" emma:medium="tactile" emma:mode="ink">
          <msink:context xmlns:msink="http://schemas.microsoft.com/ink/2010/main" type="writingRegion" rotatedBoundingBox="14923,6392 14936,6392 14936,6407 14923,6407"/>
        </emma:interpretation>
      </emma:emma>
    </inkml:annotationXML>
    <inkml:traceGroup>
      <inkml:annotationXML>
        <emma:emma xmlns:emma="http://www.w3.org/2003/04/emma" version="1.0">
          <emma:interpretation id="{B1442BB8-79E6-447B-862A-98A59F095CC2}" emma:medium="tactile" emma:mode="ink">
            <msink:context xmlns:msink="http://schemas.microsoft.com/ink/2010/main" type="paragraph" rotatedBoundingBox="14923,6392 14936,6392 14936,6407 14923,64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D165AC-DB9D-4D00-AA93-60AC4862E780}" emma:medium="tactile" emma:mode="ink">
              <msink:context xmlns:msink="http://schemas.microsoft.com/ink/2010/main" type="line" rotatedBoundingBox="14923,6392 14936,6392 14936,6407 14923,6407"/>
            </emma:interpretation>
          </emma:emma>
        </inkml:annotationXML>
        <inkml:traceGroup>
          <inkml:annotationXML>
            <emma:emma xmlns:emma="http://www.w3.org/2003/04/emma" version="1.0">
              <emma:interpretation id="{56DD437B-1AFA-45CC-B8BB-16B7B97D1E0B}" emma:medium="tactile" emma:mode="ink">
                <msink:context xmlns:msink="http://schemas.microsoft.com/ink/2010/main" type="inkWord" rotatedBoundingBox="14923,6392 14936,6392 14936,6407 14923,6407"/>
              </emma:interpretation>
              <emma:one-of disjunction-type="recognition" id="oneOf0">
                <emma:interpretation id="interp0" emma:lang="" emma:confidence="1">
                  <emma:literal>\</emma:literal>
                </emma:interpretation>
                <emma:interpretation id="interp1" emma:lang="" emma:confidence="0">
                  <emma:literal>•</emma:literal>
                </emma:interpretation>
                <emma:interpretation id="interp2" emma:lang="" emma:confidence="0">
                  <emma:literal>`</emma:literal>
                </emma:interpretation>
                <emma:interpretation id="interp3" emma:lang="" emma:confidence="0">
                  <emma:literal>'</emma:literal>
                </emma:interpretation>
                <emma:interpretation id="interp4" emma:lang="" emma:confidence="0">
                  <emma:literal>.</emma:literal>
                </emma:interpretation>
              </emma:one-of>
            </emma:emma>
          </inkml:annotationXML>
          <inkml:trace contextRef="#ctx0" brushRef="#br0">0 0 0,'0'0'0,"0"0"16,0 0-16,0 0 15,0 0-15,0 0 16,0 0-16,0 0 16,0 0-16,0 0 15,0 0-15,10 6 16,-10-6 0,0 0-1,0 0 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79B4-C8FA-4E46-8AB9-9F35F2C4578E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4143B-668B-49E0-B9C2-D95B0B98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17672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count</a:t>
            </a:r>
            <a:r>
              <a:rPr lang="en-US" baseline="0" dirty="0"/>
              <a:t> = 1</a:t>
            </a:r>
          </a:p>
          <a:p>
            <a:pPr marL="228600" indent="-228600">
              <a:buAutoNum type="arabicParenR"/>
            </a:pPr>
            <a:r>
              <a:rPr lang="en-US" dirty="0"/>
              <a:t>count = 2</a:t>
            </a:r>
          </a:p>
          <a:p>
            <a:pPr marL="228600" indent="-228600">
              <a:buAutoNum type="arabicParenR"/>
            </a:pPr>
            <a:r>
              <a:rPr lang="en-US" dirty="0"/>
              <a:t>count = 1</a:t>
            </a:r>
          </a:p>
          <a:p>
            <a:pPr marL="228600" indent="-228600">
              <a:buAutoNum type="arabicParenR"/>
            </a:pPr>
            <a:r>
              <a:rPr lang="en-US" dirty="0"/>
              <a:t>count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4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&amp; z reference</a:t>
            </a:r>
            <a:r>
              <a:rPr lang="en-US" baseline="0" dirty="0"/>
              <a:t> doesn’t contribute to reference count.</a:t>
            </a:r>
          </a:p>
          <a:p>
            <a:r>
              <a:rPr lang="en-US" baseline="0" dirty="0"/>
              <a:t>Worth stepping through </a:t>
            </a:r>
            <a:r>
              <a:rPr lang="en-US" baseline="0" dirty="0" err="1"/>
              <a:t>gdb</a:t>
            </a:r>
            <a:r>
              <a:rPr lang="en-US" baseline="0" dirty="0"/>
              <a:t> for this file + </a:t>
            </a:r>
            <a:r>
              <a:rPr lang="en-US" baseline="0" dirty="0" err="1"/>
              <a:t>valgrind</a:t>
            </a:r>
            <a:r>
              <a:rPr lang="en-US" baseline="0" dirty="0"/>
              <a:t>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7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</a:p>
          <a:p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see shared/weak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93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0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w.use_count</a:t>
            </a:r>
            <a:r>
              <a:rPr lang="en-US" dirty="0"/>
              <a:t>() – get reference count</a:t>
            </a:r>
          </a:p>
          <a:p>
            <a:r>
              <a:rPr lang="en-US" dirty="0" err="1"/>
              <a:t>w.expired</a:t>
            </a:r>
            <a:r>
              <a:rPr lang="en-US" dirty="0"/>
              <a:t>() – returns (</a:t>
            </a:r>
            <a:r>
              <a:rPr lang="en-US" dirty="0" err="1"/>
              <a:t>w.use_count</a:t>
            </a:r>
            <a:r>
              <a:rPr lang="en-US" dirty="0"/>
              <a:t>()</a:t>
            </a:r>
            <a:r>
              <a:rPr lang="en-US" baseline="0" dirty="0"/>
              <a:t> == 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3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3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want to have to call delete on heap-allocated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before </a:t>
            </a:r>
            <a:r>
              <a:rPr lang="en-US" i="1" baseline="0" dirty="0"/>
              <a:t>every</a:t>
            </a:r>
            <a:r>
              <a:rPr lang="en-US" i="0" baseline="0" dirty="0"/>
              <a:t> return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4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4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Succeed</a:t>
            </a:r>
            <a:r>
              <a:rPr lang="en-US" baseline="0" dirty="0"/>
              <a:t> – constructor that takes a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copy constructor</a:t>
            </a:r>
          </a:p>
          <a:p>
            <a:pPr marL="228600" indent="-228600">
              <a:buAutoNum type="arabicParenR"/>
            </a:pPr>
            <a:r>
              <a:rPr lang="en-US" baseline="0" dirty="0"/>
              <a:t>Succeed – default constructor starts with NULL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assignment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z gets copy of the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pointed to by the </a:t>
            </a:r>
            <a:r>
              <a:rPr lang="en-US" baseline="0" dirty="0" err="1"/>
              <a:t>unique_ptr</a:t>
            </a:r>
            <a:r>
              <a:rPr lang="en-US" baseline="0" dirty="0"/>
              <a:t> in </a:t>
            </a:r>
            <a:r>
              <a:rPr lang="en-US" baseline="0" dirty="0" err="1"/>
              <a:t>vec</a:t>
            </a:r>
            <a:r>
              <a:rPr lang="en-US" baseline="0" dirty="0"/>
              <a:t>[1]</a:t>
            </a:r>
          </a:p>
          <a:p>
            <a:pPr marL="228600" indent="-228600">
              <a:buAutoNum type="arabicParenR"/>
            </a:pPr>
            <a:r>
              <a:rPr lang="en-US" dirty="0"/>
              <a:t>compiler</a:t>
            </a:r>
            <a:r>
              <a:rPr lang="en-US" baseline="0" dirty="0"/>
              <a:t> error, since </a:t>
            </a:r>
            <a:r>
              <a:rPr lang="en-US" baseline="0" dirty="0" err="1"/>
              <a:t>unique_ptrs</a:t>
            </a:r>
            <a:r>
              <a:rPr lang="en-US" baseline="0" dirty="0"/>
              <a:t> can’t be copied</a:t>
            </a:r>
          </a:p>
          <a:p>
            <a:pPr marL="228600" indent="-228600">
              <a:buAutoNum type="arabicParenR"/>
            </a:pPr>
            <a:r>
              <a:rPr lang="en-US" dirty="0"/>
              <a:t>works, but now </a:t>
            </a:r>
            <a:r>
              <a:rPr lang="en-US" dirty="0" err="1"/>
              <a:t>vec</a:t>
            </a:r>
            <a:r>
              <a:rPr lang="en-US" dirty="0"/>
              <a:t>[1] has a null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</a:t>
            </a:r>
            <a:r>
              <a:rPr lang="en-US" baseline="0" dirty="0"/>
              <a:t> would the equivalent range for statement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7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p = new </a:t>
            </a:r>
            <a:r>
              <a:rPr lang="en-US" dirty="0" err="1"/>
              <a:t>int</a:t>
            </a:r>
            <a:r>
              <a:rPr lang="en-US" dirty="0"/>
              <a:t>(3);</a:t>
            </a:r>
          </a:p>
          <a:p>
            <a:r>
              <a:rPr lang="en-US" dirty="0" err="1"/>
              <a:t>int</a:t>
            </a:r>
            <a:r>
              <a:rPr lang="en-US" dirty="0"/>
              <a:t>* q = p;</a:t>
            </a:r>
          </a:p>
          <a:p>
            <a:r>
              <a:rPr lang="en-US" dirty="0"/>
              <a:t>q = new </a:t>
            </a:r>
            <a:r>
              <a:rPr lang="en-US" dirty="0" err="1"/>
              <a:t>int</a:t>
            </a:r>
            <a:r>
              <a:rPr lang="en-US" dirty="0"/>
              <a:t>(33);</a:t>
            </a:r>
          </a:p>
          <a:p>
            <a:r>
              <a:rPr lang="en-US" dirty="0"/>
              <a:t>q =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r>
              <a:rPr lang="en-US" dirty="0"/>
              <a:t>// singly-linked list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0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7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0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44101A9-F5F6-4FA1-9370-4EAB397D24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2019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68" y="27429"/>
            <a:ext cx="1584088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L16:  C++</a:t>
            </a:r>
            <a:r>
              <a:rPr lang="en-US" sz="1100" b="0" i="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Smart Pointers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2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Smart Pointers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</a:t>
            </a:r>
            <a:r>
              <a:rPr lang="en-US" sz="2800" b="0" dirty="0" smtClean="0">
                <a:ea typeface="CMU Bright" panose="02000603000000000000" pitchFamily="2" charset="0"/>
              </a:rPr>
              <a:t>Spring 2019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 smtClean="0">
                <a:ea typeface="CMU Bright" panose="02000603000000000000" pitchFamily="2" charset="0"/>
              </a:rPr>
              <a:t>Guest Instructor</a:t>
            </a:r>
            <a:r>
              <a:rPr lang="en-US" sz="2400" b="1" dirty="0">
                <a:ea typeface="CMU Bright" panose="02000603000000000000" pitchFamily="2" charset="0"/>
              </a:rPr>
              <a:t>:</a:t>
            </a:r>
            <a:r>
              <a:rPr lang="en-US" sz="2400" dirty="0">
                <a:ea typeface="CMU Bright" panose="02000603000000000000" pitchFamily="2" charset="0"/>
              </a:rPr>
              <a:t>	</a:t>
            </a:r>
            <a:r>
              <a:rPr lang="en-US" sz="2400" dirty="0" smtClean="0">
                <a:ea typeface="CMU Bright" panose="02000603000000000000" pitchFamily="2" charset="0"/>
              </a:rPr>
              <a:t>Aaron Johnston</a:t>
            </a:r>
            <a:endParaRPr lang="en-US" sz="2400" dirty="0">
              <a:ea typeface="CMU Bright" panose="02000603000000000000" pitchFamily="2" charset="0"/>
            </a:endParaRP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Aaron Johnston	Andrew Hu	Daniel </a:t>
            </a:r>
            <a:r>
              <a:rPr lang="en-US" sz="2000" dirty="0" err="1"/>
              <a:t>Snitkovskiy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Forrest </a:t>
            </a:r>
            <a:r>
              <a:rPr lang="en-US" sz="2000" dirty="0" err="1"/>
              <a:t>Timour</a:t>
            </a:r>
            <a:r>
              <a:rPr lang="en-US" sz="2000" dirty="0"/>
              <a:t>	Kevin Bi	Kory Watson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Pat </a:t>
            </a:r>
            <a:r>
              <a:rPr lang="en-US" sz="2000" dirty="0" err="1"/>
              <a:t>Kosakanchit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</a:t>
            </a:r>
            <a:r>
              <a:rPr lang="en-US" sz="2000" dirty="0" err="1"/>
              <a:t>Gu</a:t>
            </a:r>
            <a:r>
              <a:rPr lang="en-US" sz="2000" dirty="0"/>
              <a:t>	</a:t>
            </a:r>
            <a:r>
              <a:rPr lang="en-US" sz="2000" dirty="0" err="1"/>
              <a:t>Tarkan</a:t>
            </a:r>
            <a:r>
              <a:rPr lang="en-US" sz="2000" dirty="0"/>
              <a:t> Al-</a:t>
            </a:r>
            <a:r>
              <a:rPr lang="en-US" sz="2000" dirty="0" err="1"/>
              <a:t>Kazily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Travis </a:t>
            </a:r>
            <a:r>
              <a:rPr lang="en-US" sz="2000" dirty="0" err="1"/>
              <a:t>McGaha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369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transfer ownership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/>
              <a:t> returns the pointer, sets wrapped pointer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’s the current pointer and stores a new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unique3.cc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be stored in STL containers</a:t>
            </a:r>
          </a:p>
          <a:p>
            <a:pPr lvl="1"/>
            <a:r>
              <a:rPr lang="en-US" dirty="0"/>
              <a:t>Wait, what?  STL containers like to make lots of copies of stored objects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copied…</a:t>
            </a:r>
          </a:p>
          <a:p>
            <a:pPr lvl="3"/>
            <a:endParaRPr lang="en-US" dirty="0"/>
          </a:p>
          <a:p>
            <a:r>
              <a:rPr lang="en-US" dirty="0"/>
              <a:t>Move semantics to the rescue!</a:t>
            </a:r>
          </a:p>
          <a:p>
            <a:pPr lvl="1"/>
            <a:r>
              <a:rPr lang="en-US" dirty="0"/>
              <a:t>When supported, STL containers will </a:t>
            </a:r>
            <a:r>
              <a:rPr lang="en-US" i="1" dirty="0"/>
              <a:t>move</a:t>
            </a:r>
            <a:r>
              <a:rPr lang="en-US" dirty="0"/>
              <a:t> rather than </a:t>
            </a:r>
            <a:r>
              <a:rPr lang="en-US" i="1" dirty="0"/>
              <a:t>copy</a:t>
            </a:r>
            <a:endParaRPr lang="en-US" dirty="0"/>
          </a:p>
          <a:p>
            <a:pPr lvl="2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support move semantics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Copy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Assigning values typically means making a copy</a:t>
            </a:r>
          </a:p>
          <a:p>
            <a:pPr lvl="1"/>
            <a:r>
              <a:rPr lang="en-US" dirty="0"/>
              <a:t>Sometimes this is what you want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string to another makes a copy of its value</a:t>
            </a:r>
          </a:p>
          <a:p>
            <a:pPr lvl="1"/>
            <a:r>
              <a:rPr lang="en-US" dirty="0"/>
              <a:t>Sometimes this is wasteful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assigning a returned string goes through a temporary 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657600"/>
            <a:ext cx="8229600" cy="301752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b(a);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a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return value into b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Move Semantics (C++11)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Move semantics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move values from </a:t>
            </a:r>
            <a:br>
              <a:rPr lang="en-US" dirty="0"/>
            </a:br>
            <a:r>
              <a:rPr lang="en-US" dirty="0"/>
              <a:t>one object to </a:t>
            </a:r>
            <a:br>
              <a:rPr lang="en-US" dirty="0"/>
            </a:br>
            <a:r>
              <a:rPr lang="en-US" dirty="0"/>
              <a:t>another without </a:t>
            </a:r>
            <a:br>
              <a:rPr lang="en-US" dirty="0"/>
            </a:br>
            <a:r>
              <a:rPr lang="en-US" dirty="0"/>
              <a:t>copying (“stealing”)</a:t>
            </a:r>
          </a:p>
          <a:p>
            <a:pPr lvl="1"/>
            <a:r>
              <a:rPr lang="en-US" dirty="0"/>
              <a:t>Useful for optimizing </a:t>
            </a:r>
            <a:br>
              <a:rPr lang="en-US" dirty="0"/>
            </a:br>
            <a:r>
              <a:rPr lang="en-US" dirty="0"/>
              <a:t>away temporary copies</a:t>
            </a:r>
          </a:p>
          <a:p>
            <a:pPr lvl="1"/>
            <a:r>
              <a:rPr lang="en-US" dirty="0"/>
              <a:t>A complex topic that</a:t>
            </a:r>
            <a:br>
              <a:rPr lang="en-US" dirty="0"/>
            </a:br>
            <a:r>
              <a:rPr lang="en-US" dirty="0"/>
              <a:t>uses things called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 err="1"/>
              <a:t>rvalue</a:t>
            </a:r>
            <a:r>
              <a:rPr lang="en-US" i="1" dirty="0"/>
              <a:t> references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Mostly beyond the </a:t>
            </a:r>
            <a:br>
              <a:rPr lang="en-US" dirty="0"/>
            </a:br>
            <a:r>
              <a:rPr lang="en-US" dirty="0"/>
              <a:t>scope of 333 this </a:t>
            </a:r>
            <a:br>
              <a:rPr lang="en-US" dirty="0"/>
            </a:br>
            <a:r>
              <a:rPr lang="en-US" dirty="0"/>
              <a:t>quarter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0" y="1645920"/>
            <a:ext cx="5029200" cy="46634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return might copy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moves a 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moves the returned value into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124581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movesemantics.cc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Ownership via 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supports move semantics</a:t>
            </a:r>
          </a:p>
          <a:p>
            <a:pPr lvl="1"/>
            <a:r>
              <a:rPr lang="en-US" dirty="0"/>
              <a:t>Can “move” ownership from one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to another</a:t>
            </a:r>
          </a:p>
          <a:p>
            <a:pPr lvl="2"/>
            <a:r>
              <a:rPr lang="en-US" dirty="0"/>
              <a:t>Behavior is equivalent to the “release-and-reset” combination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65760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abdicates ownership to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transfers ownership of its pointer to z.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z's old pointer was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delete'd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the process.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92608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unique4.cc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484632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implements some comparison operators, including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  <a:p>
            <a:pPr lvl="1"/>
            <a:r>
              <a:rPr lang="en-US" dirty="0"/>
              <a:t>However, it doesn’t invoke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 on the pointed-to objects</a:t>
            </a:r>
          </a:p>
          <a:p>
            <a:pPr lvl="2"/>
            <a:r>
              <a:rPr lang="en-US" dirty="0"/>
              <a:t>Instead, it just promises a stable, strict ordering (probably based on the pointer address, not the pointed-to-value)</a:t>
            </a:r>
          </a:p>
          <a:p>
            <a:pPr lvl="1"/>
            <a:r>
              <a:rPr lang="en-US" dirty="0"/>
              <a:t>So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s, you want to provide it with a comparison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 </a:t>
            </a:r>
            <a:r>
              <a:rPr lang="fr-FR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*x &lt; *y;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buggy: sorts based on the values of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better: sorts based on the pointed-to values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uniquevecsort.cc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12080"/>
          </a:xfrm>
        </p:spPr>
        <p:txBody>
          <a:bodyPr/>
          <a:lstStyle/>
          <a:p>
            <a:r>
              <a:rPr lang="en-US" dirty="0"/>
              <a:t>Similarly, you can use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as keys in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1"/>
            <a:r>
              <a:rPr lang="en-US" dirty="0"/>
              <a:t>Reminder: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internally stores keys in sorted order</a:t>
            </a:r>
          </a:p>
          <a:p>
            <a:pPr lvl="2"/>
            <a:r>
              <a:rPr lang="en-US" dirty="0"/>
              <a:t>Iterating through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iterates through the keys in order</a:t>
            </a:r>
          </a:p>
          <a:p>
            <a:pPr lvl="1"/>
            <a:r>
              <a:rPr lang="en-US" dirty="0"/>
              <a:t>By default,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is used to enforce ordering</a:t>
            </a:r>
          </a:p>
          <a:p>
            <a:pPr lvl="2"/>
            <a:r>
              <a:rPr lang="en-US" dirty="0"/>
              <a:t>You must specify a comparator when </a:t>
            </a:r>
            <a:r>
              <a:rPr lang="en-US" i="1" dirty="0"/>
              <a:t>constructing</a:t>
            </a:r>
            <a:r>
              <a:rPr lang="en-US" dirty="0"/>
              <a:t>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to get a meaningful sorted order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Compare (the 3</a:t>
            </a:r>
            <a:r>
              <a:rPr lang="en-US" baseline="30000" dirty="0"/>
              <a:t>rd</a:t>
            </a:r>
            <a:r>
              <a:rPr lang="en-US" dirty="0"/>
              <a:t> template) parameter:</a:t>
            </a:r>
          </a:p>
          <a:p>
            <a:pPr lvl="1"/>
            <a:r>
              <a:rPr lang="en-US" dirty="0"/>
              <a:t>“A binary predicate that takes two element </a:t>
            </a:r>
            <a:r>
              <a:rPr lang="en-US" i="1" dirty="0"/>
              <a:t>keys</a:t>
            </a:r>
            <a:r>
              <a:rPr lang="en-US" dirty="0"/>
              <a:t> as arguments and returns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.  This can be a </a:t>
            </a:r>
            <a:r>
              <a:rPr lang="en-US" u="sng" dirty="0"/>
              <a:t>function pointer</a:t>
            </a:r>
            <a:r>
              <a:rPr lang="en-US" dirty="0"/>
              <a:t> or a </a:t>
            </a:r>
            <a:r>
              <a:rPr lang="en-US" u="sng" dirty="0"/>
              <a:t>function object</a:t>
            </a:r>
            <a:r>
              <a:rPr lang="en-US" dirty="0"/>
              <a:t>.”</a:t>
            </a:r>
          </a:p>
          <a:p>
            <a:pPr lvl="2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/>
              <a:t>  OR  member function 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168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lhs,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*lhs &lt;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map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key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b(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move semantics to get ownership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into the map.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(c)]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a, b, c hold NULL after this.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(it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a_map.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it++)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"key: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*(it-&gt;first);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it-&gt;second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uniquemap.cc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12a released today, due Wednesday</a:t>
            </a:r>
          </a:p>
          <a:p>
            <a:pPr lvl="1"/>
            <a:r>
              <a:rPr lang="en-US" dirty="0" smtClean="0"/>
              <a:t>Practice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Midterm is Friday (5/10) @ 5–6:10 pm in KNE 130</a:t>
            </a:r>
          </a:p>
          <a:p>
            <a:pPr lvl="1"/>
            <a:r>
              <a:rPr lang="en-US" dirty="0" smtClean="0"/>
              <a:t>No lecture on Friday!</a:t>
            </a:r>
          </a:p>
          <a:p>
            <a:pPr lvl="1"/>
            <a:r>
              <a:rPr lang="en-US" dirty="0" smtClean="0"/>
              <a:t>1 double-sided page of handwritten notes;</a:t>
            </a:r>
            <a:br>
              <a:rPr lang="en-US" dirty="0" smtClean="0"/>
            </a:br>
            <a:r>
              <a:rPr lang="en-US" dirty="0" smtClean="0"/>
              <a:t>reference sheet provided on exam</a:t>
            </a:r>
          </a:p>
          <a:p>
            <a:pPr lvl="1"/>
            <a:r>
              <a:rPr lang="en-US" b="1" dirty="0" smtClean="0"/>
              <a:t>Topics:  </a:t>
            </a:r>
            <a:r>
              <a:rPr lang="en-US" dirty="0" smtClean="0"/>
              <a:t>everything from lecture, exercises, project, etc. up to C++ templates (and up through HW2)</a:t>
            </a:r>
          </a:p>
          <a:p>
            <a:pPr lvl="1"/>
            <a:r>
              <a:rPr lang="en-US" dirty="0" smtClean="0"/>
              <a:t>Old exams on course website, review in section this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64008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can store arrays as well</a:t>
            </a:r>
          </a:p>
          <a:p>
            <a:pPr lvl="1"/>
            <a:r>
              <a:rPr lang="en-US" dirty="0"/>
              <a:t>Will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on destruction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292608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unique5.cc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02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Reference counting</a:t>
            </a:r>
            <a:r>
              <a:rPr lang="en-US" dirty="0"/>
              <a:t> is a technique for managing resources by counting and </a:t>
            </a:r>
            <a:r>
              <a:rPr lang="en-US" dirty="0" smtClean="0"/>
              <a:t>storing the </a:t>
            </a:r>
            <a:r>
              <a:rPr lang="en-US" dirty="0"/>
              <a:t>number of references (</a:t>
            </a:r>
            <a:r>
              <a:rPr lang="en-US" i="1" dirty="0"/>
              <a:t>i.e</a:t>
            </a:r>
            <a:r>
              <a:rPr lang="en-US" i="1" dirty="0" smtClean="0"/>
              <a:t>.</a:t>
            </a:r>
            <a:r>
              <a:rPr lang="en-US" dirty="0" smtClean="0"/>
              <a:t> pointers </a:t>
            </a:r>
            <a:r>
              <a:rPr lang="en-US" dirty="0"/>
              <a:t>that hold the address) to an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similar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but we allow shared objects to have multiple owners</a:t>
            </a:r>
          </a:p>
          <a:p>
            <a:pPr lvl="1"/>
            <a:r>
              <a:rPr lang="en-US" dirty="0"/>
              <a:t>The copy/assign operators are not disabled and </a:t>
            </a:r>
            <a:r>
              <a:rPr lang="en-US" i="1" dirty="0"/>
              <a:t>increment</a:t>
            </a:r>
            <a:r>
              <a:rPr lang="en-US" dirty="0"/>
              <a:t> or </a:t>
            </a:r>
            <a:r>
              <a:rPr lang="en-US" i="1" dirty="0"/>
              <a:t>decrement </a:t>
            </a:r>
            <a:r>
              <a:rPr lang="en-US" dirty="0"/>
              <a:t>reference counts as needed</a:t>
            </a:r>
          </a:p>
          <a:p>
            <a:pPr lvl="2"/>
            <a:r>
              <a:rPr lang="en-US" dirty="0"/>
              <a:t>After a copy/assign, the two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objects point to the same pointed-to object and the (shared) reference count is </a:t>
            </a:r>
            <a:r>
              <a:rPr lang="en-US" dirty="0">
                <a:solidFill>
                  <a:schemeClr val="accent1"/>
                </a:solidFill>
              </a:rPr>
              <a:t>2</a:t>
            </a:r>
          </a:p>
          <a:p>
            <a:pPr lvl="1"/>
            <a:r>
              <a:rPr lang="en-US" dirty="0"/>
              <a:t>When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is destroyed, the reference count is </a:t>
            </a:r>
            <a:r>
              <a:rPr lang="en-US" i="1" dirty="0"/>
              <a:t>decremented</a:t>
            </a:r>
          </a:p>
          <a:p>
            <a:pPr lvl="2"/>
            <a:r>
              <a:rPr lang="en-US" dirty="0"/>
              <a:t>When the reference count hits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,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the pointed-to object!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39319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count</a:t>
            </a:r>
            <a:r>
              <a:rPr lang="en-US" sz="16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// temporary inner scope (!)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 = x;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</a:t>
            </a:r>
            <a:r>
              <a:rPr lang="en-US" sz="16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</a:t>
            </a:r>
            <a:r>
              <a:rPr lang="en-US" sz="16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 </a:t>
            </a:r>
            <a:r>
              <a:rPr lang="en-US" sz="16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sharedexample.cc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and STL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Even simpler than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1"/>
            <a:r>
              <a:rPr lang="en-US" dirty="0"/>
              <a:t>Safe to store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in containers, since copy/assign maintain a shared reference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3474720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"*copied: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*copied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moved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"*moved: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*moved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[1].get():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02336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strongcycle.cc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814135"/>
              </p:ext>
            </p:extLst>
          </p:nvPr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9090"/>
              </p:ext>
            </p:extLst>
          </p:nvPr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22979"/>
              </p:ext>
            </p:extLst>
          </p:nvPr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81660"/>
              </p:ext>
            </p:extLst>
          </p:nvPr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219642"/>
              </p:ext>
            </p:extLst>
          </p:nvPr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360920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395" y="2802373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is similar to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but doesn’t affect the reference count</a:t>
            </a:r>
          </a:p>
          <a:p>
            <a:pPr lvl="1"/>
            <a:r>
              <a:rPr lang="en-US" dirty="0"/>
              <a:t>Can </a:t>
            </a:r>
            <a:r>
              <a:rPr lang="en-US" i="1" dirty="0"/>
              <a:t>only</a:t>
            </a:r>
            <a:r>
              <a:rPr lang="en-US" dirty="0"/>
              <a:t> “point to” an object that is managed by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Not </a:t>
            </a:r>
            <a:r>
              <a:rPr lang="en-US" i="1" dirty="0"/>
              <a:t>really</a:t>
            </a:r>
            <a:r>
              <a:rPr lang="en-US" dirty="0"/>
              <a:t> a pointer – can’t actually dereference unless you “get” its associated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Because it doesn’t influence the reference count,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r>
              <a:rPr lang="en-US" dirty="0"/>
              <a:t> can become “</a:t>
            </a:r>
            <a:r>
              <a:rPr lang="en-US" i="1" dirty="0"/>
              <a:t>dangling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Object referenced may have been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endParaRPr lang="en-US" dirty="0"/>
          </a:p>
          <a:p>
            <a:pPr lvl="2"/>
            <a:r>
              <a:rPr lang="en-US" dirty="0"/>
              <a:t>But you can check to see if the object still exists</a:t>
            </a:r>
          </a:p>
          <a:p>
            <a:pPr lvl="3"/>
            <a:endParaRPr lang="en-US" dirty="0"/>
          </a:p>
          <a:p>
            <a:r>
              <a:rPr lang="en-US" dirty="0"/>
              <a:t>Can be used to break our cycle problem!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Cycle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Now what happens when we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645920"/>
            <a:ext cx="4937760" cy="42062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124332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weakcycle.cc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8640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6928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66928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06640" y="3108960"/>
            <a:ext cx="1463040" cy="164592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589520" y="347472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589520" y="402336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669280" y="2011680"/>
          <a:ext cx="1097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6583680" y="219456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83680" y="3657600"/>
            <a:ext cx="822960" cy="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D94B7B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D94B7B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347472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endCxn id="9" idx="3"/>
          </p:cNvCxnSpPr>
          <p:nvPr/>
        </p:nvCxnSpPr>
        <p:spPr bwMode="auto">
          <a:xfrm rot="10800000">
            <a:off x="6949440" y="393192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D94B7B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sp>
        <p:nvSpPr>
          <p:cNvPr id="24" name="TextBox 23"/>
          <p:cNvSpPr txBox="1"/>
          <p:nvPr/>
        </p:nvSpPr>
        <p:spPr>
          <a:xfrm>
            <a:off x="740664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2775266"/>
            <a:ext cx="36576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/>
      <p:bldP spid="19" grpId="0"/>
      <p:bldP spid="24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17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w;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inner-inner scope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returns "promoted"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usingweak.cc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Cannot be copied, but can be moved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a copy of the pointer, but is dangerous to use; better to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instead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old pointer value and stores a new one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allows shared objects to have multiple owners by doing </a:t>
            </a:r>
            <a:r>
              <a:rPr lang="en-US" i="1" dirty="0"/>
              <a:t>reference counting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s an object once its reference count reaches zero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works with a shared object but doesn’t affect the reference count</a:t>
            </a:r>
          </a:p>
          <a:p>
            <a:pPr lvl="1"/>
            <a:r>
              <a:rPr lang="en-US" dirty="0"/>
              <a:t>Can’t actually be dereferenced, but can check if the object still exists and can get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from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if it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Smart Pointers</a:t>
            </a:r>
          </a:p>
          <a:p>
            <a:pPr lvl="1"/>
            <a:r>
              <a:rPr lang="en-US" b="1" dirty="0" err="1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Reference counting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1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Refresher: </a:t>
            </a:r>
            <a:r>
              <a:rPr lang="en-US" dirty="0" err="1"/>
              <a:t>ToyPtr</a:t>
            </a:r>
            <a:r>
              <a:rPr lang="en-US" dirty="0"/>
              <a:t> Class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ToyPtr.cc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393192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_TOYPTR_H_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 operator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-&gt; operator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pointer itself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_TOYPTR_H_</a:t>
            </a:r>
          </a:p>
        </p:txBody>
      </p:sp>
    </p:spTree>
    <p:extLst>
      <p:ext uri="{BB962C8B-B14F-4D97-AF65-F5344CB8AC3E}">
        <p14:creationId xmlns:p14="http://schemas.microsoft.com/office/powerpoint/2010/main" val="16295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Part of C++’s standard library (C++11)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template: template parameter is the type that the “owned” pointer references (</a:t>
            </a:r>
            <a:r>
              <a:rPr lang="en-US" i="1" dirty="0" smtClean="0"/>
              <a:t>i.e</a:t>
            </a:r>
            <a:r>
              <a:rPr lang="en-US" i="1" dirty="0"/>
              <a:t>.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in pointer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Its </a:t>
            </a:r>
            <a:r>
              <a:rPr lang="en-US" dirty="0"/>
              <a:t>destructor invokes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on the owned pointer</a:t>
            </a:r>
          </a:p>
          <a:p>
            <a:pPr lvl="2"/>
            <a:r>
              <a:rPr lang="en-US" dirty="0"/>
              <a:t>Invoked when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object is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r>
              <a:rPr lang="en-US" dirty="0"/>
              <a:t> or falls out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33" name="Ink 632"/>
              <p14:cNvContentPartPr/>
              <p14:nvPr/>
            </p14:nvContentPartPr>
            <p14:xfrm>
              <a:off x="5373504" y="2301151"/>
              <a:ext cx="3960" cy="2520"/>
            </p14:xfrm>
          </p:contentPart>
        </mc:Choice>
        <mc:Fallback xmlns="">
          <p:pic>
            <p:nvPicPr>
              <p:cNvPr id="633" name="Ink 632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360904" y="2288551"/>
                <a:ext cx="29160" cy="2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35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therefore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wrapped, heap-allocated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(*x)++;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never used delete, but no leak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unique1.cc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many potential exits out of a function, it’s easy to forget to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on all of them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will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its pointer when it falls out of scope</a:t>
            </a:r>
          </a:p>
          <a:p>
            <a:pPr lvl="1"/>
            <a:r>
              <a:rPr lang="en-US" dirty="0"/>
              <a:t>Thus,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also helps with </a:t>
            </a:r>
            <a:r>
              <a:rPr lang="en-US" i="1" dirty="0"/>
              <a:t>exception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114800"/>
            <a:ext cx="8229600" cy="1828800"/>
          </a:xfrm>
          <a:prstGeom prst="roundRect">
            <a:avLst>
              <a:gd name="adj" fmla="val 556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NotLeaky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several returns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lots of code, including potential exception throws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599"/>
            <a:ext cx="822960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b; }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pointer to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*x;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the value of pointed-to object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a field or function of a pointed-to object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Deallocate current pointed-to object and store new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 responsibility for freeing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has disabled its copy constructor and assignment operator</a:t>
            </a:r>
          </a:p>
          <a:p>
            <a:pPr lvl="1"/>
            <a:r>
              <a:rPr lang="en-US" dirty="0"/>
              <a:t>You cannot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helping maintain “uniqueness” or “ownership”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1A9-F5F6-4FA1-9370-4EAB397D2497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291840"/>
            <a:ext cx="8229600" cy="310896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           </a:t>
            </a:r>
            <a:r>
              <a:rPr lang="en-US" sz="16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z;              </a:t>
            </a:r>
            <a:r>
              <a:rPr lang="en-US" sz="16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x;                               </a:t>
            </a:r>
            <a:r>
              <a:rPr lang="en-US" sz="16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89173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uniquefail.cc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3180</TotalTime>
  <Words>3118</Words>
  <Application>Microsoft Office PowerPoint</Application>
  <PresentationFormat>On-screen Show (4:3)</PresentationFormat>
  <Paragraphs>559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C++ Smart Pointers CSE 333 Spring 2019</vt:lpstr>
      <vt:lpstr>Administrivia</vt:lpstr>
      <vt:lpstr>Lecture Outline</vt:lpstr>
      <vt:lpstr>Refresher: ToyPtr Class Template</vt:lpstr>
      <vt:lpstr>std::unique_ptr</vt:lpstr>
      <vt:lpstr>Using unique_ptr</vt:lpstr>
      <vt:lpstr>Why are unique_ptrs useful?</vt:lpstr>
      <vt:lpstr>unique_ptr Operations</vt:lpstr>
      <vt:lpstr>unique_ptrs Cannot Be Copied</vt:lpstr>
      <vt:lpstr>Transferring Ownership</vt:lpstr>
      <vt:lpstr>unique_ptr and STL</vt:lpstr>
      <vt:lpstr>Aside: Copy Semantics</vt:lpstr>
      <vt:lpstr>Aside: Move Semantics (C++11)</vt:lpstr>
      <vt:lpstr>Transferring Ownership via Move</vt:lpstr>
      <vt:lpstr>unique_ptr and STL Example</vt:lpstr>
      <vt:lpstr>unique_ptr and “&lt;”</vt:lpstr>
      <vt:lpstr>unique_ptr and STL Sorting</vt:lpstr>
      <vt:lpstr>unique_ptr, “&lt;”, and maps</vt:lpstr>
      <vt:lpstr>unique_ptr and map Example</vt:lpstr>
      <vt:lpstr>unique_ptr and Arrays</vt:lpstr>
      <vt:lpstr>Reference Counting</vt:lpstr>
      <vt:lpstr>std::shared_ptr</vt:lpstr>
      <vt:lpstr>shared_ptr Example</vt:lpstr>
      <vt:lpstr>shared_ptrs and STL Containers</vt:lpstr>
      <vt:lpstr>Cycle of shared_ptrs </vt:lpstr>
      <vt:lpstr>std::weak_ptr</vt:lpstr>
      <vt:lpstr>Breaking the Cycle with weak_ptr</vt:lpstr>
      <vt:lpstr>Using a weak_ptr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Smart Pointers CSE 333 Spring 2018</dc:title>
  <dc:creator>Justin Hsia</dc:creator>
  <cp:lastModifiedBy>cse-loaner</cp:lastModifiedBy>
  <cp:revision>97</cp:revision>
  <cp:lastPrinted>2018-04-30T18:03:53Z</cp:lastPrinted>
  <dcterms:created xsi:type="dcterms:W3CDTF">2018-04-27T20:23:54Z</dcterms:created>
  <dcterms:modified xsi:type="dcterms:W3CDTF">2019-05-07T23:14:03Z</dcterms:modified>
</cp:coreProperties>
</file>