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57" r:id="rId2"/>
    <p:sldId id="258" r:id="rId3"/>
    <p:sldId id="280" r:id="rId4"/>
    <p:sldId id="259" r:id="rId5"/>
    <p:sldId id="265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2" r:id="rId14"/>
    <p:sldId id="275" r:id="rId15"/>
    <p:sldId id="276" r:id="rId16"/>
    <p:sldId id="277" r:id="rId17"/>
    <p:sldId id="278" r:id="rId18"/>
    <p:sldId id="279" r:id="rId19"/>
    <p:sldId id="260" r:id="rId20"/>
    <p:sldId id="281" r:id="rId21"/>
    <p:sldId id="261" r:id="rId22"/>
    <p:sldId id="262" r:id="rId23"/>
    <p:sldId id="282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61A"/>
    <a:srgbClr val="66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01FE5-21F9-447F-89D3-5E63B1CE64D6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DCFE5-D5C9-424C-B7D8-532A2882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5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 is CSE</a:t>
            </a:r>
            <a:r>
              <a:rPr lang="en-US" baseline="0" dirty="0"/>
              <a:t> 451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DCFE5-D5C9-424C-B7D8-532A288261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31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0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5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C39BBAF-12A8-44A0-A034-B5262369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8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C39BBAF-12A8-44A0-A034-B526236973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67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2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C39BBAF-12A8-44A0-A034-B526236973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3725" y="27429"/>
            <a:ext cx="1470275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S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ummer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0508" y="27429"/>
            <a:ext cx="144302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L28:  Course Wrap-Up</a:t>
            </a:r>
          </a:p>
        </p:txBody>
      </p:sp>
    </p:spTree>
    <p:extLst>
      <p:ext uri="{BB962C8B-B14F-4D97-AF65-F5344CB8AC3E}">
        <p14:creationId xmlns:p14="http://schemas.microsoft.com/office/powerpoint/2010/main" val="122471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Course Wrap-Up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Summer 2018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>
                <a:ea typeface="CMU Bright" panose="02000603000000000000" pitchFamily="2" charset="0"/>
              </a:rPr>
              <a:t>Instructor:</a:t>
            </a:r>
            <a:r>
              <a:rPr lang="en-US" sz="2400" dirty="0">
                <a:ea typeface="CMU Bright" panose="02000603000000000000" pitchFamily="2" charset="0"/>
              </a:rPr>
              <a:t>	Hal Perkins</a:t>
            </a:r>
          </a:p>
          <a:p>
            <a:pPr algn="l"/>
            <a:endParaRPr lang="en-US" sz="2400" dirty="0">
              <a:ea typeface="CMU Bright" panose="02000603000000000000" pitchFamily="2" charset="0"/>
            </a:endParaRPr>
          </a:p>
          <a:p>
            <a:pPr algn="l"/>
            <a:r>
              <a:rPr lang="en-US" sz="2000" b="1" dirty="0">
                <a:ea typeface="CMU Bright" panose="02000603000000000000" pitchFamily="2" charset="0"/>
              </a:rPr>
              <a:t>Teaching Assistants:</a:t>
            </a:r>
          </a:p>
          <a:p>
            <a:pPr algn="l"/>
            <a:r>
              <a:rPr lang="en-US" sz="2000" dirty="0" err="1"/>
              <a:t>Renshu</a:t>
            </a:r>
            <a:r>
              <a:rPr lang="en-US" sz="2000" dirty="0"/>
              <a:t> Gu	William Kim	Soumya </a:t>
            </a:r>
            <a:r>
              <a:rPr lang="en-US" sz="2000" dirty="0" err="1"/>
              <a:t>Vasisht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endParaRPr lang="en-US" sz="2000" dirty="0">
              <a:ea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64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Structure of C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Standard types and operators</a:t>
            </a:r>
          </a:p>
          <a:p>
            <a:pPr lvl="1"/>
            <a:r>
              <a:rPr lang="en-US" sz="2000" dirty="0"/>
              <a:t>Primitives, extended types, </a:t>
            </a:r>
            <a:r>
              <a:rPr lang="en-US" sz="2000" dirty="0" err="1"/>
              <a:t>structs</a:t>
            </a:r>
            <a:r>
              <a:rPr lang="en-US" sz="2000" dirty="0"/>
              <a:t>, arrays, </a:t>
            </a:r>
            <a:r>
              <a:rPr lang="en-US" sz="2000" dirty="0" err="1"/>
              <a:t>typedef</a:t>
            </a:r>
            <a:r>
              <a:rPr lang="en-US" sz="2000" dirty="0"/>
              <a:t>, etc.</a:t>
            </a:r>
          </a:p>
          <a:p>
            <a:r>
              <a:rPr lang="en-US" sz="2400" dirty="0"/>
              <a:t>Functions</a:t>
            </a:r>
          </a:p>
          <a:p>
            <a:pPr lvl="1"/>
            <a:r>
              <a:rPr lang="en-US" sz="2000" dirty="0"/>
              <a:t>Defining, invoking, execution model</a:t>
            </a:r>
          </a:p>
          <a:p>
            <a:r>
              <a:rPr lang="en-US" sz="2400" dirty="0"/>
              <a:t>Standard libraries and data structures</a:t>
            </a:r>
          </a:p>
          <a:p>
            <a:pPr lvl="1"/>
            <a:r>
              <a:rPr lang="en-US" sz="2000" dirty="0"/>
              <a:t>Strings, streams, etc.</a:t>
            </a:r>
          </a:p>
          <a:p>
            <a:pPr lvl="1"/>
            <a:r>
              <a:rPr lang="en-US" sz="2000" dirty="0"/>
              <a:t>C standard library and system calls, how they are related</a:t>
            </a:r>
          </a:p>
          <a:p>
            <a:r>
              <a:rPr lang="en-US" sz="2400" dirty="0"/>
              <a:t>Modularization</a:t>
            </a:r>
          </a:p>
          <a:p>
            <a:pPr lvl="1"/>
            <a:r>
              <a:rPr lang="en-US" sz="2000" dirty="0"/>
              <a:t>Declaration vs. definition</a:t>
            </a:r>
          </a:p>
          <a:p>
            <a:pPr lvl="1"/>
            <a:r>
              <a:rPr lang="en-US" sz="2000" dirty="0"/>
              <a:t>Header files and implementations</a:t>
            </a:r>
          </a:p>
          <a:p>
            <a:pPr lvl="1"/>
            <a:r>
              <a:rPr lang="en-US" sz="2000" dirty="0"/>
              <a:t>Internal vs. external linkage</a:t>
            </a:r>
          </a:p>
          <a:p>
            <a:r>
              <a:rPr lang="en-US" sz="2400" dirty="0"/>
              <a:t>Handling errors without exception handling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sz="2000" dirty="0"/>
              <a:t> and return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4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(and C++11)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“better C”</a:t>
            </a:r>
          </a:p>
          <a:p>
            <a:pPr lvl="1"/>
            <a:r>
              <a:rPr lang="en-US" dirty="0"/>
              <a:t>More type safety, stream objects, memory management, etc.</a:t>
            </a:r>
          </a:p>
          <a:p>
            <a:r>
              <a:rPr lang="en-US" dirty="0"/>
              <a:t>References and </a:t>
            </a:r>
            <a:r>
              <a:rPr lang="en-US" dirty="0" err="1"/>
              <a:t>const</a:t>
            </a:r>
            <a:endParaRPr lang="en-US" dirty="0"/>
          </a:p>
          <a:p>
            <a:r>
              <a:rPr lang="en-US" dirty="0"/>
              <a:t>Classes and objects!</a:t>
            </a:r>
          </a:p>
          <a:p>
            <a:pPr lvl="1"/>
            <a:r>
              <a:rPr lang="en-US" dirty="0"/>
              <a:t>So much (too much?) control:  constructor, copy constructor, assignment, destructor, operator overloading</a:t>
            </a:r>
          </a:p>
          <a:p>
            <a:pPr lvl="1"/>
            <a:r>
              <a:rPr lang="en-US" dirty="0"/>
              <a:t>Inheritance and </a:t>
            </a:r>
            <a:r>
              <a:rPr lang="en-US" dirty="0" err="1"/>
              <a:t>subclassing</a:t>
            </a:r>
            <a:endParaRPr lang="en-US" dirty="0"/>
          </a:p>
          <a:p>
            <a:pPr lvl="2"/>
            <a:r>
              <a:rPr lang="en-US" dirty="0"/>
              <a:t>Dynamic vs. static dispatch, virtual functions, </a:t>
            </a:r>
            <a:r>
              <a:rPr lang="en-US" dirty="0" err="1"/>
              <a:t>vtables</a:t>
            </a:r>
            <a:r>
              <a:rPr lang="en-US" dirty="0"/>
              <a:t> and </a:t>
            </a:r>
            <a:r>
              <a:rPr lang="en-US" dirty="0" err="1"/>
              <a:t>vptrs</a:t>
            </a:r>
            <a:endParaRPr lang="en-US" dirty="0"/>
          </a:p>
          <a:p>
            <a:pPr lvl="2"/>
            <a:r>
              <a:rPr lang="en-US" dirty="0"/>
              <a:t>Pure virtual functions and abstract classes</a:t>
            </a:r>
          </a:p>
          <a:p>
            <a:pPr lvl="2"/>
            <a:r>
              <a:rPr lang="en-US" dirty="0" err="1"/>
              <a:t>Subobjects</a:t>
            </a:r>
            <a:r>
              <a:rPr lang="en-US" dirty="0"/>
              <a:t> and slicing on assignment</a:t>
            </a:r>
          </a:p>
          <a:p>
            <a:r>
              <a:rPr lang="en-US" dirty="0"/>
              <a:t>Copy semantics vs. move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(and C++11)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366125" cy="52058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C++ Casting</a:t>
            </a:r>
          </a:p>
          <a:p>
            <a:pPr lvl="1"/>
            <a:r>
              <a:rPr lang="en-US" dirty="0"/>
              <a:t>What are they and why do we distinguish between them?</a:t>
            </a:r>
          </a:p>
          <a:p>
            <a:pPr lvl="1"/>
            <a:r>
              <a:rPr lang="en-US" dirty="0"/>
              <a:t>Implicit conversion/construction and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explicit</a:t>
            </a:r>
          </a:p>
          <a:p>
            <a:r>
              <a:rPr lang="en-US" dirty="0"/>
              <a:t>Templates – parameterized classes and functions</a:t>
            </a:r>
          </a:p>
          <a:p>
            <a:pPr lvl="1"/>
            <a:r>
              <a:rPr lang="en-US" dirty="0"/>
              <a:t>Similarities and differences from Java generics</a:t>
            </a:r>
          </a:p>
          <a:p>
            <a:pPr lvl="1"/>
            <a:r>
              <a:rPr lang="en-US" dirty="0"/>
              <a:t>Template implementations via expansion</a:t>
            </a:r>
          </a:p>
          <a:p>
            <a:r>
              <a:rPr lang="en-US" dirty="0"/>
              <a:t>STL – containers, iterators, and algorithms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/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/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Copying and types</a:t>
            </a:r>
          </a:p>
          <a:p>
            <a:r>
              <a:rPr lang="en-US" dirty="0"/>
              <a:t>Smart Pointers</a:t>
            </a:r>
          </a:p>
          <a:p>
            <a:pPr lvl="1"/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/>
              <a:t>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dirty="0"/>
              <a:t>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weak_ptr</a:t>
            </a:r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Reference counting and resource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9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 scope and lifetime</a:t>
            </a:r>
          </a:p>
          <a:p>
            <a:pPr lvl="1"/>
            <a:r>
              <a:rPr lang="en-US" i="1" dirty="0"/>
              <a:t>Static</a:t>
            </a:r>
            <a:r>
              <a:rPr lang="en-US" dirty="0"/>
              <a:t>, </a:t>
            </a:r>
            <a:r>
              <a:rPr lang="en-US" i="1" dirty="0"/>
              <a:t>automatic</a:t>
            </a:r>
            <a:r>
              <a:rPr lang="en-US" dirty="0"/>
              <a:t>, and </a:t>
            </a:r>
            <a:r>
              <a:rPr lang="en-US" i="1" dirty="0"/>
              <a:t>dynamic</a:t>
            </a:r>
            <a:r>
              <a:rPr lang="en-US" dirty="0"/>
              <a:t> allocation</a:t>
            </a:r>
          </a:p>
          <a:p>
            <a:r>
              <a:rPr lang="en-US" dirty="0"/>
              <a:t>Pointers and associated operators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Can be used to link data or fake “call-by-reference”</a:t>
            </a:r>
          </a:p>
          <a:p>
            <a:r>
              <a:rPr lang="en-US" dirty="0"/>
              <a:t>Dynamic memory allocation</a:t>
            </a:r>
          </a:p>
          <a:p>
            <a:pPr lvl="1"/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/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/>
              <a:t> (C),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/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(C++)</a:t>
            </a:r>
          </a:p>
          <a:p>
            <a:pPr lvl="1"/>
            <a:r>
              <a:rPr lang="en-US" dirty="0"/>
              <a:t>Who is responsible?   Who owns the data?  What happens when (not if) you mess this up? (dangling pointers, memory leaks, …)</a:t>
            </a:r>
          </a:p>
          <a:p>
            <a:r>
              <a:rPr lang="en-US" dirty="0"/>
              <a:t>Tools</a:t>
            </a:r>
          </a:p>
          <a:p>
            <a:pPr lvl="1"/>
            <a:r>
              <a:rPr lang="en-US" dirty="0"/>
              <a:t>Debuggers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US" dirty="0"/>
              <a:t>), monitors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Most important tool:  thinking!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 abstraction layers</a:t>
            </a:r>
          </a:p>
          <a:p>
            <a:pPr lvl="1"/>
            <a:r>
              <a:rPr lang="en-US" dirty="0"/>
              <a:t>Physical, data link, network, transport, session, presentation, application</a:t>
            </a:r>
          </a:p>
          <a:p>
            <a:pPr lvl="1"/>
            <a:r>
              <a:rPr lang="en-US" dirty="0"/>
              <a:t>Layered </a:t>
            </a:r>
            <a:r>
              <a:rPr lang="en-US" i="1" dirty="0"/>
              <a:t>protocol</a:t>
            </a:r>
            <a:r>
              <a:rPr lang="en-US" dirty="0"/>
              <a:t> model</a:t>
            </a:r>
          </a:p>
          <a:p>
            <a:pPr lvl="2"/>
            <a:r>
              <a:rPr lang="en-US" dirty="0"/>
              <a:t>We focused on IP (network), TCP (transport), and HTTP (application)</a:t>
            </a:r>
          </a:p>
          <a:p>
            <a:r>
              <a:rPr lang="en-US" dirty="0"/>
              <a:t>Network addressing</a:t>
            </a:r>
          </a:p>
          <a:p>
            <a:pPr lvl="1"/>
            <a:r>
              <a:rPr lang="en-US" dirty="0"/>
              <a:t>MAC addresses, IP addresses (IPv4/IPv6), DNS (name servers)</a:t>
            </a:r>
          </a:p>
          <a:p>
            <a:r>
              <a:rPr lang="en-US" dirty="0"/>
              <a:t>Routing</a:t>
            </a:r>
          </a:p>
          <a:p>
            <a:pPr lvl="1"/>
            <a:r>
              <a:rPr lang="en-US" dirty="0"/>
              <a:t>Layered packet payloads, security, and reliability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Programming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Client side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Get remote host IP address/port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Create socket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Connect socket to remote host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Read and write data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Close socket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Server side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Get local host IP address/port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Create socket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Bind socket to local host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Listen on socket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Accept connection from client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Read and write data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Close socket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96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or why not?</a:t>
            </a:r>
          </a:p>
          <a:p>
            <a:pPr lvl="1"/>
            <a:r>
              <a:rPr lang="en-US" dirty="0"/>
              <a:t>Better throughput, resource utilization (CPU, I/O controllers)</a:t>
            </a:r>
          </a:p>
          <a:p>
            <a:pPr lvl="1"/>
            <a:r>
              <a:rPr lang="en-US" dirty="0"/>
              <a:t>Tricky to get right – harder to code and debug</a:t>
            </a:r>
          </a:p>
          <a:p>
            <a:r>
              <a:rPr lang="en-US" dirty="0"/>
              <a:t>Threads – “lightweight”</a:t>
            </a:r>
          </a:p>
          <a:p>
            <a:pPr lvl="1"/>
            <a:r>
              <a:rPr lang="en-US" dirty="0"/>
              <a:t>Address space sharing; separate stacks for each thread</a:t>
            </a:r>
          </a:p>
          <a:p>
            <a:pPr lvl="1"/>
            <a:r>
              <a:rPr lang="en-US" dirty="0"/>
              <a:t>Standard C/C++ library: </a:t>
            </a:r>
            <a:r>
              <a:rPr lang="en-US" dirty="0" err="1"/>
              <a:t>pthreads</a:t>
            </a:r>
            <a:endParaRPr lang="en-US" dirty="0"/>
          </a:p>
          <a:p>
            <a:r>
              <a:rPr lang="en-US" dirty="0"/>
              <a:t>Processes – “heavyweight” </a:t>
            </a:r>
          </a:p>
          <a:p>
            <a:pPr lvl="1"/>
            <a:r>
              <a:rPr lang="en-US" dirty="0"/>
              <a:t>Isolated address spaces</a:t>
            </a:r>
          </a:p>
          <a:p>
            <a:pPr lvl="1"/>
            <a:r>
              <a:rPr lang="en-US" dirty="0"/>
              <a:t>Forking functionality provided by OS</a:t>
            </a:r>
          </a:p>
          <a:p>
            <a:r>
              <a:rPr lang="en-US" dirty="0"/>
              <a:t>Synchronization</a:t>
            </a:r>
          </a:p>
          <a:p>
            <a:pPr lvl="1"/>
            <a:r>
              <a:rPr lang="en-US" dirty="0"/>
              <a:t>Data races, locks/mutexes, how much to lock…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vs Threads on One Slide</a:t>
            </a:r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3749040" y="1280160"/>
            <a:ext cx="5102352" cy="5029426"/>
            <a:chOff x="3291840" y="1097280"/>
            <a:chExt cx="5669280" cy="5588251"/>
          </a:xfrm>
        </p:grpSpPr>
        <p:grpSp>
          <p:nvGrpSpPr>
            <p:cNvPr id="4" name="Group 3"/>
            <p:cNvGrpSpPr/>
            <p:nvPr/>
          </p:nvGrpSpPr>
          <p:grpSpPr>
            <a:xfrm>
              <a:off x="6217920" y="1097280"/>
              <a:ext cx="2743200" cy="5212080"/>
              <a:chOff x="5852160" y="1280160"/>
              <a:chExt cx="2743200" cy="521208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583680" y="1280160"/>
                <a:ext cx="2011680" cy="5212080"/>
                <a:chOff x="6583680" y="1280160"/>
                <a:chExt cx="2011680" cy="5212080"/>
              </a:xfrm>
            </p:grpSpPr>
            <p:sp>
              <p:nvSpPr>
                <p:cNvPr id="12" name="Rectangle 7"/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6583680" y="1280160"/>
                  <a:ext cx="2011680" cy="52120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Ctr="1"/>
                <a:lstStyle/>
                <a:p>
                  <a:pPr algn="ctr">
                    <a:lnSpc>
                      <a:spcPct val="100000"/>
                    </a:lnSpc>
                  </a:pPr>
                  <a:endParaRPr lang="en-US" b="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6583680" y="1280160"/>
                  <a:ext cx="2011680" cy="457200"/>
                </a:xfrm>
                <a:prstGeom prst="rect">
                  <a:avLst/>
                </a:prstGeom>
                <a:solidFill>
                  <a:srgbClr val="CC0066">
                    <a:alpha val="60000"/>
                  </a:srgb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OS kernel [protected]</a:t>
                  </a: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6583680" y="1737360"/>
                  <a:ext cx="2011680" cy="457200"/>
                </a:xfrm>
                <a:prstGeom prst="rect">
                  <a:avLst/>
                </a:prstGeom>
                <a:solidFill>
                  <a:srgbClr val="B7A57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Stack</a:t>
                  </a: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6583680" y="4114800"/>
                  <a:ext cx="2011680" cy="457200"/>
                </a:xfrm>
                <a:prstGeom prst="rect">
                  <a:avLst/>
                </a:prstGeom>
                <a:solidFill>
                  <a:srgbClr val="B7A57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Heap (</a:t>
                  </a:r>
                  <a:r>
                    <a:rPr lang="en-US" sz="1400" dirty="0" err="1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malloc</a:t>
                  </a: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/free)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6583680" y="4572000"/>
                  <a:ext cx="2011680" cy="548640"/>
                </a:xfrm>
                <a:prstGeom prst="rect">
                  <a:avLst/>
                </a:prstGeom>
                <a:solidFill>
                  <a:srgbClr val="B7A57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Read/Write Segment</a:t>
                  </a:r>
                  <a:b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</a:br>
                  <a:r>
                    <a:rPr lang="en-US" sz="1400" i="1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.data</a:t>
                  </a: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, </a:t>
                  </a:r>
                  <a:r>
                    <a:rPr lang="en-US" sz="1400" i="1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.</a:t>
                  </a:r>
                  <a:r>
                    <a:rPr lang="en-US" sz="1400" i="1" dirty="0" err="1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bss</a:t>
                  </a:r>
                  <a:endParaRPr lang="en-US" sz="14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6583680" y="3108960"/>
                  <a:ext cx="2011680" cy="457200"/>
                </a:xfrm>
                <a:prstGeom prst="rect">
                  <a:avLst/>
                </a:prstGeom>
                <a:solidFill>
                  <a:srgbClr val="B7A57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Shared Libraries</a:t>
                  </a:r>
                </a:p>
              </p:txBody>
            </p:sp>
            <p:sp>
              <p:nvSpPr>
                <p:cNvPr id="18" name="Rectangle 17"/>
                <p:cNvSpPr/>
                <p:nvPr/>
              </p:nvSpPr>
              <p:spPr bwMode="auto">
                <a:xfrm>
                  <a:off x="6583680" y="5120640"/>
                  <a:ext cx="2011680" cy="822960"/>
                </a:xfrm>
                <a:prstGeom prst="rect">
                  <a:avLst/>
                </a:prstGeom>
                <a:solidFill>
                  <a:srgbClr val="B7A57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Read-Only Segment</a:t>
                  </a:r>
                  <a:b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</a:br>
                  <a:r>
                    <a:rPr lang="en-US" sz="1400" i="1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.text</a:t>
                  </a: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, </a:t>
                  </a:r>
                  <a:r>
                    <a:rPr lang="en-US" sz="1400" i="1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.</a:t>
                  </a:r>
                  <a:r>
                    <a:rPr lang="en-US" sz="1400" i="1" dirty="0" err="1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rodata</a:t>
                  </a:r>
                  <a:endParaRPr lang="en-US" sz="14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 bwMode="auto">
                <a:xfrm>
                  <a:off x="7589520" y="2194560"/>
                  <a:ext cx="0" cy="36576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0" name="Straight Arrow Connector 19"/>
                <p:cNvCxnSpPr/>
                <p:nvPr/>
              </p:nvCxnSpPr>
              <p:spPr bwMode="auto">
                <a:xfrm>
                  <a:off x="7589520" y="2743200"/>
                  <a:ext cx="0" cy="36576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/>
                </a:ln>
                <a:effectLst/>
              </p:spPr>
            </p:cxnSp>
            <p:cxnSp>
              <p:nvCxnSpPr>
                <p:cNvPr id="21" name="Straight Arrow Connector 20"/>
                <p:cNvCxnSpPr/>
                <p:nvPr/>
              </p:nvCxnSpPr>
              <p:spPr bwMode="auto">
                <a:xfrm>
                  <a:off x="7589520" y="3749040"/>
                  <a:ext cx="0" cy="36576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/>
                </a:ln>
                <a:effectLst/>
              </p:spPr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5852160" y="2011680"/>
                <a:ext cx="731520" cy="365760"/>
                <a:chOff x="2286000" y="2743200"/>
                <a:chExt cx="731520" cy="365760"/>
              </a:xfrm>
            </p:grpSpPr>
            <p:cxnSp>
              <p:nvCxnSpPr>
                <p:cNvPr id="10" name="Straight Arrow Connector 9"/>
                <p:cNvCxnSpPr/>
                <p:nvPr/>
              </p:nvCxnSpPr>
              <p:spPr bwMode="auto">
                <a:xfrm>
                  <a:off x="2743200" y="2926080"/>
                  <a:ext cx="2743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stealth" w="med" len="med"/>
                </a:ln>
                <a:effectLst>
                  <a:glow rad="38100">
                    <a:schemeClr val="tx1"/>
                  </a:glow>
                </a:effectLst>
              </p:spPr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2286000" y="2743200"/>
                  <a:ext cx="568960" cy="365760"/>
                </a:xfrm>
                <a:prstGeom prst="rect">
                  <a:avLst/>
                </a:prstGeom>
                <a:noFill/>
              </p:spPr>
              <p:txBody>
                <a:bodyPr wrap="square" lIns="91440" tIns="0" bIns="0" rtlCol="0" anchor="ctr" anchorCtr="0">
                  <a:no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FFFF00"/>
                      </a:solidFill>
                      <a:effectLst>
                        <a:glow rad="50800">
                          <a:schemeClr val="tx1"/>
                        </a:glow>
                      </a:effectLst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SP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5852160" y="5394960"/>
                <a:ext cx="731520" cy="365760"/>
                <a:chOff x="2286000" y="5577840"/>
                <a:chExt cx="731520" cy="365760"/>
              </a:xfrm>
            </p:grpSpPr>
            <p:cxnSp>
              <p:nvCxnSpPr>
                <p:cNvPr id="8" name="Straight Arrow Connector 7"/>
                <p:cNvCxnSpPr/>
                <p:nvPr/>
              </p:nvCxnSpPr>
              <p:spPr bwMode="auto">
                <a:xfrm>
                  <a:off x="2743200" y="5760720"/>
                  <a:ext cx="2743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stealth" w="med" len="med"/>
                </a:ln>
                <a:effectLst>
                  <a:glow rad="38100">
                    <a:schemeClr val="tx1"/>
                  </a:glow>
                </a:effectLst>
              </p:spPr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2286000" y="5577840"/>
                  <a:ext cx="568960" cy="365760"/>
                </a:xfrm>
                <a:prstGeom prst="rect">
                  <a:avLst/>
                </a:prstGeom>
                <a:noFill/>
              </p:spPr>
              <p:txBody>
                <a:bodyPr wrap="square" lIns="91440" tIns="0" bIns="0" rtlCol="0" anchor="ctr" anchorCtr="0">
                  <a:no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FFFF00"/>
                      </a:solidFill>
                      <a:effectLst>
                        <a:glow rad="50800">
                          <a:schemeClr val="tx1"/>
                        </a:glow>
                      </a:effectLst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PC</a:t>
                  </a:r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3291840" y="1097280"/>
              <a:ext cx="2743200" cy="5212080"/>
              <a:chOff x="5852160" y="1280160"/>
              <a:chExt cx="2743200" cy="521208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583680" y="1280160"/>
                <a:ext cx="2011680" cy="5212080"/>
                <a:chOff x="6583680" y="1280160"/>
                <a:chExt cx="2011680" cy="5212080"/>
              </a:xfrm>
            </p:grpSpPr>
            <p:sp>
              <p:nvSpPr>
                <p:cNvPr id="30" name="Rectangle 7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6583680" y="1280160"/>
                  <a:ext cx="2011680" cy="52120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Ctr="1"/>
                <a:lstStyle/>
                <a:p>
                  <a:pPr algn="ctr">
                    <a:lnSpc>
                      <a:spcPct val="100000"/>
                    </a:lnSpc>
                  </a:pPr>
                  <a:endParaRPr lang="en-US" b="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6583680" y="1280160"/>
                  <a:ext cx="2011680" cy="457200"/>
                </a:xfrm>
                <a:prstGeom prst="rect">
                  <a:avLst/>
                </a:prstGeom>
                <a:solidFill>
                  <a:srgbClr val="CC0066">
                    <a:alpha val="60000"/>
                  </a:srgb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OS kernel [protected]</a:t>
                  </a: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6583680" y="1737360"/>
                  <a:ext cx="2011680" cy="457200"/>
                </a:xfrm>
                <a:prstGeom prst="rect">
                  <a:avLst/>
                </a:prstGeom>
                <a:solidFill>
                  <a:srgbClr val="B7A57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Stack</a:t>
                  </a: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6583680" y="4114800"/>
                  <a:ext cx="2011680" cy="457200"/>
                </a:xfrm>
                <a:prstGeom prst="rect">
                  <a:avLst/>
                </a:prstGeom>
                <a:solidFill>
                  <a:srgbClr val="B7A57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Heap (</a:t>
                  </a:r>
                  <a:r>
                    <a:rPr lang="en-US" sz="1400" dirty="0" err="1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malloc</a:t>
                  </a: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/free)</a:t>
                  </a:r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6583680" y="4572000"/>
                  <a:ext cx="2011680" cy="548640"/>
                </a:xfrm>
                <a:prstGeom prst="rect">
                  <a:avLst/>
                </a:prstGeom>
                <a:solidFill>
                  <a:srgbClr val="B7A57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Read/Write Segment</a:t>
                  </a:r>
                  <a:b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</a:br>
                  <a:r>
                    <a:rPr lang="en-US" sz="1400" i="1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.data</a:t>
                  </a: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, </a:t>
                  </a:r>
                  <a:r>
                    <a:rPr lang="en-US" sz="1400" i="1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.</a:t>
                  </a:r>
                  <a:r>
                    <a:rPr lang="en-US" sz="1400" i="1" dirty="0" err="1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bss</a:t>
                  </a:r>
                  <a:endParaRPr lang="en-US" sz="14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6583680" y="3108960"/>
                  <a:ext cx="2011680" cy="457200"/>
                </a:xfrm>
                <a:prstGeom prst="rect">
                  <a:avLst/>
                </a:prstGeom>
                <a:solidFill>
                  <a:srgbClr val="B7A57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Shared Libraries</a:t>
                  </a: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6583680" y="5120640"/>
                  <a:ext cx="2011680" cy="822960"/>
                </a:xfrm>
                <a:prstGeom prst="rect">
                  <a:avLst/>
                </a:prstGeom>
                <a:solidFill>
                  <a:srgbClr val="B7A57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Read-Only Segment</a:t>
                  </a:r>
                  <a:b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</a:br>
                  <a:r>
                    <a:rPr lang="en-US" sz="1400" i="1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.text</a:t>
                  </a:r>
                  <a:r>
                    <a:rPr lang="en-US" sz="1400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, </a:t>
                  </a:r>
                  <a:r>
                    <a:rPr lang="en-US" sz="1400" i="1" dirty="0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.</a:t>
                  </a:r>
                  <a:r>
                    <a:rPr lang="en-US" sz="1400" i="1" dirty="0" err="1"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rodata</a:t>
                  </a:r>
                  <a:endParaRPr lang="en-US" sz="14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 bwMode="auto">
                <a:xfrm>
                  <a:off x="7589520" y="2194560"/>
                  <a:ext cx="0" cy="36576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8" name="Straight Arrow Connector 37"/>
                <p:cNvCxnSpPr/>
                <p:nvPr/>
              </p:nvCxnSpPr>
              <p:spPr bwMode="auto">
                <a:xfrm>
                  <a:off x="7589520" y="2743200"/>
                  <a:ext cx="0" cy="36576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/>
                </a:ln>
                <a:effectLst/>
              </p:spPr>
            </p:cxnSp>
            <p:cxnSp>
              <p:nvCxnSpPr>
                <p:cNvPr id="39" name="Straight Arrow Connector 38"/>
                <p:cNvCxnSpPr/>
                <p:nvPr/>
              </p:nvCxnSpPr>
              <p:spPr bwMode="auto">
                <a:xfrm>
                  <a:off x="7589520" y="3749040"/>
                  <a:ext cx="0" cy="36576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/>
                </a:ln>
                <a:effectLst/>
              </p:spPr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5852160" y="2011680"/>
                <a:ext cx="731520" cy="365760"/>
                <a:chOff x="2286000" y="2743200"/>
                <a:chExt cx="731520" cy="365760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 bwMode="auto">
                <a:xfrm>
                  <a:off x="2743200" y="2926080"/>
                  <a:ext cx="2743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stealth" w="med" len="med"/>
                </a:ln>
                <a:effectLst>
                  <a:glow rad="38100">
                    <a:schemeClr val="tx1"/>
                  </a:glow>
                </a:effectLst>
              </p:spPr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2286000" y="2743200"/>
                  <a:ext cx="548640" cy="365760"/>
                </a:xfrm>
                <a:prstGeom prst="rect">
                  <a:avLst/>
                </a:prstGeom>
                <a:noFill/>
              </p:spPr>
              <p:txBody>
                <a:bodyPr wrap="square" lIns="91440" tIns="0" bIns="0" rtlCol="0" anchor="ctr" anchorCtr="0">
                  <a:no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FFFF00"/>
                      </a:solidFill>
                      <a:effectLst>
                        <a:glow rad="50800">
                          <a:schemeClr val="tx1"/>
                        </a:glow>
                      </a:effectLst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SP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852160" y="5394960"/>
                <a:ext cx="731520" cy="365760"/>
                <a:chOff x="2286000" y="5577840"/>
                <a:chExt cx="731520" cy="365760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 bwMode="auto">
                <a:xfrm>
                  <a:off x="2743200" y="5760720"/>
                  <a:ext cx="27432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stealth" w="med" len="med"/>
                </a:ln>
                <a:effectLst>
                  <a:glow rad="38100">
                    <a:schemeClr val="tx1"/>
                  </a:glow>
                </a:effectLst>
              </p:spPr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2286000" y="5577840"/>
                  <a:ext cx="568960" cy="365760"/>
                </a:xfrm>
                <a:prstGeom prst="rect">
                  <a:avLst/>
                </a:prstGeom>
                <a:noFill/>
              </p:spPr>
              <p:txBody>
                <a:bodyPr wrap="square" lIns="91440" tIns="0" bIns="0" rtlCol="0" anchor="ctr" anchorCtr="0">
                  <a:no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FFFF00"/>
                      </a:solidFill>
                      <a:effectLst>
                        <a:glow rad="50800">
                          <a:schemeClr val="tx1"/>
                        </a:glow>
                      </a:effectLst>
                      <a:latin typeface="Calibri" panose="020F0502020204030204" pitchFamily="34" charset="0"/>
                      <a:ea typeface="CMU Bright" panose="02000603000000000000" pitchFamily="2" charset="0"/>
                      <a:cs typeface="Calibri" panose="020F0502020204030204" pitchFamily="34" charset="0"/>
                    </a:rPr>
                    <a:t>PC</a:t>
                  </a:r>
                </a:p>
              </p:txBody>
            </p:sp>
          </p:grpSp>
        </p:grpSp>
        <p:sp>
          <p:nvSpPr>
            <p:cNvPr id="40" name="Arc 39"/>
            <p:cNvSpPr/>
            <p:nvPr/>
          </p:nvSpPr>
          <p:spPr bwMode="auto">
            <a:xfrm>
              <a:off x="5669280" y="6126480"/>
              <a:ext cx="1645920" cy="437977"/>
            </a:xfrm>
            <a:prstGeom prst="arc">
              <a:avLst>
                <a:gd name="adj1" fmla="val 72585"/>
                <a:gd name="adj2" fmla="val 10717068"/>
              </a:avLst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89320" y="6217920"/>
              <a:ext cx="1097280" cy="37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699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fork</a:t>
              </a:r>
              <a:r>
                <a:rPr lang="en-US" sz="16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23360" y="6309360"/>
              <a:ext cx="2011680" cy="37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49440" y="6309360"/>
              <a:ext cx="2011680" cy="37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CHILD</a:t>
              </a:r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91440" y="1280160"/>
            <a:ext cx="3291840" cy="4690872"/>
            <a:chOff x="365760" y="1280160"/>
            <a:chExt cx="3657600" cy="5212080"/>
          </a:xfrm>
        </p:grpSpPr>
        <p:grpSp>
          <p:nvGrpSpPr>
            <p:cNvPr id="46" name="Group 45"/>
            <p:cNvGrpSpPr/>
            <p:nvPr/>
          </p:nvGrpSpPr>
          <p:grpSpPr>
            <a:xfrm>
              <a:off x="1645920" y="1280160"/>
              <a:ext cx="2377440" cy="5212080"/>
              <a:chOff x="6583680" y="1280160"/>
              <a:chExt cx="2377440" cy="5212080"/>
            </a:xfrm>
          </p:grpSpPr>
          <p:sp>
            <p:nvSpPr>
              <p:cNvPr id="61" name="Rectangle 7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6583680" y="1280160"/>
                <a:ext cx="2377440" cy="52120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>
                  <a:lnSpc>
                    <a:spcPct val="100000"/>
                  </a:lnSpc>
                </a:pPr>
                <a:endParaRPr lang="en-US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6583680" y="1280160"/>
                <a:ext cx="2377440" cy="457200"/>
              </a:xfrm>
              <a:prstGeom prst="rect">
                <a:avLst/>
              </a:prstGeom>
              <a:solidFill>
                <a:srgbClr val="CC0066">
                  <a:alpha val="6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OS kernel [protected]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6583680" y="1737360"/>
                <a:ext cx="2377440" cy="36576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Stack</a:t>
                </a:r>
                <a:r>
                  <a:rPr lang="en-US" sz="1600" baseline="-25000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parent</a:t>
                </a:r>
                <a:endParaRPr lang="en-US" sz="1600" baseline="-25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6583680" y="4114800"/>
                <a:ext cx="237744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Heap (</a:t>
                </a:r>
                <a:r>
                  <a:rPr lang="en-US" sz="1600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malloc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/free)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6583680" y="4572000"/>
                <a:ext cx="2377440" cy="54864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Read/Write Segment</a:t>
                </a:r>
                <a:b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</a:b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.data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, </a:t>
                </a: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</a:t>
                </a:r>
                <a:r>
                  <a:rPr lang="en-US" sz="1600" i="1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bss</a:t>
                </a:r>
                <a:endParaRPr lang="en-US" sz="1600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6583680" y="3383280"/>
                <a:ext cx="2377440" cy="36576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Shared Libraries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6583680" y="5120640"/>
                <a:ext cx="2377440" cy="82296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Read-Only Segment</a:t>
                </a:r>
                <a:b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</a:b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.text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, </a:t>
                </a: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</a:t>
                </a:r>
                <a:r>
                  <a:rPr lang="en-US" sz="1600" i="1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rodata</a:t>
                </a:r>
                <a:endParaRPr lang="en-US" sz="1600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8" name="Straight Arrow Connector 67"/>
              <p:cNvCxnSpPr/>
              <p:nvPr/>
            </p:nvCxnSpPr>
            <p:spPr bwMode="auto">
              <a:xfrm>
                <a:off x="7772400" y="2103120"/>
                <a:ext cx="0" cy="2743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9" name="Straight Arrow Connector 68"/>
              <p:cNvCxnSpPr/>
              <p:nvPr/>
            </p:nvCxnSpPr>
            <p:spPr bwMode="auto">
              <a:xfrm>
                <a:off x="7772400" y="3108960"/>
                <a:ext cx="0" cy="2743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70" name="Straight Arrow Connector 69"/>
              <p:cNvCxnSpPr/>
              <p:nvPr/>
            </p:nvCxnSpPr>
            <p:spPr bwMode="auto">
              <a:xfrm>
                <a:off x="7772400" y="3840480"/>
                <a:ext cx="0" cy="2743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  <p:grpSp>
          <p:nvGrpSpPr>
            <p:cNvPr id="47" name="Group 46"/>
            <p:cNvGrpSpPr/>
            <p:nvPr/>
          </p:nvGrpSpPr>
          <p:grpSpPr>
            <a:xfrm>
              <a:off x="365760" y="1920240"/>
              <a:ext cx="1280160" cy="365760"/>
              <a:chOff x="1737360" y="2743200"/>
              <a:chExt cx="1280160" cy="365760"/>
            </a:xfrm>
          </p:grpSpPr>
          <p:cxnSp>
            <p:nvCxnSpPr>
              <p:cNvPr id="59" name="Straight Arrow Connector 58"/>
              <p:cNvCxnSpPr/>
              <p:nvPr/>
            </p:nvCxnSpPr>
            <p:spPr bwMode="auto">
              <a:xfrm>
                <a:off x="2743200" y="292608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60" name="TextBox 59"/>
              <p:cNvSpPr txBox="1"/>
              <p:nvPr/>
            </p:nvSpPr>
            <p:spPr>
              <a:xfrm>
                <a:off x="1737360" y="2743200"/>
                <a:ext cx="109728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b="1" dirty="0" err="1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SP</a:t>
                </a:r>
                <a:r>
                  <a:rPr lang="en-US" b="1" baseline="-25000" dirty="0" err="1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parent</a:t>
                </a:r>
                <a:endParaRPr lang="en-US" b="1" baseline="-25000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65760" y="5577840"/>
              <a:ext cx="1280160" cy="365760"/>
              <a:chOff x="1737360" y="5577840"/>
              <a:chExt cx="1280160" cy="365760"/>
            </a:xfrm>
          </p:grpSpPr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2743200" y="576072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1737360" y="5577840"/>
                <a:ext cx="109728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b="1" dirty="0" err="1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PC</a:t>
                </a:r>
                <a:r>
                  <a:rPr lang="en-US" b="1" baseline="-25000" dirty="0" err="1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parent</a:t>
                </a:r>
                <a:endParaRPr lang="en-US" b="1" baseline="-25000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 bwMode="auto">
            <a:xfrm>
              <a:off x="1645920" y="24231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  <a:r>
                <a:rPr lang="en-US" sz="1600" baseline="-25000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child</a:t>
              </a:r>
              <a:endParaRPr lang="en-US" sz="1600" baseline="-25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>
              <a:off x="2834640" y="27889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51" name="Group 50"/>
            <p:cNvGrpSpPr/>
            <p:nvPr/>
          </p:nvGrpSpPr>
          <p:grpSpPr>
            <a:xfrm>
              <a:off x="365760" y="2606040"/>
              <a:ext cx="1280160" cy="365760"/>
              <a:chOff x="1737360" y="2743200"/>
              <a:chExt cx="1280160" cy="365760"/>
            </a:xfrm>
          </p:grpSpPr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2743200" y="292608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56" name="TextBox 55"/>
              <p:cNvSpPr txBox="1"/>
              <p:nvPr/>
            </p:nvSpPr>
            <p:spPr>
              <a:xfrm>
                <a:off x="1737360" y="2743200"/>
                <a:ext cx="109728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b="1" dirty="0" err="1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SP</a:t>
                </a:r>
                <a:r>
                  <a:rPr lang="en-US" b="1" baseline="-25000" dirty="0" err="1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child</a:t>
                </a:r>
                <a:endParaRPr lang="en-US" b="1" baseline="-25000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65760" y="5303520"/>
              <a:ext cx="1280160" cy="365760"/>
              <a:chOff x="1737360" y="5577840"/>
              <a:chExt cx="1280160" cy="365760"/>
            </a:xfrm>
          </p:grpSpPr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2743200" y="576072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54" name="TextBox 53"/>
              <p:cNvSpPr txBox="1"/>
              <p:nvPr/>
            </p:nvSpPr>
            <p:spPr>
              <a:xfrm>
                <a:off x="1737360" y="5577840"/>
                <a:ext cx="109728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b="1" dirty="0" err="1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PC</a:t>
                </a:r>
                <a:r>
                  <a:rPr lang="en-US" b="1" baseline="-25000" dirty="0" err="1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child</a:t>
                </a:r>
                <a:endParaRPr lang="en-US" b="1" baseline="-25000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1" name="Slide Number Placeholder 7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51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Phew!  That’s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But that’s a lot!!</a:t>
            </a:r>
          </a:p>
          <a:p>
            <a:r>
              <a:rPr lang="en-US" dirty="0"/>
              <a:t>Studying for the exam:  </a:t>
            </a:r>
            <a:r>
              <a:rPr lang="en-US" sz="2000" dirty="0"/>
              <a:t>(your mileage may vary)</a:t>
            </a:r>
            <a:endParaRPr lang="en-US" dirty="0"/>
          </a:p>
          <a:p>
            <a:pPr lvl="1"/>
            <a:r>
              <a:rPr lang="en-US" dirty="0"/>
              <a:t>Review </a:t>
            </a:r>
            <a:r>
              <a:rPr lang="en-US" i="1" dirty="0"/>
              <a:t>first</a:t>
            </a:r>
            <a:r>
              <a:rPr lang="en-US" dirty="0"/>
              <a:t>, make notes</a:t>
            </a:r>
          </a:p>
          <a:p>
            <a:pPr lvl="2"/>
            <a:r>
              <a:rPr lang="en-US" dirty="0"/>
              <a:t>Review lecture slides, exercises, sections, end-of-lecture problems</a:t>
            </a:r>
          </a:p>
          <a:p>
            <a:pPr lvl="2"/>
            <a:r>
              <a:rPr lang="en-US" dirty="0"/>
              <a:t>Look at topic list on website to check your coverage and help organize</a:t>
            </a:r>
          </a:p>
          <a:p>
            <a:pPr lvl="2"/>
            <a:r>
              <a:rPr lang="en-US" dirty="0"/>
              <a:t>Brainstorm and trade ideas with other students</a:t>
            </a:r>
          </a:p>
          <a:p>
            <a:pPr lvl="1"/>
            <a:r>
              <a:rPr lang="en-US" dirty="0"/>
              <a:t>“Simulate” an old exam</a:t>
            </a:r>
          </a:p>
          <a:p>
            <a:pPr lvl="2"/>
            <a:r>
              <a:rPr lang="en-US" dirty="0"/>
              <a:t>Do it in one timed sitting</a:t>
            </a:r>
          </a:p>
          <a:p>
            <a:pPr lvl="2"/>
            <a:r>
              <a:rPr lang="en-US" dirty="0"/>
              <a:t>Working problems is far more important than reading old answers!</a:t>
            </a:r>
          </a:p>
          <a:p>
            <a:pPr lvl="1"/>
            <a:r>
              <a:rPr lang="en-US" dirty="0"/>
              <a:t>“Grade” yourself, then go back and review problems</a:t>
            </a:r>
          </a:p>
          <a:p>
            <a:pPr lvl="2"/>
            <a:r>
              <a:rPr lang="en-US" dirty="0"/>
              <a:t>If still unsure why, ask the staff or your fellow students</a:t>
            </a:r>
          </a:p>
          <a:p>
            <a:pPr lvl="2"/>
            <a:r>
              <a:rPr lang="en-US" dirty="0"/>
              <a:t>Rinse and repeat!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Courses:  What’s Next?</a:t>
            </a:r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760" cy="497433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CSE401:  </a:t>
            </a:r>
            <a:r>
              <a:rPr lang="en-US" sz="2400" dirty="0"/>
              <a:t>Compilers (pre-</a:t>
            </a:r>
            <a:r>
              <a:rPr lang="en-US" sz="2400" dirty="0" err="1"/>
              <a:t>reqs</a:t>
            </a:r>
            <a:r>
              <a:rPr lang="en-US" sz="2400" dirty="0"/>
              <a:t>: 332, 351)</a:t>
            </a:r>
          </a:p>
          <a:p>
            <a:pPr lvl="1"/>
            <a:r>
              <a:rPr lang="en-US" sz="2000" i="1" dirty="0"/>
              <a:t>Finally</a:t>
            </a:r>
            <a:r>
              <a:rPr lang="en-US" sz="2000" dirty="0"/>
              <a:t> understand why a compiler does what it does</a:t>
            </a:r>
          </a:p>
          <a:p>
            <a:pPr lvl="3"/>
            <a:endParaRPr lang="en-US" sz="1600" dirty="0"/>
          </a:p>
          <a:p>
            <a:r>
              <a:rPr lang="en-US" sz="2400" b="1" dirty="0"/>
              <a:t>CSE451:</a:t>
            </a:r>
            <a:r>
              <a:rPr lang="en-US" sz="2400" dirty="0"/>
              <a:t>  Operating Systems (pre-</a:t>
            </a:r>
            <a:r>
              <a:rPr lang="en-US" sz="2400" dirty="0" err="1"/>
              <a:t>reqs</a:t>
            </a:r>
            <a:r>
              <a:rPr lang="en-US" sz="2400" dirty="0"/>
              <a:t>:  </a:t>
            </a:r>
            <a:r>
              <a:rPr lang="en-US" sz="2400"/>
              <a:t>332, </a:t>
            </a:r>
            <a:r>
              <a:rPr lang="en-US" sz="2400" dirty="0"/>
              <a:t>333)</a:t>
            </a:r>
          </a:p>
          <a:p>
            <a:pPr lvl="1"/>
            <a:r>
              <a:rPr lang="en-US" sz="2000" dirty="0"/>
              <a:t>How do you manage all of the computer’s resources?</a:t>
            </a:r>
          </a:p>
          <a:p>
            <a:endParaRPr lang="en-US" sz="2400" b="1" dirty="0"/>
          </a:p>
          <a:p>
            <a:r>
              <a:rPr lang="en-US" sz="2400" b="1" dirty="0"/>
              <a:t>CSE452:</a:t>
            </a:r>
            <a:r>
              <a:rPr lang="en-US" sz="2400" dirty="0"/>
              <a:t>  Distributed Systems (pre-</a:t>
            </a:r>
            <a:r>
              <a:rPr lang="en-US" sz="2400" dirty="0" err="1"/>
              <a:t>reqs</a:t>
            </a:r>
            <a:r>
              <a:rPr lang="en-US" sz="2400" dirty="0"/>
              <a:t>: 332, 333)</a:t>
            </a:r>
          </a:p>
          <a:p>
            <a:pPr lvl="1"/>
            <a:r>
              <a:rPr lang="en-US" sz="2000" dirty="0"/>
              <a:t>How do you get large collections of computers to collaborate (correctly!)?</a:t>
            </a:r>
          </a:p>
          <a:p>
            <a:pPr lvl="3"/>
            <a:endParaRPr lang="en-US" sz="1600" dirty="0"/>
          </a:p>
          <a:p>
            <a:r>
              <a:rPr lang="en-US" sz="2400" b="1" dirty="0"/>
              <a:t>CSE461:</a:t>
            </a:r>
            <a:r>
              <a:rPr lang="en-US" sz="2400" dirty="0"/>
              <a:t>  Networks (pre-</a:t>
            </a:r>
            <a:r>
              <a:rPr lang="en-US" sz="2400" dirty="0" err="1"/>
              <a:t>reqs</a:t>
            </a:r>
            <a:r>
              <a:rPr lang="en-US" sz="2400" dirty="0"/>
              <a:t>:  332, 333)</a:t>
            </a:r>
          </a:p>
          <a:p>
            <a:pPr lvl="1"/>
            <a:r>
              <a:rPr lang="en-US" sz="2000" dirty="0"/>
              <a:t>The networking nitty-gritty: encoding, transmission, routing, security</a:t>
            </a:r>
          </a:p>
          <a:p>
            <a:pPr lvl="3"/>
            <a:endParaRPr lang="en-US" sz="1600" dirty="0"/>
          </a:p>
          <a:p>
            <a:r>
              <a:rPr lang="en-US" sz="2400" b="1" dirty="0"/>
              <a:t>CSE455:</a:t>
            </a:r>
            <a:r>
              <a:rPr lang="en-US" sz="2400" dirty="0"/>
              <a:t>  Computer Vision</a:t>
            </a:r>
          </a:p>
          <a:p>
            <a:r>
              <a:rPr lang="en-US" sz="2400" b="1" dirty="0"/>
              <a:t>CSE457:</a:t>
            </a:r>
            <a:r>
              <a:rPr lang="en-US" sz="2400" dirty="0"/>
              <a:t>  Computer Graphics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88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hw4 due tonight</a:t>
            </a:r>
          </a:p>
          <a:p>
            <a:pPr lvl="1"/>
            <a:r>
              <a:rPr lang="en-US" dirty="0"/>
              <a:t>(Plus usual late days – max 2 – if you have them)</a:t>
            </a:r>
          </a:p>
          <a:p>
            <a:pPr lvl="3"/>
            <a:endParaRPr lang="en-US" dirty="0"/>
          </a:p>
          <a:p>
            <a:r>
              <a:rPr lang="en-US" dirty="0"/>
              <a:t>Please finish course </a:t>
            </a:r>
            <a:r>
              <a:rPr lang="en-US" dirty="0" err="1"/>
              <a:t>evals</a:t>
            </a:r>
            <a:r>
              <a:rPr lang="en-US" dirty="0"/>
              <a:t> while they are still available</a:t>
            </a:r>
          </a:p>
          <a:p>
            <a:pPr lvl="3"/>
            <a:endParaRPr lang="en-US" dirty="0"/>
          </a:p>
          <a:p>
            <a:r>
              <a:rPr lang="en-US" dirty="0"/>
              <a:t>Second exam in class Friday</a:t>
            </a:r>
          </a:p>
          <a:p>
            <a:pPr lvl="1"/>
            <a:r>
              <a:rPr lang="en-US" dirty="0"/>
              <a:t>Review in section tomorrow</a:t>
            </a:r>
          </a:p>
          <a:p>
            <a:pPr lvl="1"/>
            <a:r>
              <a:rPr lang="en-US" dirty="0"/>
              <a:t>Topic list and past finals on Exams page on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4399-0984-AD4D-961B-87359D42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doesn’t happen without lots of help…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96A10-E5E0-CB4C-BEEE-0FD82B602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to a great staff – it can’t work without them!!</a:t>
            </a:r>
          </a:p>
          <a:p>
            <a:pPr marL="0" indent="0" algn="ctr">
              <a:buNone/>
            </a:pPr>
            <a:r>
              <a:rPr lang="en-US" sz="2800" dirty="0" err="1"/>
              <a:t>Renshu</a:t>
            </a:r>
            <a:r>
              <a:rPr lang="en-US" sz="2800" dirty="0"/>
              <a:t> Gu</a:t>
            </a:r>
          </a:p>
          <a:p>
            <a:pPr marL="0" indent="0" algn="ctr">
              <a:buNone/>
            </a:pPr>
            <a:r>
              <a:rPr lang="en-US" sz="2800" dirty="0"/>
              <a:t>William Kim</a:t>
            </a:r>
          </a:p>
          <a:p>
            <a:pPr marL="0" indent="0" algn="ctr">
              <a:buNone/>
            </a:pPr>
            <a:r>
              <a:rPr lang="en-US" sz="2800" dirty="0"/>
              <a:t>Soumya </a:t>
            </a:r>
            <a:r>
              <a:rPr lang="en-US" sz="2800" dirty="0" err="1"/>
              <a:t>Vasisht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And thanks to the folks who put the course together:</a:t>
            </a:r>
          </a:p>
          <a:p>
            <a:pPr lvl="1"/>
            <a:r>
              <a:rPr lang="en-US" sz="2400" dirty="0"/>
              <a:t>Steve Gribble, John </a:t>
            </a:r>
            <a:r>
              <a:rPr lang="en-US" sz="2400" dirty="0" err="1"/>
              <a:t>Zahorjan</a:t>
            </a:r>
            <a:r>
              <a:rPr lang="en-US" sz="2400" dirty="0"/>
              <a:t>, </a:t>
            </a:r>
            <a:r>
              <a:rPr lang="en-US" sz="800" dirty="0" err="1"/>
              <a:t>hp</a:t>
            </a:r>
            <a:endParaRPr lang="en-US" sz="2400" dirty="0"/>
          </a:p>
          <a:p>
            <a:pPr lvl="1"/>
            <a:r>
              <a:rPr lang="en-US" sz="2400" dirty="0"/>
              <a:t>Justin Hsia for the great new set of slides!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9F5E5-AE73-3D49-9A8E-E7BBAAEB8C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4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Thanks for a great quarter!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Special thanks to the course content creators!!!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Huge thanks to your awesome TAs!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31520" y="3931920"/>
            <a:ext cx="7680960" cy="1283732"/>
            <a:chOff x="731520" y="1920240"/>
            <a:chExt cx="7680960" cy="1283732"/>
          </a:xfrm>
        </p:grpSpPr>
        <p:sp>
          <p:nvSpPr>
            <p:cNvPr id="14" name="TextBox 13"/>
            <p:cNvSpPr txBox="1"/>
            <p:nvPr/>
          </p:nvSpPr>
          <p:spPr>
            <a:xfrm>
              <a:off x="731520" y="2834640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Danny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26080" y="2834640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Dennis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20640" y="2834640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Eddie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15200" y="2834640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Jack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" y="1920240"/>
              <a:ext cx="914400" cy="9144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640" y="1920240"/>
              <a:ext cx="914400" cy="9144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080" y="1920240"/>
              <a:ext cx="909851" cy="9144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520" y="1920240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731520" y="5394960"/>
            <a:ext cx="7680960" cy="1283732"/>
            <a:chOff x="731520" y="3931920"/>
            <a:chExt cx="7680960" cy="1283732"/>
          </a:xfrm>
        </p:grpSpPr>
        <p:sp>
          <p:nvSpPr>
            <p:cNvPr id="20" name="TextBox 19"/>
            <p:cNvSpPr txBox="1"/>
            <p:nvPr/>
          </p:nvSpPr>
          <p:spPr>
            <a:xfrm>
              <a:off x="731520" y="4846320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Renshu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26080" y="4846320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Robby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20640" y="4846320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Waylon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520" y="3931920"/>
              <a:ext cx="914400" cy="9144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20" y="3931920"/>
              <a:ext cx="914400" cy="9144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640" y="3931920"/>
              <a:ext cx="914400" cy="9144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080" y="3931920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315200" y="4846320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Wei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28800" y="4663440"/>
            <a:ext cx="5486400" cy="1283732"/>
            <a:chOff x="1828800" y="2926080"/>
            <a:chExt cx="5486400" cy="128373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966" y="2926080"/>
              <a:ext cx="914400" cy="9144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926080"/>
              <a:ext cx="914400" cy="9144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360" y="2926080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217920" y="3840480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Michael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23360" y="3840480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Matt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28800" y="3840480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Kevin</a:t>
              </a: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828800"/>
            <a:ext cx="1280160" cy="12801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828800"/>
            <a:ext cx="1280160" cy="128016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828800"/>
            <a:ext cx="1280160" cy="128016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371600" y="3108960"/>
            <a:ext cx="1828800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Steve Gribble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57600" y="3108960"/>
            <a:ext cx="1828800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Hal Perkins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43600" y="3108960"/>
            <a:ext cx="1828800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John </a:t>
            </a: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Zahorjan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5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Me Anything</a:t>
            </a:r>
          </a:p>
        </p:txBody>
      </p:sp>
      <p:pic>
        <p:nvPicPr>
          <p:cNvPr id="160770" name="Picture 2" descr="http://www.va.gov/osdbu/images/faq0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39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874C3-8E64-504A-AC91-021E7EE7C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Congratulations!  Good luck on the exam!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You’ve learned a </a:t>
            </a:r>
            <a:r>
              <a:rPr lang="en-US" i="1" dirty="0"/>
              <a:t>lot</a:t>
            </a:r>
            <a:r>
              <a:rPr lang="en-US" dirty="0"/>
              <a:t> – go out and build great things!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Come by and say hello in the future – I’d love to know what  you’ve been up to after 333!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See you on Friday!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CE177-EFE6-6E42-969F-C38CA8660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/>
          <a:srcRect l="9886" r="9659"/>
          <a:stretch/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6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EF5D5A-7C6D-6E45-955A-851BCA58AD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So what have we been doing</a:t>
            </a:r>
            <a:br>
              <a:rPr lang="en-US" dirty="0"/>
            </a:br>
            <a:r>
              <a:rPr lang="en-US" dirty="0"/>
              <a:t>for the last </a:t>
            </a:r>
            <a:r>
              <a:rPr lang="en-US" strike="sngStrike" dirty="0"/>
              <a:t>10</a:t>
            </a:r>
            <a:r>
              <a:rPr lang="en-US" dirty="0"/>
              <a:t> 9 weeks?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4A0EC85-DE0A-BB4F-9AC2-2312C884D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377439"/>
            <a:ext cx="7772400" cy="3156257"/>
          </a:xfrm>
        </p:spPr>
        <p:txBody>
          <a:bodyPr/>
          <a:lstStyle/>
          <a:p>
            <a:pPr algn="ctr"/>
            <a:r>
              <a:rPr lang="en-US" sz="15000" b="1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0F9DE-76EB-4B45-8FD4-E394E5FB98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Explore the gap between: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97280" y="1828800"/>
            <a:ext cx="6217920" cy="2742008"/>
            <a:chOff x="1097280" y="1828800"/>
            <a:chExt cx="6217920" cy="2742008"/>
          </a:xfrm>
        </p:grpSpPr>
        <p:sp>
          <p:nvSpPr>
            <p:cNvPr id="5" name="Cloud Callout 4"/>
            <p:cNvSpPr/>
            <p:nvPr/>
          </p:nvSpPr>
          <p:spPr bwMode="auto">
            <a:xfrm>
              <a:off x="1828800" y="1828800"/>
              <a:ext cx="5486400" cy="1463040"/>
            </a:xfrm>
            <a:prstGeom prst="cloudCallout">
              <a:avLst>
                <a:gd name="adj1" fmla="val -50105"/>
                <a:gd name="adj2" fmla="val 52272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2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The computer is a magic machine that runs programs!</a:t>
              </a:r>
            </a:p>
          </p:txBody>
        </p:sp>
        <p:pic>
          <p:nvPicPr>
            <p:cNvPr id="1028" name="Picture 4" descr="Image result for person icon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5" t="8291" r="17168"/>
            <a:stretch/>
          </p:blipFill>
          <p:spPr bwMode="auto">
            <a:xfrm>
              <a:off x="1097280" y="3291841"/>
              <a:ext cx="914400" cy="1278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828800" y="3678481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Intro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80160" y="3291841"/>
            <a:ext cx="6766560" cy="3383279"/>
            <a:chOff x="1280160" y="3291841"/>
            <a:chExt cx="6766560" cy="3383279"/>
          </a:xfrm>
        </p:grpSpPr>
        <p:pic>
          <p:nvPicPr>
            <p:cNvPr id="10" name="Picture 4" descr="Image result for person icon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5" t="8291" r="17168"/>
            <a:stretch/>
          </p:blipFill>
          <p:spPr bwMode="auto">
            <a:xfrm>
              <a:off x="7132320" y="3291841"/>
              <a:ext cx="914400" cy="1278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217920" y="3678480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351 </a:t>
              </a:r>
            </a:p>
          </p:txBody>
        </p:sp>
        <p:sp>
          <p:nvSpPr>
            <p:cNvPr id="12" name="Cloud Callout 11"/>
            <p:cNvSpPr/>
            <p:nvPr/>
          </p:nvSpPr>
          <p:spPr bwMode="auto">
            <a:xfrm>
              <a:off x="1280160" y="4846320"/>
              <a:ext cx="6583680" cy="1828800"/>
            </a:xfrm>
            <a:prstGeom prst="cloudCallout">
              <a:avLst>
                <a:gd name="adj1" fmla="val 39608"/>
                <a:gd name="adj2" fmla="val -63712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27432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2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The computer is a stupid machine that executes really, really simple instructions (really, really fast).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673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Course Map:  100,000 foot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>
                <a:ea typeface="CMU Bright" panose="02000603000000000000" pitchFamily="2" charset="0"/>
              </a:rPr>
              <a:pPr/>
              <a:t>5</a:t>
            </a:fld>
            <a:endParaRPr lang="en-US" dirty="0">
              <a:ea typeface="CMU Br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194560"/>
            <a:ext cx="1737360" cy="59436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application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834640"/>
            <a:ext cx="1737360" cy="649224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 library (</a:t>
            </a: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834640"/>
            <a:ext cx="1828800" cy="649224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lIns="0" rIns="0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C++ STL/boost/ standard library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194560"/>
            <a:ext cx="1828800" cy="59436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C++ application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2240" y="2194560"/>
            <a:ext cx="1737360" cy="594360"/>
          </a:xfrm>
          <a:prstGeom prst="rect">
            <a:avLst/>
          </a:prstGeom>
          <a:solidFill>
            <a:srgbClr val="4B2A85">
              <a:alpha val="40000"/>
            </a:srgbClr>
          </a:solidFill>
        </p:spPr>
        <p:txBody>
          <a:bodyPr wrap="square" lIns="0" rIns="0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Java application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2240" y="2834640"/>
            <a:ext cx="1737360" cy="649224"/>
          </a:xfrm>
          <a:prstGeom prst="rect">
            <a:avLst/>
          </a:prstGeom>
          <a:solidFill>
            <a:srgbClr val="4B2A85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JRE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560320" y="3566160"/>
          <a:ext cx="585216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CPU     memory     storage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    network</a:t>
                      </a:r>
                      <a:endParaRPr lang="en-US" sz="18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GPU 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 clock   audio   radio   peripherals</a:t>
                      </a:r>
                      <a:endParaRPr lang="en-US" sz="18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5760" y="3977640"/>
            <a:ext cx="2194560" cy="64922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HW/SW interface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(x86 + devices)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" y="3246120"/>
            <a:ext cx="2194560" cy="64922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/ app interface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(system calls)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743200" y="3660781"/>
            <a:ext cx="5486400" cy="548640"/>
          </a:xfrm>
          <a:prstGeom prst="rect">
            <a:avLst/>
          </a:prstGeom>
          <a:solidFill>
            <a:srgbClr val="4B2A85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operating system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743200" y="4389120"/>
            <a:ext cx="5486400" cy="548640"/>
          </a:xfrm>
          <a:prstGeom prst="rect">
            <a:avLst/>
          </a:prstGeom>
          <a:solidFill>
            <a:srgbClr val="4B2A85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372015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Systems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The programming skills, engineering discipline, and knowledge you need to build a system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ea typeface="CMU Bright" panose="02000603000000000000" pitchFamily="2" charset="0"/>
              </a:rPr>
              <a:t>Programming:</a:t>
            </a:r>
            <a:r>
              <a:rPr lang="en-US" dirty="0">
                <a:ea typeface="CMU Bright" panose="02000603000000000000" pitchFamily="2" charset="0"/>
              </a:rPr>
              <a:t>  C / C++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ea typeface="CMU Bright" panose="02000603000000000000" pitchFamily="2" charset="0"/>
              </a:rPr>
              <a:t>Discipline:</a:t>
            </a:r>
            <a:r>
              <a:rPr lang="en-US" dirty="0">
                <a:ea typeface="CMU Bright" panose="02000603000000000000" pitchFamily="2" charset="0"/>
              </a:rPr>
              <a:t>  design, testing, debugging, performance analysis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ea typeface="CMU Bright" panose="02000603000000000000" pitchFamily="2" charset="0"/>
              </a:rPr>
              <a:t>Knowledge:</a:t>
            </a:r>
            <a:r>
              <a:rPr lang="en-US" dirty="0">
                <a:ea typeface="CMU Bright" panose="02000603000000000000" pitchFamily="2" charset="0"/>
              </a:rPr>
              <a:t>  long list of interesting topics</a:t>
            </a:r>
          </a:p>
          <a:p>
            <a:pPr lvl="2"/>
            <a:r>
              <a:rPr lang="en-US" dirty="0">
                <a:ea typeface="CMU Bright" panose="02000603000000000000" pitchFamily="2" charset="0"/>
              </a:rPr>
              <a:t>Concurrency, OS interfaces and semantics, techniques for consistent data management, distributed systems algorithms, …</a:t>
            </a:r>
          </a:p>
          <a:p>
            <a:pPr lvl="2"/>
            <a:r>
              <a:rPr lang="en-US" dirty="0">
                <a:ea typeface="CMU Bright" panose="02000603000000000000" pitchFamily="2" charset="0"/>
              </a:rPr>
              <a:t>Most important:  a deep understanding of the “layer below”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3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  <a:p>
            <a:pPr lvl="1"/>
            <a:r>
              <a:rPr lang="en-US" dirty="0"/>
              <a:t>Low-level programming language</a:t>
            </a:r>
          </a:p>
          <a:p>
            <a:r>
              <a:rPr lang="en-US" dirty="0"/>
              <a:t>C++</a:t>
            </a:r>
          </a:p>
          <a:p>
            <a:pPr lvl="1"/>
            <a:r>
              <a:rPr lang="en-US" dirty="0"/>
              <a:t>The 800-lb gorilla of programming languages</a:t>
            </a:r>
          </a:p>
          <a:p>
            <a:pPr lvl="1"/>
            <a:r>
              <a:rPr lang="en-US" dirty="0"/>
              <a:t>“better C” + classes + STL + smart pointers + …</a:t>
            </a:r>
          </a:p>
          <a:p>
            <a:r>
              <a:rPr lang="en-US" dirty="0"/>
              <a:t>Memory management</a:t>
            </a:r>
          </a:p>
          <a:p>
            <a:r>
              <a:rPr lang="en-US" dirty="0"/>
              <a:t>System interfaces and services</a:t>
            </a:r>
          </a:p>
          <a:p>
            <a:r>
              <a:rPr lang="en-US" dirty="0"/>
              <a:t>Networking basics – TCP/IP, sockets, …</a:t>
            </a:r>
          </a:p>
          <a:p>
            <a:r>
              <a:rPr lang="en-US" dirty="0"/>
              <a:t>Concurrency basics – POSIX threads,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6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C/C++ Ecosystem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System layers:</a:t>
                </a:r>
              </a:p>
              <a:p>
                <a:pPr lvl="1"/>
                <a:r>
                  <a:rPr lang="en-US" dirty="0"/>
                  <a:t>C/C++ </a:t>
                </a:r>
              </a:p>
              <a:p>
                <a:pPr lvl="1"/>
                <a:r>
                  <a:rPr lang="en-US" dirty="0"/>
                  <a:t>Libraries</a:t>
                </a:r>
              </a:p>
              <a:p>
                <a:pPr lvl="1"/>
                <a:r>
                  <a:rPr lang="en-US" dirty="0"/>
                  <a:t>Operating system</a:t>
                </a:r>
              </a:p>
              <a:p>
                <a:r>
                  <a:rPr lang="en-US" dirty="0"/>
                  <a:t>Building Programs:</a:t>
                </a:r>
              </a:p>
              <a:p>
                <a:pPr lvl="1"/>
                <a:r>
                  <a:rPr lang="en-US" dirty="0"/>
                  <a:t>Pre-processor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cpp</a:t>
                </a:r>
                <a:r>
                  <a:rPr lang="en-US" dirty="0"/>
                  <a:t>,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#include</a:t>
                </a:r>
                <a:r>
                  <a:rPr lang="en-US" dirty="0"/>
                  <a:t>,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ifndef</a:t>
                </a:r>
                <a:r>
                  <a:rPr lang="en-US" dirty="0"/>
                  <a:t>, …)</a:t>
                </a:r>
              </a:p>
              <a:p>
                <a:pPr lvl="1"/>
                <a:r>
                  <a:rPr lang="en-US" dirty="0"/>
                  <a:t>Compiler:  source code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object file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.o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Linker:  object files + libraries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executable</a:t>
                </a:r>
              </a:p>
              <a:p>
                <a:r>
                  <a:rPr lang="en-US" dirty="0"/>
                  <a:t>Build tools:</a:t>
                </a:r>
              </a:p>
              <a:p>
                <a:pPr lvl="1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</a:t>
                </a:r>
                <a:r>
                  <a:rPr lang="en-US" dirty="0"/>
                  <a:t> and related tools</a:t>
                </a:r>
              </a:p>
              <a:p>
                <a:pPr lvl="1"/>
                <a:r>
                  <a:rPr lang="en-US" dirty="0"/>
                  <a:t>Dependency graphs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" t="-763" b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6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6035040" cy="4972050"/>
          </a:xfrm>
        </p:spPr>
        <p:txBody>
          <a:bodyPr/>
          <a:lstStyle/>
          <a:p>
            <a:r>
              <a:rPr lang="en-US" dirty="0"/>
              <a:t>What’s in a process?</a:t>
            </a:r>
          </a:p>
          <a:p>
            <a:pPr lvl="1"/>
            <a:r>
              <a:rPr lang="en-US" dirty="0"/>
              <a:t>Address space</a:t>
            </a:r>
          </a:p>
          <a:p>
            <a:pPr lvl="1"/>
            <a:r>
              <a:rPr lang="en-US" dirty="0"/>
              <a:t>Current state</a:t>
            </a:r>
          </a:p>
          <a:p>
            <a:pPr lvl="2"/>
            <a:r>
              <a:rPr lang="en-US" dirty="0"/>
              <a:t>SP, PC, register values, etc.</a:t>
            </a:r>
          </a:p>
          <a:p>
            <a:pPr lvl="1"/>
            <a:r>
              <a:rPr lang="en-US" dirty="0"/>
              <a:t>Thread(s) of execution</a:t>
            </a:r>
          </a:p>
          <a:p>
            <a:pPr lvl="1"/>
            <a:r>
              <a:rPr lang="en-US" dirty="0"/>
              <a:t>Environment</a:t>
            </a:r>
          </a:p>
          <a:p>
            <a:pPr lvl="2"/>
            <a:r>
              <a:rPr lang="en-US" dirty="0"/>
              <a:t>Arguments, open files, etc.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94960" y="1280160"/>
            <a:ext cx="3566160" cy="5218362"/>
            <a:chOff x="5394960" y="1280160"/>
            <a:chExt cx="3566160" cy="5218362"/>
          </a:xfrm>
        </p:grpSpPr>
        <p:sp>
          <p:nvSpPr>
            <p:cNvPr id="5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4960" y="1280160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0xFF…FF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4960" y="6221523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0x00…00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31089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7772400" y="219456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7772400" y="27432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BBAF-12A8-44A0-A034-B526236973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2A85">
            <a:alpha val="40000"/>
          </a:srgb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FC5D4F5-7D4E-40B6-B5AD-809164416F42}" vid="{1CFFABF9-0812-4376-AE68-2F06AFE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UWTheme-333-Sp18</Template>
  <TotalTime>1589</TotalTime>
  <Words>1357</Words>
  <Application>Microsoft Macintosh PowerPoint</Application>
  <PresentationFormat>On-screen Show (4:3)</PresentationFormat>
  <Paragraphs>290</Paragraphs>
  <Slides>24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Cambria Math</vt:lpstr>
      <vt:lpstr>CMU Bright</vt:lpstr>
      <vt:lpstr>Courier New</vt:lpstr>
      <vt:lpstr>Roboto Regular</vt:lpstr>
      <vt:lpstr>Times New Roman</vt:lpstr>
      <vt:lpstr>Wingdings</vt:lpstr>
      <vt:lpstr>UWTheme-333-Sp18</vt:lpstr>
      <vt:lpstr>Course Wrap-Up CSE 333 Summer 2018</vt:lpstr>
      <vt:lpstr>Administrivia</vt:lpstr>
      <vt:lpstr>So what have we been doing for the last 10 9 weeks?</vt:lpstr>
      <vt:lpstr>Course Goals</vt:lpstr>
      <vt:lpstr>Course Map:  100,000 foot view</vt:lpstr>
      <vt:lpstr>Systems Programming</vt:lpstr>
      <vt:lpstr>Main Topics</vt:lpstr>
      <vt:lpstr>The C/C++ Ecosystem</vt:lpstr>
      <vt:lpstr>Program Execution</vt:lpstr>
      <vt:lpstr>Structure of C Programs</vt:lpstr>
      <vt:lpstr>C++ (and C++11)</vt:lpstr>
      <vt:lpstr>C++ (and C++11)</vt:lpstr>
      <vt:lpstr>Memory</vt:lpstr>
      <vt:lpstr>Networking</vt:lpstr>
      <vt:lpstr>Network Programming</vt:lpstr>
      <vt:lpstr>Concurrency</vt:lpstr>
      <vt:lpstr>Processes vs Threads on One Slide</vt:lpstr>
      <vt:lpstr>Phew!  That’s it!</vt:lpstr>
      <vt:lpstr>Courses:  What’s Next?</vt:lpstr>
      <vt:lpstr>This doesn’t happen without lots of help…</vt:lpstr>
      <vt:lpstr>Thanks for a great quarter!</vt:lpstr>
      <vt:lpstr>Ask Me Anything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Wrap-Up CSE 333 Spring 2018</dc:title>
  <dc:creator>Justin Hsia</dc:creator>
  <cp:lastModifiedBy>Hal Perkins</cp:lastModifiedBy>
  <cp:revision>45</cp:revision>
  <dcterms:created xsi:type="dcterms:W3CDTF">2018-06-01T02:12:12Z</dcterms:created>
  <dcterms:modified xsi:type="dcterms:W3CDTF">2018-08-15T18:51:32Z</dcterms:modified>
</cp:coreProperties>
</file>