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8" r:id="rId3"/>
    <p:sldId id="28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0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E2661A"/>
    <a:srgbClr val="0066FF"/>
    <a:srgbClr val="FFC000"/>
    <a:srgbClr val="4B2A85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0513"/>
  </p:normalViewPr>
  <p:slideViewPr>
    <p:cSldViewPr snapToGrid="0">
      <p:cViewPr varScale="1">
        <p:scale>
          <a:sx n="123" d="100"/>
          <a:sy n="123" d="100"/>
        </p:scale>
        <p:origin x="1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8508B6-8955-A244-82E3-5CB9F07181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D719F2-3529-9444-9F78-4E83E34935B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ADFCA-A9E9-1047-AFF1-FF2B7FFD286B}" type="datetimeFigureOut">
              <a:rPr lang="en-US" smtClean="0"/>
              <a:t>8/10/18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456C6-BA6A-2B45-9F0A-8A9366379C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FE18C7-E828-3240-BCD2-39EDCF5F03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68302-9661-7942-A4B8-3D04F7CA5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46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F77E5-CD4B-47A7-A7EF-26FED9E7B9ED}" type="datetimeFigureOut">
              <a:rPr lang="en-US" smtClean="0"/>
              <a:t>8/10/18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D3477-E0C5-4078-9113-F7E44D2DE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75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0A7D-9BE5-4C22-A629-035F71248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69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https://en.wikipedia.org/wiki/Shard_(database_architecture)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3477-E0C5-4078-9113-F7E44D2DE7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3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3477-E0C5-4078-9113-F7E44D2DE7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84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3 words in query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3477-E0C5-4078-9113-F7E44D2DE7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10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assuming</a:t>
            </a:r>
            <a:r>
              <a:rPr lang="en-US" baseline="0" dirty="0"/>
              <a:t> only 1 word per query – </a:t>
            </a:r>
            <a:r>
              <a:rPr lang="en-US" baseline="0" dirty="0" err="1"/>
              <a:t>n.b</a:t>
            </a:r>
            <a:r>
              <a:rPr lang="en-US" baseline="0" dirty="0"/>
              <a:t> is </a:t>
            </a:r>
            <a:r>
              <a:rPr lang="en-US" baseline="0" dirty="0" err="1"/>
              <a:t>GetNextQuery</a:t>
            </a:r>
            <a:r>
              <a:rPr lang="en-US" baseline="0" dirty="0"/>
              <a:t>(), </a:t>
            </a:r>
            <a:r>
              <a:rPr lang="en-US" baseline="0" dirty="0" err="1"/>
              <a:t>n.d</a:t>
            </a:r>
            <a:r>
              <a:rPr lang="en-US" baseline="0" dirty="0"/>
              <a:t> is </a:t>
            </a:r>
            <a:r>
              <a:rPr lang="en-US" baseline="0" dirty="0" err="1"/>
              <a:t>file.read</a:t>
            </a:r>
            <a:r>
              <a:rPr lang="en-US" baseline="0" dirty="0"/>
              <a:t>().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3477-E0C5-4078-9113-F7E44D2DE7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76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708D4-153E-4463-9277-3BB5CE1D6FAE}" type="slidenum">
              <a:rPr lang="en-US"/>
              <a:pPr/>
              <a:t>14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Faster context switching between threads</a:t>
            </a:r>
          </a:p>
          <a:p>
            <a:r>
              <a:rPr lang="en-US" dirty="0"/>
              <a:t>System can support more threads</a:t>
            </a:r>
          </a:p>
        </p:txBody>
      </p:sp>
    </p:spTree>
    <p:extLst>
      <p:ext uri="{BB962C8B-B14F-4D97-AF65-F5344CB8AC3E}">
        <p14:creationId xmlns:p14="http://schemas.microsoft.com/office/powerpoint/2010/main" val="1259183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 file descriptor to non-blocking using </a:t>
            </a:r>
            <a:r>
              <a:rPr lang="en-US" dirty="0" err="1"/>
              <a:t>fcntl</a:t>
            </a:r>
            <a:r>
              <a:rPr lang="en-US" dirty="0"/>
              <a:t>() with the O_NONBLOCK flag.</a:t>
            </a:r>
          </a:p>
          <a:p>
            <a:r>
              <a:rPr lang="en-US" dirty="0"/>
              <a:t>Returns with special</a:t>
            </a:r>
            <a:r>
              <a:rPr lang="en-US" baseline="0" dirty="0"/>
              <a:t> error code EWOULDBLOCK or EAGAIN</a:t>
            </a:r>
            <a:endParaRPr lang="en-US" dirty="0"/>
          </a:p>
          <a:p>
            <a:r>
              <a:rPr lang="en-US" dirty="0"/>
              <a:t>select() or poll() to find out when is a good time to retry.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3477-E0C5-4078-9113-F7E44D2DE7E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77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D885E81-BA38-47C8-A5B8-10943A381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3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D885E81-BA38-47C8-A5B8-10943A3815F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119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8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DD885E81-BA38-47C8-A5B8-10943A3815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09634" y="27429"/>
            <a:ext cx="1524776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L25:  Concurrency Intro</a:t>
            </a:r>
          </a:p>
        </p:txBody>
      </p:sp>
    </p:spTree>
    <p:extLst>
      <p:ext uri="{BB962C8B-B14F-4D97-AF65-F5344CB8AC3E}">
        <p14:creationId xmlns:p14="http://schemas.microsoft.com/office/powerpoint/2010/main" val="3056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Introduction to Concurrency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/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035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Queries – Simplified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773838"/>
              </p:ext>
            </p:extLst>
          </p:nvPr>
        </p:nvGraphicFramePr>
        <p:xfrm>
          <a:off x="182880" y="3474720"/>
          <a:ext cx="292608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949679"/>
              </p:ext>
            </p:extLst>
          </p:nvPr>
        </p:nvGraphicFramePr>
        <p:xfrm>
          <a:off x="3108960" y="2560320"/>
          <a:ext cx="292608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475283"/>
              </p:ext>
            </p:extLst>
          </p:nvPr>
        </p:nvGraphicFramePr>
        <p:xfrm>
          <a:off x="6035040" y="1645920"/>
          <a:ext cx="292608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548640" y="5486399"/>
            <a:ext cx="8046720" cy="369332"/>
            <a:chOff x="548640" y="5486399"/>
            <a:chExt cx="8046720" cy="369332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548640" y="5486400"/>
              <a:ext cx="804672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7863840" y="5486399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C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time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108960" y="3840480"/>
            <a:ext cx="292608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query 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35040" y="2926080"/>
            <a:ext cx="292608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query 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" y="4754880"/>
            <a:ext cx="292608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query 1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13975" y="2099995"/>
            <a:ext cx="2379101" cy="1330390"/>
            <a:chOff x="413975" y="2099995"/>
            <a:chExt cx="2379101" cy="1330390"/>
          </a:xfrm>
        </p:grpSpPr>
        <p:sp>
          <p:nvSpPr>
            <p:cNvPr id="3" name="TextBox 2"/>
            <p:cNvSpPr txBox="1"/>
            <p:nvPr/>
          </p:nvSpPr>
          <p:spPr>
            <a:xfrm>
              <a:off x="556954" y="2099995"/>
              <a:ext cx="21225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The CPU is idle most of the time!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>
              <a:off x="2039389" y="2683763"/>
              <a:ext cx="753687" cy="74662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1638162" y="2683763"/>
              <a:ext cx="0" cy="746621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H="1">
              <a:off x="413975" y="2701368"/>
              <a:ext cx="749807" cy="68191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3366654" y="1362224"/>
            <a:ext cx="2377440" cy="1115614"/>
            <a:chOff x="3366654" y="1362224"/>
            <a:chExt cx="2377440" cy="1115614"/>
          </a:xfrm>
        </p:grpSpPr>
        <p:sp>
          <p:nvSpPr>
            <p:cNvPr id="15" name="TextBox 14"/>
            <p:cNvSpPr txBox="1"/>
            <p:nvPr/>
          </p:nvSpPr>
          <p:spPr>
            <a:xfrm>
              <a:off x="3366654" y="1362224"/>
              <a:ext cx="23774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Only one I/O request at a time is “in flight”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 flipH="1">
              <a:off x="4150822" y="1982451"/>
              <a:ext cx="213361" cy="4953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5109557" y="3291840"/>
            <a:ext cx="3034143" cy="1694765"/>
            <a:chOff x="5109557" y="3291840"/>
            <a:chExt cx="3034143" cy="1694765"/>
          </a:xfrm>
        </p:grpSpPr>
        <p:sp>
          <p:nvSpPr>
            <p:cNvPr id="16" name="TextBox 15"/>
            <p:cNvSpPr txBox="1"/>
            <p:nvPr/>
          </p:nvSpPr>
          <p:spPr>
            <a:xfrm>
              <a:off x="5583380" y="4340274"/>
              <a:ext cx="256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Queries don’t run until earlier queries finish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flipH="1" flipV="1">
              <a:off x="5109557" y="4069081"/>
              <a:ext cx="581890" cy="364374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V="1">
              <a:off x="7017327" y="3291840"/>
              <a:ext cx="342208" cy="10345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225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Can Be Inefficient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one query is being processed at a time</a:t>
            </a:r>
          </a:p>
          <a:p>
            <a:pPr lvl="1"/>
            <a:r>
              <a:rPr lang="en-US" dirty="0"/>
              <a:t>All other queries queue up behind the first one</a:t>
            </a:r>
          </a:p>
          <a:p>
            <a:r>
              <a:rPr lang="en-US" dirty="0"/>
              <a:t>The CPU is idle most of the time</a:t>
            </a:r>
          </a:p>
          <a:p>
            <a:pPr lvl="1"/>
            <a:r>
              <a:rPr lang="en-US" dirty="0"/>
              <a:t>It is </a:t>
            </a:r>
            <a:r>
              <a:rPr lang="en-US" i="1" dirty="0"/>
              <a:t>blocked</a:t>
            </a:r>
            <a:r>
              <a:rPr lang="en-US" dirty="0"/>
              <a:t> waiting for I/O to complete</a:t>
            </a:r>
          </a:p>
          <a:p>
            <a:pPr lvl="2"/>
            <a:r>
              <a:rPr lang="en-US" dirty="0"/>
              <a:t>Disk I/O can be very, very slow</a:t>
            </a:r>
          </a:p>
          <a:p>
            <a:r>
              <a:rPr lang="en-US" dirty="0"/>
              <a:t>At most one I/O operation is in flight at a time</a:t>
            </a:r>
          </a:p>
          <a:p>
            <a:pPr lvl="1"/>
            <a:r>
              <a:rPr lang="en-US" dirty="0"/>
              <a:t>Missed opportunities to speed I/O up</a:t>
            </a:r>
          </a:p>
          <a:p>
            <a:pPr lvl="2"/>
            <a:r>
              <a:rPr lang="en-US" dirty="0"/>
              <a:t>Separate devices in parallel, better scheduling of a single device,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32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version of the program that executes multiple tasks simultaneously</a:t>
            </a:r>
          </a:p>
          <a:p>
            <a:pPr lvl="1"/>
            <a:r>
              <a:rPr lang="en-US" u="sng" dirty="0"/>
              <a:t>Example</a:t>
            </a:r>
            <a:r>
              <a:rPr lang="en-US" dirty="0"/>
              <a:t>: Our web server could execute multiple </a:t>
            </a:r>
            <a:r>
              <a:rPr lang="en-US" i="1" dirty="0"/>
              <a:t>queries</a:t>
            </a:r>
            <a:r>
              <a:rPr lang="en-US" dirty="0"/>
              <a:t> at the same time</a:t>
            </a:r>
          </a:p>
          <a:p>
            <a:pPr lvl="2"/>
            <a:r>
              <a:rPr lang="en-US" dirty="0"/>
              <a:t>While one is waiting for I/O, another can be executing on the CPU</a:t>
            </a:r>
          </a:p>
          <a:p>
            <a:pPr lvl="1"/>
            <a:r>
              <a:rPr lang="en-US" u="sng" dirty="0"/>
              <a:t>Example</a:t>
            </a:r>
            <a:r>
              <a:rPr lang="en-US" dirty="0"/>
              <a:t>: Execute queries one at a time, but issue </a:t>
            </a:r>
            <a:r>
              <a:rPr lang="en-US" i="1" dirty="0"/>
              <a:t>I/O requests</a:t>
            </a:r>
            <a:r>
              <a:rPr lang="en-US" dirty="0"/>
              <a:t> against different files/disks simultaneously</a:t>
            </a:r>
          </a:p>
          <a:p>
            <a:pPr lvl="2"/>
            <a:r>
              <a:rPr lang="en-US" dirty="0"/>
              <a:t>Could read from several index files at once, processing the I/O results as they arrive</a:t>
            </a:r>
          </a:p>
          <a:p>
            <a:r>
              <a:rPr lang="en-US" dirty="0"/>
              <a:t>Concurrency != parallelism</a:t>
            </a:r>
          </a:p>
          <a:p>
            <a:pPr lvl="1"/>
            <a:r>
              <a:rPr lang="en-US" dirty="0"/>
              <a:t>Parallelism is executing multiple CPU instructions simultaneously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3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Concurrent Implementation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multiple threads or processes</a:t>
            </a:r>
          </a:p>
          <a:p>
            <a:pPr lvl="1"/>
            <a:r>
              <a:rPr lang="en-US" dirty="0"/>
              <a:t>As a query arrives, fork a new thread (or process) to handle it</a:t>
            </a:r>
          </a:p>
          <a:p>
            <a:pPr lvl="2"/>
            <a:r>
              <a:rPr lang="en-US" dirty="0"/>
              <a:t>The thread reads the query from the console, issues read requests against files, assembles results and writes to the console</a:t>
            </a:r>
          </a:p>
          <a:p>
            <a:pPr lvl="2"/>
            <a:r>
              <a:rPr lang="en-US" dirty="0"/>
              <a:t>The thread uses blocking I/O; the thread alternates between consuming CPU cycles and blocking on I/O</a:t>
            </a:r>
          </a:p>
          <a:p>
            <a:pPr lvl="1"/>
            <a:r>
              <a:rPr lang="en-US" dirty="0"/>
              <a:t>The OS context switches between threads/processes</a:t>
            </a:r>
          </a:p>
          <a:p>
            <a:pPr lvl="2"/>
            <a:r>
              <a:rPr lang="en-US" dirty="0"/>
              <a:t>While one is blocked on I/O, another can use the CPU</a:t>
            </a:r>
          </a:p>
          <a:p>
            <a:pPr lvl="2"/>
            <a:r>
              <a:rPr lang="en-US" dirty="0"/>
              <a:t>Multiple threads’ I/O requests can be issued at once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2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Threads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Separate the concept of a </a:t>
            </a:r>
            <a:r>
              <a:rPr lang="en-US" dirty="0">
                <a:solidFill>
                  <a:srgbClr val="FF0000"/>
                </a:solidFill>
              </a:rPr>
              <a:t>process</a:t>
            </a:r>
            <a:r>
              <a:rPr lang="en-US" dirty="0"/>
              <a:t> from an individual “</a:t>
            </a:r>
            <a:r>
              <a:rPr lang="en-US" i="1" dirty="0"/>
              <a:t>thread of control</a:t>
            </a:r>
            <a:r>
              <a:rPr lang="en-US" dirty="0"/>
              <a:t>” </a:t>
            </a:r>
          </a:p>
          <a:p>
            <a:pPr lvl="1"/>
            <a:r>
              <a:rPr lang="en-US" dirty="0"/>
              <a:t>Usually called a </a:t>
            </a:r>
            <a:r>
              <a:rPr lang="en-US" dirty="0">
                <a:solidFill>
                  <a:srgbClr val="FF0000"/>
                </a:solidFill>
              </a:rPr>
              <a:t>thread</a:t>
            </a:r>
            <a:r>
              <a:rPr lang="en-US" dirty="0"/>
              <a:t> (or a </a:t>
            </a:r>
            <a:r>
              <a:rPr lang="en-US" i="1" dirty="0"/>
              <a:t>lightweight process</a:t>
            </a:r>
            <a:r>
              <a:rPr lang="en-US" dirty="0"/>
              <a:t>), this is a sequential execution stream within a process</a:t>
            </a:r>
            <a:endParaRPr lang="en-US" i="1" dirty="0"/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In most modern OS’s:</a:t>
            </a:r>
          </a:p>
          <a:p>
            <a:pPr lvl="1"/>
            <a:r>
              <a:rPr lang="en-US" u="sng" dirty="0"/>
              <a:t>Process</a:t>
            </a:r>
            <a:r>
              <a:rPr lang="en-US" dirty="0"/>
              <a:t>:  address space, OS resources/process attributes</a:t>
            </a:r>
          </a:p>
          <a:p>
            <a:pPr lvl="1"/>
            <a:r>
              <a:rPr lang="en-US" u="sng" dirty="0"/>
              <a:t>Thread</a:t>
            </a:r>
            <a:r>
              <a:rPr lang="en-US" dirty="0"/>
              <a:t>:  stack, stack pointer, program counter, registers</a:t>
            </a:r>
          </a:p>
          <a:p>
            <a:pPr lvl="1"/>
            <a:r>
              <a:rPr lang="en-US" dirty="0"/>
              <a:t>Threads are the </a:t>
            </a:r>
            <a:r>
              <a:rPr lang="en-US" i="1" dirty="0"/>
              <a:t>unit of scheduling </a:t>
            </a:r>
            <a:r>
              <a:rPr lang="en-US" dirty="0"/>
              <a:t>and processes are their </a:t>
            </a:r>
            <a:r>
              <a:rPr lang="en-US" i="1" dirty="0"/>
              <a:t>containers</a:t>
            </a:r>
            <a:r>
              <a:rPr lang="en-US" dirty="0"/>
              <a:t>; every process has at least one thread running in it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657600" y="3200400"/>
            <a:ext cx="3155434" cy="1295400"/>
            <a:chOff x="3810000" y="4114800"/>
            <a:chExt cx="3155434" cy="1295400"/>
          </a:xfrm>
        </p:grpSpPr>
        <p:sp>
          <p:nvSpPr>
            <p:cNvPr id="131076" name="Freeform 4"/>
            <p:cNvSpPr>
              <a:spLocks/>
            </p:cNvSpPr>
            <p:nvPr/>
          </p:nvSpPr>
          <p:spPr bwMode="auto">
            <a:xfrm>
              <a:off x="3810000" y="4114800"/>
              <a:ext cx="1143000" cy="1295400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077" name="Text Box 5"/>
            <p:cNvSpPr txBox="1">
              <a:spLocks noChangeArrowheads="1"/>
            </p:cNvSpPr>
            <p:nvPr/>
          </p:nvSpPr>
          <p:spPr bwMode="auto">
            <a:xfrm>
              <a:off x="5868154" y="4375210"/>
              <a:ext cx="109728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thread</a:t>
              </a:r>
            </a:p>
          </p:txBody>
        </p:sp>
        <p:sp>
          <p:nvSpPr>
            <p:cNvPr id="131078" name="Line 6"/>
            <p:cNvSpPr>
              <a:spLocks noChangeShapeType="1"/>
            </p:cNvSpPr>
            <p:nvPr/>
          </p:nvSpPr>
          <p:spPr bwMode="auto">
            <a:xfrm flipH="1">
              <a:off x="4953000" y="4648200"/>
              <a:ext cx="914400" cy="76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3077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Multithreaded Pseudocode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3108960"/>
            <a:ext cx="7315200" cy="338328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doclist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Lookup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word)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bucket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(word);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(bucket);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hit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hitlist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doclist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(hit));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ProcessQuery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results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Lookup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query_words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word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query[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n]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results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intersect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Lookup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(word));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Display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(results);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914400" y="1371600"/>
            <a:ext cx="7315200" cy="1554480"/>
          </a:xfrm>
          <a:prstGeom prst="roundRect">
            <a:avLst>
              <a:gd name="adj" fmla="val 749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query_words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GetNextQuery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ForkThread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ProcessQuery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02472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Queries – Simplified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874805"/>
              </p:ext>
            </p:extLst>
          </p:nvPr>
        </p:nvGraphicFramePr>
        <p:xfrm>
          <a:off x="1828800" y="4663440"/>
          <a:ext cx="320040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061561"/>
              </p:ext>
            </p:extLst>
          </p:nvPr>
        </p:nvGraphicFramePr>
        <p:xfrm>
          <a:off x="2560320" y="3108960"/>
          <a:ext cx="146304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262044"/>
              </p:ext>
            </p:extLst>
          </p:nvPr>
        </p:nvGraphicFramePr>
        <p:xfrm>
          <a:off x="3840480" y="1554480"/>
          <a:ext cx="402336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548640" y="6217920"/>
            <a:ext cx="8046720" cy="369332"/>
            <a:chOff x="548640" y="5486399"/>
            <a:chExt cx="8046720" cy="369332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548640" y="5486400"/>
              <a:ext cx="804672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7863840" y="5486399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C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time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63040" y="3520440"/>
            <a:ext cx="109728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query 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60320" y="1965960"/>
            <a:ext cx="109728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query 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1520" y="5074920"/>
            <a:ext cx="109728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query 1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239155"/>
              </p:ext>
            </p:extLst>
          </p:nvPr>
        </p:nvGraphicFramePr>
        <p:xfrm>
          <a:off x="4206240" y="3108960"/>
          <a:ext cx="192024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018048"/>
              </p:ext>
            </p:extLst>
          </p:nvPr>
        </p:nvGraphicFramePr>
        <p:xfrm>
          <a:off x="6583680" y="3108960"/>
          <a:ext cx="36576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624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Threads?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You (mostly) write sequential-looking code</a:t>
            </a:r>
          </a:p>
          <a:p>
            <a:pPr lvl="1"/>
            <a:r>
              <a:rPr lang="en-US" dirty="0"/>
              <a:t>Threads can run in parallel if you have multiple CPUs/cores</a:t>
            </a:r>
          </a:p>
          <a:p>
            <a:pPr lvl="3"/>
            <a:endParaRPr lang="en-US" dirty="0"/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If threads share data, you need </a:t>
            </a:r>
            <a:r>
              <a:rPr lang="en-US" dirty="0">
                <a:solidFill>
                  <a:srgbClr val="FF0000"/>
                </a:solidFill>
              </a:rPr>
              <a:t>locks</a:t>
            </a:r>
            <a:r>
              <a:rPr lang="en-US" dirty="0"/>
              <a:t> or other </a:t>
            </a:r>
            <a:r>
              <a:rPr lang="en-US" dirty="0">
                <a:solidFill>
                  <a:srgbClr val="FF0000"/>
                </a:solidFill>
              </a:rPr>
              <a:t>synchronization</a:t>
            </a:r>
          </a:p>
          <a:p>
            <a:pPr lvl="2"/>
            <a:r>
              <a:rPr lang="en-US" dirty="0"/>
              <a:t>Very bug-prone and difficult to debug</a:t>
            </a:r>
          </a:p>
          <a:p>
            <a:pPr lvl="1"/>
            <a:r>
              <a:rPr lang="en-US" dirty="0"/>
              <a:t>Threads can introduce overhead</a:t>
            </a:r>
          </a:p>
          <a:p>
            <a:pPr lvl="2"/>
            <a:r>
              <a:rPr lang="en-US" dirty="0"/>
              <a:t>Lock contention, context switch overhead, and other issues</a:t>
            </a:r>
          </a:p>
          <a:p>
            <a:pPr lvl="1"/>
            <a:r>
              <a:rPr lang="en-US" dirty="0"/>
              <a:t>Need language support for threads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2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Alternative: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forked processes instead of threads?</a:t>
            </a:r>
          </a:p>
          <a:p>
            <a:pPr lvl="3"/>
            <a:endParaRPr lang="en-US" dirty="0"/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No shared memory between processes</a:t>
            </a:r>
          </a:p>
          <a:p>
            <a:pPr lvl="1"/>
            <a:r>
              <a:rPr lang="en-US" dirty="0"/>
              <a:t>No need for language support; OS provides “fork”</a:t>
            </a:r>
          </a:p>
          <a:p>
            <a:pPr lvl="3"/>
            <a:endParaRPr lang="en-US" dirty="0"/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More overhead than threads during creation and context switching</a:t>
            </a:r>
          </a:p>
          <a:p>
            <a:pPr lvl="1"/>
            <a:r>
              <a:rPr lang="en-US" dirty="0"/>
              <a:t>Cannot easily share memory between processes – typically communicate through the file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Alternate: Asynchronous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>
                <a:solidFill>
                  <a:srgbClr val="FF0000"/>
                </a:solidFill>
              </a:rPr>
              <a:t>asynchronous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non-blocking</a:t>
            </a:r>
            <a:r>
              <a:rPr lang="en-US" dirty="0"/>
              <a:t> I/O</a:t>
            </a:r>
          </a:p>
          <a:p>
            <a:pPr lvl="3"/>
            <a:endParaRPr lang="en-US" dirty="0"/>
          </a:p>
          <a:p>
            <a:r>
              <a:rPr lang="en-US" dirty="0"/>
              <a:t>Your program begins processing a query</a:t>
            </a:r>
          </a:p>
          <a:p>
            <a:pPr lvl="1"/>
            <a:r>
              <a:rPr lang="en-US" dirty="0"/>
              <a:t>When your program needs to read data to make further progress, it registers interest in the data with the OS and then switches to a different query</a:t>
            </a:r>
          </a:p>
          <a:p>
            <a:pPr lvl="1"/>
            <a:r>
              <a:rPr lang="en-US" dirty="0"/>
              <a:t>The OS handles the details of issuing the read on the disk, or waiting for data from the console (or other devices, like the network)</a:t>
            </a:r>
          </a:p>
          <a:p>
            <a:pPr lvl="1"/>
            <a:r>
              <a:rPr lang="en-US" dirty="0"/>
              <a:t>When data becomes available, the OS lets your program know</a:t>
            </a:r>
          </a:p>
          <a:p>
            <a:pPr lvl="3"/>
            <a:endParaRPr lang="en-US" dirty="0"/>
          </a:p>
          <a:p>
            <a:r>
              <a:rPr lang="en-US" dirty="0"/>
              <a:t>Your program (almost never) blocks on I/O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3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Last exercise due Monday</a:t>
            </a:r>
          </a:p>
          <a:p>
            <a:pPr lvl="1"/>
            <a:r>
              <a:rPr lang="en-US" dirty="0"/>
              <a:t>Concurrency using </a:t>
            </a:r>
            <a:r>
              <a:rPr lang="en-US" dirty="0" err="1"/>
              <a:t>pthreads</a:t>
            </a:r>
            <a:endParaRPr lang="en-US" dirty="0"/>
          </a:p>
          <a:p>
            <a:endParaRPr lang="en-US" dirty="0"/>
          </a:p>
          <a:p>
            <a:r>
              <a:rPr lang="en-US" dirty="0"/>
              <a:t>hw4 due next Wednesday night</a:t>
            </a:r>
          </a:p>
          <a:p>
            <a:pPr lvl="1"/>
            <a:r>
              <a:rPr lang="en-US" dirty="0"/>
              <a:t>Yes, can still use late days on hw4</a:t>
            </a:r>
          </a:p>
          <a:p>
            <a:endParaRPr lang="en-US" dirty="0"/>
          </a:p>
          <a:p>
            <a:r>
              <a:rPr lang="en-US" dirty="0"/>
              <a:t>Final exam (= 2</a:t>
            </a:r>
            <a:r>
              <a:rPr lang="en-US" baseline="30000" dirty="0"/>
              <a:t>nd</a:t>
            </a:r>
            <a:r>
              <a:rPr lang="en-US" dirty="0"/>
              <a:t> midterm) in class next Friday</a:t>
            </a:r>
          </a:p>
          <a:p>
            <a:pPr lvl="1"/>
            <a:r>
              <a:rPr lang="en-US" dirty="0"/>
              <a:t>Review in section next week</a:t>
            </a:r>
          </a:p>
          <a:p>
            <a:endParaRPr lang="en-US" dirty="0"/>
          </a:p>
          <a:p>
            <a:r>
              <a:rPr lang="en-US" dirty="0"/>
              <a:t>CSE 331 guest </a:t>
            </a:r>
            <a:r>
              <a:rPr lang="en-US"/>
              <a:t>lecture Friday, </a:t>
            </a:r>
            <a:r>
              <a:rPr lang="en-US" dirty="0"/>
              <a:t>1:10, GUG 220: Kendra </a:t>
            </a:r>
            <a:r>
              <a:rPr lang="en-US" dirty="0" err="1"/>
              <a:t>Yourtee</a:t>
            </a:r>
            <a:r>
              <a:rPr lang="en-US" dirty="0"/>
              <a:t>, Amazon sr. exec, on Tech Interviews, more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46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Event-Driven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Your program is structured as an </a:t>
            </a:r>
            <a:r>
              <a:rPr lang="en-US" i="1" dirty="0"/>
              <a:t>event-loop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2011680"/>
            <a:ext cx="7315200" cy="411480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dispatch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(task, event)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task.state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READING_FROM_CONSOLE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query_words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event.data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async_read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(index,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query_words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task.state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READING_FROM_INDEX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READING_FROM_INDEX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event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GetNextEvent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task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lookup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(event);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dispatch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(task, event);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08182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Asynchronous, Event-Driven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250319"/>
              </p:ext>
            </p:extLst>
          </p:nvPr>
        </p:nvGraphicFramePr>
        <p:xfrm>
          <a:off x="1828800" y="3749040"/>
          <a:ext cx="914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430309"/>
              </p:ext>
            </p:extLst>
          </p:nvPr>
        </p:nvGraphicFramePr>
        <p:xfrm>
          <a:off x="2194560" y="2468880"/>
          <a:ext cx="1097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449291"/>
              </p:ext>
            </p:extLst>
          </p:nvPr>
        </p:nvGraphicFramePr>
        <p:xfrm>
          <a:off x="4206240" y="1188720"/>
          <a:ext cx="20116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548640" y="6309360"/>
            <a:ext cx="8046720" cy="369332"/>
            <a:chOff x="548640" y="5486399"/>
            <a:chExt cx="8046720" cy="369332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548640" y="5486400"/>
              <a:ext cx="804672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7863840" y="5486399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C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time</a:t>
              </a: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978709"/>
              </p:ext>
            </p:extLst>
          </p:nvPr>
        </p:nvGraphicFramePr>
        <p:xfrm>
          <a:off x="3657600" y="2468880"/>
          <a:ext cx="15544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008185"/>
              </p:ext>
            </p:extLst>
          </p:nvPr>
        </p:nvGraphicFramePr>
        <p:xfrm>
          <a:off x="3840480" y="5029200"/>
          <a:ext cx="36576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362475"/>
              </p:ext>
            </p:extLst>
          </p:nvPr>
        </p:nvGraphicFramePr>
        <p:xfrm>
          <a:off x="1463040" y="5029200"/>
          <a:ext cx="36576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961476"/>
              </p:ext>
            </p:extLst>
          </p:nvPr>
        </p:nvGraphicFramePr>
        <p:xfrm>
          <a:off x="1828800" y="5029200"/>
          <a:ext cx="36576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252131"/>
              </p:ext>
            </p:extLst>
          </p:nvPr>
        </p:nvGraphicFramePr>
        <p:xfrm>
          <a:off x="3108960" y="3749040"/>
          <a:ext cx="118872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634152"/>
              </p:ext>
            </p:extLst>
          </p:nvPr>
        </p:nvGraphicFramePr>
        <p:xfrm>
          <a:off x="2743200" y="5029200"/>
          <a:ext cx="36576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988654"/>
              </p:ext>
            </p:extLst>
          </p:nvPr>
        </p:nvGraphicFramePr>
        <p:xfrm>
          <a:off x="3291840" y="5029200"/>
          <a:ext cx="36576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7801"/>
              </p:ext>
            </p:extLst>
          </p:nvPr>
        </p:nvGraphicFramePr>
        <p:xfrm>
          <a:off x="6583680" y="1188720"/>
          <a:ext cx="914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066374"/>
              </p:ext>
            </p:extLst>
          </p:nvPr>
        </p:nvGraphicFramePr>
        <p:xfrm>
          <a:off x="4297680" y="5029200"/>
          <a:ext cx="36576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693440"/>
              </p:ext>
            </p:extLst>
          </p:nvPr>
        </p:nvGraphicFramePr>
        <p:xfrm>
          <a:off x="5212080" y="5029200"/>
          <a:ext cx="36576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527385"/>
              </p:ext>
            </p:extLst>
          </p:nvPr>
        </p:nvGraphicFramePr>
        <p:xfrm>
          <a:off x="6217920" y="5029200"/>
          <a:ext cx="36576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74501"/>
              </p:ext>
            </p:extLst>
          </p:nvPr>
        </p:nvGraphicFramePr>
        <p:xfrm>
          <a:off x="7498080" y="5029200"/>
          <a:ext cx="36576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132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Non-blocking vs. Asynchronous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 from the network can truly </a:t>
            </a:r>
            <a:r>
              <a:rPr lang="en-US" i="1" dirty="0"/>
              <a:t>block</a:t>
            </a:r>
            <a:r>
              <a:rPr lang="en-US" dirty="0"/>
              <a:t> your program</a:t>
            </a:r>
          </a:p>
          <a:p>
            <a:pPr lvl="1"/>
            <a:r>
              <a:rPr lang="en-US" dirty="0"/>
              <a:t>Remote computer may wait arbitrarily long before sending data</a:t>
            </a:r>
          </a:p>
          <a:p>
            <a:pPr lvl="3"/>
            <a:endParaRPr lang="en-US" dirty="0"/>
          </a:p>
          <a:p>
            <a:r>
              <a:rPr lang="en-US" dirty="0"/>
              <a:t>Non-blocking I/O (network, console)</a:t>
            </a:r>
          </a:p>
          <a:p>
            <a:pPr lvl="1"/>
            <a:r>
              <a:rPr lang="en-US" dirty="0"/>
              <a:t>Your program enables non-blocking I/O on its file descriptors</a:t>
            </a:r>
          </a:p>
          <a:p>
            <a:pPr lvl="1"/>
            <a:r>
              <a:rPr lang="en-US" dirty="0"/>
              <a:t>Your program issues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system calls</a:t>
            </a:r>
          </a:p>
          <a:p>
            <a:pPr lvl="2"/>
            <a:r>
              <a:rPr lang="en-US" dirty="0"/>
              <a:t>If the read/write would block, the system call returns immediately</a:t>
            </a:r>
          </a:p>
          <a:p>
            <a:pPr lvl="1"/>
            <a:r>
              <a:rPr lang="en-US" dirty="0"/>
              <a:t>Program can ask the OS which file descriptors are readable/writeable</a:t>
            </a:r>
          </a:p>
          <a:p>
            <a:pPr lvl="2"/>
            <a:r>
              <a:rPr lang="en-US" dirty="0"/>
              <a:t>Program can choose to block while no file descriptors are ready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8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Non-blocking vs. Asynchronous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Asynchronous I/O (disk)</a:t>
            </a:r>
          </a:p>
          <a:p>
            <a:pPr lvl="1"/>
            <a:r>
              <a:rPr lang="en-US" dirty="0"/>
              <a:t>Program tells the OS to being reading/writing</a:t>
            </a:r>
          </a:p>
          <a:p>
            <a:pPr lvl="2"/>
            <a:r>
              <a:rPr lang="en-US" dirty="0"/>
              <a:t>The “</a:t>
            </a:r>
            <a:r>
              <a:rPr lang="en-US" dirty="0" err="1"/>
              <a:t>begin_read</a:t>
            </a:r>
            <a:r>
              <a:rPr lang="en-US" dirty="0"/>
              <a:t>” or “</a:t>
            </a:r>
            <a:r>
              <a:rPr lang="en-US" dirty="0" err="1"/>
              <a:t>begin_write</a:t>
            </a:r>
            <a:r>
              <a:rPr lang="en-US" dirty="0"/>
              <a:t>” returns immediately</a:t>
            </a:r>
          </a:p>
          <a:p>
            <a:pPr lvl="2"/>
            <a:r>
              <a:rPr lang="en-US" dirty="0"/>
              <a:t>When the I/O completes, OS delivers an event to the program</a:t>
            </a:r>
          </a:p>
          <a:p>
            <a:pPr lvl="3"/>
            <a:endParaRPr lang="en-US" dirty="0"/>
          </a:p>
          <a:p>
            <a:r>
              <a:rPr lang="en-US" dirty="0"/>
              <a:t>According to the Linux specification, the disk never blocks your program (just delays it)</a:t>
            </a:r>
          </a:p>
          <a:p>
            <a:pPr lvl="1"/>
            <a:r>
              <a:rPr lang="en-US" dirty="0"/>
              <a:t>Asynchronous I/O is primarily used to hide disk latency</a:t>
            </a:r>
          </a:p>
          <a:p>
            <a:pPr lvl="1"/>
            <a:r>
              <a:rPr lang="en-US" dirty="0"/>
              <a:t>Asynchronous I/O system calls are messy and complicated </a:t>
            </a:r>
            <a:r>
              <a:rPr lang="en-US" dirty="0">
                <a:sym typeface="Wingdings" panose="05000000000000000000" pitchFamily="2" charset="2"/>
              </a:rPr>
              <a:t>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9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Events?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Don’t have to worry about locks and race conditions</a:t>
            </a:r>
          </a:p>
          <a:p>
            <a:pPr lvl="1"/>
            <a:r>
              <a:rPr lang="en-US" dirty="0"/>
              <a:t>For some kinds of programs, especially GUIs, leads to a very simple and intuitive program structure</a:t>
            </a:r>
          </a:p>
          <a:p>
            <a:pPr lvl="2"/>
            <a:r>
              <a:rPr lang="en-US" dirty="0"/>
              <a:t>One event handler for each UI event</a:t>
            </a:r>
          </a:p>
          <a:p>
            <a:pPr lvl="3"/>
            <a:endParaRPr lang="en-US" dirty="0"/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Can lead to very complex structure for programs that do lots of disk and network I/O</a:t>
            </a:r>
          </a:p>
          <a:p>
            <a:pPr lvl="2"/>
            <a:r>
              <a:rPr lang="en-US" dirty="0"/>
              <a:t>Sequential code gets broken up into a jumble of small event handlers</a:t>
            </a:r>
          </a:p>
          <a:p>
            <a:pPr lvl="2"/>
            <a:r>
              <a:rPr lang="en-US" dirty="0"/>
              <a:t>You have to package up all task state between handlers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Way to Think About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Threaded code:</a:t>
            </a:r>
          </a:p>
          <a:p>
            <a:pPr lvl="1"/>
            <a:r>
              <a:rPr lang="en-US" dirty="0"/>
              <a:t>Each thread executes its task sequentially, and per-task state is naturally stored in the thread’s stack</a:t>
            </a:r>
          </a:p>
          <a:p>
            <a:pPr lvl="1"/>
            <a:r>
              <a:rPr lang="en-US" dirty="0"/>
              <a:t>OS and thread scheduler switch between threads for you</a:t>
            </a:r>
          </a:p>
          <a:p>
            <a:pPr lvl="3"/>
            <a:endParaRPr lang="en-US" dirty="0"/>
          </a:p>
          <a:p>
            <a:r>
              <a:rPr lang="en-US" dirty="0"/>
              <a:t>Event-driven code:</a:t>
            </a:r>
          </a:p>
          <a:p>
            <a:pPr lvl="1"/>
            <a:r>
              <a:rPr lang="en-US" dirty="0"/>
              <a:t>*You* are the scheduler</a:t>
            </a:r>
          </a:p>
          <a:p>
            <a:pPr lvl="1"/>
            <a:r>
              <a:rPr lang="en-US" dirty="0"/>
              <a:t>You have to bundle up task state into continuations (data structures describing what-to-do-next); tasks do not have their own stacks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7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Common hw4 Bugs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server works, but is really, really slow</a:t>
            </a:r>
          </a:p>
          <a:p>
            <a:pPr lvl="1"/>
            <a:r>
              <a:rPr lang="en-US" dirty="0"/>
              <a:t>Check the 2</a:t>
            </a:r>
            <a:r>
              <a:rPr lang="en-US" baseline="30000" dirty="0"/>
              <a:t>nd</a:t>
            </a:r>
            <a:r>
              <a:rPr lang="en-US" dirty="0"/>
              <a:t> argument to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QueryProcessor</a:t>
            </a:r>
            <a:r>
              <a:rPr lang="en-US" dirty="0"/>
              <a:t> constructor</a:t>
            </a:r>
          </a:p>
          <a:p>
            <a:pPr lvl="3"/>
            <a:endParaRPr lang="en-US" dirty="0"/>
          </a:p>
          <a:p>
            <a:r>
              <a:rPr lang="en-US" dirty="0"/>
              <a:t>Funny things happen after the first request</a:t>
            </a:r>
          </a:p>
          <a:p>
            <a:pPr lvl="1"/>
            <a:r>
              <a:rPr lang="en-US" dirty="0"/>
              <a:t>Make sure you’re not destroying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HTTPConnection</a:t>
            </a:r>
            <a:r>
              <a:rPr lang="en-US" dirty="0"/>
              <a:t> object too early (</a:t>
            </a:r>
            <a:r>
              <a:rPr lang="en-US" i="1" dirty="0"/>
              <a:t>e.g.</a:t>
            </a:r>
            <a:r>
              <a:rPr lang="en-US" dirty="0"/>
              <a:t> falling out of scope in a while loop)</a:t>
            </a:r>
          </a:p>
          <a:p>
            <a:pPr lvl="3"/>
            <a:endParaRPr lang="en-US" dirty="0"/>
          </a:p>
          <a:p>
            <a:r>
              <a:rPr lang="en-US" dirty="0"/>
              <a:t>Server crashes on a blank request</a:t>
            </a:r>
          </a:p>
          <a:p>
            <a:pPr lvl="1"/>
            <a:r>
              <a:rPr lang="en-US" dirty="0"/>
              <a:t>Make sure that you handle the case that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(or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WrappedRead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) returns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20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Concurrency</a:t>
            </a:r>
          </a:p>
          <a:p>
            <a:pPr lvl="1"/>
            <a:r>
              <a:rPr lang="en-US" dirty="0"/>
              <a:t>Why is it useful</a:t>
            </a:r>
          </a:p>
          <a:p>
            <a:pPr lvl="1"/>
            <a:r>
              <a:rPr lang="en-US" dirty="0"/>
              <a:t>Why is it hard</a:t>
            </a:r>
          </a:p>
          <a:p>
            <a:endParaRPr lang="en-US" dirty="0"/>
          </a:p>
          <a:p>
            <a:r>
              <a:rPr lang="en-US" dirty="0"/>
              <a:t>Concurrent Programming Styles</a:t>
            </a:r>
          </a:p>
          <a:p>
            <a:pPr lvl="1"/>
            <a:r>
              <a:rPr lang="en-US" dirty="0"/>
              <a:t>Threads vs. processes</a:t>
            </a:r>
          </a:p>
          <a:p>
            <a:pPr lvl="1"/>
            <a:r>
              <a:rPr lang="en-US" dirty="0"/>
              <a:t>Asynchronous or non-blocking I/O</a:t>
            </a:r>
          </a:p>
          <a:p>
            <a:pPr lvl="2"/>
            <a:r>
              <a:rPr lang="en-US" dirty="0"/>
              <a:t>“Event-driven programming”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08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Building a Web Search Engine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need:</a:t>
            </a:r>
          </a:p>
          <a:p>
            <a:pPr lvl="1"/>
            <a:r>
              <a:rPr lang="en-US" dirty="0"/>
              <a:t>A web index</a:t>
            </a:r>
          </a:p>
          <a:p>
            <a:pPr lvl="2"/>
            <a:r>
              <a:rPr lang="en-US" dirty="0"/>
              <a:t>A map from &lt;</a:t>
            </a:r>
            <a:r>
              <a:rPr lang="en-US" i="1" dirty="0"/>
              <a:t>word</a:t>
            </a:r>
            <a:r>
              <a:rPr lang="en-US" dirty="0"/>
              <a:t>&gt; to &lt;</a:t>
            </a:r>
            <a:r>
              <a:rPr lang="en-US" i="1" dirty="0"/>
              <a:t>list of documents containing the word</a:t>
            </a:r>
            <a:r>
              <a:rPr lang="en-US" dirty="0"/>
              <a:t>&gt;</a:t>
            </a:r>
          </a:p>
          <a:p>
            <a:pPr lvl="2"/>
            <a:r>
              <a:rPr lang="en-US" dirty="0"/>
              <a:t>This is probably </a:t>
            </a:r>
            <a:r>
              <a:rPr lang="en-US" i="1" dirty="0" err="1"/>
              <a:t>sharded</a:t>
            </a:r>
            <a:r>
              <a:rPr lang="en-US" dirty="0"/>
              <a:t> over multiple files</a:t>
            </a:r>
          </a:p>
          <a:p>
            <a:pPr lvl="1"/>
            <a:r>
              <a:rPr lang="en-US" dirty="0"/>
              <a:t>A query processor</a:t>
            </a:r>
          </a:p>
          <a:p>
            <a:pPr lvl="2"/>
            <a:r>
              <a:rPr lang="en-US" dirty="0"/>
              <a:t>Accepts a query composed of multiple words</a:t>
            </a:r>
          </a:p>
          <a:p>
            <a:pPr lvl="2"/>
            <a:r>
              <a:rPr lang="en-US" dirty="0"/>
              <a:t>Looks up each word in the index</a:t>
            </a:r>
          </a:p>
          <a:p>
            <a:pPr lvl="2"/>
            <a:r>
              <a:rPr lang="en-US" dirty="0"/>
              <a:t>Merges the result from each word into an overall result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97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Search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6</a:t>
            </a:fld>
            <a:endParaRPr lang="en-US"/>
          </a:p>
        </p:txBody>
      </p:sp>
      <p:sp>
        <p:nvSpPr>
          <p:cNvPr id="45" name="Rectangle 44"/>
          <p:cNvSpPr/>
          <p:nvPr/>
        </p:nvSpPr>
        <p:spPr bwMode="auto">
          <a:xfrm>
            <a:off x="3840480" y="3502152"/>
            <a:ext cx="1463040" cy="822960"/>
          </a:xfrm>
          <a:prstGeom prst="rect">
            <a:avLst/>
          </a:prstGeom>
          <a:solidFill>
            <a:srgbClr val="E2661A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query processor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5340096" y="1828800"/>
            <a:ext cx="2340864" cy="4169664"/>
            <a:chOff x="5340096" y="1828800"/>
            <a:chExt cx="2340864" cy="4169664"/>
          </a:xfrm>
        </p:grpSpPr>
        <p:sp>
          <p:nvSpPr>
            <p:cNvPr id="38" name="Rectangle 37"/>
            <p:cNvSpPr/>
            <p:nvPr/>
          </p:nvSpPr>
          <p:spPr bwMode="auto">
            <a:xfrm>
              <a:off x="6583680" y="1828800"/>
              <a:ext cx="1097280" cy="512064"/>
            </a:xfrm>
            <a:prstGeom prst="rect">
              <a:avLst/>
            </a:prstGeom>
            <a:solidFill>
              <a:srgbClr val="0066FF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583680" y="2743200"/>
              <a:ext cx="1097280" cy="512064"/>
            </a:xfrm>
            <a:prstGeom prst="rect">
              <a:avLst/>
            </a:prstGeom>
            <a:solidFill>
              <a:srgbClr val="0066FF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583680" y="3657600"/>
              <a:ext cx="1097280" cy="512064"/>
            </a:xfrm>
            <a:prstGeom prst="rect">
              <a:avLst/>
            </a:prstGeom>
            <a:solidFill>
              <a:srgbClr val="0066FF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583680" y="4572644"/>
              <a:ext cx="1097280" cy="512064"/>
            </a:xfrm>
            <a:prstGeom prst="rect">
              <a:avLst/>
            </a:prstGeom>
            <a:solidFill>
              <a:srgbClr val="0066FF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583680" y="5486400"/>
              <a:ext cx="1097280" cy="512064"/>
            </a:xfrm>
            <a:prstGeom prst="rect">
              <a:avLst/>
            </a:prstGeom>
            <a:solidFill>
              <a:srgbClr val="0066FF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 bwMode="auto">
            <a:xfrm flipV="1">
              <a:off x="5340096" y="2084832"/>
              <a:ext cx="1207008" cy="146304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>
              <a:off x="5340096" y="3913632"/>
              <a:ext cx="1207008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5340096" y="4096512"/>
              <a:ext cx="1207008" cy="73152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>
              <a:off x="5340096" y="4279392"/>
              <a:ext cx="1207008" cy="146304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V="1">
              <a:off x="5340096" y="2999232"/>
              <a:ext cx="1207008" cy="73152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triangle"/>
            </a:ln>
            <a:effectLst/>
          </p:spPr>
        </p:cxnSp>
      </p:grpSp>
      <p:grpSp>
        <p:nvGrpSpPr>
          <p:cNvPr id="76" name="Group 75"/>
          <p:cNvGrpSpPr/>
          <p:nvPr/>
        </p:nvGrpSpPr>
        <p:grpSpPr>
          <a:xfrm>
            <a:off x="1463040" y="2194560"/>
            <a:ext cx="2340864" cy="3438144"/>
            <a:chOff x="1463040" y="2194560"/>
            <a:chExt cx="2340864" cy="3438144"/>
          </a:xfrm>
        </p:grpSpPr>
        <p:sp>
          <p:nvSpPr>
            <p:cNvPr id="46" name="Rectangle 45"/>
            <p:cNvSpPr/>
            <p:nvPr/>
          </p:nvSpPr>
          <p:spPr bwMode="auto">
            <a:xfrm>
              <a:off x="1463040" y="3593592"/>
              <a:ext cx="1097280" cy="640080"/>
            </a:xfrm>
            <a:prstGeom prst="rect">
              <a:avLst/>
            </a:prstGeom>
            <a:solidFill>
              <a:srgbClr val="F6F5BD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index file</a:t>
              </a: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463040" y="2194560"/>
              <a:ext cx="1097280" cy="640080"/>
            </a:xfrm>
            <a:prstGeom prst="rect">
              <a:avLst/>
            </a:prstGeom>
            <a:solidFill>
              <a:srgbClr val="F6F5BD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index file</a:t>
              </a: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463040" y="4992624"/>
              <a:ext cx="1097280" cy="640080"/>
            </a:xfrm>
            <a:prstGeom prst="rect">
              <a:avLst/>
            </a:prstGeom>
            <a:solidFill>
              <a:srgbClr val="F6F5BD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index file</a:t>
              </a: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 bwMode="auto">
            <a:xfrm>
              <a:off x="2596896" y="2514600"/>
              <a:ext cx="1207008" cy="1124712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 bwMode="auto">
            <a:xfrm>
              <a:off x="2596896" y="3913632"/>
              <a:ext cx="1207008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 flipV="1">
              <a:off x="2596896" y="4187952"/>
              <a:ext cx="1207008" cy="1124712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68057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Pseudocode for sequential query processor: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1920240"/>
            <a:ext cx="7315200" cy="466344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doclist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Lookup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word)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bucket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(word);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(bucket);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hit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doclist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(hit));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query_words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GetNextQuery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results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Lookup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query_words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word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query[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n]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results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intersect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Lookup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(word));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(results);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80421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Execution 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8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93776" y="1828800"/>
            <a:ext cx="8152827" cy="3300604"/>
            <a:chOff x="411480" y="1353311"/>
            <a:chExt cx="8152827" cy="3300604"/>
          </a:xfrm>
        </p:grpSpPr>
        <p:grpSp>
          <p:nvGrpSpPr>
            <p:cNvPr id="17" name="Group 16"/>
            <p:cNvGrpSpPr/>
            <p:nvPr/>
          </p:nvGrpSpPr>
          <p:grpSpPr>
            <a:xfrm>
              <a:off x="411480" y="1353312"/>
              <a:ext cx="1280160" cy="3291840"/>
              <a:chOff x="411480" y="1353312"/>
              <a:chExt cx="1280160" cy="3291840"/>
            </a:xfrm>
          </p:grpSpPr>
          <p:sp>
            <p:nvSpPr>
              <p:cNvPr id="5" name="Rectangle 4"/>
              <p:cNvSpPr/>
              <p:nvPr/>
            </p:nvSpPr>
            <p:spPr bwMode="auto">
              <a:xfrm rot="16200000">
                <a:off x="-274320" y="2679192"/>
                <a:ext cx="3291840" cy="640080"/>
              </a:xfrm>
              <a:prstGeom prst="rect">
                <a:avLst/>
              </a:prstGeom>
              <a:solidFill>
                <a:srgbClr val="C00000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network I/O</a:t>
                </a:r>
                <a:endParaRPr lang="en-US" dirty="0">
                  <a:solidFill>
                    <a:schemeClr val="bg1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 rot="16200000">
                <a:off x="-914400" y="2679192"/>
                <a:ext cx="3291840" cy="6400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669900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main</a:t>
                </a:r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()</a:t>
                </a:r>
              </a:p>
              <a:p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   </a:t>
                </a:r>
                <a:r>
                  <a:rPr lang="en-US" b="1" dirty="0" err="1">
                    <a:solidFill>
                      <a:srgbClr val="669900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GetNextQuery</a:t>
                </a:r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()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691641" y="1353312"/>
              <a:ext cx="1554481" cy="3300603"/>
              <a:chOff x="1691641" y="1353312"/>
              <a:chExt cx="1554481" cy="3300603"/>
            </a:xfrm>
          </p:grpSpPr>
          <p:sp>
            <p:nvSpPr>
              <p:cNvPr id="6" name="Rectangle 5"/>
              <p:cNvSpPr/>
              <p:nvPr/>
            </p:nvSpPr>
            <p:spPr bwMode="auto">
              <a:xfrm rot="16200000">
                <a:off x="1143002" y="2550795"/>
                <a:ext cx="3291840" cy="914400"/>
              </a:xfrm>
              <a:prstGeom prst="rect">
                <a:avLst/>
              </a:prstGeom>
              <a:solidFill>
                <a:srgbClr val="4B2A85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disk I/O</a:t>
                </a:r>
                <a:endParaRPr lang="en-US" dirty="0">
                  <a:solidFill>
                    <a:schemeClr val="bg1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 rot="16200000">
                <a:off x="365761" y="2679192"/>
                <a:ext cx="3291840" cy="6400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   </a:t>
                </a:r>
                <a:r>
                  <a:rPr lang="en-US" b="1" dirty="0">
                    <a:solidFill>
                      <a:srgbClr val="669900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Lookup</a:t>
                </a:r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()</a:t>
                </a:r>
              </a:p>
              <a:p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      </a:t>
                </a:r>
                <a:r>
                  <a:rPr lang="en-US" dirty="0" err="1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file.</a:t>
                </a:r>
                <a:r>
                  <a:rPr lang="en-US" b="1" dirty="0" err="1">
                    <a:solidFill>
                      <a:srgbClr val="669900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read</a:t>
                </a:r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()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246123" y="1353312"/>
              <a:ext cx="1554481" cy="3300603"/>
              <a:chOff x="1691641" y="1353312"/>
              <a:chExt cx="1554481" cy="3300603"/>
            </a:xfrm>
          </p:grpSpPr>
          <p:sp>
            <p:nvSpPr>
              <p:cNvPr id="12" name="Rectangle 11"/>
              <p:cNvSpPr/>
              <p:nvPr/>
            </p:nvSpPr>
            <p:spPr bwMode="auto">
              <a:xfrm rot="16200000">
                <a:off x="1143002" y="2550795"/>
                <a:ext cx="3291840" cy="914400"/>
              </a:xfrm>
              <a:prstGeom prst="rect">
                <a:avLst/>
              </a:prstGeom>
              <a:solidFill>
                <a:srgbClr val="4B2A85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disk I/O</a:t>
                </a:r>
                <a:endParaRPr lang="en-US" dirty="0">
                  <a:solidFill>
                    <a:schemeClr val="bg1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16200000">
                <a:off x="365761" y="2679192"/>
                <a:ext cx="3291840" cy="6400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   </a:t>
                </a:r>
                <a:r>
                  <a:rPr lang="en-US" b="1" dirty="0">
                    <a:solidFill>
                      <a:srgbClr val="669900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Lookup</a:t>
                </a:r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()</a:t>
                </a:r>
              </a:p>
              <a:p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      </a:t>
                </a:r>
                <a:r>
                  <a:rPr lang="en-US" dirty="0" err="1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file.</a:t>
                </a:r>
                <a:r>
                  <a:rPr lang="en-US" b="1" dirty="0" err="1">
                    <a:solidFill>
                      <a:srgbClr val="669900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read</a:t>
                </a:r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()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806148" y="1353312"/>
              <a:ext cx="1554481" cy="3300603"/>
              <a:chOff x="1691641" y="1353312"/>
              <a:chExt cx="1554481" cy="3300603"/>
            </a:xfrm>
          </p:grpSpPr>
          <p:sp>
            <p:nvSpPr>
              <p:cNvPr id="15" name="Rectangle 14"/>
              <p:cNvSpPr/>
              <p:nvPr/>
            </p:nvSpPr>
            <p:spPr bwMode="auto">
              <a:xfrm rot="16200000">
                <a:off x="1143002" y="2550795"/>
                <a:ext cx="3291840" cy="914400"/>
              </a:xfrm>
              <a:prstGeom prst="rect">
                <a:avLst/>
              </a:prstGeom>
              <a:solidFill>
                <a:srgbClr val="4B2A85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disk I/O</a:t>
                </a:r>
                <a:endParaRPr lang="en-US" dirty="0">
                  <a:solidFill>
                    <a:schemeClr val="bg1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 rot="16200000">
                <a:off x="365761" y="2679192"/>
                <a:ext cx="3291840" cy="6400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   </a:t>
                </a:r>
                <a:r>
                  <a:rPr lang="en-US" b="1" dirty="0">
                    <a:solidFill>
                      <a:srgbClr val="669900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Lookup</a:t>
                </a:r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()</a:t>
                </a:r>
              </a:p>
              <a:p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      </a:t>
                </a:r>
                <a:r>
                  <a:rPr lang="en-US" dirty="0" err="1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file.</a:t>
                </a:r>
                <a:r>
                  <a:rPr lang="en-US" b="1" dirty="0" err="1">
                    <a:solidFill>
                      <a:srgbClr val="669900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read</a:t>
                </a:r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()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363048" y="1353312"/>
              <a:ext cx="1283286" cy="3291840"/>
              <a:chOff x="408354" y="1353312"/>
              <a:chExt cx="1283286" cy="3291840"/>
            </a:xfrm>
          </p:grpSpPr>
          <p:sp>
            <p:nvSpPr>
              <p:cNvPr id="19" name="Rectangle 18"/>
              <p:cNvSpPr/>
              <p:nvPr/>
            </p:nvSpPr>
            <p:spPr bwMode="auto">
              <a:xfrm rot="16200000">
                <a:off x="-274320" y="2679192"/>
                <a:ext cx="3291840" cy="640080"/>
              </a:xfrm>
              <a:prstGeom prst="rect">
                <a:avLst/>
              </a:prstGeom>
              <a:solidFill>
                <a:srgbClr val="C00000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network I/O</a:t>
                </a:r>
                <a:endParaRPr lang="en-US" dirty="0">
                  <a:solidFill>
                    <a:schemeClr val="bg1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 rot="16200000">
                <a:off x="-914400" y="2676066"/>
                <a:ext cx="32918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   </a:t>
                </a:r>
                <a:r>
                  <a:rPr lang="en-US" dirty="0" err="1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results.</a:t>
                </a:r>
                <a:r>
                  <a:rPr lang="en-US" b="1" dirty="0" err="1">
                    <a:solidFill>
                      <a:srgbClr val="669900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intersect</a:t>
                </a:r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()</a:t>
                </a:r>
              </a:p>
              <a:p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   </a:t>
                </a:r>
                <a:r>
                  <a:rPr lang="en-US" b="1" dirty="0">
                    <a:solidFill>
                      <a:srgbClr val="669900"/>
                    </a:solidFill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Display</a:t>
                </a:r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()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 rot="16200000">
              <a:off x="6185080" y="2814565"/>
              <a:ext cx="32918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</a:t>
              </a:r>
              <a:r>
                <a:rPr lang="en-US" b="1" dirty="0" err="1">
                  <a:solidFill>
                    <a:srgbClr val="6699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GetNextQuery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()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15667" y="2823328"/>
              <a:ext cx="548640" cy="369332"/>
            </a:xfrm>
            <a:prstGeom prst="rect">
              <a:avLst/>
            </a:prstGeom>
            <a:noFill/>
          </p:spPr>
          <p:txBody>
            <a:bodyPr wrap="square" lIns="0" rIns="0" rtlCol="0" anchor="ctr" anchorCtr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• • •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48640" y="5486399"/>
            <a:ext cx="8046720" cy="369332"/>
            <a:chOff x="548640" y="5486399"/>
            <a:chExt cx="8046720" cy="369332"/>
          </a:xfrm>
        </p:grpSpPr>
        <p:cxnSp>
          <p:nvCxnSpPr>
            <p:cNvPr id="24" name="Straight Arrow Connector 23"/>
            <p:cNvCxnSpPr/>
            <p:nvPr/>
          </p:nvCxnSpPr>
          <p:spPr bwMode="auto">
            <a:xfrm>
              <a:off x="548640" y="5486400"/>
              <a:ext cx="804672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7863840" y="5486399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C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time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97527" y="5760720"/>
            <a:ext cx="6411063" cy="633163"/>
            <a:chOff x="997527" y="5943600"/>
            <a:chExt cx="6411063" cy="633163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 flipV="1">
              <a:off x="997527" y="6217920"/>
              <a:ext cx="6411063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stealth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1005840" y="5943600"/>
              <a:ext cx="0" cy="54864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7408590" y="5943600"/>
              <a:ext cx="0" cy="54864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3291429" y="6145876"/>
              <a:ext cx="182325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query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0440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Queries – Simplified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723945"/>
              </p:ext>
            </p:extLst>
          </p:nvPr>
        </p:nvGraphicFramePr>
        <p:xfrm>
          <a:off x="182880" y="3474720"/>
          <a:ext cx="292608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702049"/>
              </p:ext>
            </p:extLst>
          </p:nvPr>
        </p:nvGraphicFramePr>
        <p:xfrm>
          <a:off x="3108960" y="2560320"/>
          <a:ext cx="292608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473178"/>
              </p:ext>
            </p:extLst>
          </p:nvPr>
        </p:nvGraphicFramePr>
        <p:xfrm>
          <a:off x="6035040" y="1645920"/>
          <a:ext cx="292608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.b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I/O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CPU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</a:t>
                      </a:r>
                    </a:p>
                  </a:txBody>
                  <a:tcPr vert="vert270" anchor="ctr" anchorCtr="1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548640" y="5486399"/>
            <a:ext cx="8046720" cy="369332"/>
            <a:chOff x="548640" y="5486399"/>
            <a:chExt cx="8046720" cy="369332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548640" y="5486400"/>
              <a:ext cx="804672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7863840" y="5486399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C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time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108960" y="3840480"/>
            <a:ext cx="292608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query 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35040" y="2926080"/>
            <a:ext cx="292608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query 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" y="4754880"/>
            <a:ext cx="292608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query 1</a:t>
            </a:r>
          </a:p>
        </p:txBody>
      </p:sp>
    </p:spTree>
    <p:extLst>
      <p:ext uri="{BB962C8B-B14F-4D97-AF65-F5344CB8AC3E}">
        <p14:creationId xmlns:p14="http://schemas.microsoft.com/office/powerpoint/2010/main" val="2057788595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2215</TotalTime>
  <Words>2025</Words>
  <Application>Microsoft Macintosh PowerPoint</Application>
  <PresentationFormat>On-screen Show (4:3)</PresentationFormat>
  <Paragraphs>356</Paragraphs>
  <Slides>25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Introduction to Concurrency CSE 333 Summer 2018</vt:lpstr>
      <vt:lpstr>Administrivia</vt:lpstr>
      <vt:lpstr>Some Common hw4 Bugs</vt:lpstr>
      <vt:lpstr>Outline</vt:lpstr>
      <vt:lpstr>Building a Web Search Engine</vt:lpstr>
      <vt:lpstr>Web Search Architecture</vt:lpstr>
      <vt:lpstr>Sequential Implementation</vt:lpstr>
      <vt:lpstr>Sequential Execution Timeline</vt:lpstr>
      <vt:lpstr>Sequential Queries – Simplified</vt:lpstr>
      <vt:lpstr>Sequential Queries – Simplified</vt:lpstr>
      <vt:lpstr>Sequential Can Be Inefficient</vt:lpstr>
      <vt:lpstr>Concurrency</vt:lpstr>
      <vt:lpstr>A Concurrent Implementation </vt:lpstr>
      <vt:lpstr>Introducing Threads</vt:lpstr>
      <vt:lpstr>Multithreaded Pseudocode</vt:lpstr>
      <vt:lpstr>Multithreaded Queries – Simplified</vt:lpstr>
      <vt:lpstr>Why Threads?</vt:lpstr>
      <vt:lpstr>Alternative: Processes</vt:lpstr>
      <vt:lpstr>Alternate: Asynchronous I/O</vt:lpstr>
      <vt:lpstr>Event-Driven Programming</vt:lpstr>
      <vt:lpstr>Asynchronous, Event-Driven</vt:lpstr>
      <vt:lpstr>Non-blocking vs. Asynchronous</vt:lpstr>
      <vt:lpstr>Non-blocking vs. Asynchronous</vt:lpstr>
      <vt:lpstr>Why Events?</vt:lpstr>
      <vt:lpstr>One Way to Think About It</vt:lpstr>
    </vt:vector>
  </TitlesOfParts>
  <Company>Microsoft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Concurrency Introduction CSE 333 Spring 2018</dc:title>
  <dc:creator>Justin Hsia</dc:creator>
  <cp:lastModifiedBy>Hal Perkins</cp:lastModifiedBy>
  <cp:revision>54</cp:revision>
  <cp:lastPrinted>2018-08-08T00:37:48Z</cp:lastPrinted>
  <dcterms:created xsi:type="dcterms:W3CDTF">2018-05-22T03:02:48Z</dcterms:created>
  <dcterms:modified xsi:type="dcterms:W3CDTF">2018-08-10T17:26:17Z</dcterms:modified>
</cp:coreProperties>
</file>