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2" r:id="rId6"/>
    <p:sldId id="264" r:id="rId7"/>
    <p:sldId id="261" r:id="rId8"/>
    <p:sldId id="290" r:id="rId9"/>
    <p:sldId id="291" r:id="rId10"/>
    <p:sldId id="266" r:id="rId11"/>
    <p:sldId id="289" r:id="rId12"/>
    <p:sldId id="265" r:id="rId13"/>
    <p:sldId id="288" r:id="rId14"/>
    <p:sldId id="267" r:id="rId15"/>
    <p:sldId id="268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69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2661A"/>
    <a:srgbClr val="5A5A5A"/>
    <a:srgbClr val="669900"/>
    <a:srgbClr val="D94B7B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4" autoAdjust="0"/>
    <p:restoredTop sz="90385" autoAdjust="0"/>
  </p:normalViewPr>
  <p:slideViewPr>
    <p:cSldViewPr snapToGrid="0">
      <p:cViewPr varScale="1">
        <p:scale>
          <a:sx n="114" d="100"/>
          <a:sy n="114" d="100"/>
        </p:scale>
        <p:origin x="17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05A12-6570-43AC-97D5-4D0E60EF0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29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5/9/2018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FCE82-5EDA-45C0-A0BA-5E430D8E5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92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3476717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29692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Run in </a:t>
            </a:r>
            <a:r>
              <a:rPr lang="en-US" baseline="0" dirty="0" err="1"/>
              <a:t>gdb</a:t>
            </a:r>
            <a:r>
              <a:rPr lang="en-US" baseline="0" dirty="0"/>
              <a:t> to show </a:t>
            </a:r>
            <a:r>
              <a:rPr lang="en-US" baseline="0" dirty="0" err="1"/>
              <a:t>subobject</a:t>
            </a:r>
            <a:r>
              <a:rPr lang="en-US" baseline="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69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</a:t>
            </a:r>
            <a:r>
              <a:rPr lang="en-US" baseline="0" dirty="0"/>
              <a:t> code to show printouts of </a:t>
            </a:r>
            <a:r>
              <a:rPr lang="en-US" baseline="0" dirty="0" err="1"/>
              <a:t>ctor</a:t>
            </a:r>
            <a:r>
              <a:rPr lang="en-US" baseline="0" dirty="0"/>
              <a:t> &amp; </a:t>
            </a:r>
            <a:r>
              <a:rPr lang="en-US" baseline="0" dirty="0" err="1"/>
              <a:t>dtor</a:t>
            </a:r>
            <a:r>
              <a:rPr lang="en-US" baseline="0" dirty="0"/>
              <a:t> calls.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350443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 = b;  // compiler error</a:t>
            </a:r>
          </a:p>
          <a:p>
            <a:r>
              <a:rPr lang="en-US" dirty="0"/>
              <a:t>b = d;  // what happens</a:t>
            </a:r>
            <a:r>
              <a:rPr lang="en-US" baseline="0" dirty="0"/>
              <a:t> to 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1570666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1293335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3648293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</a:t>
            </a:r>
            <a:r>
              <a:rPr lang="en-US" u="sng" dirty="0"/>
              <a:t>run</a:t>
            </a:r>
            <a:r>
              <a:rPr lang="en-US" u="sng" baseline="0" dirty="0"/>
              <a:t> time</a:t>
            </a:r>
            <a:r>
              <a:rPr lang="en-US" baseline="0" dirty="0"/>
              <a:t> checks on conversion.</a:t>
            </a:r>
          </a:p>
          <a:p>
            <a:r>
              <a:rPr lang="en-US" baseline="0" dirty="0"/>
              <a:t>Does not incur the overhead of type-safety checks of </a:t>
            </a:r>
            <a:r>
              <a:rPr lang="en-US" baseline="0" dirty="0" err="1"/>
              <a:t>dynamic_cast</a:t>
            </a:r>
            <a:r>
              <a:rPr lang="en-US" baseline="0" dirty="0"/>
              <a:t>.</a:t>
            </a:r>
          </a:p>
          <a:p>
            <a:r>
              <a:rPr lang="en-US" baseline="0" dirty="0"/>
              <a:t>Works with any </a:t>
            </a:r>
            <a:r>
              <a:rPr lang="en-US" i="1" baseline="0" dirty="0"/>
              <a:t>well-defined</a:t>
            </a:r>
            <a:r>
              <a:rPr lang="en-US" i="0" baseline="0" dirty="0"/>
              <a:t> type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2814126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virtual foo() function needed to make Base polymorphic.</a:t>
            </a:r>
          </a:p>
          <a:p>
            <a:r>
              <a:rPr lang="en-US" dirty="0" err="1"/>
              <a:t>dynamic_cast</a:t>
            </a:r>
            <a:r>
              <a:rPr lang="en-US" dirty="0"/>
              <a:t> can do</a:t>
            </a:r>
            <a:r>
              <a:rPr lang="en-US" baseline="0" dirty="0"/>
              <a:t> pointer </a:t>
            </a:r>
            <a:r>
              <a:rPr lang="en-US" baseline="0" dirty="0" err="1"/>
              <a:t>upcast</a:t>
            </a:r>
            <a:r>
              <a:rPr lang="en-US" baseline="0" dirty="0"/>
              <a:t> (same as implicit conversion).</a:t>
            </a:r>
          </a:p>
          <a:p>
            <a:r>
              <a:rPr lang="en-US" baseline="0" dirty="0" err="1"/>
              <a:t>dynamic_cast</a:t>
            </a:r>
            <a:r>
              <a:rPr lang="en-US" baseline="0" dirty="0"/>
              <a:t> can do pointer downcast only for </a:t>
            </a:r>
            <a:r>
              <a:rPr lang="en-US" baseline="0"/>
              <a:t>polymorphic classes.</a:t>
            </a:r>
            <a:endParaRPr lang="en-US" dirty="0"/>
          </a:p>
          <a:p>
            <a:r>
              <a:rPr lang="en-US" dirty="0"/>
              <a:t>Requires Run-Time Type Information</a:t>
            </a:r>
            <a:r>
              <a:rPr lang="en-US" baseline="0" dirty="0"/>
              <a:t> (RTTI).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196864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2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2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5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3611" y="27429"/>
            <a:ext cx="197682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L19:  C++ Inheritance II, Casting</a:t>
            </a:r>
          </a:p>
        </p:txBody>
      </p:sp>
    </p:spTree>
    <p:extLst>
      <p:ext uri="{BB962C8B-B14F-4D97-AF65-F5344CB8AC3E}">
        <p14:creationId xmlns:p14="http://schemas.microsoft.com/office/powerpoint/2010/main" val="216162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Inheritance II, Casting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/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1303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Dispatch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828800"/>
            <a:ext cx="4846320" cy="347472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m1 will use static dispatch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"a1,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m2 will use dynamic dispatch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"a2"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"b1,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m2 is still virtual by default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"b2"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72793" y="1371600"/>
            <a:ext cx="3566160" cy="4663440"/>
          </a:xfrm>
          <a:prstGeom prst="roundRect">
            <a:avLst>
              <a:gd name="adj" fmla="val 325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&amp;a;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&amp;a;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744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mixed.cc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66C0D5-FED6-E646-811B-A891A3E4D065}"/>
              </a:ext>
            </a:extLst>
          </p:cNvPr>
          <p:cNvCxnSpPr>
            <a:cxnSpLocks/>
          </p:cNvCxnSpPr>
          <p:nvPr/>
        </p:nvCxnSpPr>
        <p:spPr bwMode="auto">
          <a:xfrm>
            <a:off x="5620215" y="3166946"/>
            <a:ext cx="2241395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8205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Dispatch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828800"/>
            <a:ext cx="4846320" cy="347472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m1 will use static dispatch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"a1,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m2 will use dynamic dispatch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"a2"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"b1,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m2 is still virtual by default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"b2"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72793" y="1371600"/>
            <a:ext cx="3566160" cy="4663440"/>
          </a:xfrm>
          <a:prstGeom prst="roundRect">
            <a:avLst>
              <a:gd name="adj" fmla="val 325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&amp;a;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&amp;a;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744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mixed.cc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EE7204-CFB3-3149-BCBC-0B156C0EFF8B}"/>
              </a:ext>
            </a:extLst>
          </p:cNvPr>
          <p:cNvCxnSpPr>
            <a:cxnSpLocks/>
          </p:cNvCxnSpPr>
          <p:nvPr/>
        </p:nvCxnSpPr>
        <p:spPr bwMode="auto">
          <a:xfrm>
            <a:off x="5620215" y="3166946"/>
            <a:ext cx="2241395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9258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 </a:t>
            </a:r>
            <a:r>
              <a:rPr lang="en-US" b="1" dirty="0">
                <a:solidFill>
                  <a:srgbClr val="FF9900"/>
                </a:solidFill>
              </a:rPr>
              <a:t>A	 A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 </a:t>
            </a:r>
            <a:r>
              <a:rPr lang="en-US" b="1" dirty="0">
                <a:solidFill>
                  <a:srgbClr val="00B050"/>
                </a:solidFill>
              </a:rPr>
              <a:t>A	 B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 </a:t>
            </a:r>
            <a:r>
              <a:rPr lang="en-US" b="1" dirty="0">
                <a:solidFill>
                  <a:srgbClr val="FF3399"/>
                </a:solidFill>
              </a:rPr>
              <a:t>D	 A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 </a:t>
            </a:r>
            <a:r>
              <a:rPr lang="en-US" b="1" dirty="0">
                <a:solidFill>
                  <a:srgbClr val="00B0F0"/>
                </a:solidFill>
              </a:rPr>
              <a:t>D	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828800"/>
            <a:ext cx="2926080" cy="4663440"/>
          </a:xfrm>
          <a:prstGeom prst="roundRect">
            <a:avLst>
              <a:gd name="adj" fmla="val 238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200400" y="3474720"/>
            <a:ext cx="2377440" cy="3017520"/>
          </a:xfrm>
          <a:prstGeom prst="roundRect">
            <a:avLst>
              <a:gd name="adj" fmla="val 359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&amp;e;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Q1: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Q2: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692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test.cc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02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FF9900"/>
                </a:solidFill>
              </a:rPr>
              <a:t>A	 A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00B050"/>
                </a:solidFill>
              </a:rPr>
              <a:t>B	 B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FF3399"/>
                </a:solidFill>
              </a:rPr>
              <a:t>D	 D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996633"/>
                </a:solidFill>
              </a:rPr>
              <a:t>???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828800"/>
            <a:ext cx="2926080" cy="4663440"/>
          </a:xfrm>
          <a:prstGeom prst="roundRect">
            <a:avLst>
              <a:gd name="adj" fmla="val 238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200400" y="3474720"/>
            <a:ext cx="2377440" cy="3017520"/>
          </a:xfrm>
          <a:prstGeom prst="roundRect">
            <a:avLst>
              <a:gd name="adj" fmla="val 359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&amp;e;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Q1: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Q2: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692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test.cc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555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want to include a function in a class but </a:t>
            </a:r>
            <a:r>
              <a:rPr lang="en-US" i="1" dirty="0"/>
              <a:t>only</a:t>
            </a:r>
            <a:r>
              <a:rPr lang="en-US" dirty="0"/>
              <a:t> implement it in derived classes</a:t>
            </a:r>
          </a:p>
          <a:p>
            <a:pPr lvl="1"/>
            <a:r>
              <a:rPr lang="en-US" dirty="0"/>
              <a:t>In Java, we would use an abstract method</a:t>
            </a:r>
          </a:p>
          <a:p>
            <a:pPr lvl="1"/>
            <a:r>
              <a:rPr lang="en-US" dirty="0"/>
              <a:t>In C++, we use a </a:t>
            </a:r>
            <a:r>
              <a:rPr lang="en-US" dirty="0">
                <a:solidFill>
                  <a:srgbClr val="FF0000"/>
                </a:solidFill>
              </a:rPr>
              <a:t>“pure virtual” </a:t>
            </a:r>
            <a:r>
              <a:rPr lang="en-US" dirty="0"/>
              <a:t>function</a:t>
            </a:r>
          </a:p>
          <a:p>
            <a:pPr lvl="2"/>
            <a:r>
              <a:rPr lang="en-US" u="sng" dirty="0"/>
              <a:t>Example</a:t>
            </a:r>
            <a:r>
              <a:rPr lang="en-US" dirty="0"/>
              <a:t>: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noise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 class containing </a:t>
            </a:r>
            <a:r>
              <a:rPr lang="en-US" i="1" dirty="0"/>
              <a:t>any</a:t>
            </a:r>
            <a:r>
              <a:rPr lang="en-US" dirty="0"/>
              <a:t> pure virtual methods is </a:t>
            </a:r>
            <a:r>
              <a:rPr lang="en-US" dirty="0">
                <a:solidFill>
                  <a:srgbClr val="FF0000"/>
                </a:solidFill>
              </a:rPr>
              <a:t>abstract</a:t>
            </a:r>
          </a:p>
          <a:p>
            <a:pPr lvl="1"/>
            <a:r>
              <a:rPr lang="en-US" dirty="0"/>
              <a:t>You can’t create instances of an abstract class</a:t>
            </a:r>
          </a:p>
          <a:p>
            <a:pPr lvl="1"/>
            <a:r>
              <a:rPr lang="en-US" dirty="0"/>
              <a:t>Extend abstract classes and override methods to use them</a:t>
            </a:r>
          </a:p>
          <a:p>
            <a:r>
              <a:rPr lang="en-US" dirty="0"/>
              <a:t>A class containing </a:t>
            </a:r>
            <a:r>
              <a:rPr lang="en-US" i="1" dirty="0"/>
              <a:t>only</a:t>
            </a:r>
            <a:r>
              <a:rPr lang="en-US" dirty="0"/>
              <a:t> pure virtual methods is the same as a Java interface</a:t>
            </a:r>
          </a:p>
          <a:p>
            <a:pPr lvl="1"/>
            <a:r>
              <a:rPr lang="en-US" dirty="0"/>
              <a:t>Pure type specification without implementations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447242" y="3156587"/>
            <a:ext cx="4389120" cy="365760"/>
          </a:xfrm>
          <a:prstGeom prst="roundRect">
            <a:avLst>
              <a:gd name="adj" fmla="val 1206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noise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=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5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C++ Inheritance</a:t>
            </a:r>
          </a:p>
          <a:p>
            <a:pPr lvl="1"/>
            <a:r>
              <a:rPr lang="en-US" dirty="0"/>
              <a:t>Static Dispatch</a:t>
            </a:r>
          </a:p>
          <a:p>
            <a:pPr lvl="1"/>
            <a:r>
              <a:rPr lang="en-US" dirty="0"/>
              <a:t>Abstract Classes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Constructors and Destructors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Assignment</a:t>
            </a:r>
          </a:p>
          <a:p>
            <a:r>
              <a:rPr lang="en-US" dirty="0"/>
              <a:t>C++ Casting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C++ Primer</a:t>
            </a:r>
            <a:r>
              <a:rPr lang="en-US" dirty="0"/>
              <a:t>, Chapter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17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Derived-Class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derived object contains “</a:t>
            </a:r>
            <a:r>
              <a:rPr lang="en-US" dirty="0" err="1"/>
              <a:t>subobjects</a:t>
            </a:r>
            <a:r>
              <a:rPr lang="en-US" dirty="0"/>
              <a:t>” corresponding to the data members inherited from each base class</a:t>
            </a:r>
          </a:p>
          <a:p>
            <a:pPr lvl="1"/>
            <a:r>
              <a:rPr lang="en-US" dirty="0"/>
              <a:t>No guarantees about how these are laid out in memory (not even contiguousness between </a:t>
            </a:r>
            <a:r>
              <a:rPr lang="en-US" dirty="0" err="1"/>
              <a:t>subobjects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Conceptual structure of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dirty="0"/>
              <a:t> object: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91320"/>
              </p:ext>
            </p:extLst>
          </p:nvPr>
        </p:nvGraphicFramePr>
        <p:xfrm>
          <a:off x="2651760" y="4023360"/>
          <a:ext cx="3840480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members inherited from </a:t>
                      </a:r>
                      <a:r>
                        <a:rPr lang="en-US" sz="1600" b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l"/>
                      <a:r>
                        <a:rPr lang="en-US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l"/>
                      <a:r>
                        <a:rPr lang="en-US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l"/>
                      <a:r>
                        <a:rPr lang="en-US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members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defined by </a:t>
                      </a:r>
                      <a:r>
                        <a:rPr lang="en-US" sz="1600" baseline="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DividendStock</a:t>
                      </a:r>
                      <a:endParaRPr lang="en-US" sz="16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dividends_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derived class </a:t>
            </a:r>
            <a:r>
              <a:rPr lang="en-US" b="1" dirty="0"/>
              <a:t>does not inherit</a:t>
            </a:r>
            <a:r>
              <a:rPr lang="en-US" dirty="0"/>
              <a:t> the base class’ constructor</a:t>
            </a:r>
          </a:p>
          <a:p>
            <a:pPr lvl="1"/>
            <a:r>
              <a:rPr lang="en-US" dirty="0"/>
              <a:t>The derived class must have its own constructor</a:t>
            </a:r>
          </a:p>
          <a:p>
            <a:pPr lvl="1"/>
            <a:r>
              <a:rPr lang="en-US" dirty="0"/>
              <a:t>A synthesized default constructor for the derived class first invokes the default constructor of the base class and then initialize the derived class’ member variables</a:t>
            </a:r>
          </a:p>
          <a:p>
            <a:pPr lvl="2"/>
            <a:r>
              <a:rPr lang="en-US" dirty="0"/>
              <a:t>Compiler error if the base class has no default constructor</a:t>
            </a:r>
          </a:p>
          <a:p>
            <a:pPr lvl="1"/>
            <a:r>
              <a:rPr lang="en-US" dirty="0"/>
              <a:t>The base class constructor is invoked </a:t>
            </a:r>
            <a:r>
              <a:rPr lang="en-US" i="1" dirty="0"/>
              <a:t>before</a:t>
            </a:r>
            <a:r>
              <a:rPr lang="en-US" dirty="0"/>
              <a:t> the constructor of the derived class</a:t>
            </a:r>
          </a:p>
          <a:p>
            <a:pPr lvl="2"/>
            <a:r>
              <a:rPr lang="en-US" dirty="0"/>
              <a:t>You can use the initialization list of the derived class to specify which base class constructor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1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Examples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463040"/>
            <a:ext cx="4297680" cy="51206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Base(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y(y)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when you try to 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instantiate a Der1, as the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synthesized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needs 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 invoke Base's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Der2(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z)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: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(y), z(z)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106293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badctor.cc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20640" y="1463040"/>
            <a:ext cx="3474720" cy="429768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has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now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still works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Der2(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z) : z(z)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69280" y="106293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goodctor.cc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7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Destructor of a derived </a:t>
            </a:r>
            <a:br>
              <a:rPr lang="en-US" dirty="0"/>
            </a:br>
            <a:r>
              <a:rPr lang="en-US" dirty="0"/>
              <a:t>class:</a:t>
            </a:r>
          </a:p>
          <a:p>
            <a:pPr lvl="1"/>
            <a:r>
              <a:rPr lang="en-US" i="1" dirty="0"/>
              <a:t>First</a:t>
            </a:r>
            <a:r>
              <a:rPr lang="en-US" dirty="0"/>
              <a:t> runs body of the </a:t>
            </a:r>
            <a:r>
              <a:rPr lang="en-US" dirty="0" err="1"/>
              <a:t>dtor</a:t>
            </a:r>
            <a:endParaRPr lang="en-US" dirty="0"/>
          </a:p>
          <a:p>
            <a:pPr lvl="1"/>
            <a:r>
              <a:rPr lang="en-US" i="1" dirty="0"/>
              <a:t>Then</a:t>
            </a:r>
            <a:r>
              <a:rPr lang="en-US" dirty="0"/>
              <a:t> invokes of the </a:t>
            </a:r>
            <a:r>
              <a:rPr lang="en-US" dirty="0" err="1"/>
              <a:t>dtor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the base class</a:t>
            </a:r>
          </a:p>
          <a:p>
            <a:pPr lvl="3"/>
            <a:endParaRPr lang="en-US" dirty="0"/>
          </a:p>
          <a:p>
            <a:r>
              <a:rPr lang="en-US" dirty="0"/>
              <a:t>Static dispatch of </a:t>
            </a:r>
            <a:br>
              <a:rPr lang="en-US" dirty="0"/>
            </a:br>
            <a:r>
              <a:rPr lang="en-US" dirty="0"/>
              <a:t>destructors is almost </a:t>
            </a:r>
            <a:br>
              <a:rPr lang="en-US" dirty="0"/>
            </a:br>
            <a:r>
              <a:rPr lang="en-US" dirty="0"/>
              <a:t>always a mistake!</a:t>
            </a:r>
          </a:p>
          <a:p>
            <a:pPr lvl="1"/>
            <a:r>
              <a:rPr lang="en-US" dirty="0"/>
              <a:t>Good habit to always </a:t>
            </a:r>
            <a:br>
              <a:rPr lang="en-US" dirty="0"/>
            </a:br>
            <a:r>
              <a:rPr lang="en-US" dirty="0"/>
              <a:t>define a </a:t>
            </a:r>
            <a:r>
              <a:rPr lang="en-US" dirty="0" err="1"/>
              <a:t>dtor</a:t>
            </a:r>
            <a:r>
              <a:rPr lang="en-US" dirty="0"/>
              <a:t> as virtual</a:t>
            </a:r>
          </a:p>
          <a:p>
            <a:pPr lvl="2"/>
            <a:r>
              <a:rPr lang="en-US" dirty="0"/>
              <a:t>Empty body if there’s</a:t>
            </a:r>
            <a:br>
              <a:rPr lang="en-US" dirty="0"/>
            </a:br>
            <a:r>
              <a:rPr lang="en-US" dirty="0"/>
              <a:t>no work to do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465320" y="1487588"/>
            <a:ext cx="4297680" cy="502920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Base() { 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~Base()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Der1() { y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~Der1()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b0ptr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b1ptr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b0ptr;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b1ptr;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leaks Der1::y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6920" y="108747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baddtor.cc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Inheritance exercise out today, due Wednesday morning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hw3 due Thursday night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46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828490"/>
          </a:xfrm>
        </p:spPr>
        <p:txBody>
          <a:bodyPr/>
          <a:lstStyle/>
          <a:p>
            <a:r>
              <a:rPr lang="en-US" dirty="0"/>
              <a:t>C++ allows you to assign </a:t>
            </a:r>
            <a:br>
              <a:rPr lang="en-US" dirty="0"/>
            </a:br>
            <a:r>
              <a:rPr lang="en-US" dirty="0"/>
              <a:t>the value of a derived </a:t>
            </a:r>
            <a:br>
              <a:rPr lang="en-US" dirty="0"/>
            </a:br>
            <a:r>
              <a:rPr lang="en-US" dirty="0"/>
              <a:t>class to an instance of </a:t>
            </a:r>
            <a:br>
              <a:rPr lang="en-US" dirty="0"/>
            </a:br>
            <a:r>
              <a:rPr lang="en-US" dirty="0"/>
              <a:t>a base class</a:t>
            </a:r>
          </a:p>
          <a:p>
            <a:pPr lvl="1"/>
            <a:r>
              <a:rPr lang="en-US" dirty="0"/>
              <a:t>Known as </a:t>
            </a:r>
            <a:r>
              <a:rPr lang="en-US" dirty="0">
                <a:solidFill>
                  <a:srgbClr val="FF0000"/>
                </a:solidFill>
              </a:rPr>
              <a:t>object slicing</a:t>
            </a:r>
          </a:p>
          <a:p>
            <a:pPr lvl="2"/>
            <a:r>
              <a:rPr lang="en-US" dirty="0"/>
              <a:t>It’s legal since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b=d</a:t>
            </a:r>
            <a:r>
              <a:rPr lang="en-US" dirty="0"/>
              <a:t> passes</a:t>
            </a:r>
            <a:br>
              <a:rPr lang="en-US" dirty="0"/>
            </a:br>
            <a:r>
              <a:rPr lang="en-US" dirty="0"/>
              <a:t>type checking rules</a:t>
            </a:r>
          </a:p>
          <a:p>
            <a:pPr lvl="2"/>
            <a:r>
              <a:rPr lang="en-US" dirty="0"/>
              <a:t>But b doesn’t have space</a:t>
            </a:r>
            <a:br>
              <a:rPr lang="en-US" dirty="0"/>
            </a:br>
            <a:r>
              <a:rPr lang="en-US" dirty="0"/>
              <a:t>for any extra fields in d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406900" y="1828800"/>
            <a:ext cx="4554220" cy="448056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Base(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: x_(x) { }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x_;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Der1(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Base(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y_(y) { }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y_;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 = b;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d;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happens to y_?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504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slicing.cc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Recall:  STL containers store </a:t>
            </a:r>
            <a:r>
              <a:rPr lang="en-US" b="1" dirty="0"/>
              <a:t>copies of values</a:t>
            </a:r>
          </a:p>
          <a:p>
            <a:pPr lvl="1"/>
            <a:r>
              <a:rPr lang="en-US" dirty="0"/>
              <a:t>What happens when we want to store mixes of object types in a single container? 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You get sliced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3291840"/>
            <a:ext cx="4572000" cy="32918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&lt;list&gt;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ds;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li;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(ds);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OUCH!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74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Instead, store </a:t>
            </a:r>
            <a:r>
              <a:rPr lang="en-US" b="1" dirty="0"/>
              <a:t>pointers to heap-allocated objects</a:t>
            </a:r>
            <a:r>
              <a:rPr lang="en-US" dirty="0"/>
              <a:t> in STL containers</a:t>
            </a:r>
          </a:p>
          <a:p>
            <a:pPr lvl="1"/>
            <a:r>
              <a:rPr lang="en-US" dirty="0"/>
              <a:t>No slicing!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()</a:t>
            </a:r>
            <a:r>
              <a:rPr lang="en-US" dirty="0">
                <a:sym typeface="Wingdings" panose="05000000000000000000" pitchFamily="2" charset="2"/>
              </a:rPr>
              <a:t> does the wrong thing 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You have to remember to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delete</a:t>
            </a:r>
            <a:r>
              <a:rPr lang="en-US" dirty="0">
                <a:sym typeface="Wingdings" panose="05000000000000000000" pitchFamily="2" charset="2"/>
              </a:rPr>
              <a:t> your objects before destroying the container 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Smart pointers!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Inheritance</a:t>
            </a:r>
          </a:p>
          <a:p>
            <a:pPr lvl="1"/>
            <a:r>
              <a:rPr lang="en-US" dirty="0"/>
              <a:t>Static Dispatch</a:t>
            </a:r>
          </a:p>
          <a:p>
            <a:pPr lvl="1"/>
            <a:r>
              <a:rPr lang="en-US" dirty="0"/>
              <a:t>Abstract Classes</a:t>
            </a:r>
          </a:p>
          <a:p>
            <a:pPr lvl="1"/>
            <a:r>
              <a:rPr lang="en-US" dirty="0"/>
              <a:t>Constructors and Destructors</a:t>
            </a:r>
          </a:p>
          <a:p>
            <a:pPr lvl="1"/>
            <a:r>
              <a:rPr lang="en-US" dirty="0"/>
              <a:t>Assignment</a:t>
            </a:r>
          </a:p>
          <a:p>
            <a:r>
              <a:rPr lang="en-US" b="1" dirty="0">
                <a:solidFill>
                  <a:srgbClr val="4B2A85"/>
                </a:solidFill>
              </a:rPr>
              <a:t>C++ Casting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C++ Primer</a:t>
            </a:r>
            <a:r>
              <a:rPr lang="en-US" dirty="0"/>
              <a:t> §4.11.3, 19.2.1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21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Casting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syntax: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lhs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Used to:</a:t>
            </a:r>
          </a:p>
          <a:p>
            <a:pPr lvl="1"/>
            <a:r>
              <a:rPr lang="en-US" dirty="0"/>
              <a:t>Convert between pointers of arbitrary type</a:t>
            </a:r>
          </a:p>
          <a:p>
            <a:pPr lvl="2"/>
            <a:r>
              <a:rPr lang="en-US" dirty="0"/>
              <a:t>Don’t change the data, but treat differently</a:t>
            </a:r>
          </a:p>
          <a:p>
            <a:pPr lvl="1"/>
            <a:r>
              <a:rPr lang="en-US" dirty="0"/>
              <a:t>Forcibly convert a primitive type to another</a:t>
            </a:r>
          </a:p>
          <a:p>
            <a:pPr lvl="2"/>
            <a:r>
              <a:rPr lang="en-US" dirty="0"/>
              <a:t>Actually changes the representation</a:t>
            </a:r>
          </a:p>
          <a:p>
            <a:pPr lvl="3"/>
            <a:endParaRPr lang="en-US" dirty="0"/>
          </a:p>
          <a:p>
            <a:r>
              <a:rPr lang="en-US" dirty="0"/>
              <a:t>You </a:t>
            </a:r>
            <a:r>
              <a:rPr lang="en-US" i="1" dirty="0"/>
              <a:t>can</a:t>
            </a:r>
            <a:r>
              <a:rPr lang="en-US" dirty="0"/>
              <a:t> still use C-style casting in C++, but sometimes the intent is not clear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841561" y="1408176"/>
            <a:ext cx="4389120" cy="457200"/>
          </a:xfrm>
          <a:prstGeom prst="roundRect">
            <a:avLst>
              <a:gd name="adj" fmla="val 1206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lhs = (</a:t>
            </a:r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new_type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1538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provides an alternative casting style that is more informative: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3"/>
            <a:endParaRPr lang="en-US" dirty="0"/>
          </a:p>
          <a:p>
            <a:r>
              <a:rPr lang="en-US" dirty="0"/>
              <a:t>Always use these in C++ code</a:t>
            </a:r>
          </a:p>
          <a:p>
            <a:pPr lvl="1"/>
            <a:r>
              <a:rPr lang="en-US" dirty="0"/>
              <a:t>Intent is clearer</a:t>
            </a:r>
          </a:p>
          <a:p>
            <a:pPr lvl="1"/>
            <a:r>
              <a:rPr lang="en-US" dirty="0"/>
              <a:t>Easier to find in code via searching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12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/>
              <a:t> can convert:</a:t>
            </a:r>
          </a:p>
          <a:p>
            <a:pPr lvl="1"/>
            <a:r>
              <a:rPr lang="en-US" dirty="0"/>
              <a:t>Pointers to classes </a:t>
            </a:r>
            <a:r>
              <a:rPr lang="en-US" b="1" dirty="0"/>
              <a:t>of</a:t>
            </a:r>
            <a:r>
              <a:rPr lang="en-US" dirty="0"/>
              <a:t> </a:t>
            </a:r>
            <a:r>
              <a:rPr lang="en-US" b="1" dirty="0"/>
              <a:t>related type</a:t>
            </a:r>
            <a:endParaRPr lang="en-US" dirty="0"/>
          </a:p>
          <a:p>
            <a:pPr lvl="2"/>
            <a:r>
              <a:rPr lang="en-US" dirty="0"/>
              <a:t>Compiler error if classes are not related</a:t>
            </a:r>
          </a:p>
          <a:p>
            <a:pPr lvl="2"/>
            <a:r>
              <a:rPr lang="en-US" dirty="0"/>
              <a:t>Dangerous to cast </a:t>
            </a:r>
            <a:r>
              <a:rPr lang="en-US" i="1" dirty="0"/>
              <a:t>down</a:t>
            </a:r>
            <a:r>
              <a:rPr lang="en-US" dirty="0"/>
              <a:t> a class hierarchy</a:t>
            </a:r>
          </a:p>
          <a:p>
            <a:pPr lvl="1"/>
            <a:r>
              <a:rPr lang="en-US" dirty="0"/>
              <a:t>Non-pointer conversion</a:t>
            </a:r>
          </a:p>
          <a:p>
            <a:pPr lvl="2"/>
            <a:r>
              <a:rPr lang="en-US" dirty="0"/>
              <a:t>e.g.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 to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/>
          </a:p>
          <a:p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/>
              <a:t> is </a:t>
            </a:r>
            <a:br>
              <a:rPr lang="en-US" dirty="0"/>
            </a:br>
            <a:r>
              <a:rPr lang="en-US" dirty="0"/>
              <a:t>checked at </a:t>
            </a:r>
            <a:r>
              <a:rPr lang="en-US" u="sng" dirty="0"/>
              <a:t>compile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213624" y="693420"/>
            <a:ext cx="2743200" cy="32918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389120" y="4036060"/>
            <a:ext cx="4572000" cy="246888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compiler error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&gt;(&amp;b);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OK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&gt;(&amp;c); 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compiles, but dangerous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&gt;(&amp;b);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0744" y="33141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staticcast.cc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002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2400" dirty="0"/>
              <a:t> can convert:</a:t>
            </a:r>
          </a:p>
          <a:p>
            <a:pPr lvl="1"/>
            <a:r>
              <a:rPr lang="en-US" sz="2000" dirty="0"/>
              <a:t>Pointers to classes </a:t>
            </a:r>
            <a:r>
              <a:rPr lang="en-US" sz="2000" b="1" dirty="0"/>
              <a:t>of</a:t>
            </a:r>
            <a:r>
              <a:rPr lang="en-US" sz="2000" dirty="0"/>
              <a:t> </a:t>
            </a:r>
            <a:r>
              <a:rPr lang="en-US" sz="2000" b="1" dirty="0"/>
              <a:t>related type</a:t>
            </a:r>
            <a:endParaRPr lang="en-US" sz="2000" dirty="0"/>
          </a:p>
          <a:p>
            <a:pPr lvl="1"/>
            <a:r>
              <a:rPr lang="en-US" sz="2000" dirty="0"/>
              <a:t>References to classes </a:t>
            </a:r>
            <a:r>
              <a:rPr lang="en-US" sz="2000" b="1" dirty="0"/>
              <a:t>of related type</a:t>
            </a:r>
          </a:p>
          <a:p>
            <a:r>
              <a:rPr lang="en-US" sz="24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2400" dirty="0"/>
              <a:t> is checked at both</a:t>
            </a:r>
            <a:br>
              <a:rPr lang="en-US" sz="2400" dirty="0"/>
            </a:br>
            <a:r>
              <a:rPr lang="en-US" sz="2400" u="sng" dirty="0"/>
              <a:t>compile time</a:t>
            </a:r>
            <a:r>
              <a:rPr lang="en-US" sz="2400" dirty="0"/>
              <a:t> and</a:t>
            </a:r>
            <a:br>
              <a:rPr lang="en-US" sz="2400" dirty="0"/>
            </a:br>
            <a:r>
              <a:rPr lang="en-US" sz="2400" u="sng" dirty="0"/>
              <a:t>run time</a:t>
            </a:r>
            <a:endParaRPr lang="en-US" sz="2400" dirty="0"/>
          </a:p>
          <a:p>
            <a:pPr lvl="1"/>
            <a:r>
              <a:rPr lang="en-US" sz="2000" dirty="0"/>
              <a:t>Casts between </a:t>
            </a:r>
            <a:br>
              <a:rPr lang="en-US" sz="2000" dirty="0"/>
            </a:br>
            <a:r>
              <a:rPr lang="en-US" sz="2000" dirty="0"/>
              <a:t>unrelated classes fail </a:t>
            </a:r>
            <a:br>
              <a:rPr lang="en-US" sz="2000" dirty="0"/>
            </a:br>
            <a:r>
              <a:rPr lang="en-US" sz="2000" dirty="0"/>
              <a:t>at compile time</a:t>
            </a:r>
          </a:p>
          <a:p>
            <a:pPr lvl="1"/>
            <a:r>
              <a:rPr lang="en-US" sz="2000" dirty="0"/>
              <a:t>Casts from base to </a:t>
            </a:r>
            <a:br>
              <a:rPr lang="en-US" sz="2000" dirty="0"/>
            </a:br>
            <a:r>
              <a:rPr lang="en-US" sz="2000" dirty="0"/>
              <a:t>derived fail at run </a:t>
            </a:r>
            <a:br>
              <a:rPr lang="en-US" sz="2000" dirty="0"/>
            </a:br>
            <a:r>
              <a:rPr lang="en-US" sz="2000" dirty="0"/>
              <a:t>time if the pointed-to </a:t>
            </a:r>
            <a:br>
              <a:rPr lang="en-US" sz="2000" dirty="0"/>
            </a:br>
            <a:r>
              <a:rPr lang="en-US" sz="2000" dirty="0"/>
              <a:t>object is not the</a:t>
            </a:r>
            <a:br>
              <a:rPr lang="en-US" sz="2000" dirty="0"/>
            </a:br>
            <a:r>
              <a:rPr lang="en-US" sz="2000" dirty="0"/>
              <a:t>derived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3108960"/>
            <a:ext cx="5486400" cy="37490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(run-time check passes)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&gt;(&amp;d);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(run-time check passes)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Run-time check fails, returns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7165" y="23933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dynamiccast.cc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608525" y="589280"/>
            <a:ext cx="3474720" cy="246888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57123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dirty="0"/>
              <a:t> adds or strips </a:t>
            </a:r>
            <a:r>
              <a:rPr lang="en-US" dirty="0" err="1"/>
              <a:t>const</a:t>
            </a:r>
            <a:r>
              <a:rPr lang="en-US" dirty="0"/>
              <a:t>-ness</a:t>
            </a:r>
          </a:p>
          <a:p>
            <a:pPr lvl="1"/>
            <a:r>
              <a:rPr lang="en-US" dirty="0"/>
              <a:t>Dangerous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54480" y="2560320"/>
            <a:ext cx="6035040" cy="338328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*x++;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&gt;(x));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succeeds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bar(&amp;x);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4280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36576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dirty="0"/>
              <a:t> casts between </a:t>
            </a:r>
            <a:r>
              <a:rPr lang="en-US" i="1" dirty="0"/>
              <a:t>incompatible</a:t>
            </a:r>
            <a:r>
              <a:rPr lang="en-US" dirty="0"/>
              <a:t> types</a:t>
            </a:r>
          </a:p>
          <a:p>
            <a:pPr lvl="1"/>
            <a:r>
              <a:rPr lang="en-US" dirty="0"/>
              <a:t>Low-level reinterpretation of the bit pattern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storing a pointer in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or vice-versa</a:t>
            </a:r>
          </a:p>
          <a:p>
            <a:pPr lvl="2"/>
            <a:r>
              <a:rPr lang="en-US" dirty="0"/>
              <a:t>Works as long as the integral type is “wide” enough</a:t>
            </a:r>
          </a:p>
          <a:p>
            <a:pPr lvl="1"/>
            <a:r>
              <a:rPr lang="en-US" dirty="0"/>
              <a:t>Converting between incompatible pointers</a:t>
            </a:r>
          </a:p>
          <a:p>
            <a:pPr lvl="2"/>
            <a:r>
              <a:rPr lang="en-US" dirty="0"/>
              <a:t>Dangerous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This is used (carefully) in hw3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3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C++ Inheritance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Static Dispatch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Abstract Classes</a:t>
            </a:r>
          </a:p>
          <a:p>
            <a:pPr lvl="1"/>
            <a:r>
              <a:rPr lang="en-US" dirty="0"/>
              <a:t>Constructors and Destructors</a:t>
            </a:r>
          </a:p>
          <a:p>
            <a:pPr lvl="1"/>
            <a:r>
              <a:rPr lang="en-US" dirty="0"/>
              <a:t>Assignment</a:t>
            </a:r>
          </a:p>
          <a:p>
            <a:r>
              <a:rPr lang="en-US" dirty="0"/>
              <a:t>C++ Casting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C++ Primer</a:t>
            </a:r>
            <a:r>
              <a:rPr lang="en-US" dirty="0"/>
              <a:t>, Chapter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7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tries to infer some kinds of conversions</a:t>
            </a:r>
          </a:p>
          <a:p>
            <a:pPr lvl="1"/>
            <a:r>
              <a:rPr lang="en-US" dirty="0"/>
              <a:t>When types are not equal and you don’t specify an explicit cast, the compiler looks for an acceptable implicit conversion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017520"/>
            <a:ext cx="6949440" cy="1737360"/>
          </a:xfrm>
          <a:prstGeom prst="roundRect">
            <a:avLst>
              <a:gd name="adj" fmla="val 589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conversion, float -&gt;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conversion,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char*) -&gt; string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 = x;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conversion,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-&gt; char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9810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Sneaky Implicit Conversions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6875" y="1362075"/>
                <a:ext cx="8366125" cy="2194560"/>
              </a:xfrm>
            </p:spPr>
            <p:txBody>
              <a:bodyPr/>
              <a:lstStyle/>
              <a:p>
                <a:r>
                  <a:rPr lang="en-US" dirty="0"/>
                  <a:t>(</a:t>
                </a:r>
                <a:r>
                  <a:rPr lang="en-US" dirty="0" err="1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const</a:t>
                </a:r>
                <a:r>
                  <a:rPr lang="en-US" dirty="0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char*</a:t>
                </a:r>
                <a:r>
                  <a:rPr lang="en-US" dirty="0"/>
                  <a:t>) to </a:t>
                </a:r>
                <a:r>
                  <a:rPr lang="en-US" dirty="0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string</a:t>
                </a:r>
                <a:r>
                  <a:rPr lang="en-US" dirty="0"/>
                  <a:t> conversion?</a:t>
                </a:r>
              </a:p>
              <a:p>
                <a:pPr lvl="1"/>
                <a:r>
                  <a:rPr lang="en-US" dirty="0"/>
                  <a:t>If a class has a constructor with a single parameter, the compiler will exploit it to perform implicit conversions</a:t>
                </a:r>
              </a:p>
              <a:p>
                <a:pPr lvl="1"/>
                <a:r>
                  <a:rPr lang="en-US" dirty="0"/>
                  <a:t>At most, one user-defined implicit conversion will happen</a:t>
                </a:r>
              </a:p>
              <a:p>
                <a:pPr lvl="2"/>
                <a:r>
                  <a:rPr lang="en-US" dirty="0"/>
                  <a:t>Can do </a:t>
                </a:r>
                <a:r>
                  <a:rPr lang="en-US" dirty="0" err="1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solidFill>
                      <a:srgbClr val="0066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Foo</a:t>
                </a:r>
                <a:r>
                  <a:rPr lang="en-US" dirty="0"/>
                  <a:t>, but not </a:t>
                </a:r>
                <a:r>
                  <a:rPr lang="en-US" dirty="0" err="1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solidFill>
                      <a:srgbClr val="0066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Foo</a:t>
                </a:r>
                <a:r>
                  <a:rPr lang="en-US" dirty="0">
                    <a:solidFill>
                      <a:srgbClr val="0066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Baz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875" y="1362075"/>
                <a:ext cx="8366125" cy="2194560"/>
              </a:xfrm>
              <a:blipFill rotWithShape="0">
                <a:blip r:embed="rId2"/>
                <a:stretch>
                  <a:fillRect l="-291" t="-1944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188720" y="3657600"/>
            <a:ext cx="6858000" cy="310896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Foo(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: x(x)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Bar(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equivalent to return Bar(Foo(5));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6631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Sneaky </a:t>
            </a:r>
            <a:r>
              <a:rPr lang="en-US" dirty="0" err="1"/>
              <a:t>Implicits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Declare one-argument constructors as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r>
              <a:rPr lang="en-US" dirty="0"/>
              <a:t> if you want to disable them from being used as an implicit conversion path</a:t>
            </a:r>
          </a:p>
          <a:p>
            <a:pPr lvl="1"/>
            <a:r>
              <a:rPr lang="en-US" dirty="0"/>
              <a:t>Usually a good idea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188720" y="3657600"/>
            <a:ext cx="6858000" cy="310896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: x(x)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Bar(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9022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 class hierarchy to represent shapes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Circle, Triangle, Square</a:t>
            </a:r>
          </a:p>
          <a:p>
            <a:r>
              <a:rPr lang="en-US" dirty="0"/>
              <a:t>Implement methods that:</a:t>
            </a:r>
          </a:p>
          <a:p>
            <a:pPr lvl="1"/>
            <a:r>
              <a:rPr lang="en-US" dirty="0"/>
              <a:t>Construct shapes</a:t>
            </a:r>
          </a:p>
          <a:p>
            <a:pPr lvl="1"/>
            <a:r>
              <a:rPr lang="en-US" dirty="0"/>
              <a:t>Move a shape (</a:t>
            </a:r>
            <a:r>
              <a:rPr lang="en-US" i="1" dirty="0"/>
              <a:t>i.e.</a:t>
            </a:r>
            <a:r>
              <a:rPr lang="en-US" dirty="0"/>
              <a:t> add (</a:t>
            </a:r>
            <a:r>
              <a:rPr lang="en-US" dirty="0" err="1"/>
              <a:t>x,y</a:t>
            </a:r>
            <a:r>
              <a:rPr lang="en-US" dirty="0"/>
              <a:t>) to the shape position)</a:t>
            </a:r>
          </a:p>
          <a:p>
            <a:pPr lvl="1"/>
            <a:r>
              <a:rPr lang="en-US" dirty="0"/>
              <a:t>Returns the centroid of the shape</a:t>
            </a:r>
          </a:p>
          <a:p>
            <a:pPr lvl="1"/>
            <a:r>
              <a:rPr lang="en-US" dirty="0"/>
              <a:t>Returns the area of the shape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which prints out the details of a shape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123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a program that uses Extra Exercise #1 (shapes class hierarchy):</a:t>
            </a:r>
          </a:p>
          <a:p>
            <a:pPr lvl="1"/>
            <a:r>
              <a:rPr lang="en-US" dirty="0"/>
              <a:t>Constructs a vector of shapes</a:t>
            </a:r>
          </a:p>
          <a:p>
            <a:pPr lvl="1"/>
            <a:r>
              <a:rPr lang="en-US" dirty="0"/>
              <a:t>Sorts the vector according to the area of the shape</a:t>
            </a:r>
          </a:p>
          <a:p>
            <a:pPr lvl="1"/>
            <a:r>
              <a:rPr lang="en-US" dirty="0"/>
              <a:t>Prints out each member of the vector</a:t>
            </a:r>
          </a:p>
          <a:p>
            <a:pPr lvl="3"/>
            <a:endParaRPr lang="en-US" dirty="0"/>
          </a:p>
          <a:p>
            <a:r>
              <a:rPr lang="en-US" dirty="0"/>
              <a:t>Notes:</a:t>
            </a:r>
          </a:p>
          <a:p>
            <a:pPr lvl="1"/>
            <a:r>
              <a:rPr lang="en-US" dirty="0"/>
              <a:t>Avoid slicing!</a:t>
            </a:r>
          </a:p>
          <a:p>
            <a:pPr lvl="1"/>
            <a:r>
              <a:rPr lang="en-US" dirty="0"/>
              <a:t>Make sure the sorting works properly!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if we omit “virtual”?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 default, without virtual, methods are dispatched </a:t>
            </a:r>
            <a:r>
              <a:rPr lang="en-US" i="1" dirty="0">
                <a:solidFill>
                  <a:srgbClr val="FF0000"/>
                </a:solidFill>
              </a:rPr>
              <a:t>statically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At </a:t>
            </a:r>
            <a:r>
              <a:rPr lang="en-US" u="sng" dirty="0"/>
              <a:t>compile time</a:t>
            </a:r>
            <a:r>
              <a:rPr lang="en-US" dirty="0"/>
              <a:t>, the compiler writes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/>
              <a:t> to the address of the class’ method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  <a:r>
              <a:rPr lang="en-US" dirty="0"/>
              <a:t> segment</a:t>
            </a:r>
          </a:p>
          <a:p>
            <a:pPr lvl="2"/>
            <a:r>
              <a:rPr lang="en-US" dirty="0"/>
              <a:t>Based on the compile-time visible type of the </a:t>
            </a:r>
            <a:r>
              <a:rPr lang="en-US" dirty="0" err="1"/>
              <a:t>callee</a:t>
            </a:r>
            <a:endParaRPr lang="en-US" dirty="0"/>
          </a:p>
          <a:p>
            <a:pPr lvl="1"/>
            <a:r>
              <a:rPr lang="en-US" dirty="0"/>
              <a:t>This is </a:t>
            </a:r>
            <a:r>
              <a:rPr lang="en-US" i="1" dirty="0"/>
              <a:t>different </a:t>
            </a:r>
            <a:r>
              <a:rPr lang="en-US" dirty="0"/>
              <a:t>than 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4988" y="3657600"/>
            <a:ext cx="4937760" cy="2468880"/>
          </a:xfrm>
          <a:prstGeom prst="roundRect">
            <a:avLst>
              <a:gd name="adj" fmla="val 37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...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203647" y="3840480"/>
            <a:ext cx="6635553" cy="1447137"/>
            <a:chOff x="2203647" y="3840480"/>
            <a:chExt cx="6635553" cy="1447137"/>
          </a:xfrm>
        </p:grpSpPr>
        <p:sp>
          <p:nvSpPr>
            <p:cNvPr id="8" name="Rectangle 7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6461760" y="3840480"/>
              <a:ext cx="2377440" cy="677108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0799" dir="5400000" algn="ctr" rotWithShape="0">
                <a:schemeClr val="bg2">
                  <a:alpha val="50000"/>
                </a:schemeClr>
              </a:outerShdw>
            </a:effectLst>
          </p:spPr>
          <p:txBody>
            <a:bodyPr lIns="137160" tIns="91440" rIns="91440" bIns="91440">
              <a:spAutoFit/>
            </a:bodyPr>
            <a:lstStyle/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1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Derived::foo()</a:t>
              </a:r>
              <a:endParaRPr lang="en-US" sz="16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endParaRPr>
            </a:p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0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...</a:t>
              </a:r>
            </a:p>
          </p:txBody>
        </p:sp>
        <p:cxnSp>
          <p:nvCxnSpPr>
            <p:cNvPr id="10" name="Elbow Connector 9"/>
            <p:cNvCxnSpPr/>
            <p:nvPr/>
          </p:nvCxnSpPr>
          <p:spPr bwMode="auto">
            <a:xfrm flipV="1">
              <a:off x="2203647" y="4043806"/>
              <a:ext cx="4258113" cy="1243811"/>
            </a:xfrm>
            <a:prstGeom prst="bentConnector3">
              <a:avLst>
                <a:gd name="adj1" fmla="val 84946"/>
              </a:avLst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2203647" y="5029200"/>
            <a:ext cx="6635553" cy="677108"/>
            <a:chOff x="2203647" y="5029200"/>
            <a:chExt cx="6635553" cy="677108"/>
          </a:xfrm>
        </p:grpSpPr>
        <p:sp>
          <p:nvSpPr>
            <p:cNvPr id="7" name="Rectangle 6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6461760" y="5029200"/>
              <a:ext cx="2377440" cy="677108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0799" dir="5400000" algn="ctr" rotWithShape="0">
                <a:schemeClr val="bg2">
                  <a:alpha val="50000"/>
                </a:schemeClr>
              </a:outerShdw>
            </a:effectLst>
          </p:spPr>
          <p:txBody>
            <a:bodyPr lIns="137160" tIns="91440" rIns="91440" bIns="91440">
              <a:spAutoFit/>
            </a:bodyPr>
            <a:lstStyle/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1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Base::foo()</a:t>
              </a:r>
              <a:endParaRPr lang="en-US" sz="16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endParaRPr>
            </a:p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0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...</a:t>
              </a:r>
            </a:p>
          </p:txBody>
        </p:sp>
        <p:cxnSp>
          <p:nvCxnSpPr>
            <p:cNvPr id="12" name="Elbow Connector 11"/>
            <p:cNvCxnSpPr/>
            <p:nvPr/>
          </p:nvCxnSpPr>
          <p:spPr bwMode="auto">
            <a:xfrm flipV="1">
              <a:off x="2203647" y="5257800"/>
              <a:ext cx="4258113" cy="274320"/>
            </a:xfrm>
            <a:prstGeom prst="bentConnector3">
              <a:avLst>
                <a:gd name="adj1" fmla="val 91881"/>
              </a:avLst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30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Dispatch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Removed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 on methods: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743200"/>
            <a:ext cx="7863840" cy="393192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dividend();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ds = &amp;dividend;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 = &amp;dividend;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</a:t>
            </a:r>
            <a:r>
              <a:rPr lang="en-US" sz="1600" b="1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since that method is inherited.  //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invokes </a:t>
            </a:r>
            <a:r>
              <a:rPr lang="en-US" sz="1600" b="1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b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invokes </a:t>
            </a:r>
            <a:r>
              <a:rPr lang="en-US" sz="1600" b="1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920240"/>
            <a:ext cx="7315200" cy="548640"/>
          </a:xfrm>
          <a:prstGeom prst="roundRect">
            <a:avLst>
              <a:gd name="adj" fmla="val 1206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20" y="152013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Stock.h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 is “sticky”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X::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declared virtual, then a </a:t>
            </a:r>
            <a:r>
              <a:rPr lang="en-US" dirty="0" err="1"/>
              <a:t>vtable</a:t>
            </a:r>
            <a:r>
              <a:rPr lang="en-US" dirty="0"/>
              <a:t> will be created for class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and for </a:t>
            </a:r>
            <a:r>
              <a:rPr lang="en-US" i="1" dirty="0"/>
              <a:t>all</a:t>
            </a:r>
            <a:r>
              <a:rPr lang="en-US" dirty="0"/>
              <a:t> of its subclasses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vtables</a:t>
            </a:r>
            <a:r>
              <a:rPr lang="en-US" dirty="0"/>
              <a:t> will include function pointers for (the correct)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will be called using dynamic dispatch even if overridden in a derived class without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keyword</a:t>
            </a:r>
          </a:p>
          <a:p>
            <a:pPr lvl="1"/>
            <a:r>
              <a:rPr lang="en-US" dirty="0"/>
              <a:t>Good style to help the reader </a:t>
            </a:r>
            <a:r>
              <a:rPr lang="en-US" i="1" dirty="0"/>
              <a:t>and avoid bugs</a:t>
            </a:r>
            <a:r>
              <a:rPr lang="en-US" dirty="0"/>
              <a:t> by using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>
                <a:solidFill>
                  <a:srgbClr val="E2661A"/>
                </a:solidFill>
              </a:rPr>
              <a:t> </a:t>
            </a:r>
            <a:endParaRPr lang="en-US" dirty="0"/>
          </a:p>
          <a:p>
            <a:pPr lvl="2"/>
            <a:r>
              <a:rPr lang="en-US" dirty="0"/>
              <a:t>Style guide controversy, if you 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/>
              <a:t> should you 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 in derived classes?  Recent style guides say just 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/>
              <a:t>, but you’ll sometimes see both, particularly in older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Always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(fairly uncommon) reasons:</a:t>
            </a:r>
          </a:p>
          <a:p>
            <a:pPr lvl="1"/>
            <a:r>
              <a:rPr lang="en-US" dirty="0"/>
              <a:t>Efficiency:</a:t>
            </a:r>
          </a:p>
          <a:p>
            <a:pPr lvl="2"/>
            <a:r>
              <a:rPr lang="en-US" dirty="0"/>
              <a:t>Non-virtual function calls are a tiny bit faster (no indirect lookup)</a:t>
            </a:r>
          </a:p>
          <a:p>
            <a:pPr lvl="2"/>
            <a:r>
              <a:rPr lang="en-US" dirty="0"/>
              <a:t>A class with no virtual functions has objects without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dirty="0"/>
              <a:t> field</a:t>
            </a:r>
          </a:p>
          <a:p>
            <a:pPr lvl="1"/>
            <a:r>
              <a:rPr lang="en-US" dirty="0"/>
              <a:t>Control:</a:t>
            </a:r>
          </a:p>
          <a:p>
            <a:pPr lvl="2"/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g()</a:t>
            </a:r>
            <a:r>
              <a:rPr lang="en-US" dirty="0"/>
              <a:t> in class X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/>
              <a:t> is not virtual, we’re guaranteed to call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X::g()</a:t>
            </a:r>
            <a:r>
              <a:rPr lang="en-US" dirty="0"/>
              <a:t> and not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g()</a:t>
            </a:r>
            <a:r>
              <a:rPr lang="en-US" dirty="0"/>
              <a:t> in some subclass</a:t>
            </a:r>
          </a:p>
          <a:p>
            <a:pPr lvl="3"/>
            <a:r>
              <a:rPr lang="en-US" dirty="0"/>
              <a:t>Particularly useful for framework design</a:t>
            </a:r>
          </a:p>
          <a:p>
            <a:r>
              <a:rPr lang="en-US" dirty="0"/>
              <a:t>In Java, all methods are virtual, except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class methods, which aren’t associated with objects</a:t>
            </a:r>
          </a:p>
          <a:p>
            <a:r>
              <a:rPr lang="en-US" dirty="0"/>
              <a:t>In C++ and C#, you can pick what you want</a:t>
            </a:r>
          </a:p>
          <a:p>
            <a:pPr lvl="1"/>
            <a:r>
              <a:rPr lang="en-US" dirty="0"/>
              <a:t>Omitting virtual can cause obscure bugs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1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F32CF-6928-1C4F-A37C-0B3D8636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 Dynamic Types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CCCF9-3855-3743-9DA5-F007F72DC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a variable declared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 x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and a method call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x-&gt;f(</a:t>
            </a:r>
            <a:r>
              <a:rPr lang="en-US" i="1" dirty="0" err="1"/>
              <a:t>params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r>
              <a:rPr lang="en-US" dirty="0"/>
              <a:t>There are </a:t>
            </a:r>
            <a:r>
              <a:rPr lang="en-US" i="1" dirty="0">
                <a:solidFill>
                  <a:srgbClr val="FF0000"/>
                </a:solidFill>
              </a:rPr>
              <a:t>two types </a:t>
            </a:r>
            <a:r>
              <a:rPr lang="en-US" dirty="0"/>
              <a:t>associated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Static type: </a:t>
            </a:r>
            <a:r>
              <a:rPr lang="en-US" dirty="0"/>
              <a:t>the declared type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, which is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 here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Dynamic type:</a:t>
            </a:r>
            <a:r>
              <a:rPr lang="en-US" dirty="0"/>
              <a:t> the actual type of the object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*x</a:t>
            </a:r>
            <a:r>
              <a:rPr lang="en-US" dirty="0"/>
              <a:t>, which will either be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or some subclass (subtype) of </a:t>
            </a:r>
            <a:r>
              <a:rPr lang="en-US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  <a:p>
            <a:pPr lvl="2"/>
            <a:r>
              <a:rPr lang="en-US" dirty="0"/>
              <a:t>And this </a:t>
            </a:r>
            <a:r>
              <a:rPr lang="en-US" i="1" dirty="0">
                <a:solidFill>
                  <a:srgbClr val="FF0000"/>
                </a:solidFill>
              </a:rPr>
              <a:t>can change during execution </a:t>
            </a:r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changed to point to different objects with different (sub)types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663ADB-B7D6-144A-A9D5-D1CC0EE520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DF864-F419-8E4C-A7E0-3F3EFAFE0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63D8D-0DA9-A94E-B476-A398FCC3F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2" y="1197678"/>
            <a:ext cx="8898852" cy="4972050"/>
          </a:xfrm>
        </p:spPr>
        <p:txBody>
          <a:bodyPr/>
          <a:lstStyle/>
          <a:p>
            <a:r>
              <a:rPr lang="en-US" dirty="0"/>
              <a:t>Given a declaration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 x</a:t>
            </a:r>
            <a:r>
              <a:rPr lang="en-US" dirty="0"/>
              <a:t> and a method call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x-&gt;f(</a:t>
            </a:r>
            <a:r>
              <a:rPr lang="en-US" i="1" dirty="0" err="1"/>
              <a:t>params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At </a:t>
            </a:r>
            <a:r>
              <a:rPr lang="en-US" i="1" dirty="0">
                <a:solidFill>
                  <a:srgbClr val="FF0000"/>
                </a:solidFill>
              </a:rPr>
              <a:t>compile time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we determine if this is </a:t>
            </a:r>
            <a:r>
              <a:rPr lang="en-US" i="1" dirty="0">
                <a:solidFill>
                  <a:srgbClr val="FF0000"/>
                </a:solidFill>
              </a:rPr>
              <a:t>legal</a:t>
            </a:r>
            <a:r>
              <a:rPr lang="en-US" dirty="0"/>
              <a:t> by checking if the </a:t>
            </a:r>
            <a:r>
              <a:rPr lang="en-US" i="1" dirty="0">
                <a:solidFill>
                  <a:srgbClr val="FF0000"/>
                </a:solidFill>
              </a:rPr>
              <a:t>static type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, contains a suitable method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 with matching parameter types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 can either contain a definition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 or inherit it</a:t>
            </a:r>
          </a:p>
          <a:p>
            <a:r>
              <a:rPr lang="en-US" dirty="0"/>
              <a:t>If the method call is legal, check if the method is </a:t>
            </a:r>
            <a:r>
              <a:rPr lang="en-US" i="1" dirty="0">
                <a:solidFill>
                  <a:srgbClr val="FF0000"/>
                </a:solidFill>
              </a:rPr>
              <a:t>virtual</a:t>
            </a:r>
            <a:endParaRPr lang="en-US" dirty="0"/>
          </a:p>
          <a:p>
            <a:pPr lvl="1"/>
            <a:r>
              <a:rPr lang="en-US" dirty="0"/>
              <a:t>If it is 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virtual</a:t>
            </a:r>
            <a:r>
              <a:rPr lang="en-US" dirty="0"/>
              <a:t>, generate code to call the method found by  the </a:t>
            </a:r>
            <a:r>
              <a:rPr lang="en-US" i="1" dirty="0">
                <a:solidFill>
                  <a:srgbClr val="FF0000"/>
                </a:solidFill>
              </a:rPr>
              <a:t>static type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check above (regardless of the type of object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it is </a:t>
            </a:r>
            <a:r>
              <a:rPr lang="en-US" i="1" dirty="0">
                <a:solidFill>
                  <a:srgbClr val="FF0000"/>
                </a:solidFill>
              </a:rPr>
              <a:t>virtual</a:t>
            </a:r>
            <a:r>
              <a:rPr lang="en-US" dirty="0"/>
              <a:t>, generate dynamic dispatch code to call the method based on the </a:t>
            </a:r>
            <a:r>
              <a:rPr lang="en-US" i="1" dirty="0">
                <a:solidFill>
                  <a:srgbClr val="FF0000"/>
                </a:solidFill>
              </a:rPr>
              <a:t>dynamic type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using the </a:t>
            </a:r>
            <a:r>
              <a:rPr lang="en-US" dirty="0" err="1"/>
              <a:t>vtable</a:t>
            </a:r>
            <a:r>
              <a:rPr lang="en-US" dirty="0"/>
              <a:t> associated with the (actual type of the) object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*x</a:t>
            </a:r>
            <a:r>
              <a:rPr lang="en-US" dirty="0"/>
              <a:t>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currently references</a:t>
            </a:r>
          </a:p>
          <a:p>
            <a:r>
              <a:rPr lang="en-US" dirty="0"/>
              <a:t>That is exactly how it is done in C++, Java, C#,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185F2-E01C-5B4E-9F9C-A38CA1C80D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6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2213</TotalTime>
  <Words>3460</Words>
  <Application>Microsoft Macintosh PowerPoint</Application>
  <PresentationFormat>On-screen Show (4:3)</PresentationFormat>
  <Paragraphs>680</Paragraphs>
  <Slides>34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Arial Narrow</vt:lpstr>
      <vt:lpstr>Calibri</vt:lpstr>
      <vt:lpstr>Cambria Math</vt:lpstr>
      <vt:lpstr>CMU Bright</vt:lpstr>
      <vt:lpstr>Courier New</vt:lpstr>
      <vt:lpstr>Monaco</vt:lpstr>
      <vt:lpstr>Roboto Regular</vt:lpstr>
      <vt:lpstr>Times New Roman</vt:lpstr>
      <vt:lpstr>Wingdings</vt:lpstr>
      <vt:lpstr>UWTheme-333-Sp18</vt:lpstr>
      <vt:lpstr>C++ Inheritance II, Casting CSE 333 Summer 2018</vt:lpstr>
      <vt:lpstr>Administrivia</vt:lpstr>
      <vt:lpstr>Lecture Outline</vt:lpstr>
      <vt:lpstr>What happens if we omit “virtual”?</vt:lpstr>
      <vt:lpstr>Static Dispatch Example</vt:lpstr>
      <vt:lpstr>virtual is “sticky”</vt:lpstr>
      <vt:lpstr>Why Not Always Use virtual?</vt:lpstr>
      <vt:lpstr>Static vs Dynamic Types</vt:lpstr>
      <vt:lpstr>The Rules</vt:lpstr>
      <vt:lpstr>Mixed Dispatch Example</vt:lpstr>
      <vt:lpstr>Mixed Dispatch Example</vt:lpstr>
      <vt:lpstr>Peer Instruction Question</vt:lpstr>
      <vt:lpstr>Your Turn!</vt:lpstr>
      <vt:lpstr>Abstract Classes</vt:lpstr>
      <vt:lpstr>Lecture Outline</vt:lpstr>
      <vt:lpstr>Derived-Class Objects</vt:lpstr>
      <vt:lpstr>Constructors and Inheritance</vt:lpstr>
      <vt:lpstr>Constructor Examples</vt:lpstr>
      <vt:lpstr>Destructors and Inheritance</vt:lpstr>
      <vt:lpstr>Assignment and Inheritance</vt:lpstr>
      <vt:lpstr>STL and Inheritance</vt:lpstr>
      <vt:lpstr>STL and Inheritance</vt:lpstr>
      <vt:lpstr>Lecture Outline</vt:lpstr>
      <vt:lpstr>Explicit Casting in C</vt:lpstr>
      <vt:lpstr>Casting in C++</vt:lpstr>
      <vt:lpstr>static_cast</vt:lpstr>
      <vt:lpstr>dynamic_cast</vt:lpstr>
      <vt:lpstr>const_cast</vt:lpstr>
      <vt:lpstr>reinterpret_cast</vt:lpstr>
      <vt:lpstr>Implicit Conversion</vt:lpstr>
      <vt:lpstr>Sneaky Implicit Conversions</vt:lpstr>
      <vt:lpstr>Avoiding Sneaky Implicits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Inheritance II, Casting CSE 333 Spring 2018</dc:title>
  <dc:creator>Justin Hsia</dc:creator>
  <cp:lastModifiedBy>Hal Perkins</cp:lastModifiedBy>
  <cp:revision>77</cp:revision>
  <cp:lastPrinted>2018-07-27T03:03:23Z</cp:lastPrinted>
  <dcterms:created xsi:type="dcterms:W3CDTF">2018-05-07T08:25:54Z</dcterms:created>
  <dcterms:modified xsi:type="dcterms:W3CDTF">2018-07-31T21:32:30Z</dcterms:modified>
</cp:coreProperties>
</file>