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63" r:id="rId4"/>
    <p:sldId id="264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0066FF"/>
    <a:srgbClr val="D94B7B"/>
    <a:srgbClr val="E2661A"/>
    <a:srgbClr val="5A5A5A"/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89744" autoAdjust="0"/>
  </p:normalViewPr>
  <p:slideViewPr>
    <p:cSldViewPr snapToGrid="0">
      <p:cViewPr varScale="1">
        <p:scale>
          <a:sx n="122" d="100"/>
          <a:sy n="122" d="100"/>
        </p:scale>
        <p:origin x="2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5/2/2018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45CAC-0BEB-4E66-93C8-4A2C1773B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6550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5/2/2018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11A27-78F2-4364-A88D-77FD7D85E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0607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In hw3 directory</a:t>
            </a:r>
            <a:r>
              <a:rPr lang="en-US" dirty="0"/>
              <a:t>:</a:t>
            </a:r>
          </a:p>
          <a:p>
            <a:r>
              <a:rPr lang="en-US" dirty="0"/>
              <a:t>make</a:t>
            </a:r>
          </a:p>
          <a:p>
            <a:r>
              <a:rPr lang="en-US" dirty="0"/>
              <a:t>./</a:t>
            </a:r>
            <a:r>
              <a:rPr lang="en-US" dirty="0" err="1"/>
              <a:t>test_suite</a:t>
            </a:r>
            <a:endParaRPr lang="en-US" dirty="0"/>
          </a:p>
          <a:p>
            <a:r>
              <a:rPr lang="en-US" dirty="0"/>
              <a:t>cd</a:t>
            </a:r>
            <a:r>
              <a:rPr lang="en-US" baseline="0" dirty="0"/>
              <a:t> hw3fsck/</a:t>
            </a:r>
          </a:p>
          <a:p>
            <a:r>
              <a:rPr lang="en-US" baseline="0" dirty="0"/>
              <a:t>make</a:t>
            </a:r>
          </a:p>
          <a:p>
            <a:r>
              <a:rPr lang="en-US" dirty="0"/>
              <a:t>cd ..</a:t>
            </a:r>
          </a:p>
          <a:p>
            <a:r>
              <a:rPr lang="en-US" dirty="0"/>
              <a:t>./</a:t>
            </a:r>
            <a:r>
              <a:rPr lang="en-US" dirty="0" err="1"/>
              <a:t>buildfileindex</a:t>
            </a:r>
            <a:r>
              <a:rPr lang="en-US" dirty="0"/>
              <a:t> </a:t>
            </a:r>
            <a:r>
              <a:rPr lang="en-US" dirty="0" err="1"/>
              <a:t>test_tree</a:t>
            </a:r>
            <a:r>
              <a:rPr lang="en-US" dirty="0"/>
              <a:t>/</a:t>
            </a:r>
            <a:r>
              <a:rPr lang="en-US" dirty="0" err="1"/>
              <a:t>enron_email</a:t>
            </a:r>
            <a:r>
              <a:rPr lang="en-US" dirty="0"/>
              <a:t>/ /</a:t>
            </a:r>
            <a:r>
              <a:rPr lang="en-US" dirty="0" err="1"/>
              <a:t>tmp</a:t>
            </a:r>
            <a:r>
              <a:rPr lang="en-US" dirty="0"/>
              <a:t>/</a:t>
            </a:r>
            <a:r>
              <a:rPr lang="en-US" dirty="0" err="1"/>
              <a:t>enron.idx</a:t>
            </a:r>
            <a:endParaRPr lang="en-US" dirty="0"/>
          </a:p>
          <a:p>
            <a:r>
              <a:rPr lang="en-US" dirty="0"/>
              <a:t>hw3fsck/hw3fsck /</a:t>
            </a:r>
            <a:r>
              <a:rPr lang="en-US" dirty="0" err="1"/>
              <a:t>tmp</a:t>
            </a:r>
            <a:r>
              <a:rPr lang="en-US" dirty="0"/>
              <a:t>/</a:t>
            </a:r>
            <a:r>
              <a:rPr lang="en-US" dirty="0" err="1"/>
              <a:t>enron.idx</a:t>
            </a:r>
            <a:endParaRPr lang="en-US" dirty="0"/>
          </a:p>
          <a:p>
            <a:r>
              <a:rPr lang="en-US" dirty="0"/>
              <a:t>./</a:t>
            </a:r>
            <a:r>
              <a:rPr lang="en-US" dirty="0" err="1"/>
              <a:t>filesearchshell</a:t>
            </a:r>
            <a:r>
              <a:rPr lang="en-US" dirty="0"/>
              <a:t> /</a:t>
            </a:r>
            <a:r>
              <a:rPr lang="en-US" dirty="0" err="1"/>
              <a:t>tmp</a:t>
            </a:r>
            <a:r>
              <a:rPr lang="en-US" dirty="0"/>
              <a:t>/</a:t>
            </a:r>
            <a:r>
              <a:rPr lang="en-US" dirty="0" err="1"/>
              <a:t>enron.idx</a:t>
            </a:r>
            <a:endParaRPr lang="en-US" dirty="0"/>
          </a:p>
          <a:p>
            <a:r>
              <a:rPr lang="en-US" dirty="0"/>
              <a:t>ls</a:t>
            </a:r>
            <a:r>
              <a:rPr lang="en-US" baseline="0" dirty="0"/>
              <a:t> -l </a:t>
            </a:r>
            <a:r>
              <a:rPr lang="en-US" baseline="0" dirty="0" err="1"/>
              <a:t>unit_test_indices</a:t>
            </a:r>
            <a:r>
              <a:rPr lang="en-US" baseline="0" dirty="0"/>
              <a:t>/</a:t>
            </a:r>
            <a:endParaRPr lang="en-US" dirty="0"/>
          </a:p>
          <a:p>
            <a:r>
              <a:rPr lang="en-US" dirty="0"/>
              <a:t>./</a:t>
            </a:r>
            <a:r>
              <a:rPr lang="en-US" dirty="0" err="1"/>
              <a:t>filesearchshell</a:t>
            </a:r>
            <a:r>
              <a:rPr lang="en-US" dirty="0"/>
              <a:t> </a:t>
            </a:r>
            <a:r>
              <a:rPr lang="en-US" dirty="0" err="1"/>
              <a:t>unit_test_indices</a:t>
            </a:r>
            <a:r>
              <a:rPr lang="en-US" dirty="0"/>
              <a:t>/*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5/2/2018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D11A27-78F2-4364-A88D-77FD7D85ED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671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5/2/2018</a:t>
            </a:r>
          </a:p>
        </p:txBody>
      </p:sp>
    </p:spTree>
    <p:extLst>
      <p:ext uri="{BB962C8B-B14F-4D97-AF65-F5344CB8AC3E}">
        <p14:creationId xmlns:p14="http://schemas.microsoft.com/office/powerpoint/2010/main" val="38313790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11A27-78F2-4364-A88D-77FD7D85ED9A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5/2/2018</a:t>
            </a:r>
          </a:p>
        </p:txBody>
      </p:sp>
    </p:spTree>
    <p:extLst>
      <p:ext uri="{BB962C8B-B14F-4D97-AF65-F5344CB8AC3E}">
        <p14:creationId xmlns:p14="http://schemas.microsoft.com/office/powerpoint/2010/main" val="3780944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5/2/2018</a:t>
            </a:r>
          </a:p>
        </p:txBody>
      </p:sp>
    </p:spTree>
    <p:extLst>
      <p:ext uri="{BB962C8B-B14F-4D97-AF65-F5344CB8AC3E}">
        <p14:creationId xmlns:p14="http://schemas.microsoft.com/office/powerpoint/2010/main" val="20221110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11A27-78F2-4364-A88D-77FD7D85ED9A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5/2/2018</a:t>
            </a:r>
          </a:p>
        </p:txBody>
      </p:sp>
    </p:spTree>
    <p:extLst>
      <p:ext uri="{BB962C8B-B14F-4D97-AF65-F5344CB8AC3E}">
        <p14:creationId xmlns:p14="http://schemas.microsoft.com/office/powerpoint/2010/main" val="23889041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5/2/2018</a:t>
            </a:r>
          </a:p>
        </p:txBody>
      </p:sp>
    </p:spTree>
    <p:extLst>
      <p:ext uri="{BB962C8B-B14F-4D97-AF65-F5344CB8AC3E}">
        <p14:creationId xmlns:p14="http://schemas.microsoft.com/office/powerpoint/2010/main" val="32008003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11A27-78F2-4364-A88D-77FD7D85ED9A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5/2/2018</a:t>
            </a:r>
          </a:p>
        </p:txBody>
      </p:sp>
    </p:spTree>
    <p:extLst>
      <p:ext uri="{BB962C8B-B14F-4D97-AF65-F5344CB8AC3E}">
        <p14:creationId xmlns:p14="http://schemas.microsoft.com/office/powerpoint/2010/main" val="3930010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5/2/2018</a:t>
            </a:r>
          </a:p>
        </p:txBody>
      </p:sp>
    </p:spTree>
    <p:extLst>
      <p:ext uri="{BB962C8B-B14F-4D97-AF65-F5344CB8AC3E}">
        <p14:creationId xmlns:p14="http://schemas.microsoft.com/office/powerpoint/2010/main" val="2852564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5/2/2018</a:t>
            </a:r>
          </a:p>
        </p:txBody>
      </p:sp>
    </p:spTree>
    <p:extLst>
      <p:ext uri="{BB962C8B-B14F-4D97-AF65-F5344CB8AC3E}">
        <p14:creationId xmlns:p14="http://schemas.microsoft.com/office/powerpoint/2010/main" val="722305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5/2/2018</a:t>
            </a:r>
          </a:p>
        </p:txBody>
      </p:sp>
    </p:spTree>
    <p:extLst>
      <p:ext uri="{BB962C8B-B14F-4D97-AF65-F5344CB8AC3E}">
        <p14:creationId xmlns:p14="http://schemas.microsoft.com/office/powerpoint/2010/main" val="2565004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11A27-78F2-4364-A88D-77FD7D85ED9A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5/2/2018</a:t>
            </a:r>
          </a:p>
        </p:txBody>
      </p:sp>
    </p:spTree>
    <p:extLst>
      <p:ext uri="{BB962C8B-B14F-4D97-AF65-F5344CB8AC3E}">
        <p14:creationId xmlns:p14="http://schemas.microsoft.com/office/powerpoint/2010/main" val="3095621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5/2/2018</a:t>
            </a:r>
          </a:p>
        </p:txBody>
      </p:sp>
    </p:spTree>
    <p:extLst>
      <p:ext uri="{BB962C8B-B14F-4D97-AF65-F5344CB8AC3E}">
        <p14:creationId xmlns:p14="http://schemas.microsoft.com/office/powerpoint/2010/main" val="2649032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11A27-78F2-4364-A88D-77FD7D85ED9A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5/2/2018</a:t>
            </a:r>
          </a:p>
        </p:txBody>
      </p:sp>
    </p:spTree>
    <p:extLst>
      <p:ext uri="{BB962C8B-B14F-4D97-AF65-F5344CB8AC3E}">
        <p14:creationId xmlns:p14="http://schemas.microsoft.com/office/powerpoint/2010/main" val="3513593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5/2/2018</a:t>
            </a:r>
          </a:p>
        </p:txBody>
      </p:sp>
    </p:spTree>
    <p:extLst>
      <p:ext uri="{BB962C8B-B14F-4D97-AF65-F5344CB8AC3E}">
        <p14:creationId xmlns:p14="http://schemas.microsoft.com/office/powerpoint/2010/main" val="592656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11A27-78F2-4364-A88D-77FD7D85ED9A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5/2/2018</a:t>
            </a:r>
          </a:p>
        </p:txBody>
      </p:sp>
    </p:spTree>
    <p:extLst>
      <p:ext uri="{BB962C8B-B14F-4D97-AF65-F5344CB8AC3E}">
        <p14:creationId xmlns:p14="http://schemas.microsoft.com/office/powerpoint/2010/main" val="4004464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2112-AA3A-4426-BBBD-9D8141F89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DAF2112-AA3A-4426-BBBD-9D8141F89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2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DAF2112-AA3A-4426-BBBD-9D8141F8986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92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2112-AA3A-4426-BBBD-9D8141F89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5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2112-AA3A-4426-BBBD-9D8141F89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9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0DAF2112-AA3A-4426-BBBD-9D8141F898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64107" y="27429"/>
            <a:ext cx="147989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Summer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30283" y="27429"/>
            <a:ext cx="168347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L17:  References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 Revisited</a:t>
            </a:r>
            <a:endParaRPr lang="en-US" sz="1100" b="0" i="0" dirty="0">
              <a:solidFill>
                <a:schemeClr val="bg1"/>
              </a:solidFill>
              <a:latin typeface="Calibri" panose="020F0502020204030204" pitchFamily="34" charset="0"/>
              <a:ea typeface="Roboto Regular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53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References Revisited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Summer 2018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/>
            <a:r>
              <a:rPr lang="en-US" sz="2000" dirty="0" err="1"/>
              <a:t>Renshu</a:t>
            </a:r>
            <a:r>
              <a:rPr lang="en-US" sz="2000" dirty="0"/>
              <a:t> Gu	William Kim	Soumya </a:t>
            </a:r>
            <a:r>
              <a:rPr lang="en-US" sz="2000" dirty="0" err="1"/>
              <a:t>Vasisht</a:t>
            </a:r>
            <a:endParaRPr lang="en-US" sz="2000" dirty="0"/>
          </a:p>
          <a:p>
            <a:pPr algn="l"/>
            <a:endParaRPr lang="en-US" sz="2000" b="1" dirty="0">
              <a:ea typeface="CMU Br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545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ret1.cc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We must NOT use a reference </a:t>
            </a:r>
          </a:p>
          <a:p>
            <a:pPr lvl="1"/>
            <a:r>
              <a:rPr lang="en-US" dirty="0"/>
              <a:t>A reference to a stack-allocated complex type</a:t>
            </a:r>
          </a:p>
          <a:p>
            <a:pPr lvl="1"/>
            <a:r>
              <a:rPr lang="en-US" dirty="0"/>
              <a:t>Never return a reference (or pointer to) a local variable</a:t>
            </a:r>
          </a:p>
          <a:p>
            <a:pPr lvl="2"/>
            <a:r>
              <a:rPr lang="en-US" dirty="0"/>
              <a:t>Also, destructor is called on object when returning</a:t>
            </a: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2112-AA3A-4426-BBBD-9D8141F898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03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371599"/>
            <a:ext cx="8229600" cy="5212080"/>
          </a:xfrm>
          <a:prstGeom prst="roundRect">
            <a:avLst>
              <a:gd name="adj" fmla="val 199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_COMPLEX_H_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_COMPLEX_H_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complex {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constructor -- should we pass a reference or not?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(Answer: ?)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Complex </a:t>
            </a:r>
            <a:r>
              <a:rPr lang="en-US" sz="16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real_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copyme.real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copyme.image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real_,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Complex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namespace complex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_COMPLEX_H_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Complex1.h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087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Complex1.h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We must use a reference</a:t>
            </a:r>
            <a:r>
              <a:rPr lang="en-US" b="1" dirty="0">
                <a:solidFill>
                  <a:srgbClr val="FF9900"/>
                </a:solidFill>
              </a:rPr>
              <a:t> 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const</a:t>
            </a:r>
            <a:r>
              <a:rPr lang="en-US" dirty="0"/>
              <a:t> reference to a complex type</a:t>
            </a:r>
          </a:p>
          <a:p>
            <a:pPr lvl="1"/>
            <a:r>
              <a:rPr lang="en-US" dirty="0"/>
              <a:t>We aren’t changing the argument’s values so it doesn’t matter if we use a copy or not, in theory</a:t>
            </a:r>
          </a:p>
          <a:p>
            <a:pPr lvl="1"/>
            <a:r>
              <a:rPr lang="en-US" dirty="0"/>
              <a:t>A copy constructor </a:t>
            </a:r>
            <a:r>
              <a:rPr lang="en-US" i="1" dirty="0"/>
              <a:t>must</a:t>
            </a:r>
            <a:r>
              <a:rPr lang="en-US" dirty="0"/>
              <a:t> take a reference, otherwise it would need to call itself to make a (call-by-value) copy of the argument…</a:t>
            </a: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2112-AA3A-4426-BBBD-9D8141F898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44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operator+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371599"/>
            <a:ext cx="8229600" cy="4663440"/>
          </a:xfrm>
          <a:prstGeom prst="roundRect">
            <a:avLst>
              <a:gd name="adj" fmla="val 199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complex {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Should operator+ return a reference or not?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(Answer: ?)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 </a:t>
            </a:r>
            <a:r>
              <a:rPr lang="en-US" sz="16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operator+(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Complex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tmp.real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 = this-&gt;real_ +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a.real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tmp.imag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 =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this-&gt;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 +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real_,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Complex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namespace complex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Complex2.h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249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Complex2.h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We must NOT use a reference </a:t>
            </a:r>
          </a:p>
          <a:p>
            <a:pPr lvl="1"/>
            <a:r>
              <a:rPr lang="en-US" dirty="0"/>
              <a:t>A reference to a stack-allocated variable</a:t>
            </a:r>
          </a:p>
          <a:p>
            <a:pPr lvl="1"/>
            <a:r>
              <a:rPr lang="en-US" dirty="0"/>
              <a:t>Never return a reference (or pointer to) a local variable</a:t>
            </a:r>
          </a:p>
          <a:p>
            <a:pPr lvl="2"/>
            <a:r>
              <a:rPr lang="en-US" dirty="0"/>
              <a:t>Destructor is also called on object when returning</a:t>
            </a:r>
          </a:p>
          <a:p>
            <a:pPr lvl="3"/>
            <a:endParaRPr lang="en-US" dirty="0"/>
          </a:p>
          <a:p>
            <a:r>
              <a:rPr lang="en-US" dirty="0"/>
              <a:t>Follow-up:  If we fix the code, does chaining work?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2112-AA3A-4426-BBBD-9D8141F898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8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Operator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371599"/>
            <a:ext cx="8229600" cy="4937760"/>
          </a:xfrm>
          <a:prstGeom prst="roundRect">
            <a:avLst>
              <a:gd name="adj" fmla="val 199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complex {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Should the assignment operator return a reference?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(Answer: ?)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 </a:t>
            </a:r>
            <a:r>
              <a:rPr lang="en-US" sz="16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operator=(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Complex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(this != &amp;a)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this-&gt;real_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a.real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this-&gt;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*this;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real_,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Complex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namespace complex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Complex3.h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492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Complex3.h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We must use a reference</a:t>
            </a:r>
            <a:r>
              <a:rPr lang="en-US" b="1" dirty="0">
                <a:solidFill>
                  <a:srgbClr val="FF9900"/>
                </a:solidFill>
              </a:rPr>
              <a:t> </a:t>
            </a:r>
          </a:p>
          <a:p>
            <a:pPr lvl="1"/>
            <a:r>
              <a:rPr lang="en-US" dirty="0"/>
              <a:t>A reference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*this</a:t>
            </a:r>
            <a:r>
              <a:rPr lang="en-US" dirty="0"/>
              <a:t>, the object this method was called on</a:t>
            </a:r>
          </a:p>
          <a:p>
            <a:pPr lvl="1"/>
            <a:r>
              <a:rPr lang="en-US" dirty="0"/>
              <a:t>All of the “work” is done in the method body; the return value is only there for chaining (but </a:t>
            </a:r>
            <a:r>
              <a:rPr lang="en-US" i="1" dirty="0"/>
              <a:t>required</a:t>
            </a:r>
            <a:r>
              <a:rPr lang="en-US" dirty="0"/>
              <a:t> for chaining to work correctly)</a:t>
            </a:r>
          </a:p>
          <a:p>
            <a:pPr lvl="3"/>
            <a:endParaRPr lang="en-US" dirty="0"/>
          </a:p>
          <a:p>
            <a:r>
              <a:rPr lang="en-US" dirty="0"/>
              <a:t>Follow-up:  What happens in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b) = c;</a:t>
            </a:r>
            <a:r>
              <a:rPr lang="en-US" dirty="0"/>
              <a:t> if we don’t use a reference?</a:t>
            </a:r>
          </a:p>
          <a:p>
            <a:pPr lvl="1"/>
            <a:r>
              <a:rPr lang="en-US" dirty="0"/>
              <a:t>Does it compile?</a:t>
            </a:r>
          </a:p>
          <a:p>
            <a:pPr lvl="1"/>
            <a:r>
              <a:rPr lang="en-US" dirty="0"/>
              <a:t>Does it “work”?</a:t>
            </a:r>
          </a:p>
          <a:p>
            <a:pPr lvl="1"/>
            <a:r>
              <a:rPr lang="en-US" dirty="0"/>
              <a:t>Does it do the “right thing”?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2112-AA3A-4426-BBBD-9D8141F8986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6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operator+=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371599"/>
            <a:ext cx="8229600" cy="4663440"/>
          </a:xfrm>
          <a:prstGeom prst="roundRect">
            <a:avLst>
              <a:gd name="adj" fmla="val 199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complex {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Should += return a reference?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(Answer: ?)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 </a:t>
            </a:r>
            <a:r>
              <a:rPr lang="en-US" sz="16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operator+=(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Complex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this-&gt;real_ +=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a.real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this-&gt;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 +=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*this;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real_,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Complex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namespace complex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Complex4.h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2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Complex4.h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We must use a reference</a:t>
            </a:r>
            <a:r>
              <a:rPr lang="en-US" b="1" dirty="0">
                <a:solidFill>
                  <a:srgbClr val="FF9900"/>
                </a:solidFill>
              </a:rPr>
              <a:t> </a:t>
            </a:r>
          </a:p>
          <a:p>
            <a:pPr lvl="1"/>
            <a:r>
              <a:rPr lang="en-US" dirty="0"/>
              <a:t>A reference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*this</a:t>
            </a:r>
            <a:r>
              <a:rPr lang="en-US" dirty="0"/>
              <a:t>, the object this method was called on</a:t>
            </a:r>
          </a:p>
          <a:p>
            <a:pPr lvl="1"/>
            <a:r>
              <a:rPr lang="en-US" dirty="0"/>
              <a:t>All of the “work” is done in the method body; the return value is only there for chaining (but </a:t>
            </a:r>
            <a:r>
              <a:rPr lang="en-US" i="1" dirty="0"/>
              <a:t>required</a:t>
            </a:r>
            <a:r>
              <a:rPr lang="en-US" dirty="0"/>
              <a:t> for chaining to work correctly)</a:t>
            </a:r>
          </a:p>
          <a:p>
            <a:pPr lvl="1"/>
            <a:r>
              <a:rPr lang="en-US" dirty="0"/>
              <a:t>You hardly see people chain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+=</a:t>
            </a:r>
            <a:r>
              <a:rPr lang="en-US" dirty="0"/>
              <a:t>, but it is allowed by the primitive data types, so we follow suit</a:t>
            </a:r>
          </a:p>
          <a:p>
            <a:pPr lvl="2"/>
            <a:r>
              <a:rPr lang="en-US" dirty="0"/>
              <a:t>Style/code quality: overloaded operators should have similar semantics to basic definitions to avoid programmer surprises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2112-AA3A-4426-BBBD-9D8141F8986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531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operator&lt;&lt;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371599"/>
            <a:ext cx="8229600" cy="5120640"/>
          </a:xfrm>
          <a:prstGeom prst="roundRect">
            <a:avLst>
              <a:gd name="adj" fmla="val 199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complex {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real_; 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real_,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Complex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namespace complex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Should operator&lt;&lt; return a reference?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(Answer: ?)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operator&lt;&lt;(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out,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complex::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out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"("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+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out;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Complex5.h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374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exercise due Monday.  Next exercise out Monday, due Wednesday before class.</a:t>
            </a:r>
          </a:p>
          <a:p>
            <a:pPr lvl="3"/>
            <a:endParaRPr lang="en-US" dirty="0"/>
          </a:p>
          <a:p>
            <a:r>
              <a:rPr lang="en-US" dirty="0"/>
              <a:t>Midterm:  Monday in class</a:t>
            </a:r>
          </a:p>
          <a:p>
            <a:pPr lvl="1"/>
            <a:r>
              <a:rPr lang="en-US" dirty="0"/>
              <a:t>Closed book, no notes</a:t>
            </a:r>
          </a:p>
          <a:p>
            <a:pPr lvl="1"/>
            <a:r>
              <a:rPr lang="en-US" dirty="0"/>
              <a:t>Old exams and topic list on the course web now</a:t>
            </a:r>
          </a:p>
          <a:p>
            <a:pPr lvl="2"/>
            <a:r>
              <a:rPr lang="en-US" dirty="0"/>
              <a:t>Everything up through C++ classes and dynamic memory</a:t>
            </a:r>
          </a:p>
          <a:p>
            <a:pPr lvl="1"/>
            <a:r>
              <a:rPr lang="en-US" dirty="0"/>
              <a:t>Review Sunday, 1 pm, regular classroom (EEB 037)</a:t>
            </a:r>
          </a:p>
          <a:p>
            <a:pPr lvl="1"/>
            <a:endParaRPr lang="en-US" dirty="0"/>
          </a:p>
          <a:p>
            <a:r>
              <a:rPr lang="en-US" dirty="0"/>
              <a:t>Homework 3 – spec out now, files pushed this weekend</a:t>
            </a:r>
          </a:p>
          <a:p>
            <a:pPr lvl="1"/>
            <a:r>
              <a:rPr lang="en-US" dirty="0"/>
              <a:t>Spec overview &amp; demo end of class today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53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Complex5.h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We must use a reference</a:t>
            </a:r>
            <a:r>
              <a:rPr lang="en-US" b="1" dirty="0">
                <a:solidFill>
                  <a:srgbClr val="FF9900"/>
                </a:solidFill>
              </a:rPr>
              <a:t> </a:t>
            </a:r>
          </a:p>
          <a:p>
            <a:pPr lvl="1"/>
            <a:r>
              <a:rPr lang="en-US" dirty="0"/>
              <a:t>A reference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n-US" dirty="0"/>
              <a:t>, the </a:t>
            </a:r>
            <a:r>
              <a:rPr lang="en-US" dirty="0" err="1"/>
              <a:t>ostream</a:t>
            </a:r>
            <a:r>
              <a:rPr lang="en-US" dirty="0"/>
              <a:t> object provided as an reference argument</a:t>
            </a:r>
          </a:p>
          <a:p>
            <a:pPr lvl="1"/>
            <a:r>
              <a:rPr lang="en-US" dirty="0"/>
              <a:t>The return value is only there for chaining (but </a:t>
            </a:r>
            <a:r>
              <a:rPr lang="en-US" i="1" dirty="0"/>
              <a:t>required</a:t>
            </a:r>
            <a:r>
              <a:rPr lang="en-US" dirty="0"/>
              <a:t> for chaining to work correctly)</a:t>
            </a:r>
          </a:p>
          <a:p>
            <a:pPr lvl="1"/>
            <a:r>
              <a:rPr lang="en-US" dirty="0"/>
              <a:t>Copying of streams is disallowed (and doesn’t make sense)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2112-AA3A-4426-BBBD-9D8141F8986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72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∃ Confusion About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should they be used?</a:t>
            </a:r>
          </a:p>
          <a:p>
            <a:pPr lvl="1"/>
            <a:r>
              <a:rPr lang="en-US" dirty="0"/>
              <a:t>Particularly with parameters and return values</a:t>
            </a:r>
          </a:p>
          <a:p>
            <a:pPr lvl="3"/>
            <a:endParaRPr lang="en-US" dirty="0"/>
          </a:p>
          <a:p>
            <a:r>
              <a:rPr lang="en-US" dirty="0"/>
              <a:t>When can using them cause trouble?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2112-AA3A-4426-BBBD-9D8141F898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26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We’ll go through a bunch of code examples</a:t>
            </a:r>
          </a:p>
          <a:p>
            <a:r>
              <a:rPr lang="en-US" dirty="0"/>
              <a:t>For each example, we want to decide if it is appropriate to use references, and then chose one answer from this list: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We must NOT use a reference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It’s OK but </a:t>
            </a:r>
            <a:r>
              <a:rPr lang="en-US" b="1" i="1" dirty="0">
                <a:solidFill>
                  <a:srgbClr val="00B050"/>
                </a:solidFill>
              </a:rPr>
              <a:t>discouraged</a:t>
            </a:r>
            <a:r>
              <a:rPr lang="en-US" b="1" dirty="0">
                <a:solidFill>
                  <a:srgbClr val="00B050"/>
                </a:solidFill>
              </a:rPr>
              <a:t> to use a reference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It’s OK and </a:t>
            </a:r>
            <a:r>
              <a:rPr lang="en-US" b="1" i="1" dirty="0">
                <a:solidFill>
                  <a:srgbClr val="FF3399"/>
                </a:solidFill>
              </a:rPr>
              <a:t>encouraged</a:t>
            </a:r>
            <a:r>
              <a:rPr lang="en-US" b="1" dirty="0">
                <a:solidFill>
                  <a:srgbClr val="FF3399"/>
                </a:solidFill>
              </a:rPr>
              <a:t> to use a reference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We must use a reference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2112-AA3A-4426-BBBD-9D8141F898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3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 1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371599"/>
            <a:ext cx="8229600" cy="493776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SHOULD WE BE USING REFERENCES FOR PARAMETERS "a" AND "b"?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(Answer: ?)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LeastCommonMultiple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n=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; n++)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((n % a ==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&amp;&amp; (n % b ==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lcm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LeastCommonMultiple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(x, y);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"LCM("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x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y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 is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lcm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param1.cc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549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param1.cc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It’s OK but </a:t>
            </a:r>
            <a:r>
              <a:rPr lang="en-US" b="1" i="1" dirty="0">
                <a:solidFill>
                  <a:srgbClr val="00B050"/>
                </a:solidFill>
              </a:rPr>
              <a:t>discouraged</a:t>
            </a:r>
            <a:r>
              <a:rPr lang="en-US" b="1" dirty="0">
                <a:solidFill>
                  <a:srgbClr val="00B050"/>
                </a:solidFill>
              </a:rPr>
              <a:t> to use a reference 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const</a:t>
            </a:r>
            <a:r>
              <a:rPr lang="en-US" dirty="0"/>
              <a:t> reference to a small primitive type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We aren’t changing the argument values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), so it doesn’t matter if we use a copy or not – reference is </a:t>
            </a:r>
            <a:r>
              <a:rPr lang="en-US" i="1" dirty="0"/>
              <a:t>optional</a:t>
            </a:r>
            <a:endParaRPr lang="en-US" dirty="0"/>
          </a:p>
          <a:p>
            <a:pPr lvl="1"/>
            <a:r>
              <a:rPr lang="en-US" dirty="0"/>
              <a:t>Correct behavior, but might have better performance with regular call-by-value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2112-AA3A-4426-BBBD-9D8141F898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59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 2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371599"/>
            <a:ext cx="8229600" cy="466344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cmath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ThreeDPoint.h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SHOULD WE BE USING REFERENCES FOR PARAMETERS "a" AND "b"?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(Answer: ?)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ThreeDPoint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ThreeDPoint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(a.x-b.x,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(a.y-b.y,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(a.z-b.z,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ThreeDPoint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 b(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"Distance(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is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param2.cc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593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param2.cc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It’s OK and </a:t>
            </a:r>
            <a:r>
              <a:rPr lang="en-US" b="1" i="1" dirty="0">
                <a:solidFill>
                  <a:srgbClr val="FF3399"/>
                </a:solidFill>
              </a:rPr>
              <a:t>encouraged</a:t>
            </a:r>
            <a:r>
              <a:rPr lang="en-US" b="1" dirty="0">
                <a:solidFill>
                  <a:srgbClr val="FF3399"/>
                </a:solidFill>
              </a:rPr>
              <a:t> to use a reference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const</a:t>
            </a:r>
            <a:r>
              <a:rPr lang="en-US" dirty="0"/>
              <a:t> reference to a complex type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, object instance)</a:t>
            </a:r>
          </a:p>
          <a:p>
            <a:pPr lvl="1"/>
            <a:r>
              <a:rPr lang="en-US" dirty="0"/>
              <a:t>We aren’t changing the argument values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), so it doesn’t matter if we use a copy or not – reference is </a:t>
            </a:r>
            <a:r>
              <a:rPr lang="en-US" i="1" dirty="0"/>
              <a:t>optional</a:t>
            </a:r>
            <a:endParaRPr lang="en-US" dirty="0"/>
          </a:p>
          <a:p>
            <a:pPr lvl="1"/>
            <a:r>
              <a:rPr lang="en-US" dirty="0"/>
              <a:t>Correct behavior and likely performance benefit from not having to copy</a:t>
            </a:r>
          </a:p>
          <a:p>
            <a:pPr lvl="3"/>
            <a:endParaRPr lang="en-US" dirty="0"/>
          </a:p>
          <a:p>
            <a:r>
              <a:rPr lang="en-US" dirty="0"/>
              <a:t>Follow-up:  Why not pass in a pointer instead?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2112-AA3A-4426-BBBD-9D8141F898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2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Value 1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371599"/>
            <a:ext cx="8229600" cy="448056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y, z;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SHOULD WE BE USING A REFERENCE FOR THE RETURN VALUE?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(Answer: ?)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{x, y, z};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p.z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ret1.cc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12566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1119</TotalTime>
  <Words>1257</Words>
  <Application>Microsoft Macintosh PowerPoint</Application>
  <PresentationFormat>On-screen Show (4:3)</PresentationFormat>
  <Paragraphs>319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References Revisited CSE 333 Summer 2018</vt:lpstr>
      <vt:lpstr>Administrivia</vt:lpstr>
      <vt:lpstr>∃ Confusion About References</vt:lpstr>
      <vt:lpstr>The Plan…</vt:lpstr>
      <vt:lpstr>Parameters 1</vt:lpstr>
      <vt:lpstr>param1.cc</vt:lpstr>
      <vt:lpstr>Parameters 2</vt:lpstr>
      <vt:lpstr>param2.cc</vt:lpstr>
      <vt:lpstr>Return Value 1</vt:lpstr>
      <vt:lpstr>ret1.cc</vt:lpstr>
      <vt:lpstr>Copy Constructor</vt:lpstr>
      <vt:lpstr>Complex1.h</vt:lpstr>
      <vt:lpstr>operator+</vt:lpstr>
      <vt:lpstr>Complex2.h</vt:lpstr>
      <vt:lpstr>Assignment Operator</vt:lpstr>
      <vt:lpstr>Complex3.h</vt:lpstr>
      <vt:lpstr>operator+=</vt:lpstr>
      <vt:lpstr>Complex4.h</vt:lpstr>
      <vt:lpstr>operator&lt;&lt;</vt:lpstr>
      <vt:lpstr>Complex5.h</vt:lpstr>
    </vt:vector>
  </TitlesOfParts>
  <Company>Microsoft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References Revisited CSE 333 Spring 2018</dc:title>
  <dc:creator>Justin Hsia</dc:creator>
  <cp:lastModifiedBy>Hal Perkins</cp:lastModifiedBy>
  <cp:revision>34</cp:revision>
  <cp:lastPrinted>2018-05-02T05:23:18Z</cp:lastPrinted>
  <dcterms:created xsi:type="dcterms:W3CDTF">2018-05-01T20:18:57Z</dcterms:created>
  <dcterms:modified xsi:type="dcterms:W3CDTF">2018-07-19T22:19:44Z</dcterms:modified>
</cp:coreProperties>
</file>