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7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4B7B"/>
    <a:srgbClr val="E2661A"/>
    <a:srgbClr val="669900"/>
    <a:srgbClr val="0066FF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4615"/>
  </p:normalViewPr>
  <p:slideViewPr>
    <p:cSldViewPr snapToGrid="0">
      <p:cViewPr varScale="1">
        <p:scale>
          <a:sx n="125" d="100"/>
          <a:sy n="125" d="100"/>
        </p:scale>
        <p:origin x="18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4/23/2018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F08BF-9079-4030-A7EC-AEF98A2C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449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4/23/2018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8FDA0-A3A8-4A97-B415-832D6F05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550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2143559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11754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2055406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575224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2000489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1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850887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3166331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template, "class" is traditional, but may see "</a:t>
            </a:r>
            <a:r>
              <a:rPr lang="en-US" dirty="0" err="1"/>
              <a:t>typename</a:t>
            </a:r>
            <a:r>
              <a:rPr lang="en-US" dirty="0"/>
              <a:t>"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8FDA0-A3A8-4A97-B415-832D6F05B2B8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4/23/2018</a:t>
            </a:r>
          </a:p>
        </p:txBody>
      </p:sp>
    </p:spTree>
    <p:extLst>
      <p:ext uri="{BB962C8B-B14F-4D97-AF65-F5344CB8AC3E}">
        <p14:creationId xmlns:p14="http://schemas.microsoft.com/office/powerpoint/2010/main" val="159529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4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4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78BAFE7-1CE9-42C3-A3FE-DCC6F890A4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04208" y="27429"/>
            <a:ext cx="133562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L13:  C++ Templates</a:t>
            </a:r>
          </a:p>
        </p:txBody>
      </p:sp>
    </p:spTree>
    <p:extLst>
      <p:ext uri="{BB962C8B-B14F-4D97-AF65-F5344CB8AC3E}">
        <p14:creationId xmlns:p14="http://schemas.microsoft.com/office/powerpoint/2010/main" val="194983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Templates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196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doesn’t generate any code when it sees the template function</a:t>
            </a:r>
          </a:p>
          <a:p>
            <a:pPr lvl="1"/>
            <a:r>
              <a:rPr lang="en-US" dirty="0"/>
              <a:t>It doesn’t know what code to generate yet, since it doesn’t know what types are involved</a:t>
            </a:r>
          </a:p>
          <a:p>
            <a:pPr lvl="3"/>
            <a:endParaRPr lang="en-US" dirty="0"/>
          </a:p>
          <a:p>
            <a:r>
              <a:rPr lang="en-US" dirty="0"/>
              <a:t>When the compiler sees the function being used, then it understands what types are involved</a:t>
            </a:r>
          </a:p>
          <a:p>
            <a:pPr lvl="1"/>
            <a:r>
              <a:rPr lang="en-US" dirty="0"/>
              <a:t>It generates the </a:t>
            </a:r>
            <a:r>
              <a:rPr lang="en-US" b="1" i="1" dirty="0"/>
              <a:t>instantiation</a:t>
            </a:r>
            <a:r>
              <a:rPr lang="en-US" dirty="0"/>
              <a:t> of the template and compiles it (kind of like macro expansion)</a:t>
            </a:r>
          </a:p>
          <a:p>
            <a:pPr lvl="2"/>
            <a:r>
              <a:rPr lang="en-US" dirty="0"/>
              <a:t>The compiler generates template instantiations for </a:t>
            </a:r>
            <a:r>
              <a:rPr lang="en-US" i="1" dirty="0"/>
              <a:t>each</a:t>
            </a:r>
            <a:r>
              <a:rPr lang="en-US" dirty="0"/>
              <a:t> type used as a template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43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Creates a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1371600"/>
            <a:ext cx="4389120" cy="2560320"/>
          </a:xfrm>
          <a:prstGeom prst="roundRect">
            <a:avLst>
              <a:gd name="adj" fmla="val 39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206240"/>
            <a:ext cx="4389120" cy="2011680"/>
          </a:xfrm>
          <a:prstGeom prst="roundRect">
            <a:avLst>
              <a:gd name="adj" fmla="val 346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(b &lt; a)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" y="1371600"/>
            <a:ext cx="4389120" cy="1828800"/>
          </a:xfrm>
          <a:prstGeom prst="roundRect">
            <a:avLst>
              <a:gd name="adj" fmla="val 47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_COMPARE_H_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200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6217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3931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#1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1371600"/>
            <a:ext cx="4389120" cy="2560320"/>
          </a:xfrm>
          <a:prstGeom prst="roundRect">
            <a:avLst>
              <a:gd name="adj" fmla="val 39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" y="1371600"/>
            <a:ext cx="4389120" cy="3017520"/>
          </a:xfrm>
          <a:prstGeom prst="roundRect">
            <a:avLst>
              <a:gd name="adj" fmla="val 274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(b &lt; a)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_COMPARE_H_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43891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3931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0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#2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1371600"/>
            <a:ext cx="4389120" cy="2560320"/>
          </a:xfrm>
          <a:prstGeom prst="roundRect">
            <a:avLst>
              <a:gd name="adj" fmla="val 39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namespace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82880" y="4206240"/>
            <a:ext cx="4389120" cy="1554480"/>
          </a:xfrm>
          <a:prstGeom prst="roundRect">
            <a:avLst>
              <a:gd name="adj" fmla="val 489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 &lt; b)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(b &lt; a)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82880" y="1371600"/>
            <a:ext cx="4389120" cy="2286000"/>
          </a:xfrm>
          <a:prstGeom prst="roundRect">
            <a:avLst>
              <a:gd name="adj" fmla="val 47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_COMPARE_H_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T&amp;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b);</a:t>
            </a: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"compare.cc"</a:t>
            </a:r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_COMPARE_H_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657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7607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compare.cc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0" y="393192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47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Assume we are using Solution #2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sz="2400" dirty="0"/>
              <a:t> includes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.cc</a:t>
            </a:r>
            <a:r>
              <a:rPr lang="en-US" sz="2400" dirty="0"/>
              <a:t>)</a:t>
            </a:r>
          </a:p>
          <a:p>
            <a:r>
              <a:rPr lang="en-US" sz="2400" dirty="0"/>
              <a:t>Which is the best way to compile our program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2400" dirty="0"/>
              <a:t>)?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A.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main.cc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B.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main.cc compare.cc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C.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main.cc </a:t>
            </a:r>
            <a:r>
              <a:rPr lang="en-US" sz="2400" b="1" dirty="0" err="1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endParaRPr lang="en-US" sz="2400" b="1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D.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-c main.cc</a:t>
            </a:r>
            <a:b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g++ -c compare.cc</a:t>
            </a:r>
            <a:b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g++ </a:t>
            </a:r>
            <a:r>
              <a:rPr lang="en-US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compare.o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</a:rPr>
              <a:t>E.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996633"/>
                </a:solidFill>
              </a:rPr>
              <a:t>We’re lost…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88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Templates are useful for classes as well</a:t>
            </a:r>
          </a:p>
          <a:p>
            <a:pPr lvl="1"/>
            <a:r>
              <a:rPr lang="en-US" dirty="0"/>
              <a:t>(In fact, that was one of the main motivations for templates!)</a:t>
            </a:r>
          </a:p>
          <a:p>
            <a:pPr lvl="3"/>
            <a:endParaRPr lang="en-US" dirty="0"/>
          </a:p>
          <a:p>
            <a:r>
              <a:rPr lang="en-US" dirty="0"/>
              <a:t>Imagine we want a class that holds a pair of things that we can:</a:t>
            </a:r>
          </a:p>
          <a:p>
            <a:pPr lvl="1"/>
            <a:r>
              <a:rPr lang="en-US" dirty="0"/>
              <a:t>Set the value of the first thing</a:t>
            </a:r>
          </a:p>
          <a:p>
            <a:pPr lvl="1"/>
            <a:r>
              <a:rPr lang="en-US" dirty="0"/>
              <a:t>Set the value of the second thing</a:t>
            </a:r>
          </a:p>
          <a:p>
            <a:pPr lvl="1"/>
            <a:r>
              <a:rPr lang="en-US" dirty="0"/>
              <a:t>Get the value of the first thing</a:t>
            </a:r>
          </a:p>
          <a:p>
            <a:pPr lvl="1"/>
            <a:r>
              <a:rPr lang="en-US" dirty="0"/>
              <a:t>Get the value of the second thing</a:t>
            </a:r>
          </a:p>
          <a:p>
            <a:pPr lvl="1"/>
            <a:r>
              <a:rPr lang="en-US" dirty="0"/>
              <a:t>Swap the values of the things</a:t>
            </a:r>
          </a:p>
          <a:p>
            <a:pPr lvl="1"/>
            <a:r>
              <a:rPr lang="en-US" dirty="0"/>
              <a:t>Print the pair of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53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Class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8046720" cy="466344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_PAIR_H_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Pair() { 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first_; 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second_;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first_, second_;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"Pair.cc"</a:t>
            </a:r>
          </a:p>
          <a:p>
            <a:endParaRPr lang="en-US" sz="1600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_PAIR_H_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858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599"/>
            <a:ext cx="8046720" cy="5212080"/>
          </a:xfrm>
          <a:prstGeom prst="roundRect">
            <a:avLst>
              <a:gd name="adj" fmla="val 25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first_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second_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Pair&lt;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&gt;::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Thing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first_;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first_ = second_;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second_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out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"Pair("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Pair.cc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57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371600"/>
            <a:ext cx="8046720" cy="3749040"/>
          </a:xfrm>
          <a:prstGeom prst="roundRect">
            <a:avLst>
              <a:gd name="adj" fmla="val 297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Pair.h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y(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"bar"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set_first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set_second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4960" y="97148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usepair.cc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42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 Notes </a:t>
            </a:r>
            <a:r>
              <a:rPr lang="en-US" sz="2400" dirty="0"/>
              <a:t>(look in </a:t>
            </a:r>
            <a:r>
              <a:rPr lang="en-US" sz="2400" i="1" dirty="0"/>
              <a:t>Primer</a:t>
            </a:r>
            <a:r>
              <a:rPr lang="en-US" sz="2400" dirty="0"/>
              <a:t> for 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dirty="0"/>
              <a:t> is replaced with template argument when class is instantiated</a:t>
            </a:r>
          </a:p>
          <a:p>
            <a:pPr lvl="1"/>
            <a:r>
              <a:rPr lang="en-US" dirty="0"/>
              <a:t>The class template parameter name is in scope of the template class definition and can be freely used there</a:t>
            </a:r>
          </a:p>
          <a:p>
            <a:pPr lvl="1"/>
            <a:r>
              <a:rPr lang="en-US" dirty="0"/>
              <a:t>Class template member functions are template functions with template parameters that match those of the class template</a:t>
            </a:r>
          </a:p>
          <a:p>
            <a:pPr lvl="2"/>
            <a:r>
              <a:rPr lang="en-US" dirty="0"/>
              <a:t>These member functions must be defined as template function outside of the class template definition (if not written inline)</a:t>
            </a:r>
          </a:p>
          <a:p>
            <a:pPr lvl="3"/>
            <a:r>
              <a:rPr lang="en-US" dirty="0"/>
              <a:t>The template parameter name does </a:t>
            </a:r>
            <a:r>
              <a:rPr lang="en-US" i="1" dirty="0"/>
              <a:t>not</a:t>
            </a:r>
            <a:r>
              <a:rPr lang="en-US" dirty="0"/>
              <a:t> need to match that used in the template class definition, but really should</a:t>
            </a:r>
          </a:p>
          <a:p>
            <a:pPr lvl="1"/>
            <a:r>
              <a:rPr lang="en-US" dirty="0"/>
              <a:t>Only template methods that are actually called in your program are instantiated (but this is an implementation detail)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6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Homework 2 due tomorrow (7/19)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Don’t forget to clone your repo to double-/triple-/quadruple-check compilation!</a:t>
            </a:r>
          </a:p>
          <a:p>
            <a:pPr lvl="2"/>
            <a:r>
              <a:rPr lang="en-US" dirty="0"/>
              <a:t>If your code won’t build or run when we clone it, well, you should have caught that…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Midterm:  Monday 7/23 in class</a:t>
            </a:r>
          </a:p>
          <a:p>
            <a:pPr lvl="1"/>
            <a:r>
              <a:rPr lang="en-US" dirty="0"/>
              <a:t>Closed book, no notes</a:t>
            </a:r>
          </a:p>
          <a:p>
            <a:pPr lvl="1"/>
            <a:r>
              <a:rPr lang="en-US" dirty="0"/>
              <a:t>Old exams and topic list on the course web now</a:t>
            </a:r>
          </a:p>
          <a:p>
            <a:pPr lvl="2"/>
            <a:r>
              <a:rPr lang="en-US" dirty="0"/>
              <a:t>Everything up through C++ classes and dynamic memory</a:t>
            </a:r>
          </a:p>
          <a:p>
            <a:pPr lvl="1"/>
            <a:r>
              <a:rPr lang="en-US" dirty="0"/>
              <a:t>Review Sunday, 1 pm, regular classroom (EEB 037)</a:t>
            </a:r>
          </a:p>
          <a:p>
            <a:pPr lvl="1"/>
            <a:endParaRPr lang="en-US" dirty="0"/>
          </a:p>
          <a:p>
            <a:r>
              <a:rPr lang="en-US" dirty="0"/>
              <a:t>No new exercises due until after midterm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03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 </a:t>
            </a:r>
            <a:r>
              <a:rPr lang="en-US" sz="2400" dirty="0"/>
              <a:t>(both template and class issues)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Why are only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get_first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dirty="0"/>
              <a:t> and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get_second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200" dirty="0"/>
              <a:t> </a:t>
            </a:r>
            <a:r>
              <a:rPr lang="en-US" sz="2200" dirty="0" err="1"/>
              <a:t>const</a:t>
            </a:r>
            <a:r>
              <a:rPr lang="en-US" sz="2200" dirty="0"/>
              <a:t>?</a:t>
            </a:r>
          </a:p>
          <a:p>
            <a:endParaRPr lang="en-US" sz="2800" dirty="0"/>
          </a:p>
          <a:p>
            <a:r>
              <a:rPr lang="en-US" sz="2200" dirty="0"/>
              <a:t>Why do the accessor methods return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2200" dirty="0"/>
              <a:t> and not references?</a:t>
            </a:r>
          </a:p>
          <a:p>
            <a:endParaRPr lang="en-US" sz="2800" dirty="0"/>
          </a:p>
          <a:p>
            <a:r>
              <a:rPr lang="en-US" sz="2200" dirty="0"/>
              <a:t>Why is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</a:t>
            </a:r>
            <a:r>
              <a:rPr lang="en-US" sz="2200" dirty="0"/>
              <a:t> not a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2200" dirty="0"/>
              <a:t> function?</a:t>
            </a:r>
          </a:p>
          <a:p>
            <a:endParaRPr lang="en-US" sz="2800" dirty="0"/>
          </a:p>
          <a:p>
            <a:r>
              <a:rPr lang="en-US" sz="2200" dirty="0"/>
              <a:t>What happens in the default constructor when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2200" dirty="0"/>
              <a:t> is a class?</a:t>
            </a:r>
          </a:p>
          <a:p>
            <a:endParaRPr lang="en-US" sz="2800" dirty="0"/>
          </a:p>
          <a:p>
            <a:r>
              <a:rPr lang="en-US" sz="2200" dirty="0"/>
              <a:t>In the execution of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Swap()</a:t>
            </a:r>
            <a:r>
              <a:rPr lang="en-US" sz="2200" dirty="0"/>
              <a:t>, how many times are each of the following invoked (assuming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Thing</a:t>
            </a:r>
            <a:r>
              <a:rPr lang="en-US" sz="2200" dirty="0"/>
              <a:t> is a class)?</a:t>
            </a:r>
          </a:p>
          <a:p>
            <a:pPr marL="0" indent="0">
              <a:buNone/>
              <a:tabLst>
                <a:tab pos="460375" algn="l"/>
                <a:tab pos="2289175" algn="l"/>
                <a:tab pos="4117975" algn="l"/>
                <a:tab pos="5946775" algn="l"/>
              </a:tabLst>
            </a:pPr>
            <a:r>
              <a:rPr lang="en-US" sz="2000" dirty="0"/>
              <a:t>	</a:t>
            </a:r>
            <a:r>
              <a:rPr lang="en-US" sz="2000" dirty="0" err="1"/>
              <a:t>ctor</a:t>
            </a: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  <a:r>
              <a:rPr lang="en-US" sz="2000" dirty="0"/>
              <a:t>	</a:t>
            </a:r>
            <a:r>
              <a:rPr lang="en-US" sz="2000" dirty="0" err="1"/>
              <a:t>cctor</a:t>
            </a:r>
            <a:r>
              <a:rPr lang="en-US" sz="2000" dirty="0"/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  <a:r>
              <a:rPr lang="en-US" sz="2000" dirty="0"/>
              <a:t>	op=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  <a:r>
              <a:rPr lang="en-US" sz="2000" dirty="0"/>
              <a:t>	</a:t>
            </a:r>
            <a:r>
              <a:rPr lang="en-US" sz="2000" dirty="0" err="1"/>
              <a:t>dtor</a:t>
            </a:r>
            <a:r>
              <a:rPr lang="en-US" sz="2000" dirty="0"/>
              <a:t>	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9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4B2A85"/>
                </a:solidFill>
              </a:rPr>
              <a:t>Templates</a:t>
            </a:r>
            <a:endParaRPr lang="en-US" b="1" dirty="0">
              <a:solidFill>
                <a:srgbClr val="4B2A8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6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Suppose that…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want to write a function to compare two </a:t>
            </a:r>
            <a:r>
              <a:rPr lang="en-US" dirty="0" err="1"/>
              <a:t>ints</a:t>
            </a:r>
            <a:endParaRPr lang="en-US" dirty="0"/>
          </a:p>
          <a:p>
            <a:r>
              <a:rPr lang="en-US" dirty="0"/>
              <a:t>You want to write a function to compare two strings</a:t>
            </a:r>
          </a:p>
          <a:p>
            <a:pPr lvl="1"/>
            <a:r>
              <a:rPr lang="en-US" dirty="0"/>
              <a:t>Function overloading!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2926080"/>
            <a:ext cx="7498080" cy="1554480"/>
          </a:xfrm>
          <a:prstGeom prst="roundRect">
            <a:avLst>
              <a:gd name="adj" fmla="val 748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2926080"/>
            <a:ext cx="7498080" cy="3291840"/>
          </a:xfrm>
          <a:prstGeom prst="roundRect">
            <a:avLst>
              <a:gd name="adj" fmla="val 392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0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Hm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implementations of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are nearly identical!</a:t>
            </a:r>
          </a:p>
          <a:p>
            <a:pPr lvl="1"/>
            <a:r>
              <a:rPr lang="en-US" dirty="0"/>
              <a:t>What if we wanted a version of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for </a:t>
            </a:r>
            <a:r>
              <a:rPr lang="en-US" i="1" dirty="0"/>
              <a:t>every</a:t>
            </a:r>
            <a:r>
              <a:rPr lang="en-US" dirty="0"/>
              <a:t> comparable type?  </a:t>
            </a:r>
          </a:p>
          <a:p>
            <a:pPr lvl="1"/>
            <a:r>
              <a:rPr lang="en-US" dirty="0"/>
              <a:t>We could write (many) more functions, but that’s obviously wasteful and redundant</a:t>
            </a:r>
          </a:p>
          <a:p>
            <a:pPr lvl="3"/>
            <a:endParaRPr lang="en-US" dirty="0"/>
          </a:p>
          <a:p>
            <a:r>
              <a:rPr lang="en-US" dirty="0"/>
              <a:t>What we’d prefer to do is write “</a:t>
            </a:r>
            <a:r>
              <a:rPr lang="en-US" i="1" dirty="0"/>
              <a:t>generic code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Code that is </a:t>
            </a:r>
            <a:r>
              <a:rPr lang="en-US" dirty="0">
                <a:solidFill>
                  <a:srgbClr val="FF0000"/>
                </a:solidFill>
              </a:rPr>
              <a:t>type-independent</a:t>
            </a:r>
          </a:p>
          <a:p>
            <a:pPr lvl="1"/>
            <a:r>
              <a:rPr lang="en-US" dirty="0"/>
              <a:t>Code that is </a:t>
            </a:r>
            <a:r>
              <a:rPr lang="en-US" dirty="0">
                <a:solidFill>
                  <a:srgbClr val="FF0000"/>
                </a:solidFill>
              </a:rPr>
              <a:t>compile-type polymorphic</a:t>
            </a:r>
            <a:r>
              <a:rPr lang="en-US" dirty="0"/>
              <a:t> across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Parametric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has the notion of </a:t>
            </a:r>
            <a:r>
              <a:rPr lang="en-US" dirty="0">
                <a:solidFill>
                  <a:srgbClr val="FF0000"/>
                </a:solidFill>
              </a:rPr>
              <a:t>templates</a:t>
            </a:r>
          </a:p>
          <a:p>
            <a:pPr lvl="1"/>
            <a:r>
              <a:rPr lang="en-US" dirty="0"/>
              <a:t>A function or class that accepts a </a:t>
            </a:r>
            <a:r>
              <a:rPr lang="en-US" b="1" i="1" dirty="0"/>
              <a:t>type</a:t>
            </a:r>
            <a:r>
              <a:rPr lang="en-US" dirty="0"/>
              <a:t> as a parameter</a:t>
            </a:r>
          </a:p>
          <a:p>
            <a:pPr lvl="2"/>
            <a:r>
              <a:rPr lang="en-US" dirty="0"/>
              <a:t>You define the function or class once in a type-agnostic way</a:t>
            </a:r>
          </a:p>
          <a:p>
            <a:pPr lvl="2"/>
            <a:r>
              <a:rPr lang="en-US" dirty="0"/>
              <a:t>When you invoke the function or instantiate the class, you specify (one or more) types or values as arguments to it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At </a:t>
            </a:r>
            <a:r>
              <a:rPr lang="en-US" b="1" i="1" dirty="0"/>
              <a:t>compile-time</a:t>
            </a:r>
            <a:r>
              <a:rPr lang="en-US" dirty="0"/>
              <a:t>, the compiler will generate the “specialized” code from your template using the types you provided</a:t>
            </a:r>
          </a:p>
          <a:p>
            <a:pPr lvl="2"/>
            <a:r>
              <a:rPr lang="en-US" dirty="0"/>
              <a:t>Your template definition is NOT runnable code</a:t>
            </a:r>
          </a:p>
          <a:p>
            <a:pPr lvl="2"/>
            <a:r>
              <a:rPr lang="en-US" dirty="0"/>
              <a:t>Code is </a:t>
            </a:r>
            <a:r>
              <a:rPr lang="en-US" i="1" dirty="0"/>
              <a:t>only</a:t>
            </a:r>
            <a:r>
              <a:rPr lang="en-US" dirty="0"/>
              <a:t> generated if you use your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Template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dirty="0"/>
              <a:t> two “things”: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011680"/>
            <a:ext cx="7863840" cy="429768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// &lt;...&gt; can also be written &lt;class T&gt;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w(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&gt;(h, w)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7840" y="630936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functiontemplate.cc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Same thing, but letting the compiler infer the types: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011680"/>
            <a:ext cx="7863840" cy="429768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w(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(h, w)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hm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3520" y="630936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functiontemplate_infer.cc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2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Non-types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You can use non-types (constant values) in a template: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BAFE7-1CE9-42C3-A3FE-DCC6F890A4A3}" type="slidenum">
              <a:rPr lang="en-US" smtClean="0"/>
              <a:t>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2011680"/>
            <a:ext cx="7863840" cy="4297680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a value out N times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N&gt; 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printmultiple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value1)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N; ++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value1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printmultiple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&gt;(h);</a:t>
            </a: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printmultiple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 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"hi"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printmultiple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03520" y="630936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nontypeparameter.cc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8409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4309</TotalTime>
  <Words>2223</Words>
  <Application>Microsoft Macintosh PowerPoint</Application>
  <PresentationFormat>On-screen Show (4:3)</PresentationFormat>
  <Paragraphs>357</Paragraphs>
  <Slides>20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Templates CSE 333 Summer 2018</vt:lpstr>
      <vt:lpstr>Administrivia</vt:lpstr>
      <vt:lpstr>Lecture Outline</vt:lpstr>
      <vt:lpstr>Suppose that…</vt:lpstr>
      <vt:lpstr>Hm…</vt:lpstr>
      <vt:lpstr>C++ Parametric Polymorphism</vt:lpstr>
      <vt:lpstr>Function Templates</vt:lpstr>
      <vt:lpstr>Compiler Inference</vt:lpstr>
      <vt:lpstr>Template Non-types</vt:lpstr>
      <vt:lpstr>What’s Going On?</vt:lpstr>
      <vt:lpstr>This Creates a Problem</vt:lpstr>
      <vt:lpstr>Solution #1</vt:lpstr>
      <vt:lpstr>Solution #2</vt:lpstr>
      <vt:lpstr>Peer Instruction Question</vt:lpstr>
      <vt:lpstr>Class Templates</vt:lpstr>
      <vt:lpstr>Pair Class Definition</vt:lpstr>
      <vt:lpstr>Pair Function Definitions</vt:lpstr>
      <vt:lpstr>Using Pair</vt:lpstr>
      <vt:lpstr>Class Template Notes (look in Primer for more)</vt:lpstr>
      <vt:lpstr>Review Questions (both template and class issues)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Templates CSE 333 Spring 2018</dc:title>
  <dc:creator>Justin Hsia</dc:creator>
  <cp:lastModifiedBy>Hal Perkins</cp:lastModifiedBy>
  <cp:revision>57</cp:revision>
  <cp:lastPrinted>2018-07-18T00:06:37Z</cp:lastPrinted>
  <dcterms:created xsi:type="dcterms:W3CDTF">2018-04-21T00:32:57Z</dcterms:created>
  <dcterms:modified xsi:type="dcterms:W3CDTF">2018-07-19T22:03:24Z</dcterms:modified>
</cp:coreProperties>
</file>