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73" r:id="rId4"/>
    <p:sldId id="284" r:id="rId5"/>
    <p:sldId id="285" r:id="rId6"/>
    <p:sldId id="286" r:id="rId7"/>
    <p:sldId id="287" r:id="rId8"/>
    <p:sldId id="282" r:id="rId9"/>
    <p:sldId id="272" r:id="rId10"/>
    <p:sldId id="276" r:id="rId11"/>
    <p:sldId id="279" r:id="rId12"/>
    <p:sldId id="277" r:id="rId13"/>
    <p:sldId id="278" r:id="rId14"/>
    <p:sldId id="275" r:id="rId15"/>
    <p:sldId id="263" r:id="rId16"/>
    <p:sldId id="260" r:id="rId17"/>
    <p:sldId id="261" r:id="rId18"/>
    <p:sldId id="264" r:id="rId19"/>
    <p:sldId id="265" r:id="rId20"/>
    <p:sldId id="268" r:id="rId21"/>
    <p:sldId id="266" r:id="rId22"/>
    <p:sldId id="267" r:id="rId23"/>
    <p:sldId id="281" r:id="rId24"/>
    <p:sldId id="269" r:id="rId25"/>
    <p:sldId id="280" r:id="rId26"/>
    <p:sldId id="271" r:id="rId27"/>
    <p:sldId id="26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5A5A5A"/>
    <a:srgbClr val="E2661A"/>
    <a:srgbClr val="0066FF"/>
    <a:srgbClr val="669900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15"/>
  </p:normalViewPr>
  <p:slideViewPr>
    <p:cSldViewPr snapToGrid="0">
      <p:cViewPr varScale="1">
        <p:scale>
          <a:sx n="123" d="100"/>
          <a:sy n="123" d="100"/>
        </p:scale>
        <p:origin x="1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4/20/2018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2F916-7F64-4076-B199-2C5F4B961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25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4/20/2018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FA229-BB24-4A49-A89E-25497C1CE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914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be private in order to induce </a:t>
            </a:r>
            <a:r>
              <a:rPr lang="en-US" i="1" dirty="0"/>
              <a:t>compile-time</a:t>
            </a:r>
            <a:r>
              <a:rPr lang="en-US" dirty="0"/>
              <a:t> error in customer code.</a:t>
            </a:r>
          </a:p>
          <a:p>
            <a:r>
              <a:rPr lang="en-US" dirty="0"/>
              <a:t>Otherwise, you will get a linking error later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944618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Constructors, copy</a:t>
            </a:r>
            <a:r>
              <a:rPr lang="en-US" baseline="0" dirty="0"/>
              <a:t> constructor, destructor, assignment</a:t>
            </a:r>
          </a:p>
          <a:p>
            <a:r>
              <a:rPr lang="en-US" baseline="0" dirty="0"/>
              <a:t>Length, concatenate (append), stream output, “getter” (must return a copy!)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22236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377741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Allows for explicit copying without inadvertent execution of the copy constructor</a:t>
            </a:r>
            <a:r>
              <a:rPr lang="en-US" baseline="0" dirty="0"/>
              <a:t> (especially during function calls and returns).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545454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</a:t>
            </a:r>
            <a:r>
              <a:rPr lang="en-US" baseline="0" dirty="0"/>
              <a:t> ./</a:t>
            </a:r>
            <a:r>
              <a:rPr lang="en-US" baseline="0" dirty="0" err="1"/>
              <a:t>heappoint</a:t>
            </a:r>
            <a:endParaRPr lang="en-US" baseline="0" dirty="0"/>
          </a:p>
          <a:p>
            <a:r>
              <a:rPr lang="en-US" baseline="0" dirty="0"/>
              <a:t>Then run </a:t>
            </a:r>
            <a:r>
              <a:rPr lang="en-US" baseline="0" dirty="0" err="1"/>
              <a:t>valgrind</a:t>
            </a:r>
            <a:r>
              <a:rPr lang="en-US" baseline="0" dirty="0"/>
              <a:t> --leak-check=full ./</a:t>
            </a:r>
            <a:r>
              <a:rPr lang="en-US" baseline="0" dirty="0" err="1"/>
              <a:t>heappoint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795285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046703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* </a:t>
            </a:r>
            <a:r>
              <a:rPr lang="en-US" dirty="0" err="1"/>
              <a:t>heap_init_error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[10](12);  // can only initialize using default constructor</a:t>
            </a:r>
          </a:p>
          <a:p>
            <a:r>
              <a:rPr lang="en-US" dirty="0"/>
              <a:t>delete</a:t>
            </a:r>
            <a:r>
              <a:rPr lang="en-US" baseline="0" dirty="0"/>
              <a:t> </a:t>
            </a:r>
            <a:r>
              <a:rPr lang="en-US" baseline="0" dirty="0" err="1"/>
              <a:t>heap_arr</a:t>
            </a:r>
            <a:r>
              <a:rPr lang="en-US" baseline="0" dirty="0"/>
              <a:t>;  // should be delete[] </a:t>
            </a:r>
            <a:r>
              <a:rPr lang="en-US" baseline="0" dirty="0" err="1"/>
              <a:t>heap_arr</a:t>
            </a:r>
            <a:r>
              <a:rPr lang="en-US" baseline="0" dirty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7602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error_point_arr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dirty="0"/>
              <a:t>// no default constructor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error2_point_arr = </a:t>
            </a:r>
            <a:r>
              <a:rPr lang="en-US" sz="1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](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baseline="0" dirty="0"/>
              <a:t>  // can only initialize arrays using default constructor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2039651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else is there besides arrays, </a:t>
            </a:r>
            <a:r>
              <a:rPr lang="en-US" dirty="0" err="1"/>
              <a:t>structs</a:t>
            </a:r>
            <a:r>
              <a:rPr lang="en-US" dirty="0"/>
              <a:t>,</a:t>
            </a:r>
            <a:r>
              <a:rPr lang="en-US" baseline="0" dirty="0"/>
              <a:t> objects, and primitives?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1016879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FA229-BB24-4A49-A89E-25497C1CEA93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4/20/2018</a:t>
            </a:r>
          </a:p>
        </p:txBody>
      </p:sp>
    </p:spTree>
    <p:extLst>
      <p:ext uri="{BB962C8B-B14F-4D97-AF65-F5344CB8AC3E}">
        <p14:creationId xmlns:p14="http://schemas.microsoft.com/office/powerpoint/2010/main" val="390139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1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7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2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9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7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F25E24E5-27BC-4BC8-8A4C-AD49CAC2D6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52486" y="27429"/>
            <a:ext cx="1039067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L12:  C++ Heap</a:t>
            </a:r>
          </a:p>
        </p:txBody>
      </p:sp>
    </p:spTree>
    <p:extLst>
      <p:ext uri="{BB962C8B-B14F-4D97-AF65-F5344CB8AC3E}">
        <p14:creationId xmlns:p14="http://schemas.microsoft.com/office/powerpoint/2010/main" val="182444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Class Details, Heap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727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Nonmember functions</a:t>
            </a:r>
            <a:r>
              <a:rPr lang="en-US" dirty="0"/>
              <a:t>” are just normal functions that happen to use our class</a:t>
            </a:r>
          </a:p>
          <a:p>
            <a:pPr lvl="1"/>
            <a:r>
              <a:rPr lang="en-US" dirty="0"/>
              <a:t>Called like a regular function instead of as a member of a class object instance</a:t>
            </a:r>
          </a:p>
          <a:p>
            <a:pPr lvl="2"/>
            <a:r>
              <a:rPr lang="en-US" dirty="0"/>
              <a:t>This gets a little weird when we talk about operators…</a:t>
            </a:r>
          </a:p>
          <a:p>
            <a:pPr lvl="1"/>
            <a:r>
              <a:rPr lang="en-US" dirty="0"/>
              <a:t>These do </a:t>
            </a:r>
            <a:r>
              <a:rPr lang="en-US" i="1" dirty="0"/>
              <a:t>not</a:t>
            </a:r>
            <a:r>
              <a:rPr lang="en-US" dirty="0"/>
              <a:t> have access to the class’ private members</a:t>
            </a:r>
          </a:p>
          <a:p>
            <a:pPr lvl="3"/>
            <a:endParaRPr lang="en-US" dirty="0"/>
          </a:p>
          <a:p>
            <a:r>
              <a:rPr lang="en-US" dirty="0"/>
              <a:t>Useful nonmember functions often included as part of interface</a:t>
            </a:r>
          </a:p>
          <a:p>
            <a:pPr lvl="1"/>
            <a:r>
              <a:rPr lang="en-US" dirty="0"/>
              <a:t>Declaration goes in header file, but </a:t>
            </a:r>
            <a:r>
              <a:rPr lang="en-US" i="1" dirty="0"/>
              <a:t>outside</a:t>
            </a:r>
            <a:r>
              <a:rPr lang="en-US" dirty="0"/>
              <a:t> of class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70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Nonmember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dirty="0"/>
              <a:t>A class can give a nonmember function (or class) access to its non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 members by declaring it as a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within its definition</a:t>
            </a:r>
          </a:p>
          <a:p>
            <a:pPr lvl="1"/>
            <a:r>
              <a:rPr lang="en-US" dirty="0"/>
              <a:t>Access modifiers do not apply; function is not a member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functions are normally unnecessary if your class includes “getter” public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4114800"/>
            <a:ext cx="822960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Complex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5577840"/>
            <a:ext cx="8229600" cy="822960"/>
          </a:xfrm>
          <a:prstGeom prst="roundRect">
            <a:avLst>
              <a:gd name="adj" fmla="val 1211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0720" y="3712464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60720" y="640080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54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namespace is a separate scope</a:t>
            </a:r>
          </a:p>
          <a:p>
            <a:pPr lvl="1"/>
            <a:r>
              <a:rPr lang="en-US" dirty="0"/>
              <a:t>Useful for avoiding symbol collisions!</a:t>
            </a:r>
          </a:p>
          <a:p>
            <a:pPr lvl="3"/>
            <a:endParaRPr lang="en-US" dirty="0"/>
          </a:p>
          <a:p>
            <a:r>
              <a:rPr lang="en-US" dirty="0"/>
              <a:t>Namespace definition:</a:t>
            </a:r>
          </a:p>
          <a:p>
            <a:pPr lvl="1"/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declarations go here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dirty="0"/>
              <a:t>Creates a new namespace name if it did not exist, otherwise </a:t>
            </a:r>
            <a:r>
              <a:rPr lang="en-US" i="1" dirty="0"/>
              <a:t>adds to the existing namespace</a:t>
            </a:r>
            <a:r>
              <a:rPr lang="en-US" dirty="0"/>
              <a:t>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This means that namespaces can </a:t>
            </a:r>
            <a:r>
              <a:rPr lang="en-US" dirty="0" err="1"/>
              <a:t>discontiguous</a:t>
            </a:r>
            <a:endParaRPr lang="en-US" dirty="0"/>
          </a:p>
          <a:p>
            <a:pPr lvl="1"/>
            <a:r>
              <a:rPr lang="en-US" dirty="0"/>
              <a:t>Definitions can appear outside of the namespace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3200400"/>
            <a:ext cx="4572000" cy="109728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name {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declarations go here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536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vs. Namespaces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look very similar, but classes are </a:t>
            </a:r>
            <a:r>
              <a:rPr lang="en-US" i="1" dirty="0"/>
              <a:t>not</a:t>
            </a:r>
            <a:r>
              <a:rPr lang="en-US" dirty="0"/>
              <a:t> namespaces: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There are no instances/objects of a namespace; a namespace is just a group of logically-related members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To access a member of a namespace, you must use the fully qualified name (</a:t>
            </a:r>
            <a:r>
              <a:rPr lang="en-US" i="1" dirty="0"/>
              <a:t>i.e.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nsp_name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::member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Unless you are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en-US" dirty="0"/>
              <a:t> that namespace</a:t>
            </a:r>
          </a:p>
          <a:p>
            <a:pPr lvl="2"/>
            <a:r>
              <a:rPr lang="en-US" dirty="0"/>
              <a:t>You only used the fully qualified name of a class member when you are defining it outside of the scope of the class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5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Details</a:t>
            </a:r>
          </a:p>
          <a:p>
            <a:pPr lvl="1"/>
            <a:r>
              <a:rPr lang="en-US" dirty="0"/>
              <a:t>Filling in some gaps from last time</a:t>
            </a:r>
          </a:p>
          <a:p>
            <a:r>
              <a:rPr lang="en-US" b="1" dirty="0">
                <a:solidFill>
                  <a:srgbClr val="4B2A85"/>
                </a:solidFill>
              </a:rPr>
              <a:t>Using the Heap</a:t>
            </a:r>
          </a:p>
          <a:p>
            <a:pPr lvl="1"/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solidFill>
                  <a:srgbClr val="4B2A85"/>
                </a:solidFill>
              </a:rPr>
              <a:t> /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b="1" dirty="0">
                <a:solidFill>
                  <a:srgbClr val="4B2A85"/>
                </a:solidFill>
              </a:rPr>
              <a:t> /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21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C++11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and C++ have long used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as a pointer value that references nothing</a:t>
            </a:r>
          </a:p>
          <a:p>
            <a:pPr lvl="3"/>
            <a:endParaRPr lang="en-US" dirty="0"/>
          </a:p>
          <a:p>
            <a:r>
              <a:rPr lang="en-US" dirty="0"/>
              <a:t>C++11 introduced a new literal for this: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New reserved word</a:t>
            </a:r>
          </a:p>
          <a:p>
            <a:pPr lvl="1"/>
            <a:r>
              <a:rPr lang="en-US" dirty="0"/>
              <a:t>Interchangeable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for all practical purposes, but it has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T*</a:t>
            </a:r>
            <a:r>
              <a:rPr lang="en-US" dirty="0"/>
              <a:t> for any/every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, and is not an integer value</a:t>
            </a:r>
          </a:p>
          <a:p>
            <a:pPr lvl="2"/>
            <a:r>
              <a:rPr lang="en-US" dirty="0"/>
              <a:t>Avoids funny edge cases (see C++ references for details)</a:t>
            </a:r>
          </a:p>
          <a:p>
            <a:pPr lvl="2"/>
            <a:r>
              <a:rPr lang="en-US" dirty="0"/>
              <a:t>Still can convert to/from integer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for tests, assignment, etc.</a:t>
            </a:r>
          </a:p>
          <a:p>
            <a:pPr lvl="1"/>
            <a:r>
              <a:rPr lang="en-US" u="sng" dirty="0"/>
              <a:t>Advice</a:t>
            </a:r>
            <a:r>
              <a:rPr lang="en-US" dirty="0"/>
              <a:t>: prefer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dirty="0"/>
              <a:t> in C++11 code</a:t>
            </a:r>
          </a:p>
          <a:p>
            <a:pPr lvl="2"/>
            <a:r>
              <a:rPr lang="en-US" dirty="0"/>
              <a:t>Though NULL will also be around for a long, long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3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allocate on the heap using C++, you use the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keyword instead of </a:t>
            </a:r>
            <a:r>
              <a:rPr lang="en-US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You can use new to allocate an object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You can use new to allocate a primitive type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To deallocate a heap-allocated object or primitive, use the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keyword instead of </a:t>
            </a:r>
            <a:r>
              <a:rPr lang="en-US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Don’t mix and match!</a:t>
            </a:r>
          </a:p>
          <a:p>
            <a:pPr lvl="2"/>
            <a:r>
              <a:rPr lang="en-US" i="1" u="sng" dirty="0"/>
              <a:t>Never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r>
              <a:rPr lang="en-US" dirty="0"/>
              <a:t> something allocated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</a:p>
          <a:p>
            <a:pPr lvl="2"/>
            <a:r>
              <a:rPr lang="en-US" i="1" u="sng" dirty="0"/>
              <a:t>Never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something allocated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/>
              <a:t>Careful if you’re using a legacy C code library or module in C++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7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Example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0" y="3108960"/>
            <a:ext cx="7315200" cy="3657600"/>
          </a:xfrm>
          <a:prstGeom prst="roundRect">
            <a:avLst>
              <a:gd name="adj" fmla="val 287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and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"x's x_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coord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y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*y: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*y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371600"/>
            <a:ext cx="384048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297680" y="1371600"/>
            <a:ext cx="4663440" cy="12801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heapy_pt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3520" y="270885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49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Allocated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dynamically allocate an array:</a:t>
            </a:r>
          </a:p>
          <a:p>
            <a:pPr lvl="1"/>
            <a:r>
              <a:rPr lang="en-US" dirty="0"/>
              <a:t>Default initialize:</a:t>
            </a:r>
          </a:p>
          <a:p>
            <a:pPr lvl="3"/>
            <a:endParaRPr lang="en-US" dirty="0"/>
          </a:p>
          <a:p>
            <a:r>
              <a:rPr lang="en-US" dirty="0"/>
              <a:t>To dynamically deallocate an array:</a:t>
            </a:r>
          </a:p>
          <a:p>
            <a:pPr lvl="1"/>
            <a:r>
              <a:rPr lang="en-US" dirty="0"/>
              <a:t>Use delete[] name;</a:t>
            </a:r>
          </a:p>
          <a:p>
            <a:pPr lvl="1"/>
            <a:r>
              <a:rPr lang="en-US" dirty="0"/>
              <a:t>It is an </a:t>
            </a:r>
            <a:r>
              <a:rPr lang="en-US" i="1" dirty="0"/>
              <a:t>incorrect</a:t>
            </a:r>
            <a:r>
              <a:rPr lang="en-US" dirty="0"/>
              <a:t> to use “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name;</a:t>
            </a:r>
            <a:r>
              <a:rPr lang="en-US" dirty="0"/>
              <a:t>” on an array</a:t>
            </a:r>
          </a:p>
          <a:p>
            <a:pPr lvl="2"/>
            <a:r>
              <a:rPr lang="en-US" dirty="0"/>
              <a:t>The compiler probably won’t catch this, though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 because it can’t tell if it was allocated with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or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dirty="0"/>
              <a:t>Results in undefined behavior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3291840" y="1892808"/>
            <a:ext cx="4937760" cy="3657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2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645920" y="3191256"/>
            <a:ext cx="2651760" cy="3657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[] name;</a:t>
            </a:r>
            <a:endParaRPr lang="en-US" sz="2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0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Example (primitive)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1371600"/>
            <a:ext cx="7315200" cy="521208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(12);</a:t>
            </a:r>
          </a:p>
          <a:p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]();     // default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](12); // bad syntax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heap_init_arr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0352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55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11 released today, due Wednesday</a:t>
            </a:r>
          </a:p>
          <a:p>
            <a:pPr lvl="1"/>
            <a:r>
              <a:rPr lang="en-US" dirty="0"/>
              <a:t>Rework exercise 10 but with dynamic memory this time</a:t>
            </a:r>
          </a:p>
          <a:p>
            <a:pPr lvl="2"/>
            <a:r>
              <a:rPr lang="en-US" dirty="0"/>
              <a:t>Fine to use ex10 solution as a starting </a:t>
            </a:r>
            <a:r>
              <a:rPr lang="en-US"/>
              <a:t>point for ex11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Homework 2 due Thursday</a:t>
            </a:r>
          </a:p>
          <a:p>
            <a:pPr lvl="1"/>
            <a:r>
              <a:rPr lang="en-US" dirty="0"/>
              <a:t>File system crawler, indexer, and search engine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80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Example (class objects)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1371600"/>
            <a:ext cx="7315200" cy="457200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stack_point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err_pt_arr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// no Point()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Point*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err2_pt_arr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// bad syntax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0352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arrays.cc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040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vs.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939377"/>
              </p:ext>
            </p:extLst>
          </p:nvPr>
        </p:nvGraphicFramePr>
        <p:xfrm>
          <a:off x="396875" y="1362075"/>
          <a:ext cx="836676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4B2A85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4B2A85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malloc</a:t>
                      </a:r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new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What is it?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 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an operator or keyword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How often used (in C)?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often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never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How often used (in C++)?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rarely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often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Allocated memory</a:t>
                      </a:r>
                      <a:r>
                        <a:rPr lang="en-US" sz="2000" baseline="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for</a:t>
                      </a:r>
                      <a:endParaRPr lang="en-US" sz="2000" dirty="0">
                        <a:solidFill>
                          <a:srgbClr val="4B2A85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anything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arrays,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structs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, objects, primitives</a:t>
                      </a:r>
                      <a:endParaRPr lang="en-US" sz="20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Returns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void*</a:t>
                      </a:r>
                      <a:b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800" i="1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should be cast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20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appropriate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pointer type</a:t>
                      </a:r>
                      <a:b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800" i="1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doesn’t need a cast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800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When out of 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20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NULL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throws an exception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Deallocating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free()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delete</a:t>
                      </a:r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or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delete[]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66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Allocated Class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What will happen when we invoke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If there is an error, </a:t>
            </a:r>
            <a:br>
              <a:rPr lang="en-US" dirty="0"/>
            </a:br>
            <a:r>
              <a:rPr lang="en-US" dirty="0"/>
              <a:t>how would you fix it?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Bad dereference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Bad delete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Memory leak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“Works” fine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787832" y="2302625"/>
            <a:ext cx="4846320" cy="4480560"/>
          </a:xfrm>
          <a:prstGeom prst="roundRect">
            <a:avLst>
              <a:gd name="adj" fmla="val 263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Foo::Foo(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Foo::~Foo()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}</a:t>
            </a:r>
          </a:p>
          <a:p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Foo::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rhs.foo_ptr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*this;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 = 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32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Member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build a class to simulate some of the functionality of the C++ string</a:t>
            </a:r>
          </a:p>
          <a:p>
            <a:pPr lvl="1"/>
            <a:r>
              <a:rPr lang="en-US" dirty="0"/>
              <a:t>Internal representation: c-string to hold characters</a:t>
            </a:r>
          </a:p>
          <a:p>
            <a:pPr lvl="3"/>
            <a:endParaRPr lang="en-US" dirty="0"/>
          </a:p>
          <a:p>
            <a:r>
              <a:rPr lang="en-US" dirty="0"/>
              <a:t>What might we want to implement in the class?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34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r>
              <a:rPr lang="en-US" dirty="0"/>
              <a:t> Class Walkthrough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1371600"/>
            <a:ext cx="8595360" cy="4937760"/>
          </a:xfrm>
          <a:prstGeom prst="roundRect">
            <a:avLst>
              <a:gd name="adj" fmla="val 288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c-string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length of string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a copy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 assignment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friend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out,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c-string on heap (terminated by '\0')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9714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934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r>
              <a:rPr lang="en-US" dirty="0"/>
              <a:t>::append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Complete the append() member function: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926080"/>
            <a:ext cx="7315200" cy="3840480"/>
          </a:xfrm>
          <a:prstGeom prst="roundRect">
            <a:avLst>
              <a:gd name="adj" fmla="val 19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cstring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append contents of s to the end of this string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s)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59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r>
              <a:rPr lang="en-US" dirty="0"/>
              <a:t> Example Walkthrough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marL="0" indent="0" algn="ctr">
              <a:buNone/>
            </a:pPr>
            <a:r>
              <a:rPr lang="en-US" sz="3200" dirty="0"/>
              <a:t>See:</a:t>
            </a: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strtest.cc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+mn-lt"/>
              <a:cs typeface="Courier New" panose="02070309020205020404" pitchFamily="49" charset="0"/>
            </a:endParaRP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(Look carefully at assignment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operator= 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– self-assignment test is especially important here)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48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function that:</a:t>
            </a:r>
          </a:p>
          <a:p>
            <a:pPr lvl="1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to dynamically allocate an array of strings and 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  <a:r>
              <a:rPr lang="en-US" dirty="0"/>
              <a:t> to free it</a:t>
            </a:r>
          </a:p>
          <a:p>
            <a:pPr lvl="1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to dynamically allocate an array of pointers to strings</a:t>
            </a:r>
          </a:p>
          <a:p>
            <a:pPr lvl="2"/>
            <a:r>
              <a:rPr lang="en-US" dirty="0"/>
              <a:t>Assign each entry of the array to a string allocated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Cleans up before exiting</a:t>
            </a:r>
          </a:p>
          <a:p>
            <a:pPr lvl="2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to delete each allocated string</a:t>
            </a:r>
          </a:p>
          <a:p>
            <a:pPr lvl="2"/>
            <a:r>
              <a:rPr lang="en-US" dirty="0"/>
              <a:t>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  <a:r>
              <a:rPr lang="en-US" dirty="0"/>
              <a:t> to delete the string pointer array</a:t>
            </a:r>
          </a:p>
          <a:p>
            <a:pPr lvl="2"/>
            <a:r>
              <a:rPr lang="en-US" dirty="0"/>
              <a:t>(whew!)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1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Class Details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Filling in some gaps from last time</a:t>
            </a:r>
          </a:p>
          <a:p>
            <a:r>
              <a:rPr lang="en-US" dirty="0"/>
              <a:t>Using the Heap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/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delete[]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9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108960"/>
          </a:xfrm>
        </p:spPr>
        <p:txBody>
          <a:bodyPr/>
          <a:lstStyle/>
          <a:p>
            <a:r>
              <a:rPr lang="en-US" dirty="0"/>
              <a:t>If you define any of: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Destructor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Copy Constructor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Assignment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operator=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Then you should normally define all three</a:t>
            </a:r>
          </a:p>
          <a:p>
            <a:pPr lvl="1"/>
            <a:r>
              <a:rPr lang="en-US" dirty="0"/>
              <a:t>Can explicitly ask for default synthesized versions (C++11):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74320" y="4572000"/>
            <a:ext cx="8595360" cy="1828800"/>
          </a:xfrm>
          <a:prstGeom prst="roundRect">
            <a:avLst>
              <a:gd name="adj" fmla="val 708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~Point()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default "="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89005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the Insanity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C++ style guide tip:</a:t>
            </a:r>
          </a:p>
          <a:p>
            <a:pPr lvl="1"/>
            <a:r>
              <a:rPr lang="en-US" dirty="0"/>
              <a:t>If possible, </a:t>
            </a:r>
            <a:r>
              <a:rPr lang="en-US" dirty="0">
                <a:solidFill>
                  <a:srgbClr val="FF0000"/>
                </a:solidFill>
              </a:rPr>
              <a:t>disable</a:t>
            </a:r>
            <a:r>
              <a:rPr lang="en-US" dirty="0"/>
              <a:t> the copy constructor and assignment operator by declaring as private and not defining them (pre-C++11)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2834640"/>
            <a:ext cx="8595360" cy="3474720"/>
          </a:xfrm>
          <a:prstGeom prst="roundRect">
            <a:avLst>
              <a:gd name="adj" fmla="val 34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(no def.)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"=" (no def.)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default constructor)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OK!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w;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 error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(no copy constructor)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 error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(no assignment operator)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2425005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56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Disabling in C++11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C++11 add new syntax to do this directly</a:t>
            </a:r>
          </a:p>
          <a:p>
            <a:pPr lvl="1"/>
            <a:r>
              <a:rPr lang="en-US" dirty="0"/>
              <a:t>This is the better choice in C++11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74320" y="2834640"/>
            <a:ext cx="8595360" cy="3474720"/>
          </a:xfrm>
          <a:prstGeom prst="roundRect">
            <a:avLst>
              <a:gd name="adj" fmla="val 34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"=" as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 deleted (C++11)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default constructor)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OK!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w;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copy constructor)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(no assignment operator)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2425005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Point_2011.h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CopyFrom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C++11 style guide tip:</a:t>
            </a:r>
          </a:p>
          <a:p>
            <a:pPr lvl="1"/>
            <a:r>
              <a:rPr lang="en-US" dirty="0"/>
              <a:t>If you disable them, then you instead may want an explicit “</a:t>
            </a:r>
            <a:r>
              <a:rPr lang="en-US" dirty="0" err="1"/>
              <a:t>CopyFrom</a:t>
            </a:r>
            <a:r>
              <a:rPr lang="en-US" dirty="0"/>
              <a:t>”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834640"/>
            <a:ext cx="7863840" cy="2560320"/>
          </a:xfrm>
          <a:prstGeom prst="roundRect">
            <a:avLst>
              <a:gd name="adj" fmla="val 344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CopyFrom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copy_from_me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delete;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 delete;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disable "="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242976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40080" y="5852160"/>
            <a:ext cx="7863840" cy="822960"/>
          </a:xfrm>
          <a:prstGeom prst="roundRect">
            <a:avLst>
              <a:gd name="adj" fmla="val 1354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CopyFrom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08320" y="544020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sanepoint.cc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69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vs.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C,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can only contain data fields</a:t>
            </a:r>
          </a:p>
          <a:p>
            <a:pPr lvl="1"/>
            <a:r>
              <a:rPr lang="en-US" dirty="0"/>
              <a:t>No methods and all fields are always accessible</a:t>
            </a:r>
          </a:p>
          <a:p>
            <a:pPr lvl="3"/>
            <a:endParaRPr lang="en-US" dirty="0"/>
          </a:p>
          <a:p>
            <a:r>
              <a:rPr lang="en-US" dirty="0"/>
              <a:t>In C++,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are (nearly) the same!</a:t>
            </a:r>
          </a:p>
          <a:p>
            <a:pPr lvl="1"/>
            <a:r>
              <a:rPr lang="en-US" dirty="0"/>
              <a:t>Both can have methods and member visibility (public/private/protected)</a:t>
            </a:r>
          </a:p>
          <a:p>
            <a:pPr lvl="1"/>
            <a:r>
              <a:rPr lang="en-US" u="sng" dirty="0"/>
              <a:t>Minor difference</a:t>
            </a:r>
            <a:r>
              <a:rPr lang="en-US" dirty="0"/>
              <a:t>: members are default </a:t>
            </a:r>
            <a:r>
              <a:rPr lang="en-US" i="1" dirty="0"/>
              <a:t>public</a:t>
            </a:r>
            <a:r>
              <a:rPr lang="en-US" dirty="0"/>
              <a:t> in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and default </a:t>
            </a:r>
            <a:r>
              <a:rPr lang="en-US" i="1" dirty="0"/>
              <a:t>private</a:t>
            </a:r>
            <a:r>
              <a:rPr lang="en-US" dirty="0"/>
              <a:t>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lvl="3"/>
            <a:endParaRPr lang="en-US" dirty="0"/>
          </a:p>
          <a:p>
            <a:r>
              <a:rPr lang="en-US" dirty="0"/>
              <a:t>Common style convention:</a:t>
            </a:r>
          </a:p>
          <a:p>
            <a:pPr lvl="1"/>
            <a:r>
              <a:rPr lang="en-US" dirty="0"/>
              <a:t>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for simple bundles of data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for abstractions with data +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1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Access modifiers</a:t>
            </a:r>
            <a:r>
              <a:rPr lang="en-US" dirty="0"/>
              <a:t> for members: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: accessible to </a:t>
            </a:r>
            <a:r>
              <a:rPr lang="en-US" i="1" dirty="0"/>
              <a:t>all</a:t>
            </a:r>
            <a:r>
              <a:rPr lang="en-US" dirty="0"/>
              <a:t> parts of the program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: accessible to the member functions of the class</a:t>
            </a:r>
          </a:p>
          <a:p>
            <a:pPr lvl="2"/>
            <a:r>
              <a:rPr lang="en-US" dirty="0"/>
              <a:t>Private to </a:t>
            </a:r>
            <a:r>
              <a:rPr lang="en-US" i="1" dirty="0"/>
              <a:t>class</a:t>
            </a:r>
            <a:r>
              <a:rPr lang="en-US" dirty="0"/>
              <a:t>, not object instances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: accessible to the member functions of the class and any </a:t>
            </a:r>
            <a:r>
              <a:rPr lang="en-US" i="1" dirty="0"/>
              <a:t>derived</a:t>
            </a:r>
            <a:r>
              <a:rPr lang="en-US" dirty="0"/>
              <a:t> classes</a:t>
            </a:r>
          </a:p>
          <a:p>
            <a:pPr lvl="3"/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Access modifiers apply to </a:t>
            </a:r>
            <a:r>
              <a:rPr lang="en-US" i="1" dirty="0"/>
              <a:t>all</a:t>
            </a:r>
            <a:r>
              <a:rPr lang="en-US" dirty="0"/>
              <a:t> members that follow until another access modifier is reached</a:t>
            </a:r>
          </a:p>
          <a:p>
            <a:pPr lvl="1"/>
            <a:r>
              <a:rPr lang="en-US" dirty="0"/>
              <a:t>If no access modifier specified,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members default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members default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E24E5-27BC-4BC8-8A4C-AD49CAC2D6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3025</TotalTime>
  <Words>2577</Words>
  <Application>Microsoft Macintosh PowerPoint</Application>
  <PresentationFormat>On-screen Show (4:3)</PresentationFormat>
  <Paragraphs>433</Paragraphs>
  <Slides>27</Slides>
  <Notes>10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C++ Class Details, Heap CSE 333 Summer 2018</vt:lpstr>
      <vt:lpstr>Administrivia</vt:lpstr>
      <vt:lpstr>Lecture Outline</vt:lpstr>
      <vt:lpstr>Rule of Three</vt:lpstr>
      <vt:lpstr>Dealing with the Insanity</vt:lpstr>
      <vt:lpstr>Disabling in C++11</vt:lpstr>
      <vt:lpstr>CopyFrom</vt:lpstr>
      <vt:lpstr>struct vs. class</vt:lpstr>
      <vt:lpstr>Access Control</vt:lpstr>
      <vt:lpstr>Nonmember Functions</vt:lpstr>
      <vt:lpstr>friend Nonmember Functions</vt:lpstr>
      <vt:lpstr>Namespaces</vt:lpstr>
      <vt:lpstr>Classes vs. Namespaces</vt:lpstr>
      <vt:lpstr>Lecture Outline</vt:lpstr>
      <vt:lpstr>C++11 nullptr</vt:lpstr>
      <vt:lpstr>new/delete</vt:lpstr>
      <vt:lpstr>new/delete Example</vt:lpstr>
      <vt:lpstr>Dynamically Allocated Arrays</vt:lpstr>
      <vt:lpstr>Arrays Example (primitive)</vt:lpstr>
      <vt:lpstr>Arrays Example (class objects)</vt:lpstr>
      <vt:lpstr>malloc vs. new</vt:lpstr>
      <vt:lpstr>Dynamically Allocated Class Members</vt:lpstr>
      <vt:lpstr>Heap Member Example</vt:lpstr>
      <vt:lpstr>Str Class Walkthrough</vt:lpstr>
      <vt:lpstr>Str::append</vt:lpstr>
      <vt:lpstr>Str Example Walkthrough</vt:lpstr>
      <vt:lpstr>Extra Exercise #1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new/delete CSE 333 Spring 2018</dc:title>
  <dc:creator>Justin Hsia</dc:creator>
  <cp:lastModifiedBy>Hal Perkins</cp:lastModifiedBy>
  <cp:revision>72</cp:revision>
  <cp:lastPrinted>2018-07-16T21:56:17Z</cp:lastPrinted>
  <dcterms:created xsi:type="dcterms:W3CDTF">2018-04-18T01:41:26Z</dcterms:created>
  <dcterms:modified xsi:type="dcterms:W3CDTF">2018-07-16T22:21:56Z</dcterms:modified>
</cp:coreProperties>
</file>